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9210A2-D664-4A83-ACF8-726572A512BD}" type="datetimeFigureOut">
              <a:rPr lang="en-US" smtClean="0"/>
              <a:t>22-Feb-12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9CB4EB-918E-4C61-AD81-7D2C7D3B454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lineares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Programação Linear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Exemplos</a:t>
            </a:r>
            <a:r>
              <a:rPr lang="pt-BR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467600" cy="4873752"/>
          </a:xfrm>
        </p:spPr>
        <p:txBody>
          <a:bodyPr/>
          <a:lstStyle/>
          <a:p>
            <a:r>
              <a:rPr lang="pt-BR" dirty="0" smtClean="0"/>
              <a:t>Resolvendo </a:t>
            </a:r>
            <a:r>
              <a:rPr lang="pt-BR" dirty="0" smtClean="0"/>
              <a:t>o sistema , 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encontramos </a:t>
            </a:r>
            <a:r>
              <a:rPr lang="pt-BR" dirty="0" smtClean="0"/>
              <a:t>uma única solução</a:t>
            </a:r>
            <a:r>
              <a:rPr lang="pt-BR" dirty="0" smtClean="0"/>
              <a:t>:</a:t>
            </a:r>
          </a:p>
          <a:p>
            <a:r>
              <a:rPr lang="pt-BR" dirty="0" smtClean="0"/>
              <a:t> </a:t>
            </a:r>
            <a:r>
              <a:rPr lang="pt-BR" dirty="0" smtClean="0"/>
              <a:t>o par ordenado (3,5). </a:t>
            </a:r>
            <a:endParaRPr lang="pt-BR" dirty="0" smtClean="0"/>
          </a:p>
          <a:p>
            <a:r>
              <a:rPr lang="pt-BR" dirty="0" smtClean="0"/>
              <a:t>Assim</a:t>
            </a:r>
            <a:r>
              <a:rPr lang="pt-BR" dirty="0" smtClean="0"/>
              <a:t>, dizemos que o sistema é possível (tem solução) e determinado (solução única).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9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09800"/>
            <a:ext cx="2106295" cy="144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 caso do sistema , 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verificamos </a:t>
            </a:r>
            <a:r>
              <a:rPr lang="pt-BR" dirty="0" smtClean="0"/>
              <a:t>que os pares ordenados </a:t>
            </a:r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 smtClean="0"/>
              <a:t>0,8), (1,7),(2,6),(3,5),(4,4),(5,3),...são algumas de suas infinitas soluções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</a:t>
            </a:r>
            <a:r>
              <a:rPr lang="pt-BR" dirty="0" smtClean="0"/>
              <a:t>isso, dizemos que o sistema é possível (tem solução) e indeterminado (infinitas soluções).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10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133600"/>
            <a:ext cx="2286000" cy="151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verificamos </a:t>
            </a:r>
            <a:r>
              <a:rPr lang="pt-BR" dirty="0" smtClean="0"/>
              <a:t>que nenhum par ordenado satisfaz simultaneamente as equações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 smtClean="0"/>
              <a:t>, o sistema é impossível (não tem solução).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1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524000"/>
            <a:ext cx="1785620" cy="167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Graficamente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476" y="1676400"/>
            <a:ext cx="787672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Sistema </a:t>
            </a:r>
            <a:r>
              <a:rPr lang="pt-BR" b="1" dirty="0" smtClean="0"/>
              <a:t>normal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 </a:t>
            </a:r>
            <a:r>
              <a:rPr lang="pt-BR" dirty="0" smtClean="0"/>
              <a:t>Um </a:t>
            </a:r>
            <a:r>
              <a:rPr lang="pt-BR" dirty="0" smtClean="0"/>
              <a:t>sistema  é normal quando tem o mesmo número de equações (</a:t>
            </a:r>
            <a:r>
              <a:rPr lang="pt-BR" b="1" dirty="0" smtClean="0"/>
              <a:t>m</a:t>
            </a:r>
            <a:r>
              <a:rPr lang="pt-BR" dirty="0" smtClean="0"/>
              <a:t>) e de incógnitas (</a:t>
            </a:r>
            <a:r>
              <a:rPr lang="pt-BR" b="1" dirty="0" smtClean="0"/>
              <a:t>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e o determinante da matriz incompleta associada ao sistema é diferente de zero.</a:t>
            </a:r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i="1" dirty="0" smtClean="0"/>
              <a:t>m=n</a:t>
            </a:r>
            <a:r>
              <a:rPr lang="pt-BR" dirty="0" smtClean="0"/>
              <a:t> e </a:t>
            </a:r>
            <a:r>
              <a:rPr lang="pt-BR" i="1" dirty="0" err="1" smtClean="0"/>
              <a:t>det</a:t>
            </a:r>
            <a:r>
              <a:rPr lang="pt-BR" i="1" dirty="0" smtClean="0"/>
              <a:t> A 0</a:t>
            </a:r>
            <a:r>
              <a:rPr lang="pt-BR" dirty="0" smtClean="0"/>
              <a:t>, então o sistema é normal.</a:t>
            </a:r>
            <a:endParaRPr lang="en-US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Regra de </a:t>
            </a:r>
            <a:r>
              <a:rPr lang="pt-BR" b="1" dirty="0" err="1" smtClean="0"/>
              <a:t>Cramer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 Todo sistema normal tem uma única solução dada por:</a:t>
            </a:r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 smtClean="0"/>
              <a:t>que </a:t>
            </a:r>
            <a:r>
              <a:rPr lang="pt-BR" i="1" dirty="0" smtClean="0"/>
              <a:t>i { 1,2,3,...,n}, D= </a:t>
            </a:r>
            <a:r>
              <a:rPr lang="pt-BR" i="1" dirty="0" err="1" smtClean="0"/>
              <a:t>detA</a:t>
            </a:r>
            <a:r>
              <a:rPr lang="pt-BR" dirty="0" smtClean="0"/>
              <a:t> é o determinante da matriz incompleta associada ao sistema, e </a:t>
            </a:r>
            <a:endParaRPr lang="pt-BR" dirty="0" smtClean="0"/>
          </a:p>
          <a:p>
            <a:r>
              <a:rPr lang="pt-BR" dirty="0" smtClean="0"/>
              <a:t>D</a:t>
            </a:r>
            <a:r>
              <a:rPr lang="pt-BR" baseline="-25000" dirty="0" smtClean="0"/>
              <a:t>xi  </a:t>
            </a:r>
            <a:r>
              <a:rPr lang="pt-BR" dirty="0" smtClean="0"/>
              <a:t>é o determinante  obtido pela substituição, na matriz incompleta, da coluna </a:t>
            </a:r>
            <a:r>
              <a:rPr lang="pt-BR" b="1" dirty="0" smtClean="0"/>
              <a:t>i </a:t>
            </a:r>
            <a:r>
              <a:rPr lang="pt-BR" dirty="0" smtClean="0"/>
              <a:t>pela coluna formada pelos termos independentes.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1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209800"/>
            <a:ext cx="198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Discussão de um sistema linear</a:t>
            </a:r>
            <a:endParaRPr lang="en-US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</a:t>
            </a:r>
            <a:r>
              <a:rPr lang="pt-BR" dirty="0" smtClean="0"/>
              <a:t>um sistema linear tem </a:t>
            </a:r>
            <a:r>
              <a:rPr lang="pt-BR" b="1" dirty="0" smtClean="0"/>
              <a:t>n</a:t>
            </a:r>
            <a:r>
              <a:rPr lang="pt-BR" dirty="0" smtClean="0"/>
              <a:t> equações e </a:t>
            </a:r>
            <a:r>
              <a:rPr lang="pt-BR" b="1" dirty="0" smtClean="0"/>
              <a:t>n</a:t>
            </a:r>
            <a:r>
              <a:rPr lang="pt-BR" dirty="0" smtClean="0"/>
              <a:t> incógnitas, ele pode ser:</a:t>
            </a:r>
            <a:endParaRPr lang="en-US" dirty="0" smtClean="0"/>
          </a:p>
          <a:p>
            <a:r>
              <a:rPr lang="pt-BR" dirty="0" smtClean="0"/>
              <a:t> </a:t>
            </a:r>
            <a:r>
              <a:rPr lang="pt-BR" b="1" dirty="0" smtClean="0"/>
              <a:t>a</a:t>
            </a:r>
            <a:r>
              <a:rPr lang="pt-BR" b="1" dirty="0" smtClean="0"/>
              <a:t>)</a:t>
            </a:r>
            <a:r>
              <a:rPr lang="pt-BR" dirty="0" smtClean="0"/>
              <a:t> </a:t>
            </a:r>
            <a:r>
              <a:rPr lang="pt-BR" b="1" i="1" dirty="0" smtClean="0"/>
              <a:t>Possível e Determinado</a:t>
            </a:r>
            <a:r>
              <a:rPr lang="pt-BR" dirty="0" smtClean="0"/>
              <a:t>, se </a:t>
            </a:r>
            <a:r>
              <a:rPr lang="pt-BR" i="1" dirty="0" smtClean="0"/>
              <a:t>D = </a:t>
            </a:r>
            <a:r>
              <a:rPr lang="pt-BR" i="1" dirty="0" err="1" smtClean="0"/>
              <a:t>detA</a:t>
            </a:r>
            <a:r>
              <a:rPr lang="en-US" dirty="0" smtClean="0"/>
              <a:t> </a:t>
            </a:r>
            <a:r>
              <a:rPr lang="pt-BR" dirty="0" smtClean="0"/>
              <a:t>0; caso em que a solução é </a:t>
            </a:r>
            <a:r>
              <a:rPr lang="pt-BR" i="1" dirty="0" smtClean="0"/>
              <a:t>única.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Então, o sistema é possível e determinado, tendo solução única.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1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0"/>
            <a:ext cx="190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sistemas/image1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6576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pt-BR" b="1" i="1" dirty="0" smtClean="0"/>
              <a:t>Possível e Indeterminado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D= D</a:t>
            </a:r>
            <a:r>
              <a:rPr lang="pt-BR" i="1" baseline="-25000" dirty="0" smtClean="0"/>
              <a:t>x1 </a:t>
            </a:r>
            <a:r>
              <a:rPr lang="pt-BR" i="1" dirty="0" smtClean="0"/>
              <a:t>= D</a:t>
            </a:r>
            <a:r>
              <a:rPr lang="pt-BR" i="1" baseline="-25000" dirty="0" smtClean="0"/>
              <a:t>x2</a:t>
            </a:r>
            <a:r>
              <a:rPr lang="pt-BR" i="1" dirty="0" smtClean="0"/>
              <a:t> = D</a:t>
            </a:r>
            <a:r>
              <a:rPr lang="pt-BR" i="1" baseline="-25000" dirty="0" smtClean="0"/>
              <a:t>x3</a:t>
            </a:r>
            <a:r>
              <a:rPr lang="pt-BR" i="1" dirty="0" smtClean="0"/>
              <a:t> = ... = </a:t>
            </a:r>
            <a:r>
              <a:rPr lang="pt-BR" i="1" dirty="0" err="1" smtClean="0"/>
              <a:t>D</a:t>
            </a:r>
            <a:r>
              <a:rPr lang="pt-BR" i="1" baseline="-25000" dirty="0" err="1" smtClean="0"/>
              <a:t>xn</a:t>
            </a:r>
            <a:r>
              <a:rPr lang="pt-BR" i="1" dirty="0" smtClean="0"/>
              <a:t>= 0</a:t>
            </a:r>
            <a:r>
              <a:rPr lang="pt-BR" dirty="0" smtClean="0"/>
              <a:t>, 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smtClean="0"/>
              <a:t>sistema possível e indeterminado apresenta infinitas soluções.</a:t>
            </a:r>
            <a:endParaRPr lang="en-US" dirty="0" smtClean="0"/>
          </a:p>
          <a:p>
            <a:r>
              <a:rPr lang="pt-BR" dirty="0" smtClean="0"/>
              <a:t>Exemplo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i="1" dirty="0" smtClean="0"/>
          </a:p>
          <a:p>
            <a:r>
              <a:rPr lang="pt-BR" i="1" dirty="0" smtClean="0"/>
              <a:t>D=0</a:t>
            </a:r>
            <a:r>
              <a:rPr lang="pt-BR" i="1" dirty="0" smtClean="0"/>
              <a:t>, D</a:t>
            </a:r>
            <a:r>
              <a:rPr lang="pt-BR" i="1" baseline="-25000" dirty="0" smtClean="0"/>
              <a:t>x </a:t>
            </a:r>
            <a:r>
              <a:rPr lang="pt-BR" i="1" dirty="0" smtClean="0"/>
              <a:t>=0, </a:t>
            </a:r>
            <a:r>
              <a:rPr lang="pt-BR" i="1" dirty="0" err="1" smtClean="0"/>
              <a:t>D</a:t>
            </a:r>
            <a:r>
              <a:rPr lang="pt-BR" i="1" baseline="-25000" dirty="0" err="1" smtClean="0"/>
              <a:t>y</a:t>
            </a:r>
            <a:r>
              <a:rPr lang="pt-BR" i="1" dirty="0" smtClean="0"/>
              <a:t>=0 e </a:t>
            </a:r>
            <a:r>
              <a:rPr lang="pt-BR" i="1" dirty="0" err="1" smtClean="0"/>
              <a:t>D</a:t>
            </a:r>
            <a:r>
              <a:rPr lang="pt-BR" i="1" baseline="-25000" dirty="0" err="1" smtClean="0"/>
              <a:t>z</a:t>
            </a:r>
            <a:r>
              <a:rPr lang="pt-BR" i="1" dirty="0" smtClean="0"/>
              <a:t>=0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Assim</a:t>
            </a:r>
            <a:r>
              <a:rPr lang="pt-BR" dirty="0" smtClean="0"/>
              <a:t>, o sistema é possível e indeterminado, tendo infinitas soluções.</a:t>
            </a:r>
            <a:br>
              <a:rPr lang="pt-BR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20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62200"/>
            <a:ext cx="3657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Impossível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 </a:t>
            </a:r>
            <a:r>
              <a:rPr lang="pt-BR" i="1" dirty="0" smtClean="0"/>
              <a:t>D = 0</a:t>
            </a:r>
            <a:r>
              <a:rPr lang="pt-BR" dirty="0" smtClean="0"/>
              <a:t> e D</a:t>
            </a:r>
            <a:r>
              <a:rPr lang="pt-BR" baseline="-25000" dirty="0" smtClean="0"/>
              <a:t>xi</a:t>
            </a:r>
            <a:r>
              <a:rPr lang="en-US" dirty="0" smtClean="0"/>
              <a:t> </a:t>
            </a:r>
            <a:r>
              <a:rPr lang="pt-BR" dirty="0" smtClean="0"/>
              <a:t>0, </a:t>
            </a:r>
            <a:r>
              <a:rPr lang="pt-BR" dirty="0" smtClean="0"/>
              <a:t>e existe um Dxi ≠0 para 1≤ xi </a:t>
            </a:r>
            <a:r>
              <a:rPr lang="pt-BR" dirty="0" smtClean="0"/>
              <a:t>≤ </a:t>
            </a:r>
            <a:r>
              <a:rPr lang="pt-BR" dirty="0" smtClean="0"/>
              <a:t>n; </a:t>
            </a:r>
            <a:r>
              <a:rPr lang="pt-BR" dirty="0" smtClean="0"/>
              <a:t>caso em que o sistema não tem solução.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Como </a:t>
            </a:r>
            <a:r>
              <a:rPr lang="pt-BR" i="1" dirty="0" smtClean="0"/>
              <a:t>D = 0</a:t>
            </a:r>
            <a:r>
              <a:rPr lang="pt-BR" dirty="0" smtClean="0"/>
              <a:t> e </a:t>
            </a:r>
            <a:r>
              <a:rPr lang="pt-BR" i="1" dirty="0" smtClean="0"/>
              <a:t>D</a:t>
            </a:r>
            <a:r>
              <a:rPr lang="pt-BR" i="1" baseline="-25000" dirty="0" smtClean="0"/>
              <a:t>x</a:t>
            </a:r>
            <a:r>
              <a:rPr lang="en-US" i="1" baseline="-25000" dirty="0" smtClean="0"/>
              <a:t> </a:t>
            </a:r>
            <a:r>
              <a:rPr lang="pt-BR" i="1" dirty="0" smtClean="0"/>
              <a:t>0</a:t>
            </a:r>
            <a:r>
              <a:rPr lang="pt-BR" dirty="0" smtClean="0"/>
              <a:t>,  o sistema é impossível e não apresenta solução.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2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7180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sistemas/image25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971800"/>
            <a:ext cx="260223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4114800"/>
            <a:ext cx="2667000" cy="901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Sistemas </a:t>
            </a:r>
            <a:r>
              <a:rPr lang="pt-BR" b="1" dirty="0" smtClean="0"/>
              <a:t>Equivalentes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Dois </a:t>
            </a:r>
            <a:r>
              <a:rPr lang="pt-BR" dirty="0" smtClean="0"/>
              <a:t>sistemas são equivalentes quando possuem o mesmo conjunto solução.</a:t>
            </a:r>
            <a:endParaRPr lang="en-US" dirty="0" smtClean="0"/>
          </a:p>
          <a:p>
            <a:r>
              <a:rPr lang="pt-BR" dirty="0" smtClean="0"/>
              <a:t>Por exemplo, dados os sistemas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verificamos que o par ordenado (x, y) = (1, 2) satisfaz ambos e é único. Logo, S</a:t>
            </a:r>
            <a:r>
              <a:rPr lang="pt-BR" baseline="-25000" dirty="0" smtClean="0"/>
              <a:t>1 </a:t>
            </a:r>
            <a:r>
              <a:rPr lang="pt-BR" dirty="0" smtClean="0"/>
              <a:t>e S</a:t>
            </a:r>
            <a:r>
              <a:rPr lang="pt-BR" baseline="-25000" dirty="0" smtClean="0"/>
              <a:t>2 </a:t>
            </a:r>
            <a:r>
              <a:rPr lang="pt-BR" dirty="0" smtClean="0"/>
              <a:t>são equivalentes: S</a:t>
            </a:r>
            <a:r>
              <a:rPr lang="pt-BR" baseline="-25000" dirty="0" smtClean="0"/>
              <a:t>1</a:t>
            </a:r>
            <a:r>
              <a:rPr lang="pt-BR" dirty="0" smtClean="0"/>
              <a:t> ~ S</a:t>
            </a:r>
            <a:r>
              <a:rPr lang="pt-BR" baseline="-25000" dirty="0" smtClean="0"/>
              <a:t>2.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2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2986087" cy="75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sistemas/image30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971800"/>
            <a:ext cx="274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EQUAÇÃO </a:t>
            </a:r>
            <a:r>
              <a:rPr lang="pt-BR" b="1" dirty="0" smtClean="0"/>
              <a:t>LINEAR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Equação </a:t>
            </a:r>
            <a:r>
              <a:rPr lang="pt-BR" dirty="0" smtClean="0"/>
              <a:t>linear é toda equação da forma:</a:t>
            </a:r>
            <a:endParaRPr lang="en-US" dirty="0" smtClean="0"/>
          </a:p>
          <a:p>
            <a:pPr algn="ctr">
              <a:buNone/>
            </a:pPr>
            <a:r>
              <a:rPr lang="pt-BR" b="1" i="1" dirty="0" smtClean="0"/>
              <a:t>a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 + a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+ a</a:t>
            </a:r>
            <a:r>
              <a:rPr lang="pt-BR" b="1" i="1" baseline="-25000" dirty="0" smtClean="0"/>
              <a:t>3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3</a:t>
            </a:r>
            <a:r>
              <a:rPr lang="pt-BR" b="1" i="1" dirty="0" smtClean="0"/>
              <a:t> + ... + </a:t>
            </a:r>
            <a:r>
              <a:rPr lang="pt-BR" b="1" i="1" dirty="0" err="1" smtClean="0"/>
              <a:t>a</a:t>
            </a:r>
            <a:r>
              <a:rPr lang="pt-BR" b="1" i="1" baseline="-25000" dirty="0" err="1" smtClean="0"/>
              <a:t>n</a:t>
            </a:r>
            <a:r>
              <a:rPr lang="pt-BR" b="1" i="1" dirty="0" err="1" smtClean="0"/>
              <a:t>x</a:t>
            </a:r>
            <a:r>
              <a:rPr lang="pt-BR" b="1" i="1" baseline="-25000" dirty="0" err="1" smtClean="0"/>
              <a:t>n</a:t>
            </a:r>
            <a:r>
              <a:rPr lang="pt-BR" b="1" i="1" dirty="0" smtClean="0"/>
              <a:t> = b</a:t>
            </a:r>
            <a:endParaRPr lang="en-US" dirty="0" smtClean="0"/>
          </a:p>
          <a:p>
            <a:r>
              <a:rPr lang="pt-BR" dirty="0" smtClean="0"/>
              <a:t>em que </a:t>
            </a:r>
            <a:endParaRPr lang="en-US" dirty="0" smtClean="0"/>
          </a:p>
          <a:p>
            <a:r>
              <a:rPr lang="pt-BR" b="1" i="1" dirty="0" smtClean="0"/>
              <a:t>a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,</a:t>
            </a:r>
            <a:r>
              <a:rPr lang="pt-BR" i="1" dirty="0" smtClean="0"/>
              <a:t> </a:t>
            </a:r>
            <a:r>
              <a:rPr lang="pt-BR" b="1" i="1" dirty="0" smtClean="0"/>
              <a:t>a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, a</a:t>
            </a:r>
            <a:r>
              <a:rPr lang="pt-BR" b="1" i="1" baseline="-25000" dirty="0" smtClean="0"/>
              <a:t>3</a:t>
            </a:r>
            <a:r>
              <a:rPr lang="pt-BR" b="1" i="1" dirty="0" smtClean="0"/>
              <a:t>, ... , </a:t>
            </a:r>
            <a:r>
              <a:rPr lang="pt-BR" b="1" i="1" dirty="0" err="1" smtClean="0"/>
              <a:t>a</a:t>
            </a:r>
            <a:r>
              <a:rPr lang="pt-BR" b="1" i="1" baseline="-25000" dirty="0" err="1" smtClean="0"/>
              <a:t>n</a:t>
            </a:r>
            <a:r>
              <a:rPr lang="pt-BR" b="1" dirty="0" smtClean="0"/>
              <a:t> </a:t>
            </a:r>
            <a:r>
              <a:rPr lang="pt-BR" dirty="0" smtClean="0"/>
              <a:t>são números reais, que recebem o nome de </a:t>
            </a:r>
            <a:r>
              <a:rPr lang="pt-BR" i="1" dirty="0" smtClean="0"/>
              <a:t>coeficientes</a:t>
            </a:r>
            <a:r>
              <a:rPr lang="pt-BR" dirty="0" smtClean="0"/>
              <a:t> das </a:t>
            </a:r>
            <a:r>
              <a:rPr lang="pt-BR" i="1" dirty="0" smtClean="0"/>
              <a:t>incógnitas</a:t>
            </a:r>
            <a:r>
              <a:rPr lang="pt-BR" i="1" dirty="0" smtClean="0"/>
              <a:t>;</a:t>
            </a:r>
          </a:p>
          <a:p>
            <a:endParaRPr lang="en-US" dirty="0" smtClean="0"/>
          </a:p>
          <a:p>
            <a:r>
              <a:rPr lang="pt-BR" b="1" i="1" dirty="0" smtClean="0"/>
              <a:t>x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,x</a:t>
            </a:r>
            <a:r>
              <a:rPr lang="pt-BR" b="1" i="1" baseline="-25000" dirty="0" smtClean="0"/>
              <a:t>3</a:t>
            </a:r>
            <a:r>
              <a:rPr lang="pt-BR" b="1" i="1" dirty="0" smtClean="0"/>
              <a:t>, ... , </a:t>
            </a:r>
            <a:r>
              <a:rPr lang="pt-BR" b="1" i="1" dirty="0" err="1" smtClean="0"/>
              <a:t>x</a:t>
            </a:r>
            <a:r>
              <a:rPr lang="pt-BR" b="1" i="1" baseline="-25000" dirty="0" err="1" smtClean="0"/>
              <a:t>n</a:t>
            </a:r>
            <a:r>
              <a:rPr lang="pt-BR" b="1" dirty="0" smtClean="0"/>
              <a:t> </a:t>
            </a:r>
            <a:r>
              <a:rPr lang="pt-BR" dirty="0" smtClean="0"/>
              <a:t>são </a:t>
            </a:r>
            <a:r>
              <a:rPr lang="pt-BR" i="1" dirty="0" smtClean="0"/>
              <a:t>incógnitas</a:t>
            </a:r>
            <a:r>
              <a:rPr lang="pt-BR" i="1" dirty="0" smtClean="0"/>
              <a:t>;</a:t>
            </a:r>
          </a:p>
          <a:p>
            <a:endParaRPr lang="en-US" dirty="0" smtClean="0"/>
          </a:p>
          <a:p>
            <a:r>
              <a:rPr lang="pt-BR" b="1" i="1" dirty="0" smtClean="0"/>
              <a:t>b </a:t>
            </a:r>
            <a:r>
              <a:rPr lang="pt-BR" dirty="0" smtClean="0"/>
              <a:t>é um número real chamado </a:t>
            </a:r>
            <a:r>
              <a:rPr lang="pt-BR" i="1" dirty="0" smtClean="0"/>
              <a:t>termo independente</a:t>
            </a:r>
            <a:r>
              <a:rPr lang="pt-BR" dirty="0" smtClean="0"/>
              <a:t> (quando </a:t>
            </a:r>
            <a:r>
              <a:rPr lang="pt-BR" i="1" dirty="0" smtClean="0"/>
              <a:t>b = 0</a:t>
            </a:r>
            <a:r>
              <a:rPr lang="pt-BR" dirty="0" smtClean="0"/>
              <a:t>, a equação recebe o nome de </a:t>
            </a:r>
            <a:r>
              <a:rPr lang="pt-BR" i="1" dirty="0" smtClean="0"/>
              <a:t>linear homogênea</a:t>
            </a:r>
            <a:r>
              <a:rPr lang="pt-BR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Propriedades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a</a:t>
            </a:r>
            <a:r>
              <a:rPr lang="pt-BR" b="1" dirty="0" smtClean="0"/>
              <a:t>)</a:t>
            </a:r>
            <a:r>
              <a:rPr lang="pt-BR" dirty="0" smtClean="0"/>
              <a:t> Trocando de posição as equações de um sistema, obtemos outro sistema equivalente. Por exemplo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</a:t>
            </a:r>
            <a:r>
              <a:rPr lang="pt-BR" baseline="-25000" dirty="0" smtClean="0"/>
              <a:t>1 </a:t>
            </a:r>
            <a:r>
              <a:rPr lang="pt-BR" dirty="0" smtClean="0"/>
              <a:t>~S</a:t>
            </a:r>
            <a:r>
              <a:rPr lang="pt-BR" baseline="-25000" dirty="0" smtClean="0"/>
              <a:t>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3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19400"/>
            <a:ext cx="3124200" cy="118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sistemas/image32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743200"/>
            <a:ext cx="320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7467600" cy="5943600"/>
          </a:xfrm>
        </p:spPr>
        <p:txBody>
          <a:bodyPr/>
          <a:lstStyle/>
          <a:p>
            <a:r>
              <a:rPr lang="pt-BR" b="1" dirty="0" smtClean="0"/>
              <a:t>b)</a:t>
            </a:r>
            <a:r>
              <a:rPr lang="pt-BR" dirty="0" smtClean="0"/>
              <a:t> Multiplicando uma ou mais equações de um sistema por um número </a:t>
            </a:r>
            <a:r>
              <a:rPr lang="pt-BR" b="1" dirty="0" smtClean="0"/>
              <a:t>K </a:t>
            </a:r>
            <a:r>
              <a:rPr lang="pt-BR" dirty="0" smtClean="0"/>
              <a:t>(K IR*), obtemos um sistema equivalente ao anterior. Por exemplo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</a:t>
            </a:r>
            <a:r>
              <a:rPr lang="pt-BR" baseline="-25000" dirty="0" smtClean="0"/>
              <a:t>1 </a:t>
            </a:r>
            <a:r>
              <a:rPr lang="pt-BR" dirty="0" smtClean="0"/>
              <a:t>~S</a:t>
            </a:r>
            <a:r>
              <a:rPr lang="pt-BR" baseline="-25000" dirty="0" smtClean="0"/>
              <a:t>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3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5118417" cy="15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c)</a:t>
            </a:r>
            <a:r>
              <a:rPr lang="pt-BR" dirty="0" smtClean="0"/>
              <a:t> </a:t>
            </a:r>
            <a:r>
              <a:rPr lang="pt-BR" dirty="0" smtClean="0"/>
              <a:t>Adicionando a uma das equações de um sistema o produto de outra equação desse mesmo sistema por um número </a:t>
            </a:r>
            <a:r>
              <a:rPr lang="pt-BR" b="1" dirty="0" smtClean="0"/>
              <a:t>k</a:t>
            </a:r>
            <a:r>
              <a:rPr lang="pt-BR" dirty="0" smtClean="0"/>
              <a:t> ( K IR*), obtemos um sistema equivalente ao anterior. Por exemplo: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dirty="0" smtClean="0"/>
              <a:t>Dado</a:t>
            </a:r>
          </a:p>
          <a:p>
            <a:endParaRPr lang="pt-BR" dirty="0" smtClean="0"/>
          </a:p>
          <a:p>
            <a:r>
              <a:rPr lang="pt-BR" dirty="0" smtClean="0"/>
              <a:t>substituindo a equação (II) pela soma do produto de (I) por -1 com (II), obtemos:</a:t>
            </a:r>
            <a:endParaRPr lang="en-US" dirty="0" smtClean="0"/>
          </a:p>
          <a:p>
            <a:r>
              <a:rPr lang="pt-BR" dirty="0" smtClean="0"/>
              <a:t>  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~S</a:t>
            </a:r>
            <a:r>
              <a:rPr lang="pt-BR" baseline="-25000" dirty="0" smtClean="0"/>
              <a:t>2</a:t>
            </a:r>
            <a:r>
              <a:rPr lang="pt-BR" dirty="0" smtClean="0"/>
              <a:t>, pois (x,y)=(2,1) é solução de ambos os sistemas.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3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1831658" cy="113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sistemas/image37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86200"/>
            <a:ext cx="541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Sistemas Lineares</a:t>
            </a:r>
            <a:r>
              <a:rPr lang="pt-BR" dirty="0" smtClean="0"/>
              <a:t> </a:t>
            </a:r>
            <a:r>
              <a:rPr lang="pt-BR" dirty="0" smtClean="0"/>
              <a:t>E</a:t>
            </a:r>
            <a:r>
              <a:rPr lang="pt-BR" b="1" dirty="0" smtClean="0"/>
              <a:t>scalonados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Utilizamos </a:t>
            </a:r>
            <a:r>
              <a:rPr lang="pt-BR" dirty="0" smtClean="0"/>
              <a:t>a regra de </a:t>
            </a:r>
            <a:r>
              <a:rPr lang="pt-BR" dirty="0" err="1" smtClean="0"/>
              <a:t>Cramer</a:t>
            </a:r>
            <a:r>
              <a:rPr lang="pt-BR" dirty="0" smtClean="0"/>
              <a:t> para discutir e resolver sistemas lineares em que o número de equações (</a:t>
            </a:r>
            <a:r>
              <a:rPr lang="pt-BR" b="1" dirty="0" smtClean="0"/>
              <a:t>m</a:t>
            </a:r>
            <a:r>
              <a:rPr lang="pt-BR" dirty="0" smtClean="0"/>
              <a:t>) é igual ao número de incógnitas (</a:t>
            </a:r>
            <a:r>
              <a:rPr lang="pt-BR" b="1" dirty="0" smtClean="0"/>
              <a:t>n</a:t>
            </a:r>
            <a:r>
              <a:rPr lang="pt-BR" dirty="0" smtClean="0"/>
              <a:t>). </a:t>
            </a:r>
            <a:endParaRPr lang="pt-BR" dirty="0" smtClean="0"/>
          </a:p>
          <a:p>
            <a:r>
              <a:rPr lang="pt-BR" dirty="0" smtClean="0"/>
              <a:t>Quando </a:t>
            </a:r>
            <a:r>
              <a:rPr lang="pt-BR" b="1" dirty="0" smtClean="0"/>
              <a:t>m</a:t>
            </a:r>
            <a:r>
              <a:rPr lang="pt-BR" dirty="0" smtClean="0"/>
              <a:t> e </a:t>
            </a:r>
            <a:r>
              <a:rPr lang="pt-BR" b="1" dirty="0" smtClean="0"/>
              <a:t>n </a:t>
            </a:r>
            <a:r>
              <a:rPr lang="pt-BR" dirty="0" smtClean="0"/>
              <a:t>são maiores que três, torna-se muito trabalhoso utilizar essa regra.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 smtClean="0"/>
              <a:t>isso, usamos a técnica do </a:t>
            </a:r>
            <a:r>
              <a:rPr lang="pt-BR" i="1" dirty="0" smtClean="0"/>
              <a:t>escalonamento, </a:t>
            </a:r>
            <a:r>
              <a:rPr lang="pt-BR" dirty="0" smtClean="0"/>
              <a:t>que facilita a discussão e resolução de quaisquer sistemas lineares.</a:t>
            </a:r>
            <a:endParaRPr lang="en-US" dirty="0" smtClean="0"/>
          </a:p>
          <a:p>
            <a:r>
              <a:rPr lang="pt-BR" dirty="0" smtClean="0"/>
              <a:t>Dizemos que um sistema, em que existe pelo menos um coeficiente não-nulo em cada equação, está escalonado se o número de coeficientes nulos antes do primeiro coeficiente não nulo aumenta de equação para equação.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procedimento</a:t>
            </a:r>
            <a:r>
              <a:rPr lang="pt-BR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sz="2400" i="1" dirty="0" smtClean="0"/>
              <a:t>Fixamos </a:t>
            </a:r>
            <a:r>
              <a:rPr lang="pt-BR" sz="2400" i="1" dirty="0" smtClean="0"/>
              <a:t>como 1º equação uma das que possuem o coeficiente da 1º incógnita diferente de zero</a:t>
            </a:r>
            <a:r>
              <a:rPr lang="pt-BR" sz="2400" i="1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pt-BR" sz="2400" i="1" dirty="0" smtClean="0"/>
              <a:t>Utilizando as propriedades de sistemas equivalentes, anulamos todos os coeficientes da 1ª incógnita das demais equações</a:t>
            </a:r>
            <a:r>
              <a:rPr lang="pt-BR" sz="2400" i="1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pt-BR" sz="2400" i="1" dirty="0" smtClean="0"/>
              <a:t>Repetimos o processo com as demais incógnitas, até que o sistema se torne escalonado.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</a:t>
            </a:r>
            <a:r>
              <a:rPr lang="pt-BR" dirty="0" smtClean="0"/>
              <a:t>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I.</a:t>
            </a:r>
            <a:r>
              <a:rPr lang="pt-BR" dirty="0" smtClean="0"/>
              <a:t> O número de equações é igual ao número de incógnitas (</a:t>
            </a:r>
            <a:r>
              <a:rPr lang="pt-BR" i="1" dirty="0" smtClean="0"/>
              <a:t>m = n</a:t>
            </a:r>
            <a:r>
              <a:rPr lang="pt-BR" dirty="0" smtClean="0"/>
              <a:t>)</a:t>
            </a:r>
            <a:endParaRPr lang="en-US" dirty="0" smtClean="0"/>
          </a:p>
          <a:p>
            <a:r>
              <a:rPr lang="pt-BR" dirty="0" smtClean="0"/>
              <a:t>   </a:t>
            </a:r>
            <a:endParaRPr lang="en-US" dirty="0" smtClean="0"/>
          </a:p>
          <a:p>
            <a:endParaRPr lang="pt-BR" dirty="0" smtClean="0"/>
          </a:p>
          <a:p>
            <a:r>
              <a:rPr lang="pt-BR" b="1" dirty="0" err="1" smtClean="0"/>
              <a:t>1ºpasso</a:t>
            </a:r>
            <a:r>
              <a:rPr lang="pt-BR" b="1" dirty="0" smtClean="0"/>
              <a:t>:</a:t>
            </a:r>
            <a:r>
              <a:rPr lang="pt-BR" dirty="0" smtClean="0"/>
              <a:t> Anulamos todos os coeficientes da 1º incógnita a partir da 2º equação, aplicando as propriedades dos sistemas equivalentes:</a:t>
            </a:r>
            <a:endParaRPr lang="en-US" dirty="0" smtClean="0"/>
          </a:p>
          <a:p>
            <a:pPr lvl="0"/>
            <a:r>
              <a:rPr lang="pt-BR" dirty="0" smtClean="0"/>
              <a:t> Trocamos de posição a 1º equação com a 2º equação, de modo que o 1º coeficiente de x seja igual a 1:   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40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133600"/>
            <a:ext cx="2438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953000"/>
            <a:ext cx="2971800" cy="163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pt-BR" dirty="0" smtClean="0"/>
              <a:t>Trocamos  a 2º equação pela soma da 1º equação, multiplicada por -2, com a 2º </a:t>
            </a:r>
            <a:r>
              <a:rPr lang="pt-BR" dirty="0" smtClean="0"/>
              <a:t>equação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Trocamos </a:t>
            </a:r>
            <a:r>
              <a:rPr lang="pt-BR" dirty="0" smtClean="0"/>
              <a:t>a 3º equação pela soma da 1º equação, multiplicada por -3, com a 3º equação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4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sistemas/Image43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724400"/>
            <a:ext cx="7162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153400" cy="6092952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/>
              <a:t>2º passo</a:t>
            </a:r>
            <a:r>
              <a:rPr lang="pt-BR" dirty="0" smtClean="0"/>
              <a:t>: Anulamos os coeficientes  da 2º incógnita a partir da 3º equação</a:t>
            </a:r>
            <a:r>
              <a:rPr lang="pt-BR" dirty="0" smtClean="0"/>
              <a:t>:</a:t>
            </a:r>
          </a:p>
          <a:p>
            <a:endParaRPr lang="en-US" dirty="0" smtClean="0"/>
          </a:p>
          <a:p>
            <a:pPr lvl="0"/>
            <a:r>
              <a:rPr lang="pt-BR" dirty="0" smtClean="0"/>
              <a:t>Trocamos a 3º equação pela soma da 2º equação, multiplicada por -1, com a 3º equação: </a:t>
            </a:r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r>
              <a:rPr lang="pt-BR" dirty="0" smtClean="0"/>
              <a:t>Agora o sistema está escalonado e podemos resolvê-lo.</a:t>
            </a:r>
            <a:endParaRPr lang="en-US" dirty="0" smtClean="0"/>
          </a:p>
          <a:p>
            <a:r>
              <a:rPr lang="pt-BR" b="1" i="1" dirty="0" smtClean="0"/>
              <a:t>-2z=-6 z=3</a:t>
            </a:r>
            <a:endParaRPr lang="en-US" dirty="0" smtClean="0"/>
          </a:p>
          <a:p>
            <a:r>
              <a:rPr lang="pt-BR" dirty="0" smtClean="0"/>
              <a:t> </a:t>
            </a:r>
            <a:r>
              <a:rPr lang="pt-BR" dirty="0" smtClean="0"/>
              <a:t>Substituindo </a:t>
            </a:r>
            <a:r>
              <a:rPr lang="pt-BR" b="1" i="1" dirty="0" smtClean="0"/>
              <a:t>z=3</a:t>
            </a:r>
            <a:r>
              <a:rPr lang="pt-BR" dirty="0" smtClean="0"/>
              <a:t> em (II):</a:t>
            </a:r>
            <a:endParaRPr lang="en-US" dirty="0" smtClean="0"/>
          </a:p>
          <a:p>
            <a:r>
              <a:rPr lang="pt-BR" b="1" dirty="0" smtClean="0"/>
              <a:t>   -</a:t>
            </a:r>
            <a:r>
              <a:rPr lang="pt-BR" b="1" dirty="0" smtClean="0"/>
              <a:t>7y - 3(3)= -2 -7y - 9 = -2 y=-1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dirty="0" smtClean="0"/>
              <a:t>Substituindo </a:t>
            </a:r>
            <a:r>
              <a:rPr lang="pt-BR" b="1" i="1" dirty="0" smtClean="0"/>
              <a:t>z=3</a:t>
            </a:r>
            <a:r>
              <a:rPr lang="pt-BR" dirty="0" smtClean="0"/>
              <a:t> e </a:t>
            </a:r>
            <a:r>
              <a:rPr lang="pt-BR" b="1" i="1" dirty="0" smtClean="0"/>
              <a:t>y=-1</a:t>
            </a:r>
            <a:r>
              <a:rPr lang="pt-BR" dirty="0" smtClean="0"/>
              <a:t> em (I):</a:t>
            </a:r>
            <a:endParaRPr lang="en-US" dirty="0" smtClean="0"/>
          </a:p>
          <a:p>
            <a:r>
              <a:rPr lang="pt-BR" b="1" i="1" dirty="0" smtClean="0"/>
              <a:t>x + 2(-1) + 3= 3 x=2</a:t>
            </a:r>
            <a:endParaRPr lang="en-US" dirty="0" smtClean="0"/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Então</a:t>
            </a:r>
            <a:r>
              <a:rPr lang="pt-BR" dirty="0" smtClean="0"/>
              <a:t>, </a:t>
            </a:r>
            <a:r>
              <a:rPr lang="pt-BR" b="1" i="1" dirty="0" smtClean="0"/>
              <a:t>x=2, y=-1 e z=3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4" name="Imagem 3" descr="http://www.somatematica.com.br/emedio/sistemas/Image4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086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Veja alguns exemplos de equações lineares:</a:t>
            </a:r>
            <a:endParaRPr lang="en-US" dirty="0" smtClean="0"/>
          </a:p>
          <a:p>
            <a:pPr lvl="0"/>
            <a:r>
              <a:rPr lang="en-US" i="1" dirty="0" smtClean="0"/>
              <a:t>3x - 2y + 4z = 7 </a:t>
            </a:r>
            <a:r>
              <a:rPr lang="en-US" i="1" dirty="0" smtClean="0"/>
              <a:t>               -</a:t>
            </a:r>
            <a:r>
              <a:rPr lang="en-US" i="1" dirty="0" smtClean="0"/>
              <a:t>2x + 4z = 3t - y + 4 </a:t>
            </a:r>
            <a:endParaRPr lang="en-US" dirty="0" smtClean="0"/>
          </a:p>
          <a:p>
            <a:pPr lvl="0"/>
            <a:r>
              <a:rPr lang="en-US" i="1" dirty="0" smtClean="0"/>
              <a:t> </a:t>
            </a:r>
            <a:r>
              <a:rPr lang="en-US" i="1" dirty="0" smtClean="0"/>
              <a:t>                       (</a:t>
            </a:r>
            <a:r>
              <a:rPr lang="en-US" i="1" dirty="0" err="1" smtClean="0"/>
              <a:t>homogênea</a:t>
            </a:r>
            <a:r>
              <a:rPr lang="en-US" i="1" dirty="0" smtClean="0"/>
              <a:t>) </a:t>
            </a:r>
            <a:endParaRPr lang="en-US" dirty="0" smtClean="0"/>
          </a:p>
          <a:p>
            <a:endParaRPr lang="pt-BR" i="1" dirty="0" smtClean="0"/>
          </a:p>
          <a:p>
            <a:r>
              <a:rPr lang="pt-BR" i="1" dirty="0" smtClean="0"/>
              <a:t>As </a:t>
            </a:r>
            <a:r>
              <a:rPr lang="pt-BR" i="1" dirty="0" smtClean="0"/>
              <a:t>equ</a:t>
            </a:r>
            <a:r>
              <a:rPr lang="pt-BR" dirty="0" smtClean="0"/>
              <a:t>ações a seguir não são lineares:</a:t>
            </a:r>
            <a:endParaRPr lang="en-US" dirty="0" smtClean="0"/>
          </a:p>
          <a:p>
            <a:pPr lvl="0"/>
            <a:r>
              <a:rPr lang="en-US" i="1" dirty="0" err="1" smtClean="0"/>
              <a:t>xy</a:t>
            </a:r>
            <a:r>
              <a:rPr lang="en-US" i="1" dirty="0" smtClean="0"/>
              <a:t> - 3z + t = 8 </a:t>
            </a:r>
            <a:endParaRPr lang="en-US" dirty="0" smtClean="0"/>
          </a:p>
          <a:p>
            <a:pPr lvl="0"/>
            <a:endParaRPr lang="en-US" i="1" dirty="0" smtClean="0"/>
          </a:p>
          <a:p>
            <a:pPr lvl="0"/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- </a:t>
            </a:r>
            <a:r>
              <a:rPr lang="en-US" i="1" dirty="0" smtClean="0"/>
              <a:t>4y = 3t - 4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Imagem 9" descr="http://www.somatematica.com.br/emedio/sistemas/image3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 equivalentes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609600" y="2362200"/>
          <a:ext cx="7848599" cy="3274275"/>
        </p:xfrm>
        <a:graphic>
          <a:graphicData uri="http://schemas.openxmlformats.org/drawingml/2006/table">
            <a:tbl>
              <a:tblPr/>
              <a:tblGrid>
                <a:gridCol w="1706455"/>
                <a:gridCol w="4167884"/>
                <a:gridCol w="1974260"/>
              </a:tblGrid>
              <a:tr h="454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  <a:cs typeface="Times New Roman"/>
                        </a:rPr>
                        <a:t>x – 2y = 4     →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  <a:cs typeface="Times New Roman"/>
                        </a:rPr>
                        <a:t>Multiplicando os dois membros por 5 →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>
                          <a:latin typeface="Times New Roman"/>
                          <a:ea typeface="Times New Roman"/>
                          <a:cs typeface="Times New Roman"/>
                        </a:rPr>
                        <a:t>5x - 10y = 20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4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  <a:cs typeface="Times New Roman"/>
                        </a:rPr>
                        <a:t>8x + 6y = 2   →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  <a:cs typeface="Times New Roman"/>
                        </a:rPr>
                        <a:t>Dividindo os dois membros por 2       →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>
                          <a:latin typeface="Times New Roman"/>
                          <a:ea typeface="Times New Roman"/>
                          <a:cs typeface="Times New Roman"/>
                        </a:rPr>
                        <a:t>4x + 3y = 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4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  <a:cs typeface="Times New Roman"/>
                        </a:rPr>
                        <a:t>3x – y = 1     →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  <a:cs typeface="Times New Roman"/>
                        </a:rPr>
                        <a:t>Adicionando 4 aos dois membros       →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  <a:cs typeface="Times New Roman"/>
                        </a:rPr>
                        <a:t>3x – y + 4 = 1 + 4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08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4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  <a:cs typeface="Times New Roman"/>
                        </a:rPr>
                        <a:t>x + y = 3      →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  <a:cs typeface="Times New Roman"/>
                        </a:rPr>
                        <a:t>Subtraindo 1 dos dois membros         →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  <a:cs typeface="Times New Roman"/>
                        </a:rPr>
                        <a:t>x + y – 1 = 3 – 1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SISTEMAS </a:t>
            </a:r>
            <a:r>
              <a:rPr lang="pt-BR" b="1" dirty="0" smtClean="0"/>
              <a:t>LINEARES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Denomina-se </a:t>
            </a:r>
            <a:r>
              <a:rPr lang="pt-BR" dirty="0" smtClean="0"/>
              <a:t>sistema linear de </a:t>
            </a:r>
            <a:r>
              <a:rPr lang="pt-BR" b="1" i="1" dirty="0" smtClean="0"/>
              <a:t>m</a:t>
            </a:r>
            <a:r>
              <a:rPr lang="pt-BR" dirty="0" smtClean="0"/>
              <a:t> equações nas </a:t>
            </a:r>
            <a:r>
              <a:rPr lang="pt-BR" b="1" i="1" dirty="0" smtClean="0"/>
              <a:t>n</a:t>
            </a:r>
            <a:r>
              <a:rPr lang="pt-BR" dirty="0" smtClean="0"/>
              <a:t> incógnitas 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, ..., </a:t>
            </a:r>
            <a:r>
              <a:rPr lang="pt-BR" b="1" i="1" dirty="0" err="1" smtClean="0"/>
              <a:t>x</a:t>
            </a:r>
            <a:r>
              <a:rPr lang="pt-BR" b="1" i="1" baseline="-25000" dirty="0" err="1" smtClean="0"/>
              <a:t>n</a:t>
            </a:r>
            <a:r>
              <a:rPr lang="pt-BR" i="1" baseline="-25000" dirty="0" smtClean="0"/>
              <a:t> </a:t>
            </a:r>
            <a:r>
              <a:rPr lang="pt-BR" dirty="0" smtClean="0"/>
              <a:t>a todo sistema da forma: 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Solução é </a:t>
            </a:r>
            <a:r>
              <a:rPr lang="pt-BR" dirty="0" smtClean="0"/>
              <a:t>a </a:t>
            </a:r>
            <a:r>
              <a:rPr lang="pt-BR" i="1" dirty="0" err="1" smtClean="0"/>
              <a:t>n-upla</a:t>
            </a:r>
            <a:r>
              <a:rPr lang="pt-BR" dirty="0" smtClean="0"/>
              <a:t> de números reais ordenados (r</a:t>
            </a:r>
            <a:r>
              <a:rPr lang="pt-BR" baseline="-25000" dirty="0" smtClean="0"/>
              <a:t>1</a:t>
            </a:r>
            <a:r>
              <a:rPr lang="pt-BR" dirty="0" smtClean="0"/>
              <a:t>, r</a:t>
            </a:r>
            <a:r>
              <a:rPr lang="pt-BR" baseline="-25000" dirty="0" smtClean="0"/>
              <a:t>2</a:t>
            </a:r>
            <a:r>
              <a:rPr lang="pt-BR" dirty="0" smtClean="0"/>
              <a:t>, r</a:t>
            </a:r>
            <a:r>
              <a:rPr lang="pt-BR" baseline="-25000" dirty="0" smtClean="0"/>
              <a:t>3</a:t>
            </a:r>
            <a:r>
              <a:rPr lang="pt-BR" dirty="0" smtClean="0"/>
              <a:t>,..., </a:t>
            </a:r>
            <a:r>
              <a:rPr lang="pt-BR" dirty="0" err="1" smtClean="0"/>
              <a:t>r</a:t>
            </a:r>
            <a:r>
              <a:rPr lang="pt-BR" baseline="-25000" dirty="0" err="1" smtClean="0"/>
              <a:t>n</a:t>
            </a:r>
            <a:r>
              <a:rPr lang="pt-BR" dirty="0" smtClean="0"/>
              <a:t>) que é, simultaneamente, solução de todas as equações do sistema.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3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7010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Matrizes associadas a um sistema linear</a:t>
            </a:r>
            <a:endParaRPr lang="en-US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b="1" i="1" u="sng" dirty="0" smtClean="0"/>
              <a:t>Matriz </a:t>
            </a:r>
            <a:r>
              <a:rPr lang="pt-BR" b="1" i="1" u="sng" dirty="0" smtClean="0"/>
              <a:t>Incompleta</a:t>
            </a:r>
            <a:r>
              <a:rPr lang="pt-BR" dirty="0" smtClean="0"/>
              <a:t>: a matriz </a:t>
            </a:r>
            <a:r>
              <a:rPr lang="pt-BR" b="1" dirty="0" smtClean="0"/>
              <a:t>A</a:t>
            </a:r>
            <a:r>
              <a:rPr lang="pt-BR" dirty="0" smtClean="0"/>
              <a:t> formada pelos coeficientes das incógnitas do sistema. </a:t>
            </a:r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incompleta</a:t>
            </a:r>
            <a:r>
              <a:rPr lang="en-US" dirty="0" smtClean="0"/>
              <a:t> é: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514600"/>
            <a:ext cx="2286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sistemas/image5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419600"/>
            <a:ext cx="228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pPr lvl="0"/>
            <a:r>
              <a:rPr lang="pt-BR" b="1" i="1" u="sng" dirty="0" smtClean="0"/>
              <a:t>Matriz Completa</a:t>
            </a:r>
            <a:r>
              <a:rPr lang="pt-BR" dirty="0" smtClean="0"/>
              <a:t>: matriz </a:t>
            </a:r>
            <a:r>
              <a:rPr lang="pt-BR" b="1" dirty="0" smtClean="0"/>
              <a:t>B </a:t>
            </a:r>
            <a:r>
              <a:rPr lang="pt-BR" dirty="0" smtClean="0"/>
              <a:t>que se obtém acrescentando à matriz incompleta uma última coluna formada pelos termos independentes das equações do sistema.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981200"/>
            <a:ext cx="2971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sistemas/image4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86000"/>
            <a:ext cx="3276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Sistemas </a:t>
            </a:r>
            <a:r>
              <a:rPr lang="pt-BR" b="1" dirty="0" smtClean="0"/>
              <a:t>homogêneos</a:t>
            </a:r>
            <a:endParaRPr lang="en-US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7467600" cy="563575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Um </a:t>
            </a:r>
            <a:r>
              <a:rPr lang="pt-BR" dirty="0" smtClean="0"/>
              <a:t>sistema é homogêneo quando todos os termos independentes das equações </a:t>
            </a:r>
            <a:r>
              <a:rPr lang="pt-BR" dirty="0" smtClean="0"/>
              <a:t>são: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Exemplo: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i="1" dirty="0" err="1" smtClean="0"/>
              <a:t>n-upla</a:t>
            </a:r>
            <a:r>
              <a:rPr lang="pt-BR" dirty="0" smtClean="0"/>
              <a:t> (0, 0, 0,...,0) é sempre solução de um sistema homogêneo com </a:t>
            </a:r>
            <a:r>
              <a:rPr lang="pt-BR" b="1" dirty="0" smtClean="0"/>
              <a:t>n </a:t>
            </a:r>
            <a:r>
              <a:rPr lang="pt-BR" dirty="0" smtClean="0"/>
              <a:t>incógnitas e recebe o nome de </a:t>
            </a:r>
            <a:r>
              <a:rPr lang="pt-BR" b="1" i="1" dirty="0" smtClean="0"/>
              <a:t>solução trivial. </a:t>
            </a:r>
            <a:endParaRPr lang="pt-BR" b="1" i="1" dirty="0" smtClean="0"/>
          </a:p>
          <a:p>
            <a:r>
              <a:rPr lang="pt-BR" dirty="0" smtClean="0"/>
              <a:t>Quando </a:t>
            </a:r>
            <a:r>
              <a:rPr lang="pt-BR" dirty="0" smtClean="0"/>
              <a:t>existem, as demais soluções são chamadas </a:t>
            </a:r>
            <a:r>
              <a:rPr lang="pt-BR" b="1" dirty="0" smtClean="0"/>
              <a:t>não-triviais.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sistemas/Image7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676400"/>
            <a:ext cx="502919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sistemas/image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200400"/>
            <a:ext cx="335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Classificação de um sistema quanto ao número de </a:t>
            </a:r>
            <a:r>
              <a:rPr lang="pt-BR" b="1" dirty="0" smtClean="0"/>
              <a:t>soluções</a:t>
            </a:r>
            <a:endParaRPr lang="en-US" dirty="0"/>
          </a:p>
        </p:txBody>
      </p:sp>
      <p:pic>
        <p:nvPicPr>
          <p:cNvPr id="4" name="Imagem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934</Words>
  <Application>Microsoft Office PowerPoint</Application>
  <PresentationFormat>Apresentação na tela (4:3)</PresentationFormat>
  <Paragraphs>207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Balcão Envidraçado</vt:lpstr>
      <vt:lpstr>Sistemas lineares</vt:lpstr>
      <vt:lpstr>EQUAÇÃO LINEAR</vt:lpstr>
      <vt:lpstr>Exemplos</vt:lpstr>
      <vt:lpstr>equações equivalentes</vt:lpstr>
      <vt:lpstr>SISTEMAS LINEARES</vt:lpstr>
      <vt:lpstr>Matrizes associadas a um sistema linear</vt:lpstr>
      <vt:lpstr>Slide 7</vt:lpstr>
      <vt:lpstr>Sistemas homogêneos</vt:lpstr>
      <vt:lpstr>Classificação de um sistema quanto ao número de soluções</vt:lpstr>
      <vt:lpstr>Exemplos:</vt:lpstr>
      <vt:lpstr>Exemplo</vt:lpstr>
      <vt:lpstr>Exemplo</vt:lpstr>
      <vt:lpstr>Graficamente</vt:lpstr>
      <vt:lpstr>Sistema normal</vt:lpstr>
      <vt:lpstr>Regra de Cramer</vt:lpstr>
      <vt:lpstr>Discussão de um sistema linear</vt:lpstr>
      <vt:lpstr>Possível e Indeterminado</vt:lpstr>
      <vt:lpstr>Impossível</vt:lpstr>
      <vt:lpstr>Sistemas Equivalentes</vt:lpstr>
      <vt:lpstr>Propriedades</vt:lpstr>
      <vt:lpstr>Slide 21</vt:lpstr>
      <vt:lpstr>Slide 22</vt:lpstr>
      <vt:lpstr>Sistemas Lineares Escalonados</vt:lpstr>
      <vt:lpstr>procedimento:</vt:lpstr>
      <vt:lpstr>Exemplo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lineares</dc:title>
  <dc:creator>acer</dc:creator>
  <cp:lastModifiedBy>acer</cp:lastModifiedBy>
  <cp:revision>6</cp:revision>
  <dcterms:created xsi:type="dcterms:W3CDTF">2012-02-22T14:32:46Z</dcterms:created>
  <dcterms:modified xsi:type="dcterms:W3CDTF">2012-02-22T15:25:24Z</dcterms:modified>
</cp:coreProperties>
</file>