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36632FE-AE3F-4BBD-A268-967D74BEC21C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465DD6F-25AB-4E29-ADD1-1DA7B3A5E88E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32FE-AE3F-4BBD-A268-967D74BEC21C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D6F-25AB-4E29-ADD1-1DA7B3A5E88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32FE-AE3F-4BBD-A268-967D74BEC21C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D6F-25AB-4E29-ADD1-1DA7B3A5E88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6632FE-AE3F-4BBD-A268-967D74BEC21C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465DD6F-25AB-4E29-ADD1-1DA7B3A5E88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36632FE-AE3F-4BBD-A268-967D74BEC21C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465DD6F-25AB-4E29-ADD1-1DA7B3A5E88E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32FE-AE3F-4BBD-A268-967D74BEC21C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D6F-25AB-4E29-ADD1-1DA7B3A5E88E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32FE-AE3F-4BBD-A268-967D74BEC21C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D6F-25AB-4E29-ADD1-1DA7B3A5E88E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6632FE-AE3F-4BBD-A268-967D74BEC21C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65DD6F-25AB-4E29-ADD1-1DA7B3A5E88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32FE-AE3F-4BBD-A268-967D74BEC21C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D6F-25AB-4E29-ADD1-1DA7B3A5E88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6632FE-AE3F-4BBD-A268-967D74BEC21C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465DD6F-25AB-4E29-ADD1-1DA7B3A5E88E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6632FE-AE3F-4BBD-A268-967D74BEC21C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65DD6F-25AB-4E29-ADD1-1DA7B3A5E88E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36632FE-AE3F-4BBD-A268-967D74BEC21C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465DD6F-25AB-4E29-ADD1-1DA7B3A5E88E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MODELAGEM DE PROBLEMAS DE PROGRAMAÇÃO LINEAR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Disciplina: PROGRAMAÇÃO LINEAR E APLICAÇÕES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MONTAGEM DO PROBLEMA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b="1" dirty="0" smtClean="0"/>
              <a:t>Identificar as variáveis:</a:t>
            </a:r>
            <a:r>
              <a:rPr lang="pt-BR" dirty="0" smtClean="0"/>
              <a:t> x</a:t>
            </a:r>
            <a:r>
              <a:rPr lang="pt-BR" baseline="-25000" dirty="0" smtClean="0"/>
              <a:t>1</a:t>
            </a:r>
            <a:r>
              <a:rPr lang="pt-BR" dirty="0" smtClean="0"/>
              <a:t>: mesa e x</a:t>
            </a:r>
            <a:r>
              <a:rPr lang="pt-BR" baseline="-25000" dirty="0" smtClean="0"/>
              <a:t>2</a:t>
            </a:r>
            <a:r>
              <a:rPr lang="pt-BR" dirty="0" smtClean="0"/>
              <a:t>: armário;</a:t>
            </a:r>
          </a:p>
          <a:p>
            <a:pPr lvl="0"/>
            <a:endParaRPr lang="en-US" dirty="0" smtClean="0"/>
          </a:p>
          <a:p>
            <a:pPr lvl="0"/>
            <a:r>
              <a:rPr lang="pt-BR" b="1" dirty="0" smtClean="0"/>
              <a:t>Escrever a Função Objetivo</a:t>
            </a:r>
            <a:r>
              <a:rPr lang="pt-BR" dirty="0" smtClean="0"/>
              <a:t>: deseja-se maximizar o lucro, sabendo que a mesa </a:t>
            </a:r>
          </a:p>
          <a:p>
            <a:pPr lvl="0"/>
            <a:r>
              <a:rPr lang="pt-BR" dirty="0" smtClean="0"/>
              <a:t>(x</a:t>
            </a:r>
            <a:r>
              <a:rPr lang="pt-BR" baseline="-25000" dirty="0" smtClean="0"/>
              <a:t>1</a:t>
            </a:r>
            <a:r>
              <a:rPr lang="pt-BR" dirty="0" smtClean="0"/>
              <a:t>) dá uma margem de lucro de R$4,00 e </a:t>
            </a:r>
          </a:p>
          <a:p>
            <a:pPr lvl="0"/>
            <a:r>
              <a:rPr lang="pt-BR" dirty="0" smtClean="0"/>
              <a:t>o armário (x</a:t>
            </a:r>
            <a:r>
              <a:rPr lang="pt-BR" baseline="-25000" dirty="0" smtClean="0"/>
              <a:t>2</a:t>
            </a:r>
            <a:r>
              <a:rPr lang="pt-BR" dirty="0" smtClean="0"/>
              <a:t>) R$1,00.</a:t>
            </a:r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 Logo, podemos considerar que a função lucro é: </a:t>
            </a:r>
            <a:endParaRPr lang="en-US" dirty="0" smtClean="0"/>
          </a:p>
          <a:p>
            <a:endParaRPr lang="pt-BR" b="1" dirty="0" smtClean="0"/>
          </a:p>
          <a:p>
            <a:r>
              <a:rPr lang="pt-BR" b="1" dirty="0" smtClean="0"/>
              <a:t>L = 4x</a:t>
            </a:r>
            <a:r>
              <a:rPr lang="pt-BR" b="1" baseline="-25000" dirty="0" smtClean="0"/>
              <a:t>1</a:t>
            </a:r>
            <a:r>
              <a:rPr lang="pt-BR" b="1" dirty="0" smtClean="0"/>
              <a:t> + 1x</a:t>
            </a:r>
            <a:r>
              <a:rPr lang="pt-BR" b="1" baseline="-25000" dirty="0" smtClean="0"/>
              <a:t>2;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b="1" dirty="0" smtClean="0"/>
              <a:t>Escrever as restrições</a:t>
            </a:r>
            <a:r>
              <a:rPr lang="pt-BR" dirty="0" smtClean="0"/>
              <a:t>: Sabemos que temos o recurso madeira e mão de obra. </a:t>
            </a:r>
            <a:endParaRPr lang="en-US" dirty="0" smtClean="0"/>
          </a:p>
          <a:p>
            <a:r>
              <a:rPr lang="pt-BR" dirty="0" smtClean="0"/>
              <a:t>A madeira utilizada para montar uma mesa 2m</a:t>
            </a:r>
            <a:r>
              <a:rPr lang="pt-BR" baseline="30000" dirty="0" smtClean="0"/>
              <a:t>2</a:t>
            </a:r>
            <a:r>
              <a:rPr lang="pt-BR" dirty="0" smtClean="0"/>
              <a:t> e na montagem do armário 3m</a:t>
            </a:r>
            <a:r>
              <a:rPr lang="pt-BR" baseline="30000" dirty="0" smtClean="0"/>
              <a:t>2</a:t>
            </a:r>
            <a:r>
              <a:rPr lang="pt-BR" dirty="0" smtClean="0"/>
              <a:t>, que devem ser menor que a disponibilidade de 12m</a:t>
            </a:r>
            <a:r>
              <a:rPr lang="pt-BR" baseline="30000" dirty="0" smtClean="0"/>
              <a:t>2</a:t>
            </a:r>
            <a:r>
              <a:rPr lang="pt-BR" dirty="0" smtClean="0"/>
              <a:t> de madeira. </a:t>
            </a:r>
            <a:endParaRPr lang="en-US" dirty="0" smtClean="0"/>
          </a:p>
          <a:p>
            <a:r>
              <a:rPr lang="pt-BR" b="1" dirty="0" smtClean="0"/>
              <a:t>Madeira: 2x</a:t>
            </a:r>
            <a:r>
              <a:rPr lang="pt-BR" b="1" baseline="-25000" dirty="0" smtClean="0"/>
              <a:t>1</a:t>
            </a:r>
            <a:r>
              <a:rPr lang="pt-BR" b="1" dirty="0" smtClean="0"/>
              <a:t>+ 3x</a:t>
            </a:r>
            <a:r>
              <a:rPr lang="pt-BR" b="1" baseline="-25000" dirty="0" smtClean="0"/>
              <a:t>2 </a:t>
            </a:r>
            <a:r>
              <a:rPr lang="pt-BR" b="1" i="1" dirty="0" smtClean="0"/>
              <a:t>≤</a:t>
            </a:r>
            <a:r>
              <a:rPr lang="pt-BR" b="1" dirty="0" smtClean="0"/>
              <a:t> 12</a:t>
            </a:r>
            <a:endParaRPr lang="en-US" dirty="0" smtClean="0"/>
          </a:p>
          <a:p>
            <a:r>
              <a:rPr lang="pt-BR" dirty="0" smtClean="0"/>
              <a:t>A mão de obra utilizada para montar uma mesa 2H/h e na montagem do armário 1H/h que devem ser menor que a disponibilidade de 8H/h. </a:t>
            </a:r>
            <a:endParaRPr lang="en-US" dirty="0" smtClean="0"/>
          </a:p>
          <a:p>
            <a:r>
              <a:rPr lang="pt-BR" b="1" dirty="0" smtClean="0"/>
              <a:t>Mão de obra: 2x</a:t>
            </a:r>
            <a:r>
              <a:rPr lang="pt-BR" b="1" baseline="-25000" dirty="0" smtClean="0"/>
              <a:t>1</a:t>
            </a:r>
            <a:r>
              <a:rPr lang="pt-BR" b="1" dirty="0" smtClean="0"/>
              <a:t>+ 1x</a:t>
            </a:r>
            <a:r>
              <a:rPr lang="pt-BR" b="1" baseline="-25000" dirty="0" smtClean="0"/>
              <a:t>2 </a:t>
            </a:r>
            <a:r>
              <a:rPr lang="pt-BR" b="1" i="1" dirty="0" smtClean="0"/>
              <a:t>≤</a:t>
            </a:r>
            <a:r>
              <a:rPr lang="pt-BR" b="1" dirty="0" smtClean="0"/>
              <a:t> 8</a:t>
            </a:r>
            <a:endParaRPr lang="en-US" dirty="0" smtClean="0"/>
          </a:p>
          <a:p>
            <a:r>
              <a:rPr lang="pt-BR" dirty="0" smtClean="0"/>
              <a:t>Positividade das variáveis:</a:t>
            </a:r>
            <a:r>
              <a:rPr lang="pt-BR" b="1" dirty="0" smtClean="0"/>
              <a:t> x</a:t>
            </a:r>
            <a:r>
              <a:rPr lang="pt-BR" b="1" baseline="-25000" dirty="0" smtClean="0"/>
              <a:t>1 </a:t>
            </a:r>
            <a:r>
              <a:rPr lang="pt-BR" b="1" dirty="0" smtClean="0"/>
              <a:t>≥ 0 e x</a:t>
            </a:r>
            <a:r>
              <a:rPr lang="pt-BR" b="1" baseline="-25000" dirty="0" smtClean="0"/>
              <a:t>2 </a:t>
            </a:r>
            <a:r>
              <a:rPr lang="pt-BR" b="1" dirty="0" smtClean="0"/>
              <a:t>≥ 0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Montagem do quadro simplex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838201" y="2590800"/>
          <a:ext cx="7315200" cy="2804160"/>
        </p:xfrm>
        <a:graphic>
          <a:graphicData uri="http://schemas.openxmlformats.org/drawingml/2006/table">
            <a:tbl>
              <a:tblPr/>
              <a:tblGrid>
                <a:gridCol w="73152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dirty="0">
                          <a:latin typeface="Times New Roman"/>
                          <a:ea typeface="Calibri"/>
                          <a:cs typeface="Times New Roman"/>
                        </a:rPr>
                        <a:t>Encontrar valores para x</a:t>
                      </a:r>
                      <a:r>
                        <a:rPr lang="pt-BR" sz="3200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pt-BR" sz="3200" dirty="0">
                          <a:latin typeface="Times New Roman"/>
                          <a:ea typeface="Calibri"/>
                          <a:cs typeface="Times New Roman"/>
                        </a:rPr>
                        <a:t> e x</a:t>
                      </a:r>
                      <a:r>
                        <a:rPr lang="pt-BR" sz="3200" baseline="-25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pt-BR" sz="3200" dirty="0">
                          <a:latin typeface="Times New Roman"/>
                          <a:ea typeface="Calibri"/>
                          <a:cs typeface="Times New Roman"/>
                        </a:rPr>
                        <a:t> de modo a: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dirty="0">
                          <a:latin typeface="Times New Roman"/>
                          <a:ea typeface="Calibri"/>
                          <a:cs typeface="Times New Roman"/>
                        </a:rPr>
                        <a:t>Maximizar o lucro:        </a:t>
                      </a:r>
                      <a:r>
                        <a:rPr lang="pt-BR" sz="3200" b="1" dirty="0">
                          <a:latin typeface="Times New Roman"/>
                          <a:ea typeface="Calibri"/>
                          <a:cs typeface="Times New Roman"/>
                        </a:rPr>
                        <a:t>L = 4x</a:t>
                      </a:r>
                      <a:r>
                        <a:rPr lang="pt-BR" sz="3200" b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pt-BR" sz="3200" b="1" dirty="0">
                          <a:latin typeface="Times New Roman"/>
                          <a:ea typeface="Calibri"/>
                          <a:cs typeface="Times New Roman"/>
                        </a:rPr>
                        <a:t> + 1x</a:t>
                      </a:r>
                      <a:r>
                        <a:rPr lang="pt-BR" sz="3200" b="1" baseline="-25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pt-BR" sz="3200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dirty="0">
                          <a:latin typeface="Times New Roman"/>
                          <a:ea typeface="Calibri"/>
                          <a:cs typeface="Times New Roman"/>
                        </a:rPr>
                        <a:t>               Sujeito a:        </a:t>
                      </a:r>
                      <a:r>
                        <a:rPr lang="pt-BR" sz="3200" b="1" dirty="0">
                          <a:latin typeface="Times New Roman"/>
                          <a:ea typeface="Calibri"/>
                          <a:cs typeface="Times New Roman"/>
                        </a:rPr>
                        <a:t>2x</a:t>
                      </a:r>
                      <a:r>
                        <a:rPr lang="pt-BR" sz="3200" b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pt-BR" sz="3200" b="1" dirty="0">
                          <a:latin typeface="Times New Roman"/>
                          <a:ea typeface="Calibri"/>
                          <a:cs typeface="Times New Roman"/>
                        </a:rPr>
                        <a:t>+ 3x</a:t>
                      </a:r>
                      <a:r>
                        <a:rPr lang="pt-BR" sz="3200" b="1" baseline="-25000" dirty="0">
                          <a:latin typeface="Times New Roman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pt-BR" sz="3200" b="1" i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≤</a:t>
                      </a:r>
                      <a:r>
                        <a:rPr lang="pt-BR" sz="32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12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b="1" dirty="0">
                          <a:latin typeface="Times New Roman"/>
                          <a:ea typeface="Calibri"/>
                          <a:cs typeface="Times New Roman"/>
                        </a:rPr>
                        <a:t>                                      2x</a:t>
                      </a:r>
                      <a:r>
                        <a:rPr lang="pt-BR" sz="3200" b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pt-BR" sz="3200" b="1" dirty="0">
                          <a:latin typeface="Times New Roman"/>
                          <a:ea typeface="Calibri"/>
                          <a:cs typeface="Times New Roman"/>
                        </a:rPr>
                        <a:t>+ 1x</a:t>
                      </a:r>
                      <a:r>
                        <a:rPr lang="pt-BR" sz="3200" b="1" baseline="-25000" dirty="0">
                          <a:latin typeface="Times New Roman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pt-BR" sz="3200" b="1" i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≤</a:t>
                      </a:r>
                      <a:r>
                        <a:rPr lang="pt-BR" sz="32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8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b="1" dirty="0">
                          <a:latin typeface="Times New Roman"/>
                          <a:ea typeface="Calibri"/>
                          <a:cs typeface="Times New Roman"/>
                        </a:rPr>
                        <a:t>                                       x</a:t>
                      </a:r>
                      <a:r>
                        <a:rPr lang="pt-BR" sz="3200" b="1" baseline="-25000" dirty="0">
                          <a:latin typeface="Times New Roman"/>
                          <a:ea typeface="Calibri"/>
                          <a:cs typeface="Times New Roman"/>
                        </a:rPr>
                        <a:t>1,</a:t>
                      </a:r>
                      <a:r>
                        <a:rPr lang="pt-BR" sz="32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3200" b="1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3200" b="1" baseline="-25000" dirty="0">
                          <a:latin typeface="Times New Roman"/>
                          <a:ea typeface="Calibri"/>
                          <a:cs typeface="Times New Roman"/>
                        </a:rPr>
                        <a:t>2  </a:t>
                      </a:r>
                      <a:r>
                        <a:rPr lang="pt-BR" sz="32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≥  0</a:t>
                      </a:r>
                      <a:endParaRPr lang="en-US" sz="3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EXEMPLO 2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Uma refinaria produz três tipos de gasolina: verde, azul e comum. </a:t>
            </a:r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Cada tipo requer gasolina pura, </a:t>
            </a:r>
            <a:r>
              <a:rPr lang="pt-BR" dirty="0" err="1" smtClean="0"/>
              <a:t>octana</a:t>
            </a:r>
            <a:r>
              <a:rPr lang="pt-BR" dirty="0" smtClean="0"/>
              <a:t> e aditivo que são disponíveis nas quantidades de 9.600.000, 4.800.000 e 2.200.000 litros por semana, respectivamente. </a:t>
            </a:r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As especificações de cada tipo são: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533400" y="2667000"/>
          <a:ext cx="7868476" cy="1828800"/>
        </p:xfrm>
        <a:graphic>
          <a:graphicData uri="http://schemas.openxmlformats.org/drawingml/2006/table">
            <a:tbl>
              <a:tblPr/>
              <a:tblGrid>
                <a:gridCol w="3383598"/>
                <a:gridCol w="1440498"/>
                <a:gridCol w="1505204"/>
                <a:gridCol w="1539176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cs typeface="Times New Roman"/>
                        </a:rPr>
                        <a:t>VARIÁVEL</a:t>
                      </a:r>
                      <a:endParaRPr lang="en-US" sz="2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cs typeface="Times New Roman"/>
                        </a:rPr>
                        <a:t>MISTURAS</a:t>
                      </a:r>
                      <a:endParaRPr lang="en-US" sz="2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cs typeface="Times New Roman"/>
                        </a:rPr>
                        <a:t>GASOLINAS</a:t>
                      </a:r>
                      <a:endParaRPr lang="en-US" sz="2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cs typeface="Times New Roman"/>
                        </a:rPr>
                        <a:t>PURA</a:t>
                      </a:r>
                      <a:endParaRPr lang="en-US" sz="2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cs typeface="Times New Roman"/>
                        </a:rPr>
                        <a:t>OCTANA</a:t>
                      </a:r>
                      <a:endParaRPr lang="en-US" sz="2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Times New Roman"/>
                          <a:cs typeface="Times New Roman"/>
                        </a:rPr>
                        <a:t>ADITIVO</a:t>
                      </a:r>
                      <a:endParaRPr lang="en-US" sz="2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cs typeface="Times New Roman"/>
                        </a:rPr>
                        <a:t>1 litro de gasolina verde</a:t>
                      </a:r>
                      <a:endParaRPr lang="en-US" sz="2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cs typeface="Times New Roman"/>
                        </a:rPr>
                        <a:t>0,22 litros</a:t>
                      </a:r>
                      <a:endParaRPr lang="en-US" sz="2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cs typeface="Times New Roman"/>
                        </a:rPr>
                        <a:t>0,50 litros</a:t>
                      </a:r>
                      <a:endParaRPr lang="en-US" sz="2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cs typeface="Times New Roman"/>
                        </a:rPr>
                        <a:t>0,28 litros</a:t>
                      </a:r>
                      <a:endParaRPr lang="en-US" sz="2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cs typeface="Times New Roman"/>
                        </a:rPr>
                        <a:t>1 litro de gasolina azul</a:t>
                      </a:r>
                      <a:endParaRPr lang="en-US" sz="2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cs typeface="Times New Roman"/>
                        </a:rPr>
                        <a:t>0,52 litros</a:t>
                      </a:r>
                      <a:endParaRPr lang="en-US" sz="2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cs typeface="Times New Roman"/>
                        </a:rPr>
                        <a:t>0,34 litros</a:t>
                      </a:r>
                      <a:endParaRPr lang="en-US" sz="2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>
                          <a:latin typeface="Times New Roman"/>
                          <a:cs typeface="Times New Roman"/>
                        </a:rPr>
                        <a:t>0,14 litros</a:t>
                      </a:r>
                      <a:endParaRPr lang="en-US" sz="24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cs typeface="Times New Roman"/>
                        </a:rPr>
                        <a:t>1 litro de gasolina comum</a:t>
                      </a:r>
                      <a:endParaRPr lang="en-US" sz="24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cs typeface="Times New Roman"/>
                        </a:rPr>
                        <a:t>0,74 litros</a:t>
                      </a:r>
                      <a:endParaRPr lang="en-US" sz="24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cs typeface="Times New Roman"/>
                        </a:rPr>
                        <a:t>0,20 litros</a:t>
                      </a:r>
                      <a:endParaRPr lang="en-US" sz="24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cs typeface="Times New Roman"/>
                        </a:rPr>
                        <a:t>0,06 litros</a:t>
                      </a:r>
                      <a:endParaRPr lang="en-US" sz="24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REGRA DE PRODUÇÃO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 smtClean="0"/>
              <a:t>A</a:t>
            </a:r>
            <a:r>
              <a:rPr lang="pt-BR" dirty="0" smtClean="0"/>
              <a:t> quantidade de gasolina comum deve ser no mínimo igual a 16 vezes a quantidade de gasolina verde;</a:t>
            </a:r>
            <a:endParaRPr lang="en-US" dirty="0" smtClean="0"/>
          </a:p>
          <a:p>
            <a:pPr lvl="0"/>
            <a:r>
              <a:rPr lang="pt-BR" dirty="0" smtClean="0"/>
              <a:t>A quantidade de gasolina azul seja no máximo igual a 6000.000 litros por semana;</a:t>
            </a:r>
            <a:endParaRPr lang="en-US" dirty="0" smtClean="0"/>
          </a:p>
          <a:p>
            <a:pPr lvl="0"/>
            <a:r>
              <a:rPr lang="pt-BR" dirty="0" smtClean="0"/>
              <a:t>A margem de contribuição para o lucro é de R$0,30, R$0,24 e R$0,20 para cada litro de gasolina verde, azul e comum, respectivamente.</a:t>
            </a:r>
            <a:endParaRPr lang="en-US" dirty="0" smtClean="0"/>
          </a:p>
          <a:p>
            <a:pPr lvl="0"/>
            <a:r>
              <a:rPr lang="pt-BR" dirty="0" smtClean="0"/>
              <a:t>Determinar o programa de produção que maximiza a margem total de contribuição para o lucro.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MONTAGEM DO PROBLEMA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b="1" dirty="0" smtClean="0"/>
              <a:t>Identificar as variáveis:</a:t>
            </a:r>
            <a:r>
              <a:rPr lang="pt-BR" dirty="0" smtClean="0"/>
              <a:t> </a:t>
            </a:r>
            <a:endParaRPr lang="en-US" dirty="0" smtClean="0"/>
          </a:p>
          <a:p>
            <a:r>
              <a:rPr lang="pt-BR" b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: quantidade de gasolina verde; </a:t>
            </a:r>
            <a:endParaRPr lang="en-US" dirty="0" smtClean="0"/>
          </a:p>
          <a:p>
            <a:r>
              <a:rPr lang="pt-BR" b="1" dirty="0" smtClean="0"/>
              <a:t>x</a:t>
            </a:r>
            <a:r>
              <a:rPr lang="pt-BR" b="1" baseline="-25000" dirty="0" smtClean="0"/>
              <a:t>2</a:t>
            </a:r>
            <a:r>
              <a:rPr lang="pt-BR" b="1" dirty="0" smtClean="0"/>
              <a:t>: quantidade de gasolina azul;</a:t>
            </a:r>
            <a:endParaRPr lang="en-US" dirty="0" smtClean="0"/>
          </a:p>
          <a:p>
            <a:r>
              <a:rPr lang="pt-BR" b="1" dirty="0" smtClean="0"/>
              <a:t>x</a:t>
            </a:r>
            <a:r>
              <a:rPr lang="pt-BR" b="1" baseline="-25000" dirty="0" smtClean="0"/>
              <a:t>3</a:t>
            </a:r>
            <a:r>
              <a:rPr lang="pt-BR" b="1" dirty="0" smtClean="0"/>
              <a:t>:quantidade de gasolina comum.</a:t>
            </a:r>
            <a:endParaRPr lang="en-US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Escrever a Função Objetivo</a:t>
            </a:r>
            <a:r>
              <a:rPr lang="pt-BR" dirty="0" smtClean="0"/>
              <a:t>: deseja-se maximizar o lucro, sabendo que x</a:t>
            </a:r>
            <a:r>
              <a:rPr lang="pt-BR" baseline="-25000" dirty="0" smtClean="0"/>
              <a:t>1</a:t>
            </a:r>
            <a:r>
              <a:rPr lang="pt-BR" dirty="0" smtClean="0"/>
              <a:t> dá uma margem de lucro de R$0,30, x</a:t>
            </a:r>
            <a:r>
              <a:rPr lang="pt-BR" baseline="-25000" dirty="0" smtClean="0"/>
              <a:t>2 </a:t>
            </a:r>
            <a:r>
              <a:rPr lang="pt-BR" dirty="0" smtClean="0"/>
              <a:t>de R$0,24 e x3 de R$0,20. Logo, podemos considerar que a função lucro é: </a:t>
            </a:r>
            <a:endParaRPr lang="en-US" dirty="0" smtClean="0"/>
          </a:p>
          <a:p>
            <a:r>
              <a:rPr lang="pt-BR" b="1" dirty="0" smtClean="0"/>
              <a:t>L = 0,30x</a:t>
            </a:r>
            <a:r>
              <a:rPr lang="pt-BR" b="1" baseline="-25000" dirty="0" smtClean="0"/>
              <a:t>1</a:t>
            </a:r>
            <a:r>
              <a:rPr lang="pt-BR" b="1" dirty="0" smtClean="0"/>
              <a:t> + 0,24x</a:t>
            </a:r>
            <a:r>
              <a:rPr lang="pt-BR" b="1" baseline="-25000" dirty="0" smtClean="0"/>
              <a:t>2 </a:t>
            </a:r>
            <a:r>
              <a:rPr lang="pt-BR" b="1" dirty="0" smtClean="0"/>
              <a:t>+0,20x</a:t>
            </a:r>
            <a:r>
              <a:rPr lang="pt-BR" b="1" baseline="-25000" dirty="0" smtClean="0"/>
              <a:t>3;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pt-BR" b="1" dirty="0" smtClean="0"/>
              <a:t>Escrever as restrições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540715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 gasolina pura é utilizada na quantidade de 0,22 litros na gasolina verde, 0,52 na gasolina azula e 0,74 na gasolina comum que devem ser menor que a disponibilidade de 9.600.000 litros por semana. </a:t>
            </a:r>
            <a:endParaRPr lang="en-US" dirty="0" smtClean="0"/>
          </a:p>
          <a:p>
            <a:r>
              <a:rPr lang="pt-BR" b="1" dirty="0" smtClean="0"/>
              <a:t>Gasolina Pura: 0,22x</a:t>
            </a:r>
            <a:r>
              <a:rPr lang="pt-BR" b="1" baseline="-25000" dirty="0" smtClean="0"/>
              <a:t>1</a:t>
            </a:r>
            <a:r>
              <a:rPr lang="pt-BR" b="1" dirty="0" smtClean="0"/>
              <a:t>+ 0,53x</a:t>
            </a:r>
            <a:r>
              <a:rPr lang="pt-BR" b="1" baseline="-25000" dirty="0" smtClean="0"/>
              <a:t>2 </a:t>
            </a:r>
            <a:r>
              <a:rPr lang="pt-BR" b="1" dirty="0" smtClean="0"/>
              <a:t>+0,74x</a:t>
            </a:r>
            <a:r>
              <a:rPr lang="pt-BR" b="1" baseline="-25000" dirty="0" smtClean="0"/>
              <a:t>3 </a:t>
            </a:r>
            <a:r>
              <a:rPr lang="pt-BR" b="1" i="1" dirty="0" smtClean="0"/>
              <a:t>≤</a:t>
            </a:r>
            <a:r>
              <a:rPr lang="pt-BR" b="1" dirty="0" smtClean="0"/>
              <a:t> 9.600.000</a:t>
            </a:r>
            <a:endParaRPr lang="en-US" dirty="0" smtClean="0"/>
          </a:p>
          <a:p>
            <a:endParaRPr lang="pt-BR" dirty="0" smtClean="0"/>
          </a:p>
          <a:p>
            <a:r>
              <a:rPr lang="pt-BR" dirty="0" smtClean="0"/>
              <a:t>A gasolina </a:t>
            </a:r>
            <a:r>
              <a:rPr lang="pt-BR" dirty="0" err="1" smtClean="0"/>
              <a:t>Octana</a:t>
            </a:r>
            <a:r>
              <a:rPr lang="pt-BR" dirty="0" smtClean="0"/>
              <a:t> é utilizada na quantidade de 0,50 litros na gasolina verde, 0,34 na gasolina azula e 0,20 na gasolina comum que devem ser menor que a disponibilidade de 4.800.000 litros por semana. </a:t>
            </a:r>
            <a:endParaRPr lang="en-US" dirty="0" smtClean="0"/>
          </a:p>
          <a:p>
            <a:r>
              <a:rPr lang="pt-BR" b="1" dirty="0" smtClean="0"/>
              <a:t>Gasolina </a:t>
            </a:r>
            <a:r>
              <a:rPr lang="pt-BR" b="1" dirty="0" err="1" smtClean="0"/>
              <a:t>Octana</a:t>
            </a:r>
            <a:r>
              <a:rPr lang="pt-BR" b="1" dirty="0" smtClean="0"/>
              <a:t>: 0,50x</a:t>
            </a:r>
            <a:r>
              <a:rPr lang="pt-BR" b="1" baseline="-25000" dirty="0" smtClean="0"/>
              <a:t>1</a:t>
            </a:r>
            <a:r>
              <a:rPr lang="pt-BR" b="1" dirty="0" smtClean="0"/>
              <a:t>+ 0,34x</a:t>
            </a:r>
            <a:r>
              <a:rPr lang="pt-BR" b="1" baseline="-25000" dirty="0" smtClean="0"/>
              <a:t>2 </a:t>
            </a:r>
            <a:r>
              <a:rPr lang="pt-BR" b="1" dirty="0" smtClean="0"/>
              <a:t>+0,20x</a:t>
            </a:r>
            <a:r>
              <a:rPr lang="pt-BR" b="1" baseline="-25000" dirty="0" smtClean="0"/>
              <a:t>3 </a:t>
            </a:r>
            <a:r>
              <a:rPr lang="pt-BR" b="1" i="1" dirty="0" smtClean="0"/>
              <a:t>≤</a:t>
            </a:r>
            <a:r>
              <a:rPr lang="pt-BR" b="1" dirty="0" smtClean="0"/>
              <a:t> 4.800.000</a:t>
            </a:r>
            <a:endParaRPr lang="en-US" dirty="0" smtClean="0"/>
          </a:p>
          <a:p>
            <a:pPr>
              <a:buNone/>
            </a:pPr>
            <a:r>
              <a:rPr lang="pt-BR" dirty="0" smtClean="0"/>
              <a:t> </a:t>
            </a:r>
            <a:endParaRPr lang="en-US" dirty="0" smtClean="0"/>
          </a:p>
          <a:p>
            <a:r>
              <a:rPr lang="pt-BR" dirty="0" smtClean="0"/>
              <a:t>O Aditivo é utilizado na quantidade de 0,28 litros na gasolina verde, 0,14 na gasolina azula e 0,06 na gasolina comum que devem ser menor que a disponibilidade de 2.200.000 litros por semana. </a:t>
            </a:r>
            <a:endParaRPr lang="en-US" dirty="0" smtClean="0"/>
          </a:p>
          <a:p>
            <a:r>
              <a:rPr lang="pt-BR" b="1" dirty="0" smtClean="0"/>
              <a:t>Aditivo: 0,28x</a:t>
            </a:r>
            <a:r>
              <a:rPr lang="pt-BR" b="1" baseline="-25000" dirty="0" smtClean="0"/>
              <a:t>1</a:t>
            </a:r>
            <a:r>
              <a:rPr lang="pt-BR" b="1" dirty="0" smtClean="0"/>
              <a:t>+ 0,14x</a:t>
            </a:r>
            <a:r>
              <a:rPr lang="pt-BR" b="1" baseline="-25000" dirty="0" smtClean="0"/>
              <a:t>2 </a:t>
            </a:r>
            <a:r>
              <a:rPr lang="pt-BR" b="1" dirty="0" smtClean="0"/>
              <a:t>+0,06x</a:t>
            </a:r>
            <a:r>
              <a:rPr lang="pt-BR" b="1" baseline="-25000" dirty="0" smtClean="0"/>
              <a:t>3 </a:t>
            </a:r>
            <a:r>
              <a:rPr lang="pt-BR" b="1" i="1" dirty="0" smtClean="0"/>
              <a:t>≤</a:t>
            </a:r>
            <a:r>
              <a:rPr lang="pt-BR" b="1" dirty="0" smtClean="0"/>
              <a:t> 2.200.000</a:t>
            </a:r>
            <a:endParaRPr lang="en-US" dirty="0" smtClean="0"/>
          </a:p>
          <a:p>
            <a:r>
              <a:rPr lang="pt-BR" dirty="0" smtClean="0"/>
              <a:t>Positividade das variáveis:</a:t>
            </a:r>
            <a:r>
              <a:rPr lang="pt-BR" b="1" dirty="0" smtClean="0"/>
              <a:t> x</a:t>
            </a:r>
            <a:r>
              <a:rPr lang="pt-BR" b="1" baseline="-25000" dirty="0" smtClean="0"/>
              <a:t>1 </a:t>
            </a:r>
            <a:r>
              <a:rPr lang="pt-BR" b="1" dirty="0" smtClean="0"/>
              <a:t>≥ 0,  x</a:t>
            </a:r>
            <a:r>
              <a:rPr lang="pt-BR" b="1" baseline="-25000" dirty="0" smtClean="0"/>
              <a:t>2 </a:t>
            </a:r>
            <a:r>
              <a:rPr lang="pt-BR" b="1" dirty="0" smtClean="0"/>
              <a:t>≥ 0 e x</a:t>
            </a:r>
            <a:r>
              <a:rPr lang="pt-BR" b="1" baseline="-25000" dirty="0" smtClean="0"/>
              <a:t>3 </a:t>
            </a:r>
            <a:r>
              <a:rPr lang="pt-BR" b="1" dirty="0" smtClean="0"/>
              <a:t>≥ 0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Montagem do quadro simplex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48561526"/>
              </p:ext>
            </p:extLst>
          </p:nvPr>
        </p:nvGraphicFramePr>
        <p:xfrm>
          <a:off x="533401" y="2209800"/>
          <a:ext cx="8001000" cy="3364992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Encontrar valores para x</a:t>
                      </a:r>
                      <a:r>
                        <a:rPr lang="pt-BR" sz="2400" baseline="-25000" dirty="0">
                          <a:latin typeface="Times New Roman"/>
                          <a:ea typeface="Calibri"/>
                          <a:cs typeface="Times New Roman"/>
                        </a:rPr>
                        <a:t>1,</a:t>
                      </a: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 x</a:t>
                      </a:r>
                      <a:r>
                        <a:rPr lang="pt-BR" sz="2400" baseline="-25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 e x</a:t>
                      </a:r>
                      <a:r>
                        <a:rPr lang="pt-BR" sz="2400" baseline="-250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 de modo a: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Maximizar o lucro:        </a:t>
                      </a:r>
                      <a:r>
                        <a:rPr lang="pt-BR" sz="2400" b="1" dirty="0">
                          <a:latin typeface="Times New Roman"/>
                          <a:ea typeface="Calibri"/>
                          <a:cs typeface="Times New Roman"/>
                        </a:rPr>
                        <a:t>L = 0,3x</a:t>
                      </a:r>
                      <a:r>
                        <a:rPr lang="pt-BR" sz="2400" b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pt-BR" sz="2400" b="1" dirty="0">
                          <a:latin typeface="Times New Roman"/>
                          <a:ea typeface="Calibri"/>
                          <a:cs typeface="Times New Roman"/>
                        </a:rPr>
                        <a:t> + </a:t>
                      </a:r>
                      <a:r>
                        <a:rPr lang="pt-BR" sz="2400" b="1" dirty="0" smtClean="0">
                          <a:latin typeface="Times New Roman"/>
                          <a:ea typeface="Calibri"/>
                          <a:cs typeface="Times New Roman"/>
                        </a:rPr>
                        <a:t>0,24x</a:t>
                      </a:r>
                      <a:r>
                        <a:rPr lang="pt-BR" sz="2400" b="1" baseline="-25000" dirty="0" smtClean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pt-BR" sz="2400" dirty="0" smtClean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2400" b="1" dirty="0">
                          <a:latin typeface="Times New Roman"/>
                          <a:ea typeface="Calibri"/>
                          <a:cs typeface="Times New Roman"/>
                        </a:rPr>
                        <a:t>+0,2x</a:t>
                      </a:r>
                      <a:r>
                        <a:rPr lang="pt-BR" sz="2400" b="1" baseline="-250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Times New Roman"/>
                          <a:ea typeface="Calibri"/>
                          <a:cs typeface="Times New Roman"/>
                        </a:rPr>
                        <a:t>                 Sujeito a:        </a:t>
                      </a:r>
                      <a:r>
                        <a:rPr lang="pt-BR" sz="2400" b="1" dirty="0">
                          <a:latin typeface="Times New Roman"/>
                          <a:ea typeface="Calibri"/>
                          <a:cs typeface="Times New Roman"/>
                        </a:rPr>
                        <a:t>0,22x</a:t>
                      </a:r>
                      <a:r>
                        <a:rPr lang="pt-BR" sz="2400" b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pt-BR" sz="2400" b="1" dirty="0">
                          <a:latin typeface="Times New Roman"/>
                          <a:ea typeface="Calibri"/>
                          <a:cs typeface="Times New Roman"/>
                        </a:rPr>
                        <a:t>+ 0,52x</a:t>
                      </a:r>
                      <a:r>
                        <a:rPr lang="pt-BR" sz="2400" b="1" baseline="-25000" dirty="0">
                          <a:latin typeface="Times New Roman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pt-BR" sz="2400" b="1" dirty="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r>
                        <a:rPr lang="pt-BR" sz="2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0,74x</a:t>
                      </a:r>
                      <a:r>
                        <a:rPr lang="pt-BR" sz="2400" b="1" baseline="-25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pt-BR" sz="2400" b="1" i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≤</a:t>
                      </a:r>
                      <a:r>
                        <a:rPr lang="pt-BR" sz="2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9.600.000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latin typeface="Times New Roman"/>
                          <a:ea typeface="Calibri"/>
                          <a:cs typeface="Times New Roman"/>
                        </a:rPr>
                        <a:t>                                        0,50x</a:t>
                      </a:r>
                      <a:r>
                        <a:rPr lang="pt-BR" sz="2400" b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pt-BR" sz="2400" b="1" dirty="0">
                          <a:latin typeface="Times New Roman"/>
                          <a:ea typeface="Calibri"/>
                          <a:cs typeface="Times New Roman"/>
                        </a:rPr>
                        <a:t>+ 0,34x</a:t>
                      </a:r>
                      <a:r>
                        <a:rPr lang="pt-BR" sz="2400" b="1" baseline="-25000" dirty="0">
                          <a:latin typeface="Times New Roman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pt-BR" sz="2400" b="1" dirty="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r>
                        <a:rPr lang="pt-BR" sz="2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0,20x</a:t>
                      </a:r>
                      <a:r>
                        <a:rPr lang="pt-BR" sz="2400" b="1" baseline="-25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pt-BR" sz="2400" b="1" i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≤</a:t>
                      </a:r>
                      <a:r>
                        <a:rPr lang="pt-BR" sz="2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4.800.000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>
                          <a:latin typeface="Times New Roman"/>
                          <a:ea typeface="Calibri"/>
                          <a:cs typeface="Times New Roman"/>
                        </a:rPr>
                        <a:t>                                        0,28x</a:t>
                      </a:r>
                      <a:r>
                        <a:rPr lang="pt-BR" sz="2400" b="1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pt-BR" sz="2400" b="1" dirty="0">
                          <a:latin typeface="Times New Roman"/>
                          <a:ea typeface="Calibri"/>
                          <a:cs typeface="Times New Roman"/>
                        </a:rPr>
                        <a:t>+ 0,14x</a:t>
                      </a:r>
                      <a:r>
                        <a:rPr lang="pt-BR" sz="2400" b="1" baseline="-25000" dirty="0">
                          <a:latin typeface="Times New Roman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pt-BR" sz="2400" b="1" dirty="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r>
                        <a:rPr lang="pt-BR" sz="2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0,06x</a:t>
                      </a:r>
                      <a:r>
                        <a:rPr lang="pt-BR" sz="2400" b="1" baseline="-25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pt-BR" sz="2400" b="1" i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≤</a:t>
                      </a:r>
                      <a:r>
                        <a:rPr lang="pt-BR" sz="2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2400" b="1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2.200.000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latin typeface="Times New Roman"/>
                          <a:ea typeface="Calibri"/>
                          <a:cs typeface="Times New Roman"/>
                        </a:rPr>
                        <a:t>                                                               16x</a:t>
                      </a:r>
                      <a:r>
                        <a:rPr lang="pt-BR" sz="2400" b="1" baseline="-25000" dirty="0" smtClean="0">
                          <a:latin typeface="Times New Roman"/>
                          <a:ea typeface="Calibri"/>
                          <a:cs typeface="Times New Roman"/>
                        </a:rPr>
                        <a:t>1 </a:t>
                      </a:r>
                      <a:r>
                        <a:rPr lang="pt-BR" sz="2400" b="1" baseline="0" dirty="0" smtClean="0">
                          <a:latin typeface="Times New Roman"/>
                          <a:ea typeface="Calibri"/>
                          <a:cs typeface="Times New Roman"/>
                        </a:rPr>
                        <a:t>-1</a:t>
                      </a:r>
                      <a:r>
                        <a:rPr lang="pt-BR" sz="2400" b="1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400" b="1" baseline="-250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pt-BR" sz="2400" b="1" i="1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≤</a:t>
                      </a:r>
                      <a:r>
                        <a:rPr lang="pt-BR" sz="2400" b="1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latin typeface="Times New Roman"/>
                          <a:ea typeface="Calibri"/>
                          <a:cs typeface="Times New Roman"/>
                        </a:rPr>
                        <a:t>                                                                         x</a:t>
                      </a:r>
                      <a:r>
                        <a:rPr lang="pt-BR" sz="2400" b="1" baseline="-25000" dirty="0" smtClean="0">
                          <a:latin typeface="Times New Roman"/>
                          <a:ea typeface="Calibri"/>
                          <a:cs typeface="Times New Roman"/>
                        </a:rPr>
                        <a:t>2 </a:t>
                      </a:r>
                      <a:r>
                        <a:rPr lang="pt-BR" sz="2400" b="1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2400" b="1" i="1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≤</a:t>
                      </a:r>
                      <a:r>
                        <a:rPr lang="pt-BR" sz="2400" b="1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6000000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latin typeface="Times New Roman"/>
                          <a:ea typeface="Calibri"/>
                          <a:cs typeface="Times New Roman"/>
                        </a:rPr>
                        <a:t>                                         </a:t>
                      </a:r>
                      <a:r>
                        <a:rPr lang="pt-BR" sz="2400" b="1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400" b="1" baseline="-25000" dirty="0">
                          <a:latin typeface="Times New Roman"/>
                          <a:ea typeface="Calibri"/>
                          <a:cs typeface="Times New Roman"/>
                        </a:rPr>
                        <a:t>1,</a:t>
                      </a:r>
                      <a:r>
                        <a:rPr lang="pt-BR" sz="2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2400" b="1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400" b="1" baseline="-25000" dirty="0">
                          <a:latin typeface="Times New Roman"/>
                          <a:ea typeface="Calibri"/>
                          <a:cs typeface="Times New Roman"/>
                        </a:rPr>
                        <a:t>2,</a:t>
                      </a:r>
                      <a:r>
                        <a:rPr lang="pt-BR" sz="2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pt-BR" sz="2400" b="1" dirty="0"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400" b="1" baseline="-25000" dirty="0">
                          <a:latin typeface="Times New Roman"/>
                          <a:ea typeface="Calibri"/>
                          <a:cs typeface="Times New Roman"/>
                        </a:rPr>
                        <a:t>3  </a:t>
                      </a:r>
                      <a:r>
                        <a:rPr lang="pt-BR" sz="24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≥  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LISTA DE EXERCÍCIOS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 smtClean="0"/>
              <a:t>1)</a:t>
            </a:r>
            <a:r>
              <a:rPr lang="pt-BR" dirty="0" smtClean="0"/>
              <a:t> Uma pequena manufatura produz dois modelos, Standard e Luxo, de um certo produto. Cada unidade do modelo Standard requer 2 horas de </a:t>
            </a:r>
            <a:r>
              <a:rPr lang="pt-BR" dirty="0" err="1" smtClean="0"/>
              <a:t>lixação</a:t>
            </a:r>
            <a:r>
              <a:rPr lang="pt-BR" dirty="0" smtClean="0"/>
              <a:t> e 1 hora de polimento. Cada unidade do modelo Luxo exige 2 horas de </a:t>
            </a:r>
            <a:r>
              <a:rPr lang="pt-BR" dirty="0" err="1" smtClean="0"/>
              <a:t>lixação</a:t>
            </a:r>
            <a:r>
              <a:rPr lang="pt-BR" dirty="0" smtClean="0"/>
              <a:t> e 3 horas de polimento. A fábrica dispõe de 2 lixadoras e 3 polidoras, cada qual trabalhando 40 horas semanais. As margens de lucro são R$24 e R$32, respectivamente, para cada unidade Standard e Luxo. Não existem restrições de demanda para ambos os modelos. Elabore um modelo de programação linear que permita calcular a produção semanal que maximiza a margem total do lucro do fabricante.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LINEAR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</a:t>
            </a:r>
            <a:r>
              <a:rPr lang="pt-BR" dirty="0"/>
              <a:t>uma técnica de otimização com vasta aplicabilidade. </a:t>
            </a:r>
            <a:endParaRPr lang="pt-BR" dirty="0" smtClean="0"/>
          </a:p>
          <a:p>
            <a:r>
              <a:rPr lang="pt-BR" dirty="0" smtClean="0"/>
              <a:t>Foi </a:t>
            </a:r>
            <a:r>
              <a:rPr lang="pt-BR" dirty="0"/>
              <a:t>desenvolvida após a 2ª Guerra Mundial como um instrumento de Administração, por esforços concentrados em pesquisas econômicas e </a:t>
            </a:r>
            <a:r>
              <a:rPr lang="pt-BR" dirty="0" err="1"/>
              <a:t>econométricas</a:t>
            </a:r>
            <a:r>
              <a:rPr lang="pt-BR" dirty="0"/>
              <a:t>.</a:t>
            </a:r>
            <a:endParaRPr lang="en-US" dirty="0"/>
          </a:p>
          <a:p>
            <a:r>
              <a:rPr lang="pt-BR" dirty="0"/>
              <a:t>Rapidamente tornou-se uma das ferramentas mais eficazes para estudos de gestão:</a:t>
            </a:r>
            <a:endParaRPr lang="en-US" dirty="0"/>
          </a:p>
          <a:p>
            <a:pPr lvl="0"/>
            <a:r>
              <a:rPr lang="pt-BR" dirty="0"/>
              <a:t>Organização de transportes;</a:t>
            </a:r>
            <a:endParaRPr lang="en-US" dirty="0"/>
          </a:p>
          <a:p>
            <a:pPr lvl="0"/>
            <a:r>
              <a:rPr lang="pt-BR" dirty="0"/>
              <a:t>Determinação de problemas de estoque;</a:t>
            </a:r>
            <a:endParaRPr lang="en-US" dirty="0"/>
          </a:p>
          <a:p>
            <a:pPr lvl="0"/>
            <a:r>
              <a:rPr lang="pt-BR" dirty="0"/>
              <a:t>Estudos de fluxo de caixa e investimentos;</a:t>
            </a:r>
            <a:endParaRPr lang="en-US" dirty="0"/>
          </a:p>
          <a:p>
            <a:pPr lvl="0"/>
            <a:r>
              <a:rPr lang="pt-BR" dirty="0"/>
              <a:t>Estudos de sistemas de informação;</a:t>
            </a:r>
            <a:endParaRPr lang="en-US" dirty="0"/>
          </a:p>
          <a:p>
            <a:pPr lvl="0"/>
            <a:r>
              <a:rPr lang="pt-BR" dirty="0"/>
              <a:t>Problemas de produção e de misturas de componentes.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>
            <a:normAutofit fontScale="92500"/>
          </a:bodyPr>
          <a:lstStyle/>
          <a:p>
            <a:r>
              <a:rPr lang="pt-BR" b="1" dirty="0"/>
              <a:t>2) </a:t>
            </a:r>
            <a:r>
              <a:rPr lang="pt-BR" dirty="0"/>
              <a:t>Um fazendeiro dispõe de 400 hectares cultiváveis com milho, trigo ou soja. </a:t>
            </a:r>
            <a:endParaRPr lang="pt-BR" dirty="0" smtClean="0"/>
          </a:p>
          <a:p>
            <a:r>
              <a:rPr lang="pt-BR" dirty="0" smtClean="0"/>
              <a:t>Cada </a:t>
            </a:r>
            <a:r>
              <a:rPr lang="pt-BR" dirty="0"/>
              <a:t>hectare de milho exige R$200 para preparação do terreno, 10 homens-dia de trabalho e gera um lucro de R$600. </a:t>
            </a:r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/>
              <a:t>hectare de trigo implica custos de R$240 para preparação do terreno, 16 homens-dia e dá um lucro de R$700. </a:t>
            </a:r>
            <a:endParaRPr lang="pt-BR" dirty="0" smtClean="0"/>
          </a:p>
          <a:p>
            <a:r>
              <a:rPr lang="pt-BR" dirty="0" smtClean="0"/>
              <a:t>Analogamente</a:t>
            </a:r>
            <a:r>
              <a:rPr lang="pt-BR" dirty="0"/>
              <a:t>, um hectare de soja exige R$140, 12 homens-dia e dá um lucro de R$550.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fazendeiro dispõe de R$80.000 para cobrir os gastos de trabalho e 6.000 homens-dia de mão de obra. </a:t>
            </a:r>
            <a:endParaRPr lang="pt-BR" dirty="0" smtClean="0"/>
          </a:p>
          <a:p>
            <a:r>
              <a:rPr lang="pt-BR" dirty="0" smtClean="0"/>
              <a:t>Elabore </a:t>
            </a:r>
            <a:r>
              <a:rPr lang="pt-BR" dirty="0"/>
              <a:t>um modelo de programação linear de modo a calcular a alocação de terra para os vários tipos de cultura com o objetivo de maximizar o lucro total.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89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>
            <a:normAutofit lnSpcReduction="10000"/>
          </a:bodyPr>
          <a:lstStyle/>
          <a:p>
            <a:r>
              <a:rPr lang="pt-BR" b="1" dirty="0" smtClean="0"/>
              <a:t>3)</a:t>
            </a:r>
            <a:r>
              <a:rPr lang="pt-BR" dirty="0" smtClean="0"/>
              <a:t> </a:t>
            </a:r>
            <a:r>
              <a:rPr lang="pt-BR" dirty="0"/>
              <a:t>Uma empresa de comida canina produz dois tipos de rações: </a:t>
            </a:r>
            <a:r>
              <a:rPr lang="pt-BR" dirty="0" err="1"/>
              <a:t>Tobi</a:t>
            </a:r>
            <a:r>
              <a:rPr lang="pt-BR" dirty="0"/>
              <a:t> e </a:t>
            </a:r>
            <a:r>
              <a:rPr lang="pt-BR" dirty="0" err="1"/>
              <a:t>Rex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a manufatura das rações são utilizados cereais e carne. </a:t>
            </a:r>
            <a:endParaRPr lang="pt-BR" dirty="0" smtClean="0"/>
          </a:p>
          <a:p>
            <a:r>
              <a:rPr lang="pt-BR" dirty="0" smtClean="0"/>
              <a:t>Sabe-se </a:t>
            </a:r>
            <a:r>
              <a:rPr lang="pt-BR" dirty="0"/>
              <a:t>que, a ração </a:t>
            </a:r>
            <a:r>
              <a:rPr lang="pt-BR" dirty="0" err="1"/>
              <a:t>Tobi</a:t>
            </a:r>
            <a:r>
              <a:rPr lang="pt-BR" dirty="0"/>
              <a:t> utiliza 5kg de cereais e 1kg de carne, e a ração </a:t>
            </a:r>
            <a:r>
              <a:rPr lang="pt-BR" dirty="0" err="1"/>
              <a:t>Rex</a:t>
            </a:r>
            <a:r>
              <a:rPr lang="pt-BR" dirty="0"/>
              <a:t> utiliza 4kg de carne e 2kg de cereais.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pacote de ração </a:t>
            </a:r>
            <a:r>
              <a:rPr lang="pt-BR" dirty="0" err="1"/>
              <a:t>Tobi</a:t>
            </a:r>
            <a:r>
              <a:rPr lang="pt-BR" dirty="0"/>
              <a:t> custa R$20 e o pacote de ração </a:t>
            </a:r>
            <a:r>
              <a:rPr lang="pt-BR" dirty="0" err="1"/>
              <a:t>Rex</a:t>
            </a:r>
            <a:r>
              <a:rPr lang="pt-BR" dirty="0"/>
              <a:t> custa R$30.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quilograma de carne custa R$4 e o quilo de cereais custa R$1. </a:t>
            </a:r>
            <a:endParaRPr lang="pt-BR" dirty="0" smtClean="0"/>
          </a:p>
          <a:p>
            <a:r>
              <a:rPr lang="pt-BR" dirty="0" smtClean="0"/>
              <a:t>Estão </a:t>
            </a:r>
            <a:r>
              <a:rPr lang="pt-BR" dirty="0"/>
              <a:t>disponíveis por mês 10.000 kg de carne e 30.000 kg de cereais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Construa </a:t>
            </a:r>
            <a:r>
              <a:rPr lang="pt-BR" dirty="0"/>
              <a:t>um modelo de programação linear de modo a maximizar o lucro.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1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6016752"/>
          </a:xfrm>
        </p:spPr>
        <p:txBody>
          <a:bodyPr/>
          <a:lstStyle/>
          <a:p>
            <a:r>
              <a:rPr lang="pt-BR" b="1" dirty="0"/>
              <a:t>4</a:t>
            </a:r>
            <a:r>
              <a:rPr lang="pt-BR" b="1" dirty="0" smtClean="0"/>
              <a:t>)</a:t>
            </a:r>
            <a:r>
              <a:rPr lang="pt-BR" dirty="0" smtClean="0"/>
              <a:t> </a:t>
            </a:r>
            <a:r>
              <a:rPr lang="pt-BR" sz="2000" dirty="0" smtClean="0"/>
              <a:t>Uma companhia produz três tipos de fertilizantes, a partir da mistura de ingredientes à base de nitrato, fosfato e potássio e de um componente inerte, conforme mostra os dados do Quadro 1, que apresenta também os preços de venda dos fertilizantes. Dados sobre a disponibilidade e custos dos ingredientes são apresentados no Quadro 2.</a:t>
            </a:r>
            <a:endParaRPr lang="en-US" sz="2000" dirty="0" smtClean="0"/>
          </a:p>
          <a:p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143000" y="2667000"/>
          <a:ext cx="7004937" cy="1645920"/>
        </p:xfrm>
        <a:graphic>
          <a:graphicData uri="http://schemas.openxmlformats.org/drawingml/2006/table">
            <a:tbl>
              <a:tblPr/>
              <a:tblGrid>
                <a:gridCol w="875347"/>
                <a:gridCol w="1235265"/>
                <a:gridCol w="1231011"/>
                <a:gridCol w="1345247"/>
                <a:gridCol w="1328420"/>
                <a:gridCol w="98964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Times New Roman"/>
                          <a:cs typeface="Times New Roman"/>
                        </a:rPr>
                        <a:t>TIPOS</a:t>
                      </a: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Times New Roman"/>
                          <a:cs typeface="Times New Roman"/>
                        </a:rPr>
                        <a:t>% PESO </a:t>
                      </a:r>
                      <a:endParaRPr lang="pt-BR" sz="1800" b="1" dirty="0" smtClean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latin typeface="Times New Roman"/>
                          <a:cs typeface="Times New Roman"/>
                        </a:rPr>
                        <a:t>NITRATO</a:t>
                      </a: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>
                          <a:latin typeface="Times New Roman"/>
                          <a:cs typeface="Times New Roman"/>
                        </a:rPr>
                        <a:t>% PESO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>
                          <a:latin typeface="Times New Roman"/>
                          <a:cs typeface="Times New Roman"/>
                        </a:rPr>
                        <a:t>FOSFATO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>
                          <a:latin typeface="Times New Roman"/>
                          <a:cs typeface="Times New Roman"/>
                        </a:rPr>
                        <a:t>% PESO 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>
                          <a:latin typeface="Times New Roman"/>
                          <a:cs typeface="Times New Roman"/>
                        </a:rPr>
                        <a:t>POTÁSSIO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>
                          <a:latin typeface="Times New Roman"/>
                          <a:cs typeface="Times New Roman"/>
                        </a:rPr>
                        <a:t>% PESO 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>
                          <a:latin typeface="Times New Roman"/>
                          <a:cs typeface="Times New Roman"/>
                        </a:rPr>
                        <a:t>COMP. INERTE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>
                          <a:latin typeface="Times New Roman"/>
                          <a:cs typeface="Times New Roman"/>
                        </a:rPr>
                        <a:t>PREÇO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cs typeface="Times New Roman"/>
                        </a:rPr>
                        <a:t>80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cs typeface="Times New Roman"/>
                        </a:rPr>
                        <a:t>800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cs typeface="Times New Roman"/>
                        </a:rPr>
                        <a:t>75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cs typeface="Times New Roman"/>
                        </a:rPr>
                        <a:t>960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cs typeface="Times New Roman"/>
                        </a:rPr>
                        <a:t>70</a:t>
                      </a: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cs typeface="Times New Roman"/>
                        </a:rPr>
                        <a:t>1100</a:t>
                      </a: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981200" y="4724400"/>
          <a:ext cx="5974714" cy="1371600"/>
        </p:xfrm>
        <a:graphic>
          <a:graphicData uri="http://schemas.openxmlformats.org/drawingml/2006/table">
            <a:tbl>
              <a:tblPr/>
              <a:tblGrid>
                <a:gridCol w="1815147"/>
                <a:gridCol w="2558097"/>
                <a:gridCol w="160147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Times New Roman"/>
                          <a:cs typeface="Times New Roman"/>
                        </a:rPr>
                        <a:t>INGREDIENTE</a:t>
                      </a: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>
                          <a:latin typeface="Times New Roman"/>
                          <a:cs typeface="Times New Roman"/>
                        </a:rPr>
                        <a:t>DISPONIBILIDADE (t)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>
                          <a:latin typeface="Times New Roman"/>
                          <a:cs typeface="Times New Roman"/>
                        </a:rPr>
                        <a:t>CUSTO (R$/t)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cs typeface="Times New Roman"/>
                        </a:rPr>
                        <a:t>Nitrato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cs typeface="Times New Roman"/>
                        </a:rPr>
                        <a:t>1.200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cs typeface="Times New Roman"/>
                        </a:rPr>
                        <a:t>3.000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cs typeface="Times New Roman"/>
                        </a:rPr>
                        <a:t>Fosfato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cs typeface="Times New Roman"/>
                        </a:rPr>
                        <a:t>2.000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cs typeface="Times New Roman"/>
                        </a:rPr>
                        <a:t>1.000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cs typeface="Times New Roman"/>
                        </a:rPr>
                        <a:t>Potássio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cs typeface="Times New Roman"/>
                        </a:rPr>
                        <a:t>1.400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cs typeface="Times New Roman"/>
                        </a:rPr>
                        <a:t>1.800</a:t>
                      </a:r>
                      <a:endParaRPr lang="en-US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cs typeface="Times New Roman"/>
                        </a:rPr>
                        <a:t>Comp. Inerte</a:t>
                      </a: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cs typeface="Times New Roman"/>
                        </a:rPr>
                        <a:t>Ilimitada</a:t>
                      </a: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cs typeface="Times New Roman"/>
                        </a:rPr>
                        <a:t>200</a:t>
                      </a:r>
                      <a:endParaRPr lang="en-US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001000" cy="5864352"/>
          </a:xfrm>
        </p:spPr>
        <p:txBody>
          <a:bodyPr>
            <a:normAutofit/>
          </a:bodyPr>
          <a:lstStyle/>
          <a:p>
            <a:r>
              <a:rPr lang="pt-BR" dirty="0" smtClean="0"/>
              <a:t>O custo de mistura, empacotamento e promoção de vendas é estimado em R$300 por tonelada para quaisquer produtos. A companhia possui contrato de longo prazo para fornecimento mensal de 6.500 toneladas de fertilizante A. Pede-se:</a:t>
            </a:r>
            <a:endParaRPr lang="en-US" dirty="0" smtClean="0"/>
          </a:p>
          <a:p>
            <a:r>
              <a:rPr lang="pt-BR" b="1" dirty="0" smtClean="0"/>
              <a:t>a)</a:t>
            </a:r>
            <a:r>
              <a:rPr lang="pt-BR" dirty="0" smtClean="0"/>
              <a:t> Elabore o modelo de programação linear de modo a propor a programação da produção ara o  próximo mês, com o objetivo de maximizar o lucro.</a:t>
            </a:r>
            <a:endParaRPr lang="en-US" dirty="0" smtClean="0"/>
          </a:p>
          <a:p>
            <a:r>
              <a:rPr lang="pt-BR" b="1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Responde a questões do tipo: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BR" b="1" i="1" u="sng" dirty="0" smtClean="0"/>
              <a:t>Quantidade</a:t>
            </a:r>
            <a:r>
              <a:rPr lang="pt-BR" dirty="0" smtClean="0"/>
              <a:t> de determinado produto, dentre vários, que se deve produzir para se obter o </a:t>
            </a:r>
            <a:r>
              <a:rPr lang="pt-BR" b="1" i="1" u="sng" dirty="0" smtClean="0"/>
              <a:t>maior lucro</a:t>
            </a:r>
            <a:r>
              <a:rPr lang="pt-BR" dirty="0" smtClean="0"/>
              <a:t> possível;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pt-BR" dirty="0" smtClean="0"/>
              <a:t>Impostas algumas especificações, qual é a </a:t>
            </a:r>
            <a:r>
              <a:rPr lang="pt-BR" b="1" i="1" u="sng" dirty="0" smtClean="0"/>
              <a:t>composição da mistura</a:t>
            </a:r>
            <a:r>
              <a:rPr lang="pt-BR" dirty="0" smtClean="0"/>
              <a:t> que corresponde ao </a:t>
            </a:r>
            <a:r>
              <a:rPr lang="pt-BR" b="1" i="1" u="sng" dirty="0" smtClean="0"/>
              <a:t>custo mínimo</a:t>
            </a:r>
            <a:r>
              <a:rPr lang="pt-BR" dirty="0" smtClean="0"/>
              <a:t>;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pt-BR" dirty="0" smtClean="0"/>
              <a:t>Impostas as condições de trabalho, </a:t>
            </a:r>
            <a:r>
              <a:rPr lang="pt-BR" b="1" i="1" u="sng" dirty="0" smtClean="0"/>
              <a:t>como repartir o contingente de mão de obra</a:t>
            </a:r>
            <a:r>
              <a:rPr lang="pt-BR" dirty="0" smtClean="0"/>
              <a:t> entre as diferentes tarefas e especialidades, com o objetivo de </a:t>
            </a:r>
            <a:r>
              <a:rPr lang="pt-BR" b="1" i="1" u="sng" dirty="0" smtClean="0"/>
              <a:t>minimizar as despesas ou maximizar a eficiência</a:t>
            </a:r>
            <a:r>
              <a:rPr lang="pt-BR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smtClean="0"/>
              <a:t>Definição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problema geral de programação linear é utilizado para </a:t>
            </a:r>
            <a:r>
              <a:rPr lang="pt-BR" b="1" i="1" dirty="0" smtClean="0"/>
              <a:t>otimizar (maximizar ou minimizar)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smtClean="0"/>
              <a:t>Uma função linear de variáveis, chamada e </a:t>
            </a:r>
            <a:r>
              <a:rPr lang="pt-BR" b="1" i="1" dirty="0" smtClean="0"/>
              <a:t>“função objetivo”</a:t>
            </a:r>
            <a:r>
              <a:rPr lang="pt-BR" dirty="0" smtClean="0"/>
              <a:t>, sujeita a uma série de equações ou </a:t>
            </a:r>
            <a:r>
              <a:rPr lang="pt-BR" dirty="0" err="1" smtClean="0"/>
              <a:t>inequações</a:t>
            </a:r>
            <a:r>
              <a:rPr lang="pt-BR" dirty="0" smtClean="0"/>
              <a:t> lineares, chamadas </a:t>
            </a:r>
            <a:r>
              <a:rPr lang="pt-BR" b="1" i="1" dirty="0" smtClean="0"/>
              <a:t>restrições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r>
              <a:rPr lang="pt-BR" dirty="0" smtClean="0"/>
              <a:t>A formulação do problema a ser resolvido por programação linear segue alguns passos básicos.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552"/>
          </a:xfrm>
        </p:spPr>
        <p:txBody>
          <a:bodyPr>
            <a:normAutofit/>
          </a:bodyPr>
          <a:lstStyle/>
          <a:p>
            <a:r>
              <a:rPr lang="pt-BR" dirty="0" smtClean="0"/>
              <a:t>Deve ser definido o objetivo básico do problema, ou seja, a otimização a ser alcançada. </a:t>
            </a:r>
          </a:p>
          <a:p>
            <a:pPr lvl="1"/>
            <a:r>
              <a:rPr lang="pt-BR" dirty="0" smtClean="0"/>
              <a:t>Por exemplo, maximização de lucros, ou de desempenhos, ou de bem-estar social; minimização de custos, de perdas, de tempo. </a:t>
            </a:r>
          </a:p>
          <a:p>
            <a:pPr lvl="1"/>
            <a:r>
              <a:rPr lang="pt-BR" dirty="0" smtClean="0"/>
              <a:t>Tal objetivo será representado por uma função objetivo, a ser maximizada ou minimizada;</a:t>
            </a:r>
          </a:p>
          <a:p>
            <a:pPr lvl="1">
              <a:buNone/>
            </a:pPr>
            <a:endParaRPr lang="en-US" dirty="0" smtClean="0"/>
          </a:p>
          <a:p>
            <a:r>
              <a:rPr lang="pt-BR" dirty="0" smtClean="0"/>
              <a:t>Para que esta função objetivo seja matematicamente especificada, devem ser definidas as variáveis de decisão envolvidas. </a:t>
            </a:r>
          </a:p>
          <a:p>
            <a:pPr lvl="1"/>
            <a:r>
              <a:rPr lang="pt-BR" dirty="0" smtClean="0"/>
              <a:t>Por exemplo, número de máquinas, a área a ser explorada, as classes de investimento à disposição etc. Normalmente, assume-se que todas estas variáveis possam assumir somente valores positivos;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001000" cy="6245352"/>
          </a:xfrm>
        </p:spPr>
        <p:txBody>
          <a:bodyPr>
            <a:normAutofit/>
          </a:bodyPr>
          <a:lstStyle/>
          <a:p>
            <a:r>
              <a:rPr lang="pt-BR" dirty="0" smtClean="0"/>
              <a:t>Estas variáveis normalmente estão sujeitas a uma série de restrições, normalmente representadas por </a:t>
            </a:r>
            <a:r>
              <a:rPr lang="pt-BR" dirty="0" err="1" smtClean="0"/>
              <a:t>inequações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Por exemplo, quantidade de equipamento disponível, tamanho da área a ser explorada, capacidade de um reservatório, exigências nutricionais para determinada dieta etc.</a:t>
            </a:r>
            <a:endParaRPr lang="en-US" dirty="0" smtClean="0"/>
          </a:p>
          <a:p>
            <a:r>
              <a:rPr lang="pt-BR" dirty="0" smtClean="0"/>
              <a:t>Todas essas expressões, entretanto, devem estar de acordo com a hipótese principal da programação linear, ou seja, todas as relações entre as variáveis deve ser lineares. Isto implica proporcionalidade das quantidades envolvidas. </a:t>
            </a:r>
          </a:p>
          <a:p>
            <a:pPr lvl="1"/>
            <a:r>
              <a:rPr lang="pt-BR" dirty="0" smtClean="0"/>
              <a:t>Esta característica de linearidade pode ser interessante no tocante à simplificação da estrutura matemática envolvida, mas prejudicial na representação de fenômenos não lineares (por exemplo, funções de custo tipicamente quadráticas).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smtClean="0"/>
              <a:t>Formulação de Modelos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pt-BR" dirty="0" smtClean="0"/>
              <a:t>O problema geral de programação linear pode ser definido por </a:t>
            </a:r>
            <a:endParaRPr lang="en-US" dirty="0" smtClean="0"/>
          </a:p>
          <a:p>
            <a:r>
              <a:rPr lang="pt-BR" b="1" dirty="0" smtClean="0"/>
              <a:t>Minimizar ou maximizar: </a:t>
            </a:r>
            <a:r>
              <a:rPr lang="pt-BR" b="1" i="1" dirty="0" smtClean="0"/>
              <a:t>Z </a:t>
            </a:r>
            <a:r>
              <a:rPr lang="pt-BR" b="1" dirty="0" smtClean="0"/>
              <a:t>= </a:t>
            </a:r>
            <a:r>
              <a:rPr lang="pt-BR" b="1" i="1" dirty="0" smtClean="0"/>
              <a:t>c</a:t>
            </a:r>
            <a:r>
              <a:rPr lang="pt-BR" b="1" i="1" baseline="-25000" dirty="0" smtClean="0"/>
              <a:t>1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1</a:t>
            </a:r>
            <a:r>
              <a:rPr lang="pt-BR" b="1" i="1" dirty="0" smtClean="0"/>
              <a:t> </a:t>
            </a:r>
            <a:r>
              <a:rPr lang="pt-BR" b="1" dirty="0" smtClean="0"/>
              <a:t>+ </a:t>
            </a:r>
            <a:r>
              <a:rPr lang="pt-BR" b="1" i="1" dirty="0" smtClean="0"/>
              <a:t>c</a:t>
            </a:r>
            <a:r>
              <a:rPr lang="pt-BR" b="1" i="1" baseline="-25000" dirty="0" smtClean="0"/>
              <a:t>2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2</a:t>
            </a:r>
            <a:r>
              <a:rPr lang="pt-BR" b="1" i="1" dirty="0" smtClean="0"/>
              <a:t> </a:t>
            </a:r>
            <a:r>
              <a:rPr lang="pt-BR" b="1" dirty="0" smtClean="0"/>
              <a:t>+ ...+ </a:t>
            </a:r>
            <a:r>
              <a:rPr lang="pt-BR" b="1" i="1" dirty="0" err="1" smtClean="0"/>
              <a:t>c</a:t>
            </a:r>
            <a:r>
              <a:rPr lang="pt-BR" b="1" i="1" baseline="-25000" dirty="0" err="1" smtClean="0"/>
              <a:t>n</a:t>
            </a:r>
            <a:r>
              <a:rPr lang="pt-BR" b="1" i="1" dirty="0" err="1" smtClean="0"/>
              <a:t>x</a:t>
            </a:r>
            <a:r>
              <a:rPr lang="pt-BR" b="1" i="1" baseline="-25000" dirty="0" err="1" smtClean="0"/>
              <a:t>n</a:t>
            </a:r>
            <a:r>
              <a:rPr lang="pt-BR" b="1" i="1" dirty="0" smtClean="0"/>
              <a:t> </a:t>
            </a:r>
            <a:endParaRPr lang="en-US" dirty="0" smtClean="0"/>
          </a:p>
          <a:p>
            <a:r>
              <a:rPr lang="pt-BR" b="1" dirty="0" smtClean="0"/>
              <a:t>sujeito a:   </a:t>
            </a:r>
            <a:r>
              <a:rPr lang="pt-BR" b="1" i="1" dirty="0" smtClean="0"/>
              <a:t>a</a:t>
            </a:r>
            <a:r>
              <a:rPr lang="pt-BR" b="1" i="1" baseline="-25000" dirty="0" smtClean="0"/>
              <a:t>11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1</a:t>
            </a:r>
            <a:r>
              <a:rPr lang="pt-BR" b="1" i="1" dirty="0" smtClean="0"/>
              <a:t> + a</a:t>
            </a:r>
            <a:r>
              <a:rPr lang="pt-BR" b="1" i="1" baseline="-25000" dirty="0" smtClean="0"/>
              <a:t>12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2</a:t>
            </a:r>
            <a:r>
              <a:rPr lang="pt-BR" b="1" i="1" dirty="0" smtClean="0"/>
              <a:t> +</a:t>
            </a:r>
            <a:r>
              <a:rPr lang="pt-BR" b="1" dirty="0" smtClean="0"/>
              <a:t>...+ </a:t>
            </a:r>
            <a:r>
              <a:rPr lang="pt-BR" b="1" i="1" dirty="0" smtClean="0"/>
              <a:t>a</a:t>
            </a:r>
            <a:r>
              <a:rPr lang="pt-BR" b="1" i="1" baseline="-25000" dirty="0" smtClean="0"/>
              <a:t>1n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n</a:t>
            </a:r>
            <a:r>
              <a:rPr lang="pt-BR" b="1" i="1" dirty="0" smtClean="0"/>
              <a:t> ≤ b</a:t>
            </a:r>
            <a:r>
              <a:rPr lang="pt-BR" b="1" i="1" baseline="-25000" dirty="0" smtClean="0"/>
              <a:t>1</a:t>
            </a:r>
            <a:r>
              <a:rPr lang="pt-BR" b="1" i="1" dirty="0" smtClean="0"/>
              <a:t> </a:t>
            </a:r>
            <a:r>
              <a:rPr lang="pt-BR" b="1" dirty="0" smtClean="0"/>
              <a:t>(ou ≥, ou =)</a:t>
            </a:r>
            <a:endParaRPr lang="en-US" dirty="0" smtClean="0"/>
          </a:p>
          <a:p>
            <a:r>
              <a:rPr lang="pt-BR" b="1" i="1" dirty="0" smtClean="0"/>
              <a:t>                   a</a:t>
            </a:r>
            <a:r>
              <a:rPr lang="pt-BR" b="1" i="1" baseline="-25000" dirty="0" smtClean="0"/>
              <a:t>21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1</a:t>
            </a:r>
            <a:r>
              <a:rPr lang="pt-BR" b="1" i="1" dirty="0" smtClean="0"/>
              <a:t> + a</a:t>
            </a:r>
            <a:r>
              <a:rPr lang="pt-BR" b="1" i="1" baseline="-25000" dirty="0" smtClean="0"/>
              <a:t>22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2</a:t>
            </a:r>
            <a:r>
              <a:rPr lang="pt-BR" b="1" i="1" dirty="0" smtClean="0"/>
              <a:t> +</a:t>
            </a:r>
            <a:r>
              <a:rPr lang="pt-BR" b="1" dirty="0" smtClean="0"/>
              <a:t>...+ </a:t>
            </a:r>
            <a:r>
              <a:rPr lang="pt-BR" b="1" i="1" dirty="0" smtClean="0"/>
              <a:t>a</a:t>
            </a:r>
            <a:r>
              <a:rPr lang="pt-BR" b="1" i="1" baseline="-25000" dirty="0" smtClean="0"/>
              <a:t>2n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n</a:t>
            </a:r>
            <a:r>
              <a:rPr lang="pt-BR" b="1" i="1" dirty="0" smtClean="0"/>
              <a:t> ≤ b</a:t>
            </a:r>
            <a:r>
              <a:rPr lang="pt-BR" b="1" i="1" baseline="-25000" dirty="0" smtClean="0"/>
              <a:t>2</a:t>
            </a:r>
            <a:r>
              <a:rPr lang="pt-BR" b="1" i="1" dirty="0" smtClean="0"/>
              <a:t> </a:t>
            </a:r>
            <a:r>
              <a:rPr lang="pt-BR" b="1" dirty="0" smtClean="0"/>
              <a:t>(ou ≥, ou =)</a:t>
            </a:r>
            <a:endParaRPr lang="en-US" dirty="0" smtClean="0"/>
          </a:p>
          <a:p>
            <a:r>
              <a:rPr lang="pt-BR" b="1" dirty="0" smtClean="0"/>
              <a:t>                                  ...</a:t>
            </a:r>
            <a:endParaRPr lang="en-US" dirty="0" smtClean="0"/>
          </a:p>
          <a:p>
            <a:r>
              <a:rPr lang="pt-BR" b="1" i="1" dirty="0" smtClean="0"/>
              <a:t>                a</a:t>
            </a:r>
            <a:r>
              <a:rPr lang="pt-BR" b="1" i="1" baseline="-25000" dirty="0" smtClean="0"/>
              <a:t>m1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1</a:t>
            </a:r>
            <a:r>
              <a:rPr lang="pt-BR" b="1" i="1" dirty="0" smtClean="0"/>
              <a:t> + a</a:t>
            </a:r>
            <a:r>
              <a:rPr lang="pt-BR" b="1" i="1" baseline="-25000" dirty="0" smtClean="0"/>
              <a:t>m2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2</a:t>
            </a:r>
            <a:r>
              <a:rPr lang="pt-BR" b="1" i="1" dirty="0" smtClean="0"/>
              <a:t> +</a:t>
            </a:r>
            <a:r>
              <a:rPr lang="pt-BR" b="1" dirty="0" smtClean="0"/>
              <a:t>...+ </a:t>
            </a:r>
            <a:r>
              <a:rPr lang="pt-BR" b="1" i="1" dirty="0" err="1" smtClean="0"/>
              <a:t>a</a:t>
            </a:r>
            <a:r>
              <a:rPr lang="pt-BR" b="1" i="1" baseline="-25000" dirty="0" err="1" smtClean="0"/>
              <a:t>mn</a:t>
            </a:r>
            <a:r>
              <a:rPr lang="pt-BR" b="1" i="1" dirty="0" err="1" smtClean="0"/>
              <a:t>x</a:t>
            </a:r>
            <a:r>
              <a:rPr lang="pt-BR" b="1" i="1" baseline="-25000" dirty="0" err="1" smtClean="0"/>
              <a:t>n</a:t>
            </a:r>
            <a:r>
              <a:rPr lang="pt-BR" b="1" i="1" dirty="0" smtClean="0"/>
              <a:t> ≤ </a:t>
            </a:r>
            <a:r>
              <a:rPr lang="pt-BR" b="1" i="1" dirty="0" err="1" smtClean="0"/>
              <a:t>b</a:t>
            </a:r>
            <a:r>
              <a:rPr lang="pt-BR" b="1" i="1" baseline="-25000" dirty="0" err="1" smtClean="0"/>
              <a:t>m</a:t>
            </a:r>
            <a:r>
              <a:rPr lang="pt-BR" b="1" i="1" dirty="0" smtClean="0"/>
              <a:t> </a:t>
            </a:r>
            <a:r>
              <a:rPr lang="pt-BR" b="1" dirty="0" smtClean="0"/>
              <a:t>(ou ≥, ou =)</a:t>
            </a:r>
            <a:endParaRPr lang="en-US" dirty="0" smtClean="0"/>
          </a:p>
          <a:p>
            <a:r>
              <a:rPr lang="pt-BR" b="1" dirty="0" smtClean="0"/>
              <a:t>                                      x</a:t>
            </a:r>
            <a:r>
              <a:rPr lang="pt-BR" b="1" baseline="-25000" dirty="0" smtClean="0"/>
              <a:t>1</a:t>
            </a:r>
            <a:r>
              <a:rPr lang="pt-BR" b="1" dirty="0" smtClean="0"/>
              <a:t>, x</a:t>
            </a:r>
            <a:r>
              <a:rPr lang="pt-BR" b="1" baseline="-25000" dirty="0" smtClean="0"/>
              <a:t>2</a:t>
            </a:r>
            <a:r>
              <a:rPr lang="pt-BR" b="1" dirty="0" smtClean="0"/>
              <a:t>, ..., </a:t>
            </a:r>
            <a:r>
              <a:rPr lang="pt-BR" b="1" dirty="0" err="1" smtClean="0"/>
              <a:t>x</a:t>
            </a:r>
            <a:r>
              <a:rPr lang="pt-BR" b="1" baseline="-25000" dirty="0" err="1" smtClean="0"/>
              <a:t>n</a:t>
            </a:r>
            <a:r>
              <a:rPr lang="pt-BR" b="1" dirty="0" smtClean="0"/>
              <a:t> ≥ 0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EXEMPLO 1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Uma marcenaria deseja estabelecer uma programação diária de produção. </a:t>
            </a:r>
          </a:p>
          <a:p>
            <a:pPr lvl="0"/>
            <a:r>
              <a:rPr lang="pt-BR" dirty="0" smtClean="0"/>
              <a:t>Atualmente a oficina fabrica dois produtos: mesa e armário, ambos de um só modelo. </a:t>
            </a:r>
          </a:p>
          <a:p>
            <a:pPr lvl="0"/>
            <a:r>
              <a:rPr lang="pt-BR" dirty="0" smtClean="0"/>
              <a:t>Vamos considerar que a marcenaria tem limitações em somente dois recursos: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905000" y="4495800"/>
          <a:ext cx="4474845" cy="914400"/>
        </p:xfrm>
        <a:graphic>
          <a:graphicData uri="http://schemas.openxmlformats.org/drawingml/2006/table">
            <a:tbl>
              <a:tblPr/>
              <a:tblGrid>
                <a:gridCol w="1962785"/>
                <a:gridCol w="251206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Times New Roman"/>
                          <a:cs typeface="Times New Roman"/>
                        </a:rPr>
                        <a:t> RECURSO</a:t>
                      </a:r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Times New Roman"/>
                          <a:cs typeface="Times New Roman"/>
                        </a:rPr>
                        <a:t>DISPONIBILIDADE</a:t>
                      </a:r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cs typeface="Times New Roman"/>
                        </a:rPr>
                        <a:t>MADEIRA</a:t>
                      </a:r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>
                          <a:latin typeface="Times New Roman"/>
                          <a:cs typeface="Times New Roman"/>
                        </a:rPr>
                        <a:t>12m</a:t>
                      </a:r>
                      <a:r>
                        <a:rPr lang="pt-BR" sz="2000" baseline="3000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Times New Roman"/>
                          <a:cs typeface="Times New Roman"/>
                        </a:rPr>
                        <a:t>MÃO DE OBRA</a:t>
                      </a:r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Times New Roman"/>
                          <a:cs typeface="Times New Roman"/>
                        </a:rPr>
                        <a:t>8 homens/hora</a:t>
                      </a:r>
                      <a:endParaRPr lang="en-US" sz="20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 smtClean="0"/>
              <a:t>O processo de fabricação é tal que, para fazer uma mesa, a fábrica gasta 2m</a:t>
            </a:r>
            <a:r>
              <a:rPr lang="pt-BR" baseline="30000" dirty="0" smtClean="0"/>
              <a:t>2</a:t>
            </a:r>
            <a:r>
              <a:rPr lang="pt-BR" dirty="0" smtClean="0"/>
              <a:t> de madeira e 2 H/h de mão de obra. Para fazer um armário a fábrica gasta 3m</a:t>
            </a:r>
            <a:r>
              <a:rPr lang="pt-BR" baseline="30000" dirty="0" smtClean="0"/>
              <a:t>2</a:t>
            </a:r>
            <a:r>
              <a:rPr lang="pt-BR" dirty="0" smtClean="0"/>
              <a:t> de madeira e 1H/h de mão de obra.</a:t>
            </a:r>
            <a:endParaRPr lang="en-US" dirty="0" smtClean="0"/>
          </a:p>
          <a:p>
            <a:pPr lvl="0"/>
            <a:r>
              <a:rPr lang="pt-BR" dirty="0" smtClean="0"/>
              <a:t>Cada mesa dá uma margem de contribuição para o lucro de R$ 4,00 e cada armário dá uma margem de R$1,00.</a:t>
            </a:r>
            <a:endParaRPr lang="en-US" dirty="0" smtClean="0"/>
          </a:p>
          <a:p>
            <a:pPr lvl="0"/>
            <a:r>
              <a:rPr lang="pt-BR" dirty="0" smtClean="0"/>
              <a:t>Maximizar o lucro.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106</TotalTime>
  <Words>1810</Words>
  <Application>Microsoft Office PowerPoint</Application>
  <PresentationFormat>Apresentação na tela (4:3)</PresentationFormat>
  <Paragraphs>197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Balcão Envidraçado</vt:lpstr>
      <vt:lpstr>MODELAGEM DE PROBLEMAS DE PROGRAMAÇÃO LINEAR</vt:lpstr>
      <vt:lpstr>PROGRAMAÇÃO LINEAR</vt:lpstr>
      <vt:lpstr>Responde a questões do tipo:</vt:lpstr>
      <vt:lpstr>Definição</vt:lpstr>
      <vt:lpstr>Apresentação do PowerPoint</vt:lpstr>
      <vt:lpstr>Apresentação do PowerPoint</vt:lpstr>
      <vt:lpstr>Formulação de Modelos</vt:lpstr>
      <vt:lpstr>EXEMPLO 1</vt:lpstr>
      <vt:lpstr>Restrições</vt:lpstr>
      <vt:lpstr>MONTAGEM DO PROBLEMA</vt:lpstr>
      <vt:lpstr>Restrições</vt:lpstr>
      <vt:lpstr>Montagem do quadro simplex</vt:lpstr>
      <vt:lpstr>EXEMPLO 2</vt:lpstr>
      <vt:lpstr>Apresentação do PowerPoint</vt:lpstr>
      <vt:lpstr>REGRA DE PRODUÇÃO</vt:lpstr>
      <vt:lpstr>MONTAGEM DO PROBLEMA</vt:lpstr>
      <vt:lpstr>Escrever as restrições</vt:lpstr>
      <vt:lpstr>Montagem do quadro simplex</vt:lpstr>
      <vt:lpstr>LISTA DE EXERCÍCIOS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PROBLEMAS DE PROGRAMAÇÃO LINEAR</dc:title>
  <dc:creator>acer</dc:creator>
  <cp:lastModifiedBy>professores</cp:lastModifiedBy>
  <cp:revision>8</cp:revision>
  <dcterms:created xsi:type="dcterms:W3CDTF">2012-04-09T16:44:49Z</dcterms:created>
  <dcterms:modified xsi:type="dcterms:W3CDTF">2014-05-08T14:21:19Z</dcterms:modified>
</cp:coreProperties>
</file>