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106CCD5-0B1C-45F3-AE25-AF0AE7ACD367}" type="datetimeFigureOut">
              <a:rPr lang="en-US" smtClean="0"/>
              <a:t>09-Apr-12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F4ABB3-3746-481F-8BB1-40E113DDD15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SOLUÇÃO GRÁFICA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Programação Linear e Aplicações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Geralmente, o ponto ótimo é na intersecção das duas retas. Para isto, isole a variável x</a:t>
            </a:r>
            <a:r>
              <a:rPr lang="pt-BR" baseline="-25000" dirty="0" smtClean="0"/>
              <a:t>2</a:t>
            </a:r>
            <a:r>
              <a:rPr lang="pt-BR" dirty="0" smtClean="0"/>
              <a:t> das restrições e igualá-las: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+ 4x</a:t>
            </a:r>
            <a:r>
              <a:rPr lang="pt-BR" b="1" baseline="-25000" dirty="0" smtClean="0"/>
              <a:t>2 </a:t>
            </a:r>
            <a:r>
              <a:rPr lang="pt-BR" b="1" dirty="0" smtClean="0"/>
              <a:t>= 10.000            </a:t>
            </a:r>
            <a:r>
              <a:rPr lang="pt-BR" b="1" dirty="0" smtClean="0"/>
              <a:t>       </a:t>
            </a:r>
            <a:r>
              <a:rPr lang="pt-BR" b="1" dirty="0" smtClean="0"/>
              <a:t>5x</a:t>
            </a:r>
            <a:r>
              <a:rPr lang="pt-BR" b="1" baseline="-25000" dirty="0" smtClean="0"/>
              <a:t>1</a:t>
            </a:r>
            <a:r>
              <a:rPr lang="pt-BR" b="1" dirty="0" smtClean="0"/>
              <a:t>+ 2x</a:t>
            </a:r>
            <a:r>
              <a:rPr lang="pt-BR" b="1" baseline="-25000" dirty="0" smtClean="0"/>
              <a:t>2  </a:t>
            </a:r>
            <a:r>
              <a:rPr lang="pt-BR" b="1" dirty="0" smtClean="0"/>
              <a:t>=  30.000                                     </a:t>
            </a:r>
            <a:endParaRPr lang="en-US" dirty="0" smtClean="0"/>
          </a:p>
          <a:p>
            <a:r>
              <a:rPr lang="pt-BR" b="1" dirty="0" smtClean="0"/>
              <a:t>4x</a:t>
            </a:r>
            <a:r>
              <a:rPr lang="pt-BR" b="1" baseline="-25000" dirty="0" smtClean="0"/>
              <a:t>2</a:t>
            </a:r>
            <a:r>
              <a:rPr lang="pt-BR" b="1" dirty="0" smtClean="0"/>
              <a:t> = 10.000 - x</a:t>
            </a:r>
            <a:r>
              <a:rPr lang="pt-BR" b="1" baseline="-25000" dirty="0" smtClean="0"/>
              <a:t>1                          </a:t>
            </a:r>
            <a:r>
              <a:rPr lang="pt-BR" b="1" baseline="-25000" dirty="0" smtClean="0"/>
              <a:t> </a:t>
            </a:r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 (30.000 – 5x</a:t>
            </a:r>
            <a:r>
              <a:rPr lang="pt-BR" b="1" baseline="-25000" dirty="0" smtClean="0"/>
              <a:t>1</a:t>
            </a:r>
            <a:r>
              <a:rPr lang="pt-BR" b="1" dirty="0" smtClean="0"/>
              <a:t>)/2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 (10.000 - x</a:t>
            </a:r>
            <a:r>
              <a:rPr lang="pt-BR" b="1" baseline="-25000" dirty="0" smtClean="0"/>
              <a:t>1</a:t>
            </a:r>
            <a:r>
              <a:rPr lang="pt-BR" b="1" dirty="0" smtClean="0"/>
              <a:t>)/4	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237622"/>
            <a:ext cx="3505200" cy="553453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953000"/>
            <a:ext cx="3981450" cy="361950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257800"/>
            <a:ext cx="3505200" cy="479908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791200"/>
            <a:ext cx="1809750" cy="361950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6172200"/>
            <a:ext cx="1600200" cy="348558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5720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720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57200" y="2162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457200" y="2828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lvl="0"/>
            <a:r>
              <a:rPr lang="pt-BR" dirty="0" smtClean="0"/>
              <a:t>Substituir x</a:t>
            </a:r>
            <a:r>
              <a:rPr lang="pt-BR" baseline="-25000" dirty="0" smtClean="0"/>
              <a:t>2</a:t>
            </a:r>
            <a:r>
              <a:rPr lang="pt-BR" dirty="0" smtClean="0"/>
              <a:t> em alguma restrição e determinar x</a:t>
            </a:r>
            <a:r>
              <a:rPr lang="pt-BR" baseline="-25000" dirty="0" smtClean="0"/>
              <a:t>1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+ 4x</a:t>
            </a:r>
            <a:r>
              <a:rPr lang="pt-BR" b="1" baseline="-25000" dirty="0" smtClean="0"/>
              <a:t>2 </a:t>
            </a:r>
            <a:r>
              <a:rPr lang="pt-BR" b="1" dirty="0" smtClean="0"/>
              <a:t>= 10.000 → x</a:t>
            </a:r>
            <a:r>
              <a:rPr lang="pt-BR" b="1" baseline="-25000" dirty="0" smtClean="0"/>
              <a:t>2 </a:t>
            </a:r>
            <a:r>
              <a:rPr lang="pt-BR" b="1" dirty="0" smtClean="0"/>
              <a:t>= (10.000 –x</a:t>
            </a:r>
            <a:r>
              <a:rPr lang="pt-BR" b="1" baseline="-25000" dirty="0" smtClean="0"/>
              <a:t>1</a:t>
            </a:r>
            <a:r>
              <a:rPr lang="pt-BR" b="1" dirty="0" smtClean="0"/>
              <a:t>)/4</a:t>
            </a:r>
            <a:r>
              <a:rPr lang="pt-BR" b="1" baseline="-25000" dirty="0" smtClean="0"/>
              <a:t> </a:t>
            </a:r>
            <a:r>
              <a:rPr lang="pt-BR" b="1" dirty="0" smtClean="0"/>
              <a:t>→ x</a:t>
            </a:r>
            <a:r>
              <a:rPr lang="pt-BR" b="1" baseline="-25000" dirty="0" smtClean="0"/>
              <a:t>2 </a:t>
            </a:r>
            <a:r>
              <a:rPr lang="pt-BR" b="1" dirty="0" smtClean="0"/>
              <a:t>= (10.000 – 5555,56)/4</a:t>
            </a:r>
            <a:r>
              <a:rPr lang="pt-BR" b="1" baseline="-25000" dirty="0" smtClean="0"/>
              <a:t> </a:t>
            </a:r>
            <a:r>
              <a:rPr lang="pt-BR" b="1" dirty="0" smtClean="0"/>
              <a:t>→x</a:t>
            </a:r>
            <a:r>
              <a:rPr lang="pt-BR" b="1" baseline="-25000" dirty="0" smtClean="0"/>
              <a:t>2</a:t>
            </a:r>
            <a:r>
              <a:rPr lang="pt-BR" b="1" dirty="0" smtClean="0"/>
              <a:t> = </a:t>
            </a:r>
            <a:r>
              <a:rPr lang="pt-BR" b="1" dirty="0" smtClean="0"/>
              <a:t>1111,11</a:t>
            </a:r>
          </a:p>
          <a:p>
            <a:endParaRPr lang="en-US" dirty="0" smtClean="0"/>
          </a:p>
          <a:p>
            <a:r>
              <a:rPr lang="pt-BR" b="1" dirty="0" smtClean="0"/>
              <a:t>Coordenada do ponto de intersecção das retas: (x</a:t>
            </a:r>
            <a:r>
              <a:rPr lang="pt-BR" b="1" baseline="-25000" dirty="0" smtClean="0"/>
              <a:t>1</a:t>
            </a:r>
            <a:r>
              <a:rPr lang="pt-BR" b="1" dirty="0" smtClean="0"/>
              <a:t> = 5555,56; x</a:t>
            </a:r>
            <a:r>
              <a:rPr lang="pt-BR" b="1" baseline="-25000" dirty="0" smtClean="0"/>
              <a:t>2</a:t>
            </a:r>
            <a:r>
              <a:rPr lang="pt-BR" b="1" dirty="0" smtClean="0"/>
              <a:t> = 1111,11)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pt-BR" dirty="0" smtClean="0"/>
              <a:t>Verificar o lucro neste ponto </a:t>
            </a:r>
            <a:endParaRPr lang="en-US" dirty="0" smtClean="0"/>
          </a:p>
          <a:p>
            <a:r>
              <a:rPr lang="pt-BR" b="1" dirty="0" smtClean="0"/>
              <a:t>Lucro para x</a:t>
            </a:r>
            <a:r>
              <a:rPr lang="pt-BR" b="1" baseline="-25000" dirty="0" smtClean="0"/>
              <a:t>1</a:t>
            </a:r>
            <a:r>
              <a:rPr lang="pt-BR" b="1" dirty="0" smtClean="0"/>
              <a:t> = 5555,56 e x2 = 1111.11→ L = 11(5555,56) + 12(1111,11) = 74.444,48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INTERPRETAÇÃO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área comum, </a:t>
            </a:r>
            <a:r>
              <a:rPr lang="pt-BR" dirty="0" err="1" smtClean="0"/>
              <a:t>hachurada</a:t>
            </a:r>
            <a:r>
              <a:rPr lang="pt-BR" dirty="0" smtClean="0"/>
              <a:t> na figura, representa a região onde se encontram todas as soluções possíveis para o problema.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 smtClean="0"/>
              <a:t>ponto dessa região, definindo por um par de coordenadas (x</a:t>
            </a:r>
            <a:r>
              <a:rPr lang="pt-BR" baseline="-25000" dirty="0" smtClean="0"/>
              <a:t>1</a:t>
            </a:r>
            <a:r>
              <a:rPr lang="pt-BR" dirty="0" smtClean="0"/>
              <a:t>,x</a:t>
            </a:r>
            <a:r>
              <a:rPr lang="pt-BR" baseline="-25000" dirty="0" smtClean="0"/>
              <a:t>2</a:t>
            </a:r>
            <a:r>
              <a:rPr lang="pt-BR" dirty="0" smtClean="0"/>
              <a:t>), é uma solução viável. </a:t>
            </a:r>
            <a:endParaRPr lang="pt-BR" dirty="0" smtClean="0"/>
          </a:p>
          <a:p>
            <a:r>
              <a:rPr lang="pt-BR" dirty="0" smtClean="0"/>
              <a:t>Nosso </a:t>
            </a:r>
            <a:r>
              <a:rPr lang="pt-BR" dirty="0" smtClean="0"/>
              <a:t>problema admite, pois, infinitas soluções e o que queremos é encontrar, entre elas, aquela que maximiza o lucro total.</a:t>
            </a:r>
            <a:endParaRPr lang="en-US" dirty="0" smtClean="0"/>
          </a:p>
          <a:p>
            <a:r>
              <a:rPr lang="pt-BR" dirty="0" smtClean="0"/>
              <a:t>Para isso, devemos observar a nossa função objetivo: L = 11x</a:t>
            </a:r>
            <a:r>
              <a:rPr lang="pt-BR" baseline="-25000" dirty="0" smtClean="0"/>
              <a:t>1</a:t>
            </a:r>
            <a:r>
              <a:rPr lang="pt-BR" dirty="0" smtClean="0"/>
              <a:t> + 12x</a:t>
            </a:r>
            <a:r>
              <a:rPr lang="pt-BR" baseline="-25000" dirty="0" smtClean="0"/>
              <a:t>2</a:t>
            </a:r>
            <a:r>
              <a:rPr lang="pt-BR" dirty="0" smtClean="0"/>
              <a:t>, que define uma família de retas paralelas entre si, sendo que quanto maior o valor de L, mas afastada a reta se encontra da origem.</a:t>
            </a:r>
            <a:endParaRPr lang="en-US" dirty="0" smtClean="0"/>
          </a:p>
          <a:p>
            <a:r>
              <a:rPr lang="pt-BR" dirty="0" smtClean="0"/>
              <a:t>Em </a:t>
            </a:r>
            <a:r>
              <a:rPr lang="pt-BR" dirty="0" smtClean="0"/>
              <a:t>alguns casos a solução ótima é o vértice, em outros, é o ponto de intersecção. </a:t>
            </a:r>
            <a:endParaRPr lang="pt-BR" dirty="0" smtClean="0"/>
          </a:p>
          <a:p>
            <a:r>
              <a:rPr lang="pt-BR" dirty="0" smtClean="0"/>
              <a:t>Cabe </a:t>
            </a:r>
            <a:r>
              <a:rPr lang="pt-BR" dirty="0" smtClean="0"/>
              <a:t>ressaltar, que somente é possível determinar a solução ótima, através do método gráfico, quando estamos trabalhando com duas variáveis.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Gráfica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16116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Dados os modelos de </a:t>
            </a:r>
            <a:r>
              <a:rPr lang="pt-BR" dirty="0" err="1" smtClean="0"/>
              <a:t>P.L.</a:t>
            </a:r>
            <a:r>
              <a:rPr lang="pt-BR" dirty="0" smtClean="0"/>
              <a:t> a seguir, determine a solução ótima, resolvendo o modelo graficamente.</a:t>
            </a:r>
            <a:endParaRPr lang="en-US" dirty="0" smtClean="0"/>
          </a:p>
          <a:p>
            <a:r>
              <a:rPr lang="pt-BR" b="1" dirty="0" smtClean="0"/>
              <a:t>A) </a:t>
            </a:r>
            <a:r>
              <a:rPr lang="pt-BR" dirty="0" smtClean="0"/>
              <a:t>Encontrar </a:t>
            </a:r>
            <a:r>
              <a:rPr lang="pt-BR" dirty="0" smtClean="0"/>
              <a:t>valores para x</a:t>
            </a:r>
            <a:r>
              <a:rPr lang="pt-BR" baseline="-25000" dirty="0" smtClean="0"/>
              <a:t>1</a:t>
            </a:r>
            <a:r>
              <a:rPr lang="pt-BR" dirty="0" smtClean="0"/>
              <a:t> e x</a:t>
            </a:r>
            <a:r>
              <a:rPr lang="pt-BR" baseline="-25000" dirty="0" smtClean="0"/>
              <a:t>2</a:t>
            </a:r>
            <a:r>
              <a:rPr lang="pt-BR" dirty="0" smtClean="0"/>
              <a:t> de modo a:</a:t>
            </a:r>
            <a:endParaRPr lang="en-US" dirty="0" smtClean="0"/>
          </a:p>
          <a:p>
            <a:r>
              <a:rPr lang="pt-BR" dirty="0" smtClean="0"/>
              <a:t>Maximizar o lucro:        </a:t>
            </a:r>
            <a:r>
              <a:rPr lang="pt-BR" b="1" dirty="0" smtClean="0"/>
              <a:t>L = 3x</a:t>
            </a:r>
            <a:r>
              <a:rPr lang="pt-BR" b="1" baseline="-25000" dirty="0" smtClean="0"/>
              <a:t>1</a:t>
            </a:r>
            <a:r>
              <a:rPr lang="pt-BR" b="1" dirty="0" smtClean="0"/>
              <a:t> + 4x</a:t>
            </a:r>
            <a:r>
              <a:rPr lang="pt-BR" b="1" baseline="-25000" dirty="0" smtClean="0"/>
              <a:t>2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               Sujeito a:        </a:t>
            </a:r>
            <a:r>
              <a:rPr lang="pt-BR" b="1" dirty="0" smtClean="0"/>
              <a:t>3x</a:t>
            </a:r>
            <a:r>
              <a:rPr lang="pt-BR" b="1" baseline="-25000" dirty="0" smtClean="0"/>
              <a:t>1</a:t>
            </a:r>
            <a:r>
              <a:rPr lang="pt-BR" b="1" dirty="0" smtClean="0"/>
              <a:t>+ 2x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12</a:t>
            </a:r>
            <a:endParaRPr lang="en-US" dirty="0" smtClean="0"/>
          </a:p>
          <a:p>
            <a:r>
              <a:rPr lang="pt-BR" b="1" dirty="0" smtClean="0"/>
              <a:t>                                     4x</a:t>
            </a:r>
            <a:r>
              <a:rPr lang="pt-BR" b="1" baseline="-25000" dirty="0" smtClean="0"/>
              <a:t>1</a:t>
            </a:r>
            <a:r>
              <a:rPr lang="pt-BR" b="1" dirty="0" smtClean="0"/>
              <a:t>+ 6x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 24</a:t>
            </a:r>
            <a:endParaRPr lang="en-US" dirty="0" smtClean="0"/>
          </a:p>
          <a:p>
            <a:r>
              <a:rPr lang="pt-BR" b="1" dirty="0" smtClean="0"/>
              <a:t>                                       x</a:t>
            </a:r>
            <a:r>
              <a:rPr lang="pt-BR" b="1" baseline="-25000" dirty="0" smtClean="0"/>
              <a:t>1,</a:t>
            </a:r>
            <a:r>
              <a:rPr lang="pt-BR" b="1" dirty="0" smtClean="0"/>
              <a:t> x</a:t>
            </a:r>
            <a:r>
              <a:rPr lang="pt-BR" b="1" baseline="-25000" dirty="0" smtClean="0"/>
              <a:t>2  </a:t>
            </a:r>
            <a:r>
              <a:rPr lang="pt-BR" b="1" dirty="0" smtClean="0"/>
              <a:t>≥  0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Resposta: x</a:t>
            </a:r>
            <a:r>
              <a:rPr lang="pt-BR" baseline="-25000" dirty="0" smtClean="0"/>
              <a:t>1</a:t>
            </a:r>
            <a:r>
              <a:rPr lang="pt-BR" dirty="0" smtClean="0"/>
              <a:t> = 2,4, x</a:t>
            </a:r>
            <a:r>
              <a:rPr lang="pt-BR" baseline="-25000" dirty="0" smtClean="0"/>
              <a:t>2</a:t>
            </a:r>
            <a:r>
              <a:rPr lang="pt-BR" dirty="0" smtClean="0"/>
              <a:t> = 2,4 e L = 16,8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/>
          <a:p>
            <a:r>
              <a:rPr lang="pt-BR" dirty="0" smtClean="0"/>
              <a:t>B) </a:t>
            </a:r>
            <a:r>
              <a:rPr lang="pt-BR" dirty="0" smtClean="0"/>
              <a:t>Encontrar valores para x</a:t>
            </a:r>
            <a:r>
              <a:rPr lang="pt-BR" baseline="-25000" dirty="0" smtClean="0"/>
              <a:t>1</a:t>
            </a:r>
            <a:r>
              <a:rPr lang="pt-BR" dirty="0" smtClean="0"/>
              <a:t> e x</a:t>
            </a:r>
            <a:r>
              <a:rPr lang="pt-BR" baseline="-25000" dirty="0" smtClean="0"/>
              <a:t>2</a:t>
            </a:r>
            <a:r>
              <a:rPr lang="pt-BR" dirty="0" smtClean="0"/>
              <a:t> de modo a:</a:t>
            </a:r>
            <a:endParaRPr lang="en-US" dirty="0" smtClean="0"/>
          </a:p>
          <a:p>
            <a:r>
              <a:rPr lang="pt-BR" dirty="0" smtClean="0"/>
              <a:t>            Maximizar:        </a:t>
            </a:r>
            <a:r>
              <a:rPr lang="pt-BR" b="1" dirty="0" smtClean="0"/>
              <a:t>Z = 1x</a:t>
            </a:r>
            <a:r>
              <a:rPr lang="pt-BR" b="1" baseline="-25000" dirty="0" smtClean="0"/>
              <a:t>1</a:t>
            </a:r>
            <a:r>
              <a:rPr lang="pt-BR" b="1" dirty="0" smtClean="0"/>
              <a:t> + 1x</a:t>
            </a:r>
            <a:r>
              <a:rPr lang="pt-BR" b="1" baseline="-25000" dirty="0" smtClean="0"/>
              <a:t>2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               Sujeito a:        </a:t>
            </a:r>
            <a:r>
              <a:rPr lang="pt-BR" b="1" dirty="0" smtClean="0"/>
              <a:t>4x</a:t>
            </a:r>
            <a:r>
              <a:rPr lang="pt-BR" b="1" baseline="-25000" dirty="0" smtClean="0"/>
              <a:t>1</a:t>
            </a:r>
            <a:r>
              <a:rPr lang="pt-BR" b="1" dirty="0" smtClean="0"/>
              <a:t>+ 2x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8</a:t>
            </a:r>
            <a:endParaRPr lang="en-US" dirty="0" smtClean="0"/>
          </a:p>
          <a:p>
            <a:r>
              <a:rPr lang="pt-BR" b="1" dirty="0" smtClean="0"/>
              <a:t>                                     3x</a:t>
            </a:r>
            <a:r>
              <a:rPr lang="pt-BR" b="1" baseline="-25000" dirty="0" smtClean="0"/>
              <a:t>1</a:t>
            </a:r>
            <a:r>
              <a:rPr lang="pt-BR" b="1" dirty="0" smtClean="0"/>
              <a:t>+ 5x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15</a:t>
            </a:r>
            <a:endParaRPr lang="en-US" dirty="0" smtClean="0"/>
          </a:p>
          <a:p>
            <a:r>
              <a:rPr lang="pt-BR" b="1" dirty="0" smtClean="0"/>
              <a:t>                                       x</a:t>
            </a:r>
            <a:r>
              <a:rPr lang="pt-BR" b="1" baseline="-25000" dirty="0" smtClean="0"/>
              <a:t>1,</a:t>
            </a:r>
            <a:r>
              <a:rPr lang="pt-BR" b="1" dirty="0" smtClean="0"/>
              <a:t> x</a:t>
            </a:r>
            <a:r>
              <a:rPr lang="pt-BR" b="1" baseline="-25000" dirty="0" smtClean="0"/>
              <a:t>2  </a:t>
            </a:r>
            <a:r>
              <a:rPr lang="pt-BR" b="1" dirty="0" smtClean="0"/>
              <a:t>≥  0</a:t>
            </a:r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Resposta: x</a:t>
            </a:r>
            <a:r>
              <a:rPr lang="pt-BR" baseline="-25000" dirty="0" smtClean="0"/>
              <a:t>1</a:t>
            </a:r>
            <a:r>
              <a:rPr lang="pt-BR" dirty="0" smtClean="0"/>
              <a:t> = 5/7, x</a:t>
            </a:r>
            <a:r>
              <a:rPr lang="pt-BR" baseline="-25000" dirty="0" smtClean="0"/>
              <a:t>2</a:t>
            </a:r>
            <a:r>
              <a:rPr lang="pt-BR" dirty="0" smtClean="0"/>
              <a:t> = 18/7 e L = 23/7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001000" cy="5940552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 smtClean="0"/>
              <a:t>2) </a:t>
            </a:r>
            <a:r>
              <a:rPr lang="pt-BR" dirty="0" smtClean="0"/>
              <a:t>Uma pequena manufatura produz dois modelos, Standard e Luxo, de um certo produto. Cada unidade do modelo Standard requer 2 horas de </a:t>
            </a:r>
            <a:r>
              <a:rPr lang="pt-BR" dirty="0" err="1" smtClean="0"/>
              <a:t>lixação</a:t>
            </a:r>
            <a:r>
              <a:rPr lang="pt-BR" dirty="0" smtClean="0"/>
              <a:t> e 1 hora de polimento. Cada unidade do modelo Luxo exige 2 horas de </a:t>
            </a:r>
            <a:r>
              <a:rPr lang="pt-BR" dirty="0" err="1" smtClean="0"/>
              <a:t>lixação</a:t>
            </a:r>
            <a:r>
              <a:rPr lang="pt-BR" dirty="0" smtClean="0"/>
              <a:t> e 3 horas de polimento. A fábrica dispõe de 2 lixadoras e 3 polidoras, cada qual trabalhando 40 horas semanais. As margens de lucro são R$24 e R$32, respectivamente, para cada unidade Standard e Luxo. Não existem restrições de demanda para ambos os modelos. Elabore um modelo de programação linear que permita calcular a produção semanal que maximiza a margem total do lucro do fabricante. Encontre a solução ótima pelo método gráfico</a:t>
            </a:r>
            <a:r>
              <a:rPr lang="pt-BR" dirty="0" smtClean="0"/>
              <a:t>.</a:t>
            </a:r>
            <a:endParaRPr lang="pt-BR" smtClean="0"/>
          </a:p>
          <a:p>
            <a:endParaRPr lang="en-US" dirty="0" smtClean="0"/>
          </a:p>
          <a:p>
            <a:r>
              <a:rPr lang="pt-BR" dirty="0" smtClean="0"/>
              <a:t>Encontrar valores para x</a:t>
            </a:r>
            <a:r>
              <a:rPr lang="pt-BR" baseline="-25000" dirty="0" smtClean="0"/>
              <a:t>1</a:t>
            </a:r>
            <a:r>
              <a:rPr lang="pt-BR" dirty="0" smtClean="0"/>
              <a:t> e x</a:t>
            </a:r>
            <a:r>
              <a:rPr lang="pt-BR" baseline="-25000" dirty="0" smtClean="0"/>
              <a:t>2</a:t>
            </a:r>
            <a:r>
              <a:rPr lang="pt-BR" dirty="0" smtClean="0"/>
              <a:t> de modo a:</a:t>
            </a:r>
            <a:endParaRPr lang="en-US" dirty="0" smtClean="0"/>
          </a:p>
          <a:p>
            <a:r>
              <a:rPr lang="pt-BR" dirty="0" smtClean="0"/>
              <a:t>Maximizar o lucro:        </a:t>
            </a:r>
            <a:r>
              <a:rPr lang="pt-BR" b="1" dirty="0" smtClean="0"/>
              <a:t>L = 24x</a:t>
            </a:r>
            <a:r>
              <a:rPr lang="pt-BR" b="1" baseline="-25000" dirty="0" smtClean="0"/>
              <a:t>1</a:t>
            </a:r>
            <a:r>
              <a:rPr lang="pt-BR" b="1" dirty="0" smtClean="0"/>
              <a:t> + 36x</a:t>
            </a:r>
            <a:r>
              <a:rPr lang="pt-BR" b="1" baseline="-25000" dirty="0" smtClean="0"/>
              <a:t>2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               Sujeito a:        </a:t>
            </a:r>
            <a:r>
              <a:rPr lang="pt-BR" b="1" dirty="0" smtClean="0"/>
              <a:t>2x</a:t>
            </a:r>
            <a:r>
              <a:rPr lang="pt-BR" b="1" baseline="-25000" dirty="0" smtClean="0"/>
              <a:t>1</a:t>
            </a:r>
            <a:r>
              <a:rPr lang="pt-BR" b="1" dirty="0" smtClean="0"/>
              <a:t>+ 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80</a:t>
            </a:r>
            <a:endParaRPr lang="en-US" dirty="0" smtClean="0"/>
          </a:p>
          <a:p>
            <a:r>
              <a:rPr lang="pt-BR" b="1" dirty="0" smtClean="0"/>
              <a:t>                                     x</a:t>
            </a:r>
            <a:r>
              <a:rPr lang="pt-BR" b="1" baseline="-25000" dirty="0" smtClean="0"/>
              <a:t>1</a:t>
            </a:r>
            <a:r>
              <a:rPr lang="pt-BR" b="1" dirty="0" smtClean="0"/>
              <a:t>+ 3x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120</a:t>
            </a:r>
            <a:endParaRPr lang="en-US" dirty="0" smtClean="0"/>
          </a:p>
          <a:p>
            <a:r>
              <a:rPr lang="pt-BR" b="1" dirty="0" smtClean="0"/>
              <a:t>                                       x</a:t>
            </a:r>
            <a:r>
              <a:rPr lang="pt-BR" b="1" baseline="-25000" dirty="0" smtClean="0"/>
              <a:t>1,</a:t>
            </a:r>
            <a:r>
              <a:rPr lang="pt-BR" b="1" dirty="0" smtClean="0"/>
              <a:t> x</a:t>
            </a:r>
            <a:r>
              <a:rPr lang="pt-BR" b="1" baseline="-25000" dirty="0" smtClean="0"/>
              <a:t>2  </a:t>
            </a:r>
            <a:r>
              <a:rPr lang="pt-BR" b="1" dirty="0" smtClean="0"/>
              <a:t>≥  0</a:t>
            </a:r>
            <a:endParaRPr lang="en-US" dirty="0" smtClean="0"/>
          </a:p>
          <a:p>
            <a:r>
              <a:rPr lang="pt-BR" dirty="0" smtClean="0"/>
              <a:t>Resposta: x</a:t>
            </a:r>
            <a:r>
              <a:rPr lang="pt-BR" baseline="-25000" dirty="0" smtClean="0"/>
              <a:t>1</a:t>
            </a:r>
            <a:r>
              <a:rPr lang="pt-BR" dirty="0" smtClean="0"/>
              <a:t> = 24, x</a:t>
            </a:r>
            <a:r>
              <a:rPr lang="pt-BR" baseline="-25000" dirty="0" smtClean="0"/>
              <a:t>2</a:t>
            </a:r>
            <a:r>
              <a:rPr lang="pt-BR" dirty="0" smtClean="0"/>
              <a:t> = 32 e L = 1728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GRÁFICA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o problema é representado por modelos simples de apenas duas variáveis, é possível representá-lo graficamente.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 smtClean="0"/>
              <a:t>traz a vantagem de facilitar a visualização das principais características do processo de decisão.</a:t>
            </a:r>
            <a:endParaRPr lang="en-US" dirty="0" smtClean="0"/>
          </a:p>
          <a:p>
            <a:r>
              <a:rPr lang="pt-BR" dirty="0" smtClean="0"/>
              <a:t>A solução gráfica do problema de programação linear pode ser feita em três passos: (1) identificação da região viável, (2) determinação de curvas de nível e (3) identificação do ponto ótimo.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GRÁFICA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Na solução gráfica com duas variáveis, utiliza-se o plano cartesiano, representados pelas duas variáveis do problema, na qual, a variável x</a:t>
            </a:r>
            <a:r>
              <a:rPr lang="pt-BR" baseline="-25000" dirty="0" smtClean="0"/>
              <a:t>1</a:t>
            </a:r>
            <a:r>
              <a:rPr lang="pt-BR" dirty="0" smtClean="0"/>
              <a:t> é </a:t>
            </a:r>
            <a:r>
              <a:rPr lang="pt-BR" dirty="0" err="1" smtClean="0"/>
              <a:t>plotada</a:t>
            </a:r>
            <a:r>
              <a:rPr lang="pt-BR" dirty="0" smtClean="0"/>
              <a:t> no eixo x e a variável x</a:t>
            </a:r>
            <a:r>
              <a:rPr lang="pt-BR" baseline="-25000" dirty="0" smtClean="0"/>
              <a:t>2</a:t>
            </a:r>
            <a:r>
              <a:rPr lang="pt-BR" dirty="0" smtClean="0"/>
              <a:t> no eixo y.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smtClean="0"/>
              <a:t>restrições definem o que é chamado de região viável, ou seja, a região onde a solução ótima deve estar.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região viável é criada utilizando-se todas as restrições do problema. As restrições de não negatividade estabelecem que a solução ótima deve estar apenas na região onde as variáveis assumem valores positivos.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 smtClean="0"/>
              <a:t>da ração </a:t>
            </a:r>
            <a:r>
              <a:rPr lang="pt-BR" dirty="0" err="1" smtClean="0"/>
              <a:t>Tobi</a:t>
            </a:r>
            <a:r>
              <a:rPr lang="pt-BR" dirty="0" smtClean="0"/>
              <a:t> e </a:t>
            </a:r>
            <a:r>
              <a:rPr lang="pt-BR" dirty="0" err="1" smtClean="0"/>
              <a:t>Rex</a:t>
            </a:r>
            <a:r>
              <a:rPr lang="pt-BR" dirty="0" smtClean="0"/>
              <a:t>: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371600" y="2057400"/>
          <a:ext cx="6158548" cy="2453640"/>
        </p:xfrm>
        <a:graphic>
          <a:graphicData uri="http://schemas.openxmlformats.org/drawingml/2006/table">
            <a:tbl>
              <a:tblPr/>
              <a:tblGrid>
                <a:gridCol w="615854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dirty="0">
                          <a:latin typeface="Times New Roman"/>
                          <a:ea typeface="Calibri"/>
                          <a:cs typeface="Times New Roman"/>
                        </a:rPr>
                        <a:t>Encontrar valores para x</a:t>
                      </a:r>
                      <a:r>
                        <a:rPr lang="pt-BR" sz="2800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800" dirty="0">
                          <a:latin typeface="Times New Roman"/>
                          <a:ea typeface="Calibri"/>
                          <a:cs typeface="Times New Roman"/>
                        </a:rPr>
                        <a:t> e x</a:t>
                      </a:r>
                      <a:r>
                        <a:rPr lang="pt-BR" sz="2800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pt-BR" sz="2800" dirty="0">
                          <a:latin typeface="Times New Roman"/>
                          <a:ea typeface="Calibri"/>
                          <a:cs typeface="Times New Roman"/>
                        </a:rPr>
                        <a:t> de modo a: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dirty="0">
                          <a:latin typeface="Times New Roman"/>
                          <a:ea typeface="Calibri"/>
                          <a:cs typeface="Times New Roman"/>
                        </a:rPr>
                        <a:t>Maximizar o lucro:        </a:t>
                      </a: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L = 11x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 + 12x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pt-BR" sz="2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dirty="0">
                          <a:latin typeface="Times New Roman"/>
                          <a:ea typeface="Calibri"/>
                          <a:cs typeface="Times New Roman"/>
                        </a:rPr>
                        <a:t>               Sujeito a:        </a:t>
                      </a: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+ 4x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2800" b="1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10.000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5x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+ 2x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2800" b="1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30.000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1,</a:t>
                      </a: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28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 </a:t>
                      </a: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≥  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PROCEDIMENTO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Eixo </a:t>
            </a:r>
            <a:r>
              <a:rPr lang="pt-BR" dirty="0" smtClean="0"/>
              <a:t>x é atribuído à variável x</a:t>
            </a:r>
            <a:r>
              <a:rPr lang="pt-BR" baseline="-25000" dirty="0" smtClean="0"/>
              <a:t>1</a:t>
            </a:r>
            <a:r>
              <a:rPr lang="pt-BR" dirty="0" smtClean="0"/>
              <a:t>;</a:t>
            </a:r>
            <a:endParaRPr lang="en-US" dirty="0" smtClean="0"/>
          </a:p>
          <a:p>
            <a:pPr lvl="0"/>
            <a:r>
              <a:rPr lang="pt-BR" dirty="0" smtClean="0"/>
              <a:t>Eixo y é atribuído à variável x</a:t>
            </a:r>
            <a:r>
              <a:rPr lang="pt-BR" baseline="-25000" dirty="0" smtClean="0"/>
              <a:t>2</a:t>
            </a:r>
            <a:r>
              <a:rPr lang="pt-BR" dirty="0" smtClean="0"/>
              <a:t>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667000"/>
            <a:ext cx="4495800" cy="382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 lvl="0"/>
            <a:r>
              <a:rPr lang="pt-BR" dirty="0" smtClean="0"/>
              <a:t>Atribuir </a:t>
            </a:r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= 0</a:t>
            </a:r>
            <a:r>
              <a:rPr lang="pt-BR" dirty="0" smtClean="0"/>
              <a:t> na primeira restrição e determinar o valor de </a:t>
            </a:r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: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= 0 → (0)+ 4x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=</a:t>
            </a:r>
            <a:r>
              <a:rPr lang="pt-BR" b="1" dirty="0" smtClean="0"/>
              <a:t> 10.000 → x</a:t>
            </a:r>
            <a:r>
              <a:rPr lang="pt-BR" b="1" baseline="-25000" dirty="0" smtClean="0"/>
              <a:t>2</a:t>
            </a:r>
            <a:r>
              <a:rPr lang="pt-BR" b="1" dirty="0" smtClean="0"/>
              <a:t> = 10.000/4 = 2500</a:t>
            </a:r>
            <a:endParaRPr lang="en-US" dirty="0" smtClean="0"/>
          </a:p>
          <a:p>
            <a:r>
              <a:rPr lang="pt-BR" dirty="0" smtClean="0"/>
              <a:t>Coordenada do ponto: </a:t>
            </a:r>
            <a:r>
              <a:rPr lang="pt-BR" b="1" dirty="0" smtClean="0"/>
              <a:t>(x</a:t>
            </a:r>
            <a:r>
              <a:rPr lang="pt-BR" b="1" baseline="-25000" dirty="0" smtClean="0"/>
              <a:t>1</a:t>
            </a:r>
            <a:r>
              <a:rPr lang="pt-BR" b="1" dirty="0" smtClean="0"/>
              <a:t> = 0, x</a:t>
            </a:r>
            <a:r>
              <a:rPr lang="pt-BR" b="1" baseline="-25000" dirty="0" smtClean="0"/>
              <a:t>2</a:t>
            </a:r>
            <a:r>
              <a:rPr lang="pt-BR" b="1" dirty="0" smtClean="0"/>
              <a:t> = 2500)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pt-BR" dirty="0" smtClean="0"/>
              <a:t>Atribuir </a:t>
            </a:r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 0</a:t>
            </a:r>
            <a:r>
              <a:rPr lang="pt-BR" dirty="0" smtClean="0"/>
              <a:t> na primeira restrição e determinar o valor de </a:t>
            </a:r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: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= 0 → x</a:t>
            </a:r>
            <a:r>
              <a:rPr lang="pt-BR" b="1" baseline="-25000" dirty="0" smtClean="0"/>
              <a:t>1</a:t>
            </a:r>
            <a:r>
              <a:rPr lang="pt-BR" b="1" dirty="0" smtClean="0"/>
              <a:t>+ 4(0)</a:t>
            </a:r>
            <a:r>
              <a:rPr lang="pt-BR" b="1" baseline="-25000" dirty="0" smtClean="0"/>
              <a:t> </a:t>
            </a:r>
            <a:r>
              <a:rPr lang="pt-BR" b="1" i="1" dirty="0" smtClean="0"/>
              <a:t>=</a:t>
            </a:r>
            <a:r>
              <a:rPr lang="pt-BR" b="1" dirty="0" smtClean="0"/>
              <a:t> 10.000 → x</a:t>
            </a:r>
            <a:r>
              <a:rPr lang="pt-BR" b="1" baseline="-25000" dirty="0" smtClean="0"/>
              <a:t>1</a:t>
            </a:r>
            <a:r>
              <a:rPr lang="pt-BR" b="1" dirty="0" smtClean="0"/>
              <a:t> = 10.000</a:t>
            </a:r>
            <a:endParaRPr lang="en-US" dirty="0" smtClean="0"/>
          </a:p>
          <a:p>
            <a:r>
              <a:rPr lang="pt-BR" dirty="0" smtClean="0"/>
              <a:t>Coordenada do ponto: </a:t>
            </a:r>
            <a:r>
              <a:rPr lang="pt-BR" b="1" dirty="0" smtClean="0"/>
              <a:t>(x</a:t>
            </a:r>
            <a:r>
              <a:rPr lang="pt-BR" b="1" baseline="-25000" dirty="0" smtClean="0"/>
              <a:t>1</a:t>
            </a:r>
            <a:r>
              <a:rPr lang="pt-BR" b="1" dirty="0" smtClean="0"/>
              <a:t> = 10.000, x</a:t>
            </a:r>
            <a:r>
              <a:rPr lang="pt-BR" b="1" baseline="-25000" dirty="0" smtClean="0"/>
              <a:t>2</a:t>
            </a:r>
            <a:r>
              <a:rPr lang="pt-BR" b="1" dirty="0" smtClean="0"/>
              <a:t> = 0).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Traçar a reta através dessas coordenadas.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743200"/>
            <a:ext cx="533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lvl="0"/>
            <a:r>
              <a:rPr lang="pt-BR" dirty="0" smtClean="0"/>
              <a:t>Atribuir </a:t>
            </a:r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= 0</a:t>
            </a:r>
            <a:r>
              <a:rPr lang="pt-BR" dirty="0" smtClean="0"/>
              <a:t> na segunda restrição e determinar o valor de </a:t>
            </a:r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: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= 0 → 5(0)+ 2x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=</a:t>
            </a:r>
            <a:r>
              <a:rPr lang="pt-BR" b="1" dirty="0" smtClean="0"/>
              <a:t> 30.000 → x</a:t>
            </a:r>
            <a:r>
              <a:rPr lang="pt-BR" b="1" baseline="-25000" dirty="0" smtClean="0"/>
              <a:t>2</a:t>
            </a:r>
            <a:r>
              <a:rPr lang="pt-BR" b="1" dirty="0" smtClean="0"/>
              <a:t> = 15.000</a:t>
            </a:r>
            <a:endParaRPr lang="en-US" dirty="0" smtClean="0"/>
          </a:p>
          <a:p>
            <a:r>
              <a:rPr lang="pt-BR" dirty="0" smtClean="0"/>
              <a:t>Coordenada do ponto: </a:t>
            </a:r>
            <a:r>
              <a:rPr lang="pt-BR" b="1" dirty="0" smtClean="0"/>
              <a:t>(x</a:t>
            </a:r>
            <a:r>
              <a:rPr lang="pt-BR" b="1" baseline="-25000" dirty="0" smtClean="0"/>
              <a:t>1</a:t>
            </a:r>
            <a:r>
              <a:rPr lang="pt-BR" b="1" dirty="0" smtClean="0"/>
              <a:t> = 0, x</a:t>
            </a:r>
            <a:r>
              <a:rPr lang="pt-BR" b="1" baseline="-25000" dirty="0" smtClean="0"/>
              <a:t>2</a:t>
            </a:r>
            <a:r>
              <a:rPr lang="pt-BR" b="1" dirty="0" smtClean="0"/>
              <a:t> = 15.000</a:t>
            </a:r>
            <a:r>
              <a:rPr lang="pt-BR" b="1" dirty="0" smtClean="0"/>
              <a:t>)</a:t>
            </a:r>
          </a:p>
          <a:p>
            <a:endParaRPr lang="en-US" dirty="0" smtClean="0"/>
          </a:p>
          <a:p>
            <a:pPr lvl="0"/>
            <a:r>
              <a:rPr lang="pt-BR" dirty="0" smtClean="0"/>
              <a:t>Atribuir </a:t>
            </a:r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= 0</a:t>
            </a:r>
            <a:r>
              <a:rPr lang="pt-BR" dirty="0" smtClean="0"/>
              <a:t> na segunda restrição e determinar o valor de </a:t>
            </a:r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: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= 0 → 5x</a:t>
            </a:r>
            <a:r>
              <a:rPr lang="pt-BR" b="1" baseline="-25000" dirty="0" smtClean="0"/>
              <a:t>1</a:t>
            </a:r>
            <a:r>
              <a:rPr lang="pt-BR" b="1" dirty="0" smtClean="0"/>
              <a:t>+ 2(0)</a:t>
            </a:r>
            <a:r>
              <a:rPr lang="pt-BR" b="1" baseline="-25000" dirty="0" smtClean="0"/>
              <a:t> </a:t>
            </a:r>
            <a:r>
              <a:rPr lang="pt-BR" b="1" i="1" dirty="0" smtClean="0"/>
              <a:t>=</a:t>
            </a:r>
            <a:r>
              <a:rPr lang="pt-BR" b="1" dirty="0" smtClean="0"/>
              <a:t> 30.000 → x</a:t>
            </a:r>
            <a:r>
              <a:rPr lang="pt-BR" b="1" baseline="-25000" dirty="0" smtClean="0"/>
              <a:t>1</a:t>
            </a:r>
            <a:r>
              <a:rPr lang="pt-BR" b="1" dirty="0" smtClean="0"/>
              <a:t> = 6.000</a:t>
            </a:r>
            <a:endParaRPr lang="en-US" dirty="0" smtClean="0"/>
          </a:p>
          <a:p>
            <a:r>
              <a:rPr lang="pt-BR" dirty="0" smtClean="0"/>
              <a:t>Coordenada do ponto: </a:t>
            </a:r>
            <a:r>
              <a:rPr lang="pt-BR" b="1" dirty="0" smtClean="0"/>
              <a:t>(x</a:t>
            </a:r>
            <a:r>
              <a:rPr lang="pt-BR" b="1" baseline="-25000" dirty="0" smtClean="0"/>
              <a:t>1</a:t>
            </a:r>
            <a:r>
              <a:rPr lang="pt-BR" b="1" dirty="0" smtClean="0"/>
              <a:t> = 6.000, x</a:t>
            </a:r>
            <a:r>
              <a:rPr lang="pt-BR" b="1" baseline="-25000" dirty="0" smtClean="0"/>
              <a:t>2</a:t>
            </a:r>
            <a:r>
              <a:rPr lang="pt-BR" b="1" dirty="0" smtClean="0"/>
              <a:t> = 0</a:t>
            </a:r>
            <a:r>
              <a:rPr lang="pt-BR" b="1" dirty="0" smtClean="0"/>
              <a:t>)</a:t>
            </a:r>
          </a:p>
          <a:p>
            <a:endParaRPr lang="en-US" dirty="0" smtClean="0"/>
          </a:p>
          <a:p>
            <a:pPr lvl="0"/>
            <a:r>
              <a:rPr lang="pt-BR" dirty="0" smtClean="0"/>
              <a:t>Traçar a reta através dessas coordenadas.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Encontrar a área que a solução é viável.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1"/>
            <a:ext cx="60960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</TotalTime>
  <Words>1035</Words>
  <Application>Microsoft Office PowerPoint</Application>
  <PresentationFormat>Apresentação na tela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Balcão Envidraçado</vt:lpstr>
      <vt:lpstr>SOLUÇÃO GRÁFICA</vt:lpstr>
      <vt:lpstr>SOLUÇÃO GRÁFICA</vt:lpstr>
      <vt:lpstr>SOLUÇÃO GRÁFICA</vt:lpstr>
      <vt:lpstr>exemplo da ração Tobi e Rex:</vt:lpstr>
      <vt:lpstr>PROCEDIMENTO</vt:lpstr>
      <vt:lpstr>Procedimento</vt:lpstr>
      <vt:lpstr>Procedimento</vt:lpstr>
      <vt:lpstr>Procedimento</vt:lpstr>
      <vt:lpstr>Procedimento</vt:lpstr>
      <vt:lpstr>Procedimento</vt:lpstr>
      <vt:lpstr>Procedimento</vt:lpstr>
      <vt:lpstr>INTERPRETAÇÃO</vt:lpstr>
      <vt:lpstr>Solução Gráfica</vt:lpstr>
      <vt:lpstr>Lista de exercícios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GRÁFICA</dc:title>
  <dc:creator>acer</dc:creator>
  <cp:lastModifiedBy>acer</cp:lastModifiedBy>
  <cp:revision>2</cp:revision>
  <dcterms:created xsi:type="dcterms:W3CDTF">2012-04-09T17:10:10Z</dcterms:created>
  <dcterms:modified xsi:type="dcterms:W3CDTF">2012-04-09T17:24:04Z</dcterms:modified>
</cp:coreProperties>
</file>