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0" r:id="rId3"/>
    <p:sldId id="261" r:id="rId4"/>
    <p:sldId id="336" r:id="rId5"/>
    <p:sldId id="334" r:id="rId6"/>
    <p:sldId id="335" r:id="rId7"/>
    <p:sldId id="262" r:id="rId8"/>
    <p:sldId id="337" r:id="rId9"/>
    <p:sldId id="33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85" r:id="rId22"/>
    <p:sldId id="286" r:id="rId23"/>
    <p:sldId id="287" r:id="rId24"/>
    <p:sldId id="288" r:id="rId25"/>
    <p:sldId id="289" r:id="rId26"/>
    <p:sldId id="293" r:id="rId27"/>
    <p:sldId id="294" r:id="rId28"/>
    <p:sldId id="295" r:id="rId29"/>
    <p:sldId id="33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83" autoAdjust="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1A79-70C8-4FCA-8879-E87AE01DB9B9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AD0B-3F6F-4A78-BAA2-43821A3150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4B160-9B81-442F-95FD-B20CD44A49C1}" type="slidenum">
              <a:rPr lang="en-GB"/>
              <a:pPr/>
              <a:t>16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30588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F618-63D9-4CFE-9CDD-602AEAE31A42}" type="slidenum">
              <a:rPr lang="en-GB"/>
              <a:pPr/>
              <a:t>18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30588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B1F327-BBDF-4C09-BEC2-125F6A911E4A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9DF92D-8F56-4988-9BBB-0230AB76561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1700808"/>
            <a:ext cx="7772400" cy="165199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 smtClean="0"/>
              <a:t>Método dos </a:t>
            </a:r>
            <a:r>
              <a:rPr lang="pt-BR" sz="3200" dirty="0" smtClean="0"/>
              <a:t>Transportes </a:t>
            </a:r>
            <a:endParaRPr lang="pt-BR" sz="3200" dirty="0"/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3071802" y="4357694"/>
            <a:ext cx="50720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2800" dirty="0">
                <a:latin typeface="Arial Narrow" pitchFamily="34" charset="0"/>
              </a:rPr>
              <a:t>Programação Linear e Aplicações</a:t>
            </a:r>
          </a:p>
          <a:p>
            <a:pPr algn="l"/>
            <a:r>
              <a:rPr lang="pt-BR" sz="2800" dirty="0" err="1">
                <a:latin typeface="Arial Narrow" pitchFamily="34" charset="0"/>
              </a:rPr>
              <a:t>Prof</a:t>
            </a:r>
            <a:r>
              <a:rPr lang="pt-BR" sz="2800" baseline="30000" dirty="0" err="1">
                <a:latin typeface="Arial Narrow" pitchFamily="34" charset="0"/>
              </a:rPr>
              <a:t>a</a:t>
            </a:r>
            <a:r>
              <a:rPr lang="pt-BR" sz="2800" dirty="0">
                <a:latin typeface="Arial Narrow" pitchFamily="34" charset="0"/>
              </a:rPr>
              <a:t> Deise </a:t>
            </a:r>
            <a:r>
              <a:rPr lang="pt-BR" sz="2800" dirty="0" err="1">
                <a:latin typeface="Arial Narrow" pitchFamily="34" charset="0"/>
              </a:rPr>
              <a:t>Deolindo</a:t>
            </a:r>
            <a:r>
              <a:rPr lang="pt-BR" sz="2800" dirty="0">
                <a:latin typeface="Arial Narrow" pitchFamily="34" charset="0"/>
              </a:rPr>
              <a:t> Silva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DOS TRANSPORTES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Este método é chamado:</a:t>
            </a:r>
          </a:p>
          <a:p>
            <a:endParaRPr lang="pt-BR" dirty="0" smtClean="0"/>
          </a:p>
          <a:p>
            <a:r>
              <a:rPr lang="pt-BR" b="1" i="1" dirty="0" smtClean="0"/>
              <a:t>Problemas de designação de tarefas;</a:t>
            </a:r>
          </a:p>
          <a:p>
            <a:endParaRPr lang="pt-BR" dirty="0" smtClean="0"/>
          </a:p>
          <a:p>
            <a:r>
              <a:rPr lang="pt-BR" dirty="0" smtClean="0"/>
              <a:t>A modelagem e a técnica de solução são semelhantes ao método de transporte, </a:t>
            </a:r>
          </a:p>
          <a:p>
            <a:endParaRPr lang="pt-BR" dirty="0" smtClean="0"/>
          </a:p>
          <a:p>
            <a:r>
              <a:rPr lang="pt-BR" dirty="0" smtClean="0"/>
              <a:t>Podemos considerar os </a:t>
            </a:r>
            <a:r>
              <a:rPr lang="pt-BR" b="1" i="1" dirty="0" smtClean="0"/>
              <a:t>m trabalhos como sendo as fontes</a:t>
            </a:r>
            <a:r>
              <a:rPr lang="pt-BR" dirty="0" smtClean="0"/>
              <a:t>, cada uma das quais com </a:t>
            </a:r>
            <a:r>
              <a:rPr lang="pt-BR" b="1" i="1" dirty="0" smtClean="0"/>
              <a:t>capacidade iguais a 1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 smtClean="0"/>
              <a:t>PROBLEMAS DA DESIGNAÇÃO DE TAREFAS</a:t>
            </a:r>
            <a:endParaRPr lang="en-US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endParaRPr lang="en-US" dirty="0" smtClean="0"/>
          </a:p>
          <a:p>
            <a:r>
              <a:rPr lang="pt-BR" dirty="0" smtClean="0"/>
              <a:t>As </a:t>
            </a:r>
            <a:r>
              <a:rPr lang="pt-BR" b="1" i="1" dirty="0" smtClean="0"/>
              <a:t>n máquinas serão tomadas como</a:t>
            </a:r>
            <a:r>
              <a:rPr lang="pt-BR" dirty="0" smtClean="0"/>
              <a:t> sendo os </a:t>
            </a:r>
            <a:r>
              <a:rPr lang="pt-BR" b="1" i="1" dirty="0" smtClean="0"/>
              <a:t>destinos</a:t>
            </a:r>
            <a:r>
              <a:rPr lang="pt-BR" dirty="0" smtClean="0"/>
              <a:t>, cada qual com </a:t>
            </a:r>
            <a:r>
              <a:rPr lang="pt-BR" b="1" i="1" dirty="0" smtClean="0"/>
              <a:t>demanda também igual a 1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b="1" i="1" dirty="0" smtClean="0"/>
              <a:t>custos unitários</a:t>
            </a:r>
            <a:r>
              <a:rPr lang="pt-BR" dirty="0" smtClean="0"/>
              <a:t> </a:t>
            </a:r>
            <a:r>
              <a:rPr lang="pt-BR" b="1" i="1" dirty="0" err="1" smtClean="0"/>
              <a:t>c</a:t>
            </a:r>
            <a:r>
              <a:rPr lang="pt-BR" b="1" i="1" baseline="-25000" dirty="0" err="1" smtClean="0"/>
              <a:t>ij</a:t>
            </a:r>
            <a:r>
              <a:rPr lang="pt-BR" b="1" i="1" dirty="0" smtClean="0"/>
              <a:t> </a:t>
            </a:r>
            <a:r>
              <a:rPr lang="pt-BR" dirty="0" smtClean="0"/>
              <a:t>serão tomados como sendo os custos unitários de transportes, da fonte </a:t>
            </a:r>
            <a:r>
              <a:rPr lang="pt-BR" b="1" i="1" dirty="0" smtClean="0"/>
              <a:t>i</a:t>
            </a:r>
            <a:r>
              <a:rPr lang="pt-BR" dirty="0" smtClean="0"/>
              <a:t> para o destino </a:t>
            </a:r>
            <a:r>
              <a:rPr lang="pt-BR" b="1" i="1" dirty="0" smtClean="0"/>
              <a:t>j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6016625"/>
          </a:xfrm>
        </p:spPr>
        <p:txBody>
          <a:bodyPr/>
          <a:lstStyle/>
          <a:p>
            <a:r>
              <a:rPr lang="pt-BR" dirty="0" smtClean="0"/>
              <a:t>Caso alguma tarefa não possa ser executada em alguma máquina, </a:t>
            </a:r>
            <a:r>
              <a:rPr lang="pt-BR" b="1" i="1" dirty="0" smtClean="0"/>
              <a:t>o custo </a:t>
            </a:r>
            <a:r>
              <a:rPr lang="pt-BR" dirty="0" smtClean="0"/>
              <a:t>correspondente deve ser </a:t>
            </a:r>
            <a:r>
              <a:rPr lang="pt-BR" b="1" i="1" dirty="0" smtClean="0"/>
              <a:t>arbitrado em um valor muito elevado</a:t>
            </a:r>
            <a:r>
              <a:rPr lang="pt-BR" dirty="0" smtClean="0"/>
              <a:t>, de modo a impedir a designação.</a:t>
            </a:r>
            <a:endParaRPr lang="en-US" dirty="0" smtClean="0"/>
          </a:p>
          <a:p>
            <a:r>
              <a:rPr lang="pt-BR" dirty="0" smtClean="0"/>
              <a:t>A representação geral do modelo de designação de tarefas</a:t>
            </a:r>
            <a:endParaRPr lang="en-US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85800" y="2819400"/>
          <a:ext cx="6996181" cy="3505200"/>
        </p:xfrm>
        <a:graphic>
          <a:graphicData uri="http://schemas.openxmlformats.org/drawingml/2006/table">
            <a:tbl>
              <a:tblPr/>
              <a:tblGrid>
                <a:gridCol w="1167448"/>
                <a:gridCol w="495865"/>
                <a:gridCol w="495865"/>
                <a:gridCol w="608246"/>
                <a:gridCol w="589709"/>
                <a:gridCol w="505134"/>
                <a:gridCol w="687028"/>
                <a:gridCol w="410131"/>
                <a:gridCol w="488914"/>
                <a:gridCol w="15478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Calibri"/>
                          <a:cs typeface="Times New Roman"/>
                        </a:rPr>
                        <a:t>Tarefas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Máquinas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Capacidade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...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...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...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Calibri"/>
                          <a:cs typeface="Times New Roman"/>
                        </a:rPr>
                        <a:t>...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Demanda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...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02588" cy="5788025"/>
          </a:xfrm>
        </p:spPr>
        <p:txBody>
          <a:bodyPr>
            <a:normAutofit/>
          </a:bodyPr>
          <a:lstStyle/>
          <a:p>
            <a:r>
              <a:rPr lang="pt-BR" dirty="0" smtClean="0"/>
              <a:t>Antes de resolvermos o modelo pela técnica do método dos transportes, </a:t>
            </a:r>
            <a:r>
              <a:rPr lang="pt-BR" b="1" i="1" dirty="0" smtClean="0"/>
              <a:t>é necessário tornar a matriz quadrada</a:t>
            </a:r>
            <a:r>
              <a:rPr lang="pt-BR" dirty="0" smtClean="0"/>
              <a:t>, </a:t>
            </a:r>
          </a:p>
          <a:p>
            <a:endParaRPr lang="pt-BR" dirty="0" smtClean="0"/>
          </a:p>
          <a:p>
            <a:r>
              <a:rPr lang="pt-BR" b="1" i="1" dirty="0" smtClean="0"/>
              <a:t>Adicionando tarefas ou máquinas fictícias</a:t>
            </a:r>
            <a:r>
              <a:rPr lang="pt-BR" dirty="0" smtClean="0"/>
              <a:t>, dependendo da relação </a:t>
            </a:r>
            <a:r>
              <a:rPr lang="pt-BR" b="1" i="1" dirty="0" smtClean="0"/>
              <a:t>m &lt; n </a:t>
            </a:r>
            <a:r>
              <a:rPr lang="pt-BR" dirty="0" smtClean="0"/>
              <a:t>ou </a:t>
            </a:r>
            <a:r>
              <a:rPr lang="pt-BR" b="1" i="1" dirty="0" smtClean="0"/>
              <a:t>m &gt; n.</a:t>
            </a:r>
            <a:endParaRPr lang="en-US" b="1" i="1" dirty="0" smtClean="0"/>
          </a:p>
          <a:p>
            <a:endParaRPr lang="en-US" dirty="0" smtClean="0"/>
          </a:p>
          <a:p>
            <a:r>
              <a:rPr lang="pt-BR" dirty="0" smtClean="0"/>
              <a:t>Como exemplo, vamos supor que temos três tarefas que devem ser designadas a três máquinas. </a:t>
            </a:r>
          </a:p>
          <a:p>
            <a:endParaRPr lang="pt-BR" dirty="0" smtClean="0"/>
          </a:p>
          <a:p>
            <a:r>
              <a:rPr lang="pt-BR" b="1" i="1" dirty="0" smtClean="0"/>
              <a:t>Todas as tarefas podem ser realizadas em qualquer máquina, porém a custos diferentes. </a:t>
            </a:r>
            <a:endParaRPr lang="en-US" b="1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685800" y="1241648"/>
          <a:ext cx="7010398" cy="4419600"/>
        </p:xfrm>
        <a:graphic>
          <a:graphicData uri="http://schemas.openxmlformats.org/drawingml/2006/table">
            <a:tbl>
              <a:tblPr/>
              <a:tblGrid>
                <a:gridCol w="1423368"/>
                <a:gridCol w="536268"/>
                <a:gridCol w="536268"/>
                <a:gridCol w="657807"/>
                <a:gridCol w="332067"/>
                <a:gridCol w="332067"/>
                <a:gridCol w="546292"/>
                <a:gridCol w="443549"/>
                <a:gridCol w="528751"/>
                <a:gridCol w="1673961"/>
              </a:tblGrid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Tarefas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Máquinas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Demanda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425"/>
          </a:xfrm>
        </p:spPr>
        <p:txBody>
          <a:bodyPr/>
          <a:lstStyle/>
          <a:p>
            <a:r>
              <a:rPr lang="pt-BR" dirty="0" smtClean="0"/>
              <a:t>A solução inicial é dada por:</a:t>
            </a:r>
          </a:p>
          <a:p>
            <a:endParaRPr lang="en-US" dirty="0" smtClean="0"/>
          </a:p>
          <a:p>
            <a:pPr algn="ctr"/>
            <a:r>
              <a:rPr lang="pt-BR" b="1" i="1" dirty="0" smtClean="0"/>
              <a:t>Tarefa 1 na máquina 3</a:t>
            </a:r>
            <a:endParaRPr lang="en-US" b="1" i="1" dirty="0" smtClean="0"/>
          </a:p>
          <a:p>
            <a:pPr algn="ctr"/>
            <a:r>
              <a:rPr lang="pt-BR" b="1" i="1" dirty="0" smtClean="0"/>
              <a:t>Tarefa 2 na máquina 1</a:t>
            </a:r>
            <a:endParaRPr lang="en-US" b="1" i="1" dirty="0" smtClean="0"/>
          </a:p>
          <a:p>
            <a:pPr algn="ctr"/>
            <a:r>
              <a:rPr lang="pt-BR" b="1" i="1" dirty="0" smtClean="0"/>
              <a:t>Tarefa 3 na máquina 2</a:t>
            </a:r>
            <a:endParaRPr lang="en-US" b="1" i="1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</a:t>
            </a:r>
          </a:p>
          <a:p>
            <a:endParaRPr lang="pt-BR" dirty="0" smtClean="0"/>
          </a:p>
          <a:p>
            <a:r>
              <a:rPr lang="pt-BR" dirty="0" smtClean="0"/>
              <a:t>O custo total de alocação é:</a:t>
            </a:r>
          </a:p>
          <a:p>
            <a:endParaRPr lang="pt-BR" dirty="0" smtClean="0"/>
          </a:p>
          <a:p>
            <a:pPr algn="ctr">
              <a:buFont typeface="Wingdings" pitchFamily="2" charset="2"/>
              <a:buNone/>
            </a:pPr>
            <a:r>
              <a:rPr lang="pt-BR" b="1" i="1" dirty="0" smtClean="0"/>
              <a:t> Z = 3×1 + 1×1 + 2×1 = 6.</a:t>
            </a:r>
            <a:endParaRPr lang="en-US" b="1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PT" dirty="0" smtClean="0"/>
              <a:t>Resumindo</a:t>
            </a: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9231" name="Rectangle 15"/>
          <p:cNvSpPr>
            <a:spLocks noGrp="1" noChangeArrowheads="1"/>
          </p:cNvSpPr>
          <p:nvPr>
            <p:ph sz="quarter" idx="1"/>
          </p:nvPr>
        </p:nvSpPr>
        <p:spPr>
          <a:xfrm>
            <a:off x="250825" y="1143000"/>
            <a:ext cx="8740775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lang="pt-PT" smtClean="0"/>
          </a:p>
          <a:p>
            <a:pPr marL="0" indent="0">
              <a:lnSpc>
                <a:spcPct val="120000"/>
              </a:lnSpc>
            </a:pPr>
            <a:r>
              <a:rPr lang="pt-PT" smtClean="0"/>
              <a:t> Suponha que temos </a:t>
            </a:r>
            <a:r>
              <a:rPr lang="pt-PT" b="1" i="1" smtClean="0"/>
              <a:t>n</a:t>
            </a:r>
            <a:r>
              <a:rPr lang="pt-PT" smtClean="0"/>
              <a:t> trabalhadores no qual devem ser atribuídos  a </a:t>
            </a:r>
            <a:r>
              <a:rPr lang="pt-PT" b="1" i="1" smtClean="0"/>
              <a:t>n</a:t>
            </a:r>
            <a:r>
              <a:rPr lang="pt-PT" smtClean="0"/>
              <a:t> tarefas;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lang="pt-PT" smtClean="0"/>
          </a:p>
          <a:p>
            <a:pPr marL="0" indent="0">
              <a:lnSpc>
                <a:spcPct val="120000"/>
              </a:lnSpc>
            </a:pPr>
            <a:r>
              <a:rPr lang="pt-PT" smtClean="0"/>
              <a:t> De forma a </a:t>
            </a:r>
            <a:r>
              <a:rPr lang="pt-PT" b="1" i="1" smtClean="0"/>
              <a:t>que cada trabalhador execute apenas uma tarefa</a:t>
            </a:r>
            <a:r>
              <a:rPr lang="pt-PT" smtClean="0"/>
              <a:t>, </a:t>
            </a:r>
          </a:p>
          <a:p>
            <a:pPr marL="0" indent="0">
              <a:lnSpc>
                <a:spcPct val="120000"/>
              </a:lnSpc>
            </a:pPr>
            <a:endParaRPr lang="pt-PT" smtClean="0"/>
          </a:p>
          <a:p>
            <a:pPr marL="0" indent="0">
              <a:lnSpc>
                <a:spcPct val="120000"/>
              </a:lnSpc>
            </a:pPr>
            <a:r>
              <a:rPr lang="pt-PT" smtClean="0"/>
              <a:t> E que </a:t>
            </a:r>
            <a:r>
              <a:rPr lang="pt-PT" b="1" i="1" smtClean="0"/>
              <a:t>cada tarefa seja executada apenas por um trabalhador</a:t>
            </a:r>
            <a:r>
              <a:rPr lang="pt-PT" smtClean="0"/>
              <a:t>. </a:t>
            </a:r>
          </a:p>
          <a:p>
            <a:pPr marL="0" indent="0">
              <a:lnSpc>
                <a:spcPct val="120000"/>
              </a:lnSpc>
            </a:pPr>
            <a:endParaRPr lang="en-GB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43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PT" dirty="0" smtClean="0"/>
              <a:t>O Problema de designação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975" cy="487362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pt-PT" dirty="0" smtClean="0"/>
              <a:t> </a:t>
            </a:r>
            <a:r>
              <a:rPr lang="pt-PT" b="1" i="1" dirty="0" smtClean="0"/>
              <a:t>Conhecendo  os custos</a:t>
            </a:r>
            <a:r>
              <a:rPr lang="pt-PT" dirty="0" smtClean="0"/>
              <a:t> da realização de cada tarefa por cada trabalhador: 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pt-PT" dirty="0" smtClean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pt-PT" dirty="0" smtClean="0"/>
              <a:t>   </a:t>
            </a:r>
            <a:r>
              <a:rPr lang="pt-PT" b="1" i="1" dirty="0" smtClean="0"/>
              <a:t>Designar os trabalhadores às tarefas de forma a  minimizar os custos</a:t>
            </a:r>
          </a:p>
          <a:p>
            <a:pPr marL="0" indent="0" fontAlgn="auto">
              <a:spcAft>
                <a:spcPts val="0"/>
              </a:spcAft>
              <a:buFont typeface="Wingdings"/>
              <a:buChar char=""/>
              <a:defRPr/>
            </a:pPr>
            <a:endParaRPr lang="pt-PT" dirty="0" smtClean="0"/>
          </a:p>
          <a:p>
            <a:pPr marL="0" indent="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PT" dirty="0" smtClean="0"/>
              <a:t> O problema de designação é um </a:t>
            </a:r>
            <a:r>
              <a:rPr lang="pt-PT" b="1" i="1" dirty="0" smtClean="0"/>
              <a:t>problema de dimensão (n x n)</a:t>
            </a:r>
            <a:r>
              <a:rPr lang="pt-PT" dirty="0" smtClean="0"/>
              <a:t>, em que: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PT" sz="2400" dirty="0" smtClean="0"/>
              <a:t>as variáveis de decisão </a:t>
            </a:r>
            <a:r>
              <a:rPr lang="pt-PT" sz="2400" b="1" i="1" dirty="0" smtClean="0">
                <a:latin typeface="Times New Roman" pitchFamily="18" charset="0"/>
              </a:rPr>
              <a:t>x</a:t>
            </a:r>
            <a:r>
              <a:rPr lang="pt-PT" sz="2400" b="1" i="1" baseline="-25000" dirty="0" smtClean="0">
                <a:latin typeface="Times New Roman" pitchFamily="18" charset="0"/>
              </a:rPr>
              <a:t>ij</a:t>
            </a:r>
            <a:r>
              <a:rPr lang="pt-PT" sz="2400" dirty="0" smtClean="0"/>
              <a:t> podem tomar valores </a:t>
            </a:r>
            <a:r>
              <a:rPr lang="pt-PT" sz="2400" b="1" i="1" dirty="0" smtClean="0"/>
              <a:t>0 ou 1</a:t>
            </a:r>
            <a:r>
              <a:rPr lang="pt-PT" sz="2400" dirty="0" smtClean="0"/>
              <a:t>;</a:t>
            </a:r>
            <a:br>
              <a:rPr lang="pt-PT" sz="2400" dirty="0" smtClean="0"/>
            </a:br>
            <a:endParaRPr lang="pt-PT" sz="24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8" name="Rectangle 494"/>
          <p:cNvSpPr>
            <a:spLocks noGrp="1" noChangeArrowheads="1"/>
          </p:cNvSpPr>
          <p:nvPr>
            <p:ph type="title"/>
          </p:nvPr>
        </p:nvSpPr>
        <p:spPr>
          <a:xfrm>
            <a:off x="611188" y="609600"/>
            <a:ext cx="8305800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PT" dirty="0"/>
              <a:t>Problema de </a:t>
            </a:r>
            <a:r>
              <a:rPr lang="pt-PT" dirty="0" smtClean="0"/>
              <a:t>designação</a:t>
            </a:r>
            <a:br>
              <a:rPr lang="pt-PT" dirty="0" smtClean="0"/>
            </a:br>
            <a:r>
              <a:rPr lang="pt-PT" dirty="0" smtClean="0"/>
              <a:t>Formulação</a:t>
            </a:r>
            <a:endParaRPr lang="en-GB" sz="1600" dirty="0"/>
          </a:p>
        </p:txBody>
      </p:sp>
      <p:sp>
        <p:nvSpPr>
          <p:cNvPr id="22531" name="Line 41"/>
          <p:cNvSpPr>
            <a:spLocks noChangeShapeType="1"/>
          </p:cNvSpPr>
          <p:nvPr/>
        </p:nvSpPr>
        <p:spPr bwMode="auto">
          <a:xfrm>
            <a:off x="1463675" y="2057400"/>
            <a:ext cx="1479550" cy="739775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Rectangle 42"/>
          <p:cNvSpPr>
            <a:spLocks noChangeArrowheads="1"/>
          </p:cNvSpPr>
          <p:nvPr/>
        </p:nvSpPr>
        <p:spPr bwMode="auto">
          <a:xfrm>
            <a:off x="1895475" y="2057400"/>
            <a:ext cx="1047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3"/>
          <p:cNvSpPr>
            <a:spLocks noChangeArrowheads="1"/>
          </p:cNvSpPr>
          <p:nvPr/>
        </p:nvSpPr>
        <p:spPr bwMode="auto">
          <a:xfrm>
            <a:off x="2117725" y="2108200"/>
            <a:ext cx="723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latin typeface="Arial Narrow" pitchFamily="34" charset="0"/>
              </a:rPr>
              <a:t>Destino</a:t>
            </a:r>
            <a:endParaRPr kumimoji="1" lang="pt-PT" b="1"/>
          </a:p>
        </p:txBody>
      </p:sp>
      <p:sp>
        <p:nvSpPr>
          <p:cNvPr id="22534" name="Rectangle 44"/>
          <p:cNvSpPr>
            <a:spLocks noChangeArrowheads="1"/>
          </p:cNvSpPr>
          <p:nvPr/>
        </p:nvSpPr>
        <p:spPr bwMode="auto">
          <a:xfrm>
            <a:off x="1371600" y="2427288"/>
            <a:ext cx="1047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608138" y="2478088"/>
            <a:ext cx="692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latin typeface="Arial Narrow" pitchFamily="34" charset="0"/>
              </a:rPr>
              <a:t>Origem</a:t>
            </a:r>
            <a:endParaRPr kumimoji="1" lang="pt-PT" b="1"/>
          </a:p>
        </p:txBody>
      </p:sp>
      <p:sp>
        <p:nvSpPr>
          <p:cNvPr id="22536" name="Rectangle 80"/>
          <p:cNvSpPr>
            <a:spLocks noChangeArrowheads="1"/>
          </p:cNvSpPr>
          <p:nvPr/>
        </p:nvSpPr>
        <p:spPr bwMode="auto">
          <a:xfrm>
            <a:off x="2997200" y="2057400"/>
            <a:ext cx="3883025" cy="741363"/>
          </a:xfrm>
          <a:prstGeom prst="rect">
            <a:avLst/>
          </a:prstGeom>
          <a:noFill/>
          <a:ln w="7938">
            <a:solidFill>
              <a:srgbClr val="0099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82"/>
          <p:cNvSpPr>
            <a:spLocks noChangeArrowheads="1"/>
          </p:cNvSpPr>
          <p:nvPr/>
        </p:nvSpPr>
        <p:spPr bwMode="auto">
          <a:xfrm>
            <a:off x="3375025" y="2290763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FF9966"/>
                </a:solidFill>
              </a:rPr>
              <a:t>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38" name="Rectangle 83"/>
          <p:cNvSpPr>
            <a:spLocks noChangeArrowheads="1"/>
          </p:cNvSpPr>
          <p:nvPr/>
        </p:nvSpPr>
        <p:spPr bwMode="auto">
          <a:xfrm>
            <a:off x="3540125" y="2301875"/>
            <a:ext cx="30305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00"/>
                </a:solidFill>
              </a:rPr>
              <a:t>1              2             …             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39" name="Rectangle 120"/>
          <p:cNvSpPr>
            <a:spLocks noChangeArrowheads="1"/>
          </p:cNvSpPr>
          <p:nvPr/>
        </p:nvSpPr>
        <p:spPr bwMode="auto">
          <a:xfrm>
            <a:off x="7162800" y="2286000"/>
            <a:ext cx="5794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latin typeface="Arial Narrow" pitchFamily="34" charset="0"/>
              </a:rPr>
              <a:t>Oferta</a:t>
            </a:r>
            <a:endParaRPr kumimoji="1" lang="pt-PT" b="1"/>
          </a:p>
        </p:txBody>
      </p:sp>
      <p:sp>
        <p:nvSpPr>
          <p:cNvPr id="22540" name="Rectangle 155"/>
          <p:cNvSpPr>
            <a:spLocks noChangeArrowheads="1"/>
          </p:cNvSpPr>
          <p:nvPr/>
        </p:nvSpPr>
        <p:spPr bwMode="auto">
          <a:xfrm>
            <a:off x="1463675" y="2862263"/>
            <a:ext cx="1479550" cy="2219325"/>
          </a:xfrm>
          <a:prstGeom prst="rect">
            <a:avLst/>
          </a:prstGeom>
          <a:noFill/>
          <a:ln w="7938">
            <a:solidFill>
              <a:srgbClr val="0099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56"/>
          <p:cNvSpPr>
            <a:spLocks noChangeArrowheads="1"/>
          </p:cNvSpPr>
          <p:nvPr/>
        </p:nvSpPr>
        <p:spPr bwMode="auto">
          <a:xfrm>
            <a:off x="2208213" y="30289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00"/>
                </a:solidFill>
              </a:rPr>
              <a:t>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2" name="Rectangle 158"/>
          <p:cNvSpPr>
            <a:spLocks noChangeArrowheads="1"/>
          </p:cNvSpPr>
          <p:nvPr/>
        </p:nvSpPr>
        <p:spPr bwMode="auto">
          <a:xfrm>
            <a:off x="2208213" y="352107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00"/>
                </a:solidFill>
              </a:rPr>
              <a:t>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3" name="Rectangle 160"/>
          <p:cNvSpPr>
            <a:spLocks noChangeArrowheads="1"/>
          </p:cNvSpPr>
          <p:nvPr/>
        </p:nvSpPr>
        <p:spPr bwMode="auto">
          <a:xfrm>
            <a:off x="2219325" y="395287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4" name="Rectangle 161"/>
          <p:cNvSpPr>
            <a:spLocks noChangeArrowheads="1"/>
          </p:cNvSpPr>
          <p:nvPr/>
        </p:nvSpPr>
        <p:spPr bwMode="auto">
          <a:xfrm>
            <a:off x="2214563" y="39481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5" name="Rectangle 162"/>
          <p:cNvSpPr>
            <a:spLocks noChangeArrowheads="1"/>
          </p:cNvSpPr>
          <p:nvPr/>
        </p:nvSpPr>
        <p:spPr bwMode="auto">
          <a:xfrm>
            <a:off x="2219325" y="41005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6" name="Rectangle 163"/>
          <p:cNvSpPr>
            <a:spLocks noChangeArrowheads="1"/>
          </p:cNvSpPr>
          <p:nvPr/>
        </p:nvSpPr>
        <p:spPr bwMode="auto">
          <a:xfrm>
            <a:off x="2214563" y="40957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7" name="Rectangle 164"/>
          <p:cNvSpPr>
            <a:spLocks noChangeArrowheads="1"/>
          </p:cNvSpPr>
          <p:nvPr/>
        </p:nvSpPr>
        <p:spPr bwMode="auto">
          <a:xfrm>
            <a:off x="2219325" y="42481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8" name="Rectangle 165"/>
          <p:cNvSpPr>
            <a:spLocks noChangeArrowheads="1"/>
          </p:cNvSpPr>
          <p:nvPr/>
        </p:nvSpPr>
        <p:spPr bwMode="auto">
          <a:xfrm>
            <a:off x="2214563" y="42433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49" name="Rectangle 236"/>
          <p:cNvSpPr>
            <a:spLocks noChangeArrowheads="1"/>
          </p:cNvSpPr>
          <p:nvPr/>
        </p:nvSpPr>
        <p:spPr bwMode="auto">
          <a:xfrm>
            <a:off x="6972300" y="2859088"/>
            <a:ext cx="1171575" cy="2219325"/>
          </a:xfrm>
          <a:prstGeom prst="rect">
            <a:avLst/>
          </a:prstGeom>
          <a:noFill/>
          <a:ln w="7938">
            <a:solidFill>
              <a:srgbClr val="0099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7"/>
          <p:cNvSpPr>
            <a:spLocks noChangeArrowheads="1"/>
          </p:cNvSpPr>
          <p:nvPr/>
        </p:nvSpPr>
        <p:spPr bwMode="auto">
          <a:xfrm>
            <a:off x="7458075" y="39417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1" name="Rectangle 238"/>
          <p:cNvSpPr>
            <a:spLocks noChangeArrowheads="1"/>
          </p:cNvSpPr>
          <p:nvPr/>
        </p:nvSpPr>
        <p:spPr bwMode="auto">
          <a:xfrm>
            <a:off x="7453313" y="39354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2" name="Rectangle 239"/>
          <p:cNvSpPr>
            <a:spLocks noChangeArrowheads="1"/>
          </p:cNvSpPr>
          <p:nvPr/>
        </p:nvSpPr>
        <p:spPr bwMode="auto">
          <a:xfrm>
            <a:off x="7458075" y="40751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3" name="Rectangle 240"/>
          <p:cNvSpPr>
            <a:spLocks noChangeArrowheads="1"/>
          </p:cNvSpPr>
          <p:nvPr/>
        </p:nvSpPr>
        <p:spPr bwMode="auto">
          <a:xfrm>
            <a:off x="7453313" y="40687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4" name="Rectangle 241"/>
          <p:cNvSpPr>
            <a:spLocks noChangeArrowheads="1"/>
          </p:cNvSpPr>
          <p:nvPr/>
        </p:nvSpPr>
        <p:spPr bwMode="auto">
          <a:xfrm>
            <a:off x="7458075" y="42084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000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5" name="Rectangle 242"/>
          <p:cNvSpPr>
            <a:spLocks noChangeArrowheads="1"/>
          </p:cNvSpPr>
          <p:nvPr/>
        </p:nvSpPr>
        <p:spPr bwMode="auto">
          <a:xfrm>
            <a:off x="7453313" y="42037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FF9966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6" name="Rectangle 278"/>
          <p:cNvSpPr>
            <a:spLocks noChangeArrowheads="1"/>
          </p:cNvSpPr>
          <p:nvPr/>
        </p:nvSpPr>
        <p:spPr bwMode="auto">
          <a:xfrm>
            <a:off x="1890713" y="5221288"/>
            <a:ext cx="744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latin typeface="Arial Narrow" pitchFamily="34" charset="0"/>
              </a:rPr>
              <a:t>Procura</a:t>
            </a:r>
            <a:endParaRPr kumimoji="1" lang="pt-PT" b="1"/>
          </a:p>
        </p:txBody>
      </p:sp>
      <p:sp>
        <p:nvSpPr>
          <p:cNvPr id="22557" name="Rectangle 313"/>
          <p:cNvSpPr>
            <a:spLocks noChangeArrowheads="1"/>
          </p:cNvSpPr>
          <p:nvPr/>
        </p:nvSpPr>
        <p:spPr bwMode="auto">
          <a:xfrm>
            <a:off x="3011488" y="5165725"/>
            <a:ext cx="3884612" cy="379413"/>
          </a:xfrm>
          <a:prstGeom prst="rect">
            <a:avLst/>
          </a:prstGeom>
          <a:noFill/>
          <a:ln w="7938">
            <a:solidFill>
              <a:srgbClr val="0099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4"/>
          <p:cNvSpPr>
            <a:spLocks noChangeArrowheads="1"/>
          </p:cNvSpPr>
          <p:nvPr/>
        </p:nvSpPr>
        <p:spPr bwMode="auto">
          <a:xfrm>
            <a:off x="3151188" y="521970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FF6600"/>
                </a:solidFill>
              </a:rPr>
              <a:t>  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59" name="Rectangle 315"/>
          <p:cNvSpPr>
            <a:spLocks noChangeArrowheads="1"/>
          </p:cNvSpPr>
          <p:nvPr/>
        </p:nvSpPr>
        <p:spPr bwMode="auto">
          <a:xfrm>
            <a:off x="3390900" y="51895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560" name="Rectangle 316"/>
          <p:cNvSpPr>
            <a:spLocks noChangeArrowheads="1"/>
          </p:cNvSpPr>
          <p:nvPr/>
        </p:nvSpPr>
        <p:spPr bwMode="auto">
          <a:xfrm>
            <a:off x="5102225" y="5360988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000000"/>
                </a:solidFill>
              </a:rPr>
              <a:t>  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1" name="Rectangle 317"/>
          <p:cNvSpPr>
            <a:spLocks noChangeArrowheads="1"/>
          </p:cNvSpPr>
          <p:nvPr/>
        </p:nvSpPr>
        <p:spPr bwMode="auto">
          <a:xfrm>
            <a:off x="5095875" y="5354638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FF6600"/>
                </a:solidFill>
              </a:rPr>
              <a:t>  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2" name="Rectangle 318"/>
          <p:cNvSpPr>
            <a:spLocks noChangeArrowheads="1"/>
          </p:cNvSpPr>
          <p:nvPr/>
        </p:nvSpPr>
        <p:spPr bwMode="auto">
          <a:xfrm>
            <a:off x="5267325" y="53609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000000"/>
                </a:solidFill>
              </a:rPr>
              <a:t>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3" name="Rectangle 319"/>
          <p:cNvSpPr>
            <a:spLocks noChangeArrowheads="1"/>
          </p:cNvSpPr>
          <p:nvPr/>
        </p:nvSpPr>
        <p:spPr bwMode="auto">
          <a:xfrm>
            <a:off x="5260975" y="53546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FF6600"/>
                </a:solidFill>
              </a:rPr>
              <a:t>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4" name="Rectangle 320"/>
          <p:cNvSpPr>
            <a:spLocks noChangeArrowheads="1"/>
          </p:cNvSpPr>
          <p:nvPr/>
        </p:nvSpPr>
        <p:spPr bwMode="auto">
          <a:xfrm>
            <a:off x="5400675" y="5229225"/>
            <a:ext cx="965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00"/>
                </a:solidFill>
              </a:rPr>
              <a:t>…          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5" name="Rectangle 321"/>
          <p:cNvSpPr>
            <a:spLocks noChangeArrowheads="1"/>
          </p:cNvSpPr>
          <p:nvPr/>
        </p:nvSpPr>
        <p:spPr bwMode="auto">
          <a:xfrm>
            <a:off x="5389563" y="5219700"/>
            <a:ext cx="965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FF6600"/>
                </a:solidFill>
              </a:rPr>
              <a:t>…           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6" name="Rectangle 322"/>
          <p:cNvSpPr>
            <a:spLocks noChangeArrowheads="1"/>
          </p:cNvSpPr>
          <p:nvPr/>
        </p:nvSpPr>
        <p:spPr bwMode="auto">
          <a:xfrm>
            <a:off x="6335713" y="536098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000000"/>
                </a:solidFill>
              </a:rPr>
              <a:t>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7" name="Rectangle 323"/>
          <p:cNvSpPr>
            <a:spLocks noChangeArrowheads="1"/>
          </p:cNvSpPr>
          <p:nvPr/>
        </p:nvSpPr>
        <p:spPr bwMode="auto">
          <a:xfrm>
            <a:off x="6329363" y="53546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300" b="1">
                <a:solidFill>
                  <a:srgbClr val="FF6600"/>
                </a:solidFill>
              </a:rPr>
              <a:t>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8" name="Rectangle 324"/>
          <p:cNvSpPr>
            <a:spLocks noChangeArrowheads="1"/>
          </p:cNvSpPr>
          <p:nvPr/>
        </p:nvSpPr>
        <p:spPr bwMode="auto">
          <a:xfrm>
            <a:off x="7854950" y="5233988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00"/>
                </a:solidFill>
              </a:rPr>
              <a:t>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69" name="Rectangle 325"/>
          <p:cNvSpPr>
            <a:spLocks noChangeArrowheads="1"/>
          </p:cNvSpPr>
          <p:nvPr/>
        </p:nvSpPr>
        <p:spPr bwMode="auto">
          <a:xfrm>
            <a:off x="7843838" y="5224463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>
                <a:solidFill>
                  <a:srgbClr val="0000FF"/>
                </a:solidFill>
              </a:rPr>
              <a:t> 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70" name="Line 326"/>
          <p:cNvSpPr>
            <a:spLocks noChangeShapeType="1"/>
          </p:cNvSpPr>
          <p:nvPr/>
        </p:nvSpPr>
        <p:spPr bwMode="auto">
          <a:xfrm>
            <a:off x="3937000" y="2057400"/>
            <a:ext cx="1588" cy="739775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1" name="Line 327"/>
          <p:cNvSpPr>
            <a:spLocks noChangeShapeType="1"/>
          </p:cNvSpPr>
          <p:nvPr/>
        </p:nvSpPr>
        <p:spPr bwMode="auto">
          <a:xfrm>
            <a:off x="4922838" y="2057400"/>
            <a:ext cx="1587" cy="739775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328"/>
          <p:cNvSpPr>
            <a:spLocks noChangeShapeType="1"/>
          </p:cNvSpPr>
          <p:nvPr/>
        </p:nvSpPr>
        <p:spPr bwMode="auto">
          <a:xfrm>
            <a:off x="5970588" y="2057400"/>
            <a:ext cx="1587" cy="739775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329"/>
          <p:cNvSpPr>
            <a:spLocks noChangeShapeType="1"/>
          </p:cNvSpPr>
          <p:nvPr/>
        </p:nvSpPr>
        <p:spPr bwMode="auto">
          <a:xfrm>
            <a:off x="3937000" y="2859088"/>
            <a:ext cx="1588" cy="221773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330"/>
          <p:cNvSpPr>
            <a:spLocks noChangeShapeType="1"/>
          </p:cNvSpPr>
          <p:nvPr/>
        </p:nvSpPr>
        <p:spPr bwMode="auto">
          <a:xfrm>
            <a:off x="4930775" y="2859088"/>
            <a:ext cx="1588" cy="221773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331"/>
          <p:cNvSpPr>
            <a:spLocks noChangeShapeType="1"/>
          </p:cNvSpPr>
          <p:nvPr/>
        </p:nvSpPr>
        <p:spPr bwMode="auto">
          <a:xfrm>
            <a:off x="5970588" y="2859088"/>
            <a:ext cx="1587" cy="221773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Line 332"/>
          <p:cNvSpPr>
            <a:spLocks noChangeShapeType="1"/>
          </p:cNvSpPr>
          <p:nvPr/>
        </p:nvSpPr>
        <p:spPr bwMode="auto">
          <a:xfrm>
            <a:off x="3011488" y="3382963"/>
            <a:ext cx="3883025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Line 333"/>
          <p:cNvSpPr>
            <a:spLocks noChangeShapeType="1"/>
          </p:cNvSpPr>
          <p:nvPr/>
        </p:nvSpPr>
        <p:spPr bwMode="auto">
          <a:xfrm>
            <a:off x="3008313" y="3960813"/>
            <a:ext cx="3883025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Line 334"/>
          <p:cNvSpPr>
            <a:spLocks noChangeShapeType="1"/>
          </p:cNvSpPr>
          <p:nvPr/>
        </p:nvSpPr>
        <p:spPr bwMode="auto">
          <a:xfrm>
            <a:off x="1471613" y="3382963"/>
            <a:ext cx="1477962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Line 335"/>
          <p:cNvSpPr>
            <a:spLocks noChangeShapeType="1"/>
          </p:cNvSpPr>
          <p:nvPr/>
        </p:nvSpPr>
        <p:spPr bwMode="auto">
          <a:xfrm>
            <a:off x="1460500" y="3957638"/>
            <a:ext cx="1479550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6"/>
          <p:cNvGrpSpPr>
            <a:grpSpLocks/>
          </p:cNvGrpSpPr>
          <p:nvPr/>
        </p:nvGrpSpPr>
        <p:grpSpPr bwMode="auto">
          <a:xfrm>
            <a:off x="3494088" y="2763838"/>
            <a:ext cx="454025" cy="403225"/>
            <a:chOff x="2395" y="1650"/>
            <a:chExt cx="286" cy="254"/>
          </a:xfrm>
        </p:grpSpPr>
        <p:sp>
          <p:nvSpPr>
            <p:cNvPr id="22731" name="Rectangle 337"/>
            <p:cNvSpPr>
              <a:spLocks noChangeArrowheads="1"/>
            </p:cNvSpPr>
            <p:nvPr/>
          </p:nvSpPr>
          <p:spPr bwMode="auto">
            <a:xfrm>
              <a:off x="2395" y="1710"/>
              <a:ext cx="14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Rectangle 338"/>
            <p:cNvSpPr>
              <a:spLocks noChangeArrowheads="1"/>
            </p:cNvSpPr>
            <p:nvPr/>
          </p:nvSpPr>
          <p:spPr bwMode="auto">
            <a:xfrm>
              <a:off x="2402" y="1890"/>
              <a:ext cx="272" cy="1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3" name="Rectangle 339"/>
            <p:cNvSpPr>
              <a:spLocks noChangeArrowheads="1"/>
            </p:cNvSpPr>
            <p:nvPr/>
          </p:nvSpPr>
          <p:spPr bwMode="auto">
            <a:xfrm>
              <a:off x="2408" y="1650"/>
              <a:ext cx="27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Rectangle 340"/>
            <p:cNvSpPr>
              <a:spLocks noChangeArrowheads="1"/>
            </p:cNvSpPr>
            <p:nvPr/>
          </p:nvSpPr>
          <p:spPr bwMode="auto">
            <a:xfrm>
              <a:off x="2509" y="1685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35" name="Rectangle 341"/>
            <p:cNvSpPr>
              <a:spLocks noChangeArrowheads="1"/>
            </p:cNvSpPr>
            <p:nvPr/>
          </p:nvSpPr>
          <p:spPr bwMode="auto">
            <a:xfrm>
              <a:off x="2504" y="1680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36" name="Rectangle 342"/>
            <p:cNvSpPr>
              <a:spLocks noChangeArrowheads="1"/>
            </p:cNvSpPr>
            <p:nvPr/>
          </p:nvSpPr>
          <p:spPr bwMode="auto">
            <a:xfrm>
              <a:off x="2553" y="1756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11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37" name="Rectangle 343"/>
            <p:cNvSpPr>
              <a:spLocks noChangeArrowheads="1"/>
            </p:cNvSpPr>
            <p:nvPr/>
          </p:nvSpPr>
          <p:spPr bwMode="auto">
            <a:xfrm>
              <a:off x="2549" y="1753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11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344"/>
          <p:cNvGrpSpPr>
            <a:grpSpLocks/>
          </p:cNvGrpSpPr>
          <p:nvPr/>
        </p:nvGrpSpPr>
        <p:grpSpPr bwMode="auto">
          <a:xfrm>
            <a:off x="4489450" y="2776538"/>
            <a:ext cx="455613" cy="404812"/>
            <a:chOff x="3022" y="1658"/>
            <a:chExt cx="287" cy="255"/>
          </a:xfrm>
        </p:grpSpPr>
        <p:sp>
          <p:nvSpPr>
            <p:cNvPr id="22724" name="Rectangle 345"/>
            <p:cNvSpPr>
              <a:spLocks noChangeArrowheads="1"/>
            </p:cNvSpPr>
            <p:nvPr/>
          </p:nvSpPr>
          <p:spPr bwMode="auto">
            <a:xfrm>
              <a:off x="3022" y="1718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25" name="Rectangle 346"/>
            <p:cNvSpPr>
              <a:spLocks noChangeArrowheads="1"/>
            </p:cNvSpPr>
            <p:nvPr/>
          </p:nvSpPr>
          <p:spPr bwMode="auto">
            <a:xfrm>
              <a:off x="3030" y="1898"/>
              <a:ext cx="271" cy="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26" name="Rectangle 347"/>
            <p:cNvSpPr>
              <a:spLocks noChangeArrowheads="1"/>
            </p:cNvSpPr>
            <p:nvPr/>
          </p:nvSpPr>
          <p:spPr bwMode="auto">
            <a:xfrm>
              <a:off x="3036" y="1658"/>
              <a:ext cx="27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27" name="Rectangle 348"/>
            <p:cNvSpPr>
              <a:spLocks noChangeArrowheads="1"/>
            </p:cNvSpPr>
            <p:nvPr/>
          </p:nvSpPr>
          <p:spPr bwMode="auto">
            <a:xfrm>
              <a:off x="3137" y="1693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28" name="Rectangle 349"/>
            <p:cNvSpPr>
              <a:spLocks noChangeArrowheads="1"/>
            </p:cNvSpPr>
            <p:nvPr/>
          </p:nvSpPr>
          <p:spPr bwMode="auto">
            <a:xfrm>
              <a:off x="3132" y="1688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29" name="Rectangle 350"/>
            <p:cNvSpPr>
              <a:spLocks noChangeArrowheads="1"/>
            </p:cNvSpPr>
            <p:nvPr/>
          </p:nvSpPr>
          <p:spPr bwMode="auto">
            <a:xfrm>
              <a:off x="3180" y="1764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12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30" name="Rectangle 351"/>
            <p:cNvSpPr>
              <a:spLocks noChangeArrowheads="1"/>
            </p:cNvSpPr>
            <p:nvPr/>
          </p:nvSpPr>
          <p:spPr bwMode="auto">
            <a:xfrm>
              <a:off x="3177" y="1761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12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352"/>
          <p:cNvGrpSpPr>
            <a:grpSpLocks/>
          </p:cNvGrpSpPr>
          <p:nvPr/>
        </p:nvGrpSpPr>
        <p:grpSpPr bwMode="auto">
          <a:xfrm>
            <a:off x="6451600" y="2776538"/>
            <a:ext cx="454025" cy="404812"/>
            <a:chOff x="4258" y="1658"/>
            <a:chExt cx="286" cy="255"/>
          </a:xfrm>
        </p:grpSpPr>
        <p:sp>
          <p:nvSpPr>
            <p:cNvPr id="22717" name="Rectangle 353"/>
            <p:cNvSpPr>
              <a:spLocks noChangeArrowheads="1"/>
            </p:cNvSpPr>
            <p:nvPr/>
          </p:nvSpPr>
          <p:spPr bwMode="auto">
            <a:xfrm>
              <a:off x="4258" y="1718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8" name="Rectangle 354"/>
            <p:cNvSpPr>
              <a:spLocks noChangeArrowheads="1"/>
            </p:cNvSpPr>
            <p:nvPr/>
          </p:nvSpPr>
          <p:spPr bwMode="auto">
            <a:xfrm>
              <a:off x="4265" y="1898"/>
              <a:ext cx="272" cy="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9" name="Rectangle 355"/>
            <p:cNvSpPr>
              <a:spLocks noChangeArrowheads="1"/>
            </p:cNvSpPr>
            <p:nvPr/>
          </p:nvSpPr>
          <p:spPr bwMode="auto">
            <a:xfrm>
              <a:off x="4272" y="1658"/>
              <a:ext cx="27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20" name="Rectangle 356"/>
            <p:cNvSpPr>
              <a:spLocks noChangeArrowheads="1"/>
            </p:cNvSpPr>
            <p:nvPr/>
          </p:nvSpPr>
          <p:spPr bwMode="auto">
            <a:xfrm>
              <a:off x="4370" y="1693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21" name="Rectangle 357"/>
            <p:cNvSpPr>
              <a:spLocks noChangeArrowheads="1"/>
            </p:cNvSpPr>
            <p:nvPr/>
          </p:nvSpPr>
          <p:spPr bwMode="auto">
            <a:xfrm>
              <a:off x="4365" y="1688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22" name="Rectangle 358"/>
            <p:cNvSpPr>
              <a:spLocks noChangeArrowheads="1"/>
            </p:cNvSpPr>
            <p:nvPr/>
          </p:nvSpPr>
          <p:spPr bwMode="auto">
            <a:xfrm>
              <a:off x="4414" y="1764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1n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23" name="Rectangle 359"/>
            <p:cNvSpPr>
              <a:spLocks noChangeArrowheads="1"/>
            </p:cNvSpPr>
            <p:nvPr/>
          </p:nvSpPr>
          <p:spPr bwMode="auto">
            <a:xfrm>
              <a:off x="4411" y="1761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1n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360"/>
          <p:cNvGrpSpPr>
            <a:grpSpLocks/>
          </p:cNvGrpSpPr>
          <p:nvPr/>
        </p:nvGrpSpPr>
        <p:grpSpPr bwMode="auto">
          <a:xfrm>
            <a:off x="3494088" y="3300413"/>
            <a:ext cx="454025" cy="404812"/>
            <a:chOff x="2395" y="1988"/>
            <a:chExt cx="286" cy="255"/>
          </a:xfrm>
        </p:grpSpPr>
        <p:sp>
          <p:nvSpPr>
            <p:cNvPr id="22710" name="Rectangle 361"/>
            <p:cNvSpPr>
              <a:spLocks noChangeArrowheads="1"/>
            </p:cNvSpPr>
            <p:nvPr/>
          </p:nvSpPr>
          <p:spPr bwMode="auto">
            <a:xfrm>
              <a:off x="2395" y="2048"/>
              <a:ext cx="14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1" name="Rectangle 362"/>
            <p:cNvSpPr>
              <a:spLocks noChangeArrowheads="1"/>
            </p:cNvSpPr>
            <p:nvPr/>
          </p:nvSpPr>
          <p:spPr bwMode="auto">
            <a:xfrm>
              <a:off x="2402" y="2228"/>
              <a:ext cx="272" cy="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2" name="Rectangle 363"/>
            <p:cNvSpPr>
              <a:spLocks noChangeArrowheads="1"/>
            </p:cNvSpPr>
            <p:nvPr/>
          </p:nvSpPr>
          <p:spPr bwMode="auto">
            <a:xfrm>
              <a:off x="2408" y="1988"/>
              <a:ext cx="27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3" name="Rectangle 364"/>
            <p:cNvSpPr>
              <a:spLocks noChangeArrowheads="1"/>
            </p:cNvSpPr>
            <p:nvPr/>
          </p:nvSpPr>
          <p:spPr bwMode="auto">
            <a:xfrm>
              <a:off x="2509" y="2023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14" name="Rectangle 365"/>
            <p:cNvSpPr>
              <a:spLocks noChangeArrowheads="1"/>
            </p:cNvSpPr>
            <p:nvPr/>
          </p:nvSpPr>
          <p:spPr bwMode="auto">
            <a:xfrm>
              <a:off x="2504" y="2018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15" name="Rectangle 366"/>
            <p:cNvSpPr>
              <a:spLocks noChangeArrowheads="1"/>
            </p:cNvSpPr>
            <p:nvPr/>
          </p:nvSpPr>
          <p:spPr bwMode="auto">
            <a:xfrm>
              <a:off x="2553" y="2094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21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16" name="Rectangle 367"/>
            <p:cNvSpPr>
              <a:spLocks noChangeArrowheads="1"/>
            </p:cNvSpPr>
            <p:nvPr/>
          </p:nvSpPr>
          <p:spPr bwMode="auto">
            <a:xfrm>
              <a:off x="2549" y="2091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21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368"/>
          <p:cNvGrpSpPr>
            <a:grpSpLocks/>
          </p:cNvGrpSpPr>
          <p:nvPr/>
        </p:nvGrpSpPr>
        <p:grpSpPr bwMode="auto">
          <a:xfrm>
            <a:off x="4489450" y="3292475"/>
            <a:ext cx="455613" cy="404813"/>
            <a:chOff x="3022" y="1983"/>
            <a:chExt cx="287" cy="255"/>
          </a:xfrm>
        </p:grpSpPr>
        <p:sp>
          <p:nvSpPr>
            <p:cNvPr id="22703" name="Rectangle 369"/>
            <p:cNvSpPr>
              <a:spLocks noChangeArrowheads="1"/>
            </p:cNvSpPr>
            <p:nvPr/>
          </p:nvSpPr>
          <p:spPr bwMode="auto">
            <a:xfrm>
              <a:off x="3022" y="2043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04" name="Rectangle 370"/>
            <p:cNvSpPr>
              <a:spLocks noChangeArrowheads="1"/>
            </p:cNvSpPr>
            <p:nvPr/>
          </p:nvSpPr>
          <p:spPr bwMode="auto">
            <a:xfrm>
              <a:off x="3030" y="2223"/>
              <a:ext cx="271" cy="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05" name="Rectangle 371"/>
            <p:cNvSpPr>
              <a:spLocks noChangeArrowheads="1"/>
            </p:cNvSpPr>
            <p:nvPr/>
          </p:nvSpPr>
          <p:spPr bwMode="auto">
            <a:xfrm>
              <a:off x="3036" y="1983"/>
              <a:ext cx="27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06" name="Rectangle 372"/>
            <p:cNvSpPr>
              <a:spLocks noChangeArrowheads="1"/>
            </p:cNvSpPr>
            <p:nvPr/>
          </p:nvSpPr>
          <p:spPr bwMode="auto">
            <a:xfrm>
              <a:off x="3137" y="2018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7" name="Rectangle 373"/>
            <p:cNvSpPr>
              <a:spLocks noChangeArrowheads="1"/>
            </p:cNvSpPr>
            <p:nvPr/>
          </p:nvSpPr>
          <p:spPr bwMode="auto">
            <a:xfrm>
              <a:off x="3132" y="2013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8" name="Rectangle 374"/>
            <p:cNvSpPr>
              <a:spLocks noChangeArrowheads="1"/>
            </p:cNvSpPr>
            <p:nvPr/>
          </p:nvSpPr>
          <p:spPr bwMode="auto">
            <a:xfrm>
              <a:off x="3180" y="2090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22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9" name="Rectangle 375"/>
            <p:cNvSpPr>
              <a:spLocks noChangeArrowheads="1"/>
            </p:cNvSpPr>
            <p:nvPr/>
          </p:nvSpPr>
          <p:spPr bwMode="auto">
            <a:xfrm>
              <a:off x="3177" y="2086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22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6451600" y="3289300"/>
            <a:ext cx="454025" cy="404813"/>
            <a:chOff x="4258" y="1981"/>
            <a:chExt cx="286" cy="255"/>
          </a:xfrm>
        </p:grpSpPr>
        <p:sp>
          <p:nvSpPr>
            <p:cNvPr id="22696" name="Rectangle 377"/>
            <p:cNvSpPr>
              <a:spLocks noChangeArrowheads="1"/>
            </p:cNvSpPr>
            <p:nvPr/>
          </p:nvSpPr>
          <p:spPr bwMode="auto">
            <a:xfrm>
              <a:off x="4258" y="2041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7" name="Rectangle 378"/>
            <p:cNvSpPr>
              <a:spLocks noChangeArrowheads="1"/>
            </p:cNvSpPr>
            <p:nvPr/>
          </p:nvSpPr>
          <p:spPr bwMode="auto">
            <a:xfrm>
              <a:off x="4265" y="2222"/>
              <a:ext cx="272" cy="1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8" name="Rectangle 379"/>
            <p:cNvSpPr>
              <a:spLocks noChangeArrowheads="1"/>
            </p:cNvSpPr>
            <p:nvPr/>
          </p:nvSpPr>
          <p:spPr bwMode="auto">
            <a:xfrm>
              <a:off x="4272" y="1981"/>
              <a:ext cx="27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9" name="Rectangle 380"/>
            <p:cNvSpPr>
              <a:spLocks noChangeArrowheads="1"/>
            </p:cNvSpPr>
            <p:nvPr/>
          </p:nvSpPr>
          <p:spPr bwMode="auto">
            <a:xfrm>
              <a:off x="4370" y="2016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0" name="Rectangle 381"/>
            <p:cNvSpPr>
              <a:spLocks noChangeArrowheads="1"/>
            </p:cNvSpPr>
            <p:nvPr/>
          </p:nvSpPr>
          <p:spPr bwMode="auto">
            <a:xfrm>
              <a:off x="4365" y="2011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1" name="Rectangle 382"/>
            <p:cNvSpPr>
              <a:spLocks noChangeArrowheads="1"/>
            </p:cNvSpPr>
            <p:nvPr/>
          </p:nvSpPr>
          <p:spPr bwMode="auto">
            <a:xfrm>
              <a:off x="4414" y="2088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2n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702" name="Rectangle 383"/>
            <p:cNvSpPr>
              <a:spLocks noChangeArrowheads="1"/>
            </p:cNvSpPr>
            <p:nvPr/>
          </p:nvSpPr>
          <p:spPr bwMode="auto">
            <a:xfrm>
              <a:off x="4411" y="2085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2n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sp>
        <p:nvSpPr>
          <p:cNvPr id="22586" name="Line 384"/>
          <p:cNvSpPr>
            <a:spLocks noChangeShapeType="1"/>
          </p:cNvSpPr>
          <p:nvPr/>
        </p:nvSpPr>
        <p:spPr bwMode="auto">
          <a:xfrm>
            <a:off x="1450975" y="4511675"/>
            <a:ext cx="1479550" cy="1588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Line 385"/>
          <p:cNvSpPr>
            <a:spLocks noChangeShapeType="1"/>
          </p:cNvSpPr>
          <p:nvPr/>
        </p:nvSpPr>
        <p:spPr bwMode="auto">
          <a:xfrm>
            <a:off x="3011488" y="4522788"/>
            <a:ext cx="3883025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86"/>
          <p:cNvGrpSpPr>
            <a:grpSpLocks/>
          </p:cNvGrpSpPr>
          <p:nvPr/>
        </p:nvGrpSpPr>
        <p:grpSpPr bwMode="auto">
          <a:xfrm>
            <a:off x="3482975" y="4437063"/>
            <a:ext cx="454025" cy="404812"/>
            <a:chOff x="2388" y="2704"/>
            <a:chExt cx="286" cy="255"/>
          </a:xfrm>
        </p:grpSpPr>
        <p:sp>
          <p:nvSpPr>
            <p:cNvPr id="22689" name="Rectangle 387"/>
            <p:cNvSpPr>
              <a:spLocks noChangeArrowheads="1"/>
            </p:cNvSpPr>
            <p:nvPr/>
          </p:nvSpPr>
          <p:spPr bwMode="auto">
            <a:xfrm>
              <a:off x="2388" y="2764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0" name="Rectangle 388"/>
            <p:cNvSpPr>
              <a:spLocks noChangeArrowheads="1"/>
            </p:cNvSpPr>
            <p:nvPr/>
          </p:nvSpPr>
          <p:spPr bwMode="auto">
            <a:xfrm>
              <a:off x="2395" y="2945"/>
              <a:ext cx="272" cy="1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1" name="Rectangle 389"/>
            <p:cNvSpPr>
              <a:spLocks noChangeArrowheads="1"/>
            </p:cNvSpPr>
            <p:nvPr/>
          </p:nvSpPr>
          <p:spPr bwMode="auto">
            <a:xfrm>
              <a:off x="2402" y="2704"/>
              <a:ext cx="27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2" name="Rectangle 390"/>
            <p:cNvSpPr>
              <a:spLocks noChangeArrowheads="1"/>
            </p:cNvSpPr>
            <p:nvPr/>
          </p:nvSpPr>
          <p:spPr bwMode="auto">
            <a:xfrm>
              <a:off x="2489" y="2739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93" name="Rectangle 391"/>
            <p:cNvSpPr>
              <a:spLocks noChangeArrowheads="1"/>
            </p:cNvSpPr>
            <p:nvPr/>
          </p:nvSpPr>
          <p:spPr bwMode="auto">
            <a:xfrm>
              <a:off x="2484" y="2734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94" name="Rectangle 392"/>
            <p:cNvSpPr>
              <a:spLocks noChangeArrowheads="1"/>
            </p:cNvSpPr>
            <p:nvPr/>
          </p:nvSpPr>
          <p:spPr bwMode="auto">
            <a:xfrm>
              <a:off x="2531" y="2811"/>
              <a:ext cx="11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m1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95" name="Rectangle 393"/>
            <p:cNvSpPr>
              <a:spLocks noChangeArrowheads="1"/>
            </p:cNvSpPr>
            <p:nvPr/>
          </p:nvSpPr>
          <p:spPr bwMode="auto">
            <a:xfrm>
              <a:off x="2540" y="2808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n1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394"/>
          <p:cNvGrpSpPr>
            <a:grpSpLocks/>
          </p:cNvGrpSpPr>
          <p:nvPr/>
        </p:nvGrpSpPr>
        <p:grpSpPr bwMode="auto">
          <a:xfrm>
            <a:off x="4479925" y="4437063"/>
            <a:ext cx="454025" cy="404812"/>
            <a:chOff x="3016" y="2704"/>
            <a:chExt cx="286" cy="255"/>
          </a:xfrm>
        </p:grpSpPr>
        <p:sp>
          <p:nvSpPr>
            <p:cNvPr id="22682" name="Rectangle 395"/>
            <p:cNvSpPr>
              <a:spLocks noChangeArrowheads="1"/>
            </p:cNvSpPr>
            <p:nvPr/>
          </p:nvSpPr>
          <p:spPr bwMode="auto">
            <a:xfrm>
              <a:off x="3016" y="2764"/>
              <a:ext cx="14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3" name="Rectangle 396"/>
            <p:cNvSpPr>
              <a:spLocks noChangeArrowheads="1"/>
            </p:cNvSpPr>
            <p:nvPr/>
          </p:nvSpPr>
          <p:spPr bwMode="auto">
            <a:xfrm>
              <a:off x="3023" y="2945"/>
              <a:ext cx="272" cy="1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4" name="Rectangle 397"/>
            <p:cNvSpPr>
              <a:spLocks noChangeArrowheads="1"/>
            </p:cNvSpPr>
            <p:nvPr/>
          </p:nvSpPr>
          <p:spPr bwMode="auto">
            <a:xfrm>
              <a:off x="3030" y="2704"/>
              <a:ext cx="27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5" name="Rectangle 398"/>
            <p:cNvSpPr>
              <a:spLocks noChangeArrowheads="1"/>
            </p:cNvSpPr>
            <p:nvPr/>
          </p:nvSpPr>
          <p:spPr bwMode="auto">
            <a:xfrm>
              <a:off x="3116" y="2739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86" name="Rectangle 399"/>
            <p:cNvSpPr>
              <a:spLocks noChangeArrowheads="1"/>
            </p:cNvSpPr>
            <p:nvPr/>
          </p:nvSpPr>
          <p:spPr bwMode="auto">
            <a:xfrm>
              <a:off x="3111" y="2734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87" name="Rectangle 400"/>
            <p:cNvSpPr>
              <a:spLocks noChangeArrowheads="1"/>
            </p:cNvSpPr>
            <p:nvPr/>
          </p:nvSpPr>
          <p:spPr bwMode="auto">
            <a:xfrm>
              <a:off x="3159" y="2811"/>
              <a:ext cx="11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m2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88" name="Rectangle 401"/>
            <p:cNvSpPr>
              <a:spLocks noChangeArrowheads="1"/>
            </p:cNvSpPr>
            <p:nvPr/>
          </p:nvSpPr>
          <p:spPr bwMode="auto">
            <a:xfrm>
              <a:off x="3168" y="2808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n2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402"/>
          <p:cNvGrpSpPr>
            <a:grpSpLocks/>
          </p:cNvGrpSpPr>
          <p:nvPr/>
        </p:nvGrpSpPr>
        <p:grpSpPr bwMode="auto">
          <a:xfrm>
            <a:off x="6430963" y="4435475"/>
            <a:ext cx="455612" cy="404813"/>
            <a:chOff x="4245" y="2703"/>
            <a:chExt cx="287" cy="255"/>
          </a:xfrm>
        </p:grpSpPr>
        <p:sp>
          <p:nvSpPr>
            <p:cNvPr id="22675" name="Rectangle 403"/>
            <p:cNvSpPr>
              <a:spLocks noChangeArrowheads="1"/>
            </p:cNvSpPr>
            <p:nvPr/>
          </p:nvSpPr>
          <p:spPr bwMode="auto">
            <a:xfrm>
              <a:off x="4245" y="2763"/>
              <a:ext cx="15" cy="194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6" name="Rectangle 404"/>
            <p:cNvSpPr>
              <a:spLocks noChangeArrowheads="1"/>
            </p:cNvSpPr>
            <p:nvPr/>
          </p:nvSpPr>
          <p:spPr bwMode="auto">
            <a:xfrm>
              <a:off x="4252" y="2943"/>
              <a:ext cx="272" cy="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Rectangle 405"/>
            <p:cNvSpPr>
              <a:spLocks noChangeArrowheads="1"/>
            </p:cNvSpPr>
            <p:nvPr/>
          </p:nvSpPr>
          <p:spPr bwMode="auto">
            <a:xfrm>
              <a:off x="4259" y="2703"/>
              <a:ext cx="27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Rectangle 406"/>
            <p:cNvSpPr>
              <a:spLocks noChangeArrowheads="1"/>
            </p:cNvSpPr>
            <p:nvPr/>
          </p:nvSpPr>
          <p:spPr bwMode="auto">
            <a:xfrm>
              <a:off x="4343" y="2738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C0C0C0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79" name="Rectangle 407"/>
            <p:cNvSpPr>
              <a:spLocks noChangeArrowheads="1"/>
            </p:cNvSpPr>
            <p:nvPr/>
          </p:nvSpPr>
          <p:spPr bwMode="auto">
            <a:xfrm>
              <a:off x="4338" y="2733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600" b="1">
                  <a:solidFill>
                    <a:srgbClr val="0000FF"/>
                  </a:solidFill>
                </a:rPr>
                <a:t>c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80" name="Rectangle 408"/>
            <p:cNvSpPr>
              <a:spLocks noChangeArrowheads="1"/>
            </p:cNvSpPr>
            <p:nvPr/>
          </p:nvSpPr>
          <p:spPr bwMode="auto">
            <a:xfrm>
              <a:off x="4386" y="2809"/>
              <a:ext cx="12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C0C0C0"/>
                  </a:solidFill>
                </a:rPr>
                <a:t>mn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  <p:sp>
          <p:nvSpPr>
            <p:cNvPr id="22681" name="Rectangle 409"/>
            <p:cNvSpPr>
              <a:spLocks noChangeArrowheads="1"/>
            </p:cNvSpPr>
            <p:nvPr/>
          </p:nvSpPr>
          <p:spPr bwMode="auto">
            <a:xfrm>
              <a:off x="4395" y="2806"/>
              <a:ext cx="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PT" sz="1100" b="1">
                  <a:solidFill>
                    <a:srgbClr val="0000FF"/>
                  </a:solidFill>
                </a:rPr>
                <a:t>nn</a:t>
              </a:r>
              <a:endParaRPr kumimoji="1" lang="pt-PT" b="1">
                <a:solidFill>
                  <a:schemeClr val="bg2"/>
                </a:solidFill>
              </a:endParaRPr>
            </a:p>
          </p:txBody>
        </p:sp>
      </p:grpSp>
      <p:sp>
        <p:nvSpPr>
          <p:cNvPr id="22591" name="Rectangle 410"/>
          <p:cNvSpPr>
            <a:spLocks noChangeArrowheads="1"/>
          </p:cNvSpPr>
          <p:nvPr/>
        </p:nvSpPr>
        <p:spPr bwMode="auto">
          <a:xfrm>
            <a:off x="3073400" y="3027363"/>
            <a:ext cx="4333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Rectangle 411"/>
          <p:cNvSpPr>
            <a:spLocks noChangeArrowheads="1"/>
          </p:cNvSpPr>
          <p:nvPr/>
        </p:nvSpPr>
        <p:spPr bwMode="auto">
          <a:xfrm>
            <a:off x="3225800" y="30845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3" name="Rectangle 412"/>
          <p:cNvSpPr>
            <a:spLocks noChangeArrowheads="1"/>
          </p:cNvSpPr>
          <p:nvPr/>
        </p:nvSpPr>
        <p:spPr bwMode="auto">
          <a:xfrm>
            <a:off x="3219450" y="30781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4" name="Rectangle 413"/>
          <p:cNvSpPr>
            <a:spLocks noChangeArrowheads="1"/>
          </p:cNvSpPr>
          <p:nvPr/>
        </p:nvSpPr>
        <p:spPr bwMode="auto">
          <a:xfrm>
            <a:off x="3309938" y="3195638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11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5" name="Rectangle 414"/>
          <p:cNvSpPr>
            <a:spLocks noChangeArrowheads="1"/>
          </p:cNvSpPr>
          <p:nvPr/>
        </p:nvSpPr>
        <p:spPr bwMode="auto">
          <a:xfrm>
            <a:off x="3303588" y="3190875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11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6" name="Rectangle 415"/>
          <p:cNvSpPr>
            <a:spLocks noChangeArrowheads="1"/>
          </p:cNvSpPr>
          <p:nvPr/>
        </p:nvSpPr>
        <p:spPr bwMode="auto">
          <a:xfrm>
            <a:off x="3987800" y="3036888"/>
            <a:ext cx="4333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Rectangle 416"/>
          <p:cNvSpPr>
            <a:spLocks noChangeArrowheads="1"/>
          </p:cNvSpPr>
          <p:nvPr/>
        </p:nvSpPr>
        <p:spPr bwMode="auto">
          <a:xfrm>
            <a:off x="4140200" y="30956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8" name="Rectangle 417"/>
          <p:cNvSpPr>
            <a:spLocks noChangeArrowheads="1"/>
          </p:cNvSpPr>
          <p:nvPr/>
        </p:nvSpPr>
        <p:spPr bwMode="auto">
          <a:xfrm>
            <a:off x="4132263" y="3087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599" name="Rectangle 418"/>
          <p:cNvSpPr>
            <a:spLocks noChangeArrowheads="1"/>
          </p:cNvSpPr>
          <p:nvPr/>
        </p:nvSpPr>
        <p:spPr bwMode="auto">
          <a:xfrm>
            <a:off x="4222750" y="3206750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12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0" name="Rectangle 419"/>
          <p:cNvSpPr>
            <a:spLocks noChangeArrowheads="1"/>
          </p:cNvSpPr>
          <p:nvPr/>
        </p:nvSpPr>
        <p:spPr bwMode="auto">
          <a:xfrm>
            <a:off x="4217988" y="3200400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12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1" name="Rectangle 420"/>
          <p:cNvSpPr>
            <a:spLocks noChangeArrowheads="1"/>
          </p:cNvSpPr>
          <p:nvPr/>
        </p:nvSpPr>
        <p:spPr bwMode="auto">
          <a:xfrm>
            <a:off x="6032500" y="3001963"/>
            <a:ext cx="431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Rectangle 421"/>
          <p:cNvSpPr>
            <a:spLocks noChangeArrowheads="1"/>
          </p:cNvSpPr>
          <p:nvPr/>
        </p:nvSpPr>
        <p:spPr bwMode="auto">
          <a:xfrm>
            <a:off x="6181725" y="30607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3" name="Rectangle 422"/>
          <p:cNvSpPr>
            <a:spLocks noChangeArrowheads="1"/>
          </p:cNvSpPr>
          <p:nvPr/>
        </p:nvSpPr>
        <p:spPr bwMode="auto">
          <a:xfrm>
            <a:off x="6173788" y="30527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4" name="Rectangle 423"/>
          <p:cNvSpPr>
            <a:spLocks noChangeArrowheads="1"/>
          </p:cNvSpPr>
          <p:nvPr/>
        </p:nvSpPr>
        <p:spPr bwMode="auto">
          <a:xfrm>
            <a:off x="6264275" y="3171825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1n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5" name="Rectangle 424"/>
          <p:cNvSpPr>
            <a:spLocks noChangeArrowheads="1"/>
          </p:cNvSpPr>
          <p:nvPr/>
        </p:nvSpPr>
        <p:spPr bwMode="auto">
          <a:xfrm>
            <a:off x="6257925" y="3167063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1n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6" name="Rectangle 425"/>
          <p:cNvSpPr>
            <a:spLocks noChangeArrowheads="1"/>
          </p:cNvSpPr>
          <p:nvPr/>
        </p:nvSpPr>
        <p:spPr bwMode="auto">
          <a:xfrm>
            <a:off x="5230813" y="2968625"/>
            <a:ext cx="4333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Rectangle 426"/>
          <p:cNvSpPr>
            <a:spLocks noChangeArrowheads="1"/>
          </p:cNvSpPr>
          <p:nvPr/>
        </p:nvSpPr>
        <p:spPr bwMode="auto">
          <a:xfrm>
            <a:off x="5402263" y="3027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8" name="Rectangle 427"/>
          <p:cNvSpPr>
            <a:spLocks noChangeArrowheads="1"/>
          </p:cNvSpPr>
          <p:nvPr/>
        </p:nvSpPr>
        <p:spPr bwMode="auto">
          <a:xfrm>
            <a:off x="5394325" y="3019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09" name="Rectangle 428"/>
          <p:cNvSpPr>
            <a:spLocks noChangeArrowheads="1"/>
          </p:cNvSpPr>
          <p:nvPr/>
        </p:nvSpPr>
        <p:spPr bwMode="auto">
          <a:xfrm>
            <a:off x="3114675" y="3524250"/>
            <a:ext cx="4333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Rectangle 429"/>
          <p:cNvSpPr>
            <a:spLocks noChangeArrowheads="1"/>
          </p:cNvSpPr>
          <p:nvPr/>
        </p:nvSpPr>
        <p:spPr bwMode="auto">
          <a:xfrm>
            <a:off x="3267075" y="35814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1" name="Rectangle 430"/>
          <p:cNvSpPr>
            <a:spLocks noChangeArrowheads="1"/>
          </p:cNvSpPr>
          <p:nvPr/>
        </p:nvSpPr>
        <p:spPr bwMode="auto">
          <a:xfrm>
            <a:off x="3259138" y="35750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2" name="Rectangle 431"/>
          <p:cNvSpPr>
            <a:spLocks noChangeArrowheads="1"/>
          </p:cNvSpPr>
          <p:nvPr/>
        </p:nvSpPr>
        <p:spPr bwMode="auto">
          <a:xfrm>
            <a:off x="3349625" y="3692525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21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3" name="Rectangle 432"/>
          <p:cNvSpPr>
            <a:spLocks noChangeArrowheads="1"/>
          </p:cNvSpPr>
          <p:nvPr/>
        </p:nvSpPr>
        <p:spPr bwMode="auto">
          <a:xfrm>
            <a:off x="3344863" y="3687763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21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4" name="Rectangle 433"/>
          <p:cNvSpPr>
            <a:spLocks noChangeArrowheads="1"/>
          </p:cNvSpPr>
          <p:nvPr/>
        </p:nvSpPr>
        <p:spPr bwMode="auto">
          <a:xfrm>
            <a:off x="4029075" y="3533775"/>
            <a:ext cx="431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Rectangle 434"/>
          <p:cNvSpPr>
            <a:spLocks noChangeArrowheads="1"/>
          </p:cNvSpPr>
          <p:nvPr/>
        </p:nvSpPr>
        <p:spPr bwMode="auto">
          <a:xfrm>
            <a:off x="4181475" y="35925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6" name="Rectangle 435"/>
          <p:cNvSpPr>
            <a:spLocks noChangeArrowheads="1"/>
          </p:cNvSpPr>
          <p:nvPr/>
        </p:nvSpPr>
        <p:spPr bwMode="auto">
          <a:xfrm>
            <a:off x="4173538" y="35845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7" name="Rectangle 436"/>
          <p:cNvSpPr>
            <a:spLocks noChangeArrowheads="1"/>
          </p:cNvSpPr>
          <p:nvPr/>
        </p:nvSpPr>
        <p:spPr bwMode="auto">
          <a:xfrm>
            <a:off x="4264025" y="3703638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22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8" name="Rectangle 437"/>
          <p:cNvSpPr>
            <a:spLocks noChangeArrowheads="1"/>
          </p:cNvSpPr>
          <p:nvPr/>
        </p:nvSpPr>
        <p:spPr bwMode="auto">
          <a:xfrm>
            <a:off x="4259263" y="3697288"/>
            <a:ext cx="139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22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19" name="Rectangle 438"/>
          <p:cNvSpPr>
            <a:spLocks noChangeArrowheads="1"/>
          </p:cNvSpPr>
          <p:nvPr/>
        </p:nvSpPr>
        <p:spPr bwMode="auto">
          <a:xfrm>
            <a:off x="6073775" y="3498850"/>
            <a:ext cx="431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0" name="Rectangle 439"/>
          <p:cNvSpPr>
            <a:spLocks noChangeArrowheads="1"/>
          </p:cNvSpPr>
          <p:nvPr/>
        </p:nvSpPr>
        <p:spPr bwMode="auto">
          <a:xfrm>
            <a:off x="6221413" y="35575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1" name="Rectangle 440"/>
          <p:cNvSpPr>
            <a:spLocks noChangeArrowheads="1"/>
          </p:cNvSpPr>
          <p:nvPr/>
        </p:nvSpPr>
        <p:spPr bwMode="auto">
          <a:xfrm>
            <a:off x="6215063" y="35496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2" name="Rectangle 441"/>
          <p:cNvSpPr>
            <a:spLocks noChangeArrowheads="1"/>
          </p:cNvSpPr>
          <p:nvPr/>
        </p:nvSpPr>
        <p:spPr bwMode="auto">
          <a:xfrm>
            <a:off x="6305550" y="3668713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C0C0C0"/>
                </a:solidFill>
              </a:rPr>
              <a:t>2n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3" name="Rectangle 442"/>
          <p:cNvSpPr>
            <a:spLocks noChangeArrowheads="1"/>
          </p:cNvSpPr>
          <p:nvPr/>
        </p:nvSpPr>
        <p:spPr bwMode="auto">
          <a:xfrm>
            <a:off x="6299200" y="3663950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100" b="1">
                <a:solidFill>
                  <a:srgbClr val="003399"/>
                </a:solidFill>
              </a:rPr>
              <a:t>2n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4" name="Rectangle 443"/>
          <p:cNvSpPr>
            <a:spLocks noChangeArrowheads="1"/>
          </p:cNvSpPr>
          <p:nvPr/>
        </p:nvSpPr>
        <p:spPr bwMode="auto">
          <a:xfrm>
            <a:off x="5230813" y="3465513"/>
            <a:ext cx="43338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5" name="Rectangle 444"/>
          <p:cNvSpPr>
            <a:spLocks noChangeArrowheads="1"/>
          </p:cNvSpPr>
          <p:nvPr/>
        </p:nvSpPr>
        <p:spPr bwMode="auto">
          <a:xfrm>
            <a:off x="5402263" y="35242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6" name="Rectangle 445"/>
          <p:cNvSpPr>
            <a:spLocks noChangeArrowheads="1"/>
          </p:cNvSpPr>
          <p:nvPr/>
        </p:nvSpPr>
        <p:spPr bwMode="auto">
          <a:xfrm>
            <a:off x="5394325" y="35163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7" name="Rectangle 446"/>
          <p:cNvSpPr>
            <a:spLocks noChangeArrowheads="1"/>
          </p:cNvSpPr>
          <p:nvPr/>
        </p:nvSpPr>
        <p:spPr bwMode="auto">
          <a:xfrm>
            <a:off x="3144838" y="4684713"/>
            <a:ext cx="43338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8" name="Rectangle 447"/>
          <p:cNvSpPr>
            <a:spLocks noChangeArrowheads="1"/>
          </p:cNvSpPr>
          <p:nvPr/>
        </p:nvSpPr>
        <p:spPr bwMode="auto">
          <a:xfrm>
            <a:off x="3275013" y="47434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29" name="Rectangle 448"/>
          <p:cNvSpPr>
            <a:spLocks noChangeArrowheads="1"/>
          </p:cNvSpPr>
          <p:nvPr/>
        </p:nvSpPr>
        <p:spPr bwMode="auto">
          <a:xfrm>
            <a:off x="3267075" y="47355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16833" name="Rectangle 449"/>
          <p:cNvSpPr>
            <a:spLocks noChangeArrowheads="1"/>
          </p:cNvSpPr>
          <p:nvPr/>
        </p:nvSpPr>
        <p:spPr bwMode="auto">
          <a:xfrm>
            <a:off x="3349625" y="4868863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PT" sz="11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n1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1" name="Rectangle 450"/>
          <p:cNvSpPr>
            <a:spLocks noChangeArrowheads="1"/>
          </p:cNvSpPr>
          <p:nvPr/>
        </p:nvSpPr>
        <p:spPr bwMode="auto">
          <a:xfrm>
            <a:off x="4059238" y="4694238"/>
            <a:ext cx="43338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2" name="Rectangle 451"/>
          <p:cNvSpPr>
            <a:spLocks noChangeArrowheads="1"/>
          </p:cNvSpPr>
          <p:nvPr/>
        </p:nvSpPr>
        <p:spPr bwMode="auto">
          <a:xfrm>
            <a:off x="4189413" y="47529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3" name="Rectangle 452"/>
          <p:cNvSpPr>
            <a:spLocks noChangeArrowheads="1"/>
          </p:cNvSpPr>
          <p:nvPr/>
        </p:nvSpPr>
        <p:spPr bwMode="auto">
          <a:xfrm>
            <a:off x="4181475" y="47450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4" name="Rectangle 453"/>
          <p:cNvSpPr>
            <a:spLocks noChangeArrowheads="1"/>
          </p:cNvSpPr>
          <p:nvPr/>
        </p:nvSpPr>
        <p:spPr bwMode="auto">
          <a:xfrm>
            <a:off x="6032500" y="4659313"/>
            <a:ext cx="5048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5" name="Rectangle 454"/>
          <p:cNvSpPr>
            <a:spLocks noChangeArrowheads="1"/>
          </p:cNvSpPr>
          <p:nvPr/>
        </p:nvSpPr>
        <p:spPr bwMode="auto">
          <a:xfrm>
            <a:off x="6194425" y="47180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6" name="Rectangle 455"/>
          <p:cNvSpPr>
            <a:spLocks noChangeArrowheads="1"/>
          </p:cNvSpPr>
          <p:nvPr/>
        </p:nvSpPr>
        <p:spPr bwMode="auto">
          <a:xfrm>
            <a:off x="6186488" y="47101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x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7" name="Rectangle 456"/>
          <p:cNvSpPr>
            <a:spLocks noChangeArrowheads="1"/>
          </p:cNvSpPr>
          <p:nvPr/>
        </p:nvSpPr>
        <p:spPr bwMode="auto">
          <a:xfrm>
            <a:off x="5230813" y="4625975"/>
            <a:ext cx="4333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Rectangle 457"/>
          <p:cNvSpPr>
            <a:spLocks noChangeArrowheads="1"/>
          </p:cNvSpPr>
          <p:nvPr/>
        </p:nvSpPr>
        <p:spPr bwMode="auto">
          <a:xfrm>
            <a:off x="5402263" y="4684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C0C0C0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39" name="Rectangle 458"/>
          <p:cNvSpPr>
            <a:spLocks noChangeArrowheads="1"/>
          </p:cNvSpPr>
          <p:nvPr/>
        </p:nvSpPr>
        <p:spPr bwMode="auto">
          <a:xfrm>
            <a:off x="5394325" y="46767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b="1" i="1">
                <a:solidFill>
                  <a:srgbClr val="003399"/>
                </a:solidFill>
              </a:rPr>
              <a:t>…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0" name="Rectangle 459"/>
          <p:cNvSpPr>
            <a:spLocks noChangeArrowheads="1"/>
          </p:cNvSpPr>
          <p:nvPr/>
        </p:nvSpPr>
        <p:spPr bwMode="auto">
          <a:xfrm>
            <a:off x="3319463" y="3957638"/>
            <a:ext cx="495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Rectangle 460"/>
          <p:cNvSpPr>
            <a:spLocks noChangeArrowheads="1"/>
          </p:cNvSpPr>
          <p:nvPr/>
        </p:nvSpPr>
        <p:spPr bwMode="auto">
          <a:xfrm>
            <a:off x="3582988" y="39814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2" name="Rectangle 461"/>
          <p:cNvSpPr>
            <a:spLocks noChangeArrowheads="1"/>
          </p:cNvSpPr>
          <p:nvPr/>
        </p:nvSpPr>
        <p:spPr bwMode="auto">
          <a:xfrm>
            <a:off x="3578225" y="39766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3" name="Rectangle 462"/>
          <p:cNvSpPr>
            <a:spLocks noChangeArrowheads="1"/>
          </p:cNvSpPr>
          <p:nvPr/>
        </p:nvSpPr>
        <p:spPr bwMode="auto">
          <a:xfrm>
            <a:off x="3582988" y="41005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4" name="Rectangle 463"/>
          <p:cNvSpPr>
            <a:spLocks noChangeArrowheads="1"/>
          </p:cNvSpPr>
          <p:nvPr/>
        </p:nvSpPr>
        <p:spPr bwMode="auto">
          <a:xfrm>
            <a:off x="3578225" y="40957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5" name="Rectangle 464"/>
          <p:cNvSpPr>
            <a:spLocks noChangeArrowheads="1"/>
          </p:cNvSpPr>
          <p:nvPr/>
        </p:nvSpPr>
        <p:spPr bwMode="auto">
          <a:xfrm>
            <a:off x="3582988" y="42179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6" name="Rectangle 465"/>
          <p:cNvSpPr>
            <a:spLocks noChangeArrowheads="1"/>
          </p:cNvSpPr>
          <p:nvPr/>
        </p:nvSpPr>
        <p:spPr bwMode="auto">
          <a:xfrm>
            <a:off x="3578225" y="421322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7" name="Rectangle 466"/>
          <p:cNvSpPr>
            <a:spLocks noChangeArrowheads="1"/>
          </p:cNvSpPr>
          <p:nvPr/>
        </p:nvSpPr>
        <p:spPr bwMode="auto">
          <a:xfrm>
            <a:off x="4183063" y="3967163"/>
            <a:ext cx="4937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Rectangle 467"/>
          <p:cNvSpPr>
            <a:spLocks noChangeArrowheads="1"/>
          </p:cNvSpPr>
          <p:nvPr/>
        </p:nvSpPr>
        <p:spPr bwMode="auto">
          <a:xfrm>
            <a:off x="4446588" y="39925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49" name="Rectangle 468"/>
          <p:cNvSpPr>
            <a:spLocks noChangeArrowheads="1"/>
          </p:cNvSpPr>
          <p:nvPr/>
        </p:nvSpPr>
        <p:spPr bwMode="auto">
          <a:xfrm>
            <a:off x="4441825" y="39878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0" name="Rectangle 469"/>
          <p:cNvSpPr>
            <a:spLocks noChangeArrowheads="1"/>
          </p:cNvSpPr>
          <p:nvPr/>
        </p:nvSpPr>
        <p:spPr bwMode="auto">
          <a:xfrm>
            <a:off x="4446588" y="411003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1" name="Rectangle 470"/>
          <p:cNvSpPr>
            <a:spLocks noChangeArrowheads="1"/>
          </p:cNvSpPr>
          <p:nvPr/>
        </p:nvSpPr>
        <p:spPr bwMode="auto">
          <a:xfrm>
            <a:off x="4441825" y="410527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2" name="Rectangle 471"/>
          <p:cNvSpPr>
            <a:spLocks noChangeArrowheads="1"/>
          </p:cNvSpPr>
          <p:nvPr/>
        </p:nvSpPr>
        <p:spPr bwMode="auto">
          <a:xfrm>
            <a:off x="4446588" y="42291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3" name="Rectangle 472"/>
          <p:cNvSpPr>
            <a:spLocks noChangeArrowheads="1"/>
          </p:cNvSpPr>
          <p:nvPr/>
        </p:nvSpPr>
        <p:spPr bwMode="auto">
          <a:xfrm>
            <a:off x="4441825" y="422433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4" name="Rectangle 473"/>
          <p:cNvSpPr>
            <a:spLocks noChangeArrowheads="1"/>
          </p:cNvSpPr>
          <p:nvPr/>
        </p:nvSpPr>
        <p:spPr bwMode="auto">
          <a:xfrm>
            <a:off x="6237288" y="3946525"/>
            <a:ext cx="4937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5" name="Rectangle 474"/>
          <p:cNvSpPr>
            <a:spLocks noChangeArrowheads="1"/>
          </p:cNvSpPr>
          <p:nvPr/>
        </p:nvSpPr>
        <p:spPr bwMode="auto">
          <a:xfrm>
            <a:off x="6500813" y="397192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6" name="Rectangle 475"/>
          <p:cNvSpPr>
            <a:spLocks noChangeArrowheads="1"/>
          </p:cNvSpPr>
          <p:nvPr/>
        </p:nvSpPr>
        <p:spPr bwMode="auto">
          <a:xfrm>
            <a:off x="6496050" y="39671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7" name="Rectangle 476"/>
          <p:cNvSpPr>
            <a:spLocks noChangeArrowheads="1"/>
          </p:cNvSpPr>
          <p:nvPr/>
        </p:nvSpPr>
        <p:spPr bwMode="auto">
          <a:xfrm>
            <a:off x="6500813" y="40894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8" name="Rectangle 477"/>
          <p:cNvSpPr>
            <a:spLocks noChangeArrowheads="1"/>
          </p:cNvSpPr>
          <p:nvPr/>
        </p:nvSpPr>
        <p:spPr bwMode="auto">
          <a:xfrm>
            <a:off x="6496050" y="408463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59" name="Rectangle 478"/>
          <p:cNvSpPr>
            <a:spLocks noChangeArrowheads="1"/>
          </p:cNvSpPr>
          <p:nvPr/>
        </p:nvSpPr>
        <p:spPr bwMode="auto">
          <a:xfrm>
            <a:off x="6500813" y="42084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C0C0C0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60" name="Rectangle 479"/>
          <p:cNvSpPr>
            <a:spLocks noChangeArrowheads="1"/>
          </p:cNvSpPr>
          <p:nvPr/>
        </p:nvSpPr>
        <p:spPr bwMode="auto">
          <a:xfrm>
            <a:off x="6496050" y="42037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000" b="1">
                <a:solidFill>
                  <a:srgbClr val="003399"/>
                </a:solidFill>
              </a:rPr>
              <a:t>.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61" name="Line 480"/>
          <p:cNvSpPr>
            <a:spLocks noChangeShapeType="1"/>
          </p:cNvSpPr>
          <p:nvPr/>
        </p:nvSpPr>
        <p:spPr bwMode="auto">
          <a:xfrm>
            <a:off x="6972300" y="3382963"/>
            <a:ext cx="1169988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Line 481"/>
          <p:cNvSpPr>
            <a:spLocks noChangeShapeType="1"/>
          </p:cNvSpPr>
          <p:nvPr/>
        </p:nvSpPr>
        <p:spPr bwMode="auto">
          <a:xfrm>
            <a:off x="6972300" y="3960813"/>
            <a:ext cx="1169988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Line 482"/>
          <p:cNvSpPr>
            <a:spLocks noChangeShapeType="1"/>
          </p:cNvSpPr>
          <p:nvPr/>
        </p:nvSpPr>
        <p:spPr bwMode="auto">
          <a:xfrm>
            <a:off x="6972300" y="4522788"/>
            <a:ext cx="1169988" cy="15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Line 483"/>
          <p:cNvSpPr>
            <a:spLocks noChangeShapeType="1"/>
          </p:cNvSpPr>
          <p:nvPr/>
        </p:nvSpPr>
        <p:spPr bwMode="auto">
          <a:xfrm>
            <a:off x="3937000" y="5176838"/>
            <a:ext cx="1588" cy="3698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Line 484"/>
          <p:cNvSpPr>
            <a:spLocks noChangeShapeType="1"/>
          </p:cNvSpPr>
          <p:nvPr/>
        </p:nvSpPr>
        <p:spPr bwMode="auto">
          <a:xfrm>
            <a:off x="4938713" y="5173663"/>
            <a:ext cx="1587" cy="3698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6" name="Line 485"/>
          <p:cNvSpPr>
            <a:spLocks noChangeShapeType="1"/>
          </p:cNvSpPr>
          <p:nvPr/>
        </p:nvSpPr>
        <p:spPr bwMode="auto">
          <a:xfrm>
            <a:off x="5962650" y="5173663"/>
            <a:ext cx="1588" cy="369887"/>
          </a:xfrm>
          <a:prstGeom prst="line">
            <a:avLst/>
          </a:prstGeom>
          <a:noFill/>
          <a:ln w="7938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70" name="Rectangle 486"/>
          <p:cNvSpPr>
            <a:spLocks noChangeArrowheads="1"/>
          </p:cNvSpPr>
          <p:nvPr/>
        </p:nvSpPr>
        <p:spPr bwMode="auto">
          <a:xfrm>
            <a:off x="4264025" y="4868863"/>
            <a:ext cx="147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PT" sz="11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n2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16871" name="Rectangle 487"/>
          <p:cNvSpPr>
            <a:spLocks noChangeArrowheads="1"/>
          </p:cNvSpPr>
          <p:nvPr/>
        </p:nvSpPr>
        <p:spPr bwMode="auto">
          <a:xfrm>
            <a:off x="6299200" y="4843463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PT" sz="11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nn</a:t>
            </a:r>
            <a:endParaRPr kumimoji="1" lang="pt-PT" b="1">
              <a:solidFill>
                <a:schemeClr val="bg2"/>
              </a:solidFill>
            </a:endParaRPr>
          </a:p>
        </p:txBody>
      </p:sp>
      <p:sp>
        <p:nvSpPr>
          <p:cNvPr id="22669" name="Rectangle 488"/>
          <p:cNvSpPr>
            <a:spLocks noChangeArrowheads="1"/>
          </p:cNvSpPr>
          <p:nvPr/>
        </p:nvSpPr>
        <p:spPr bwMode="auto">
          <a:xfrm>
            <a:off x="4352925" y="5192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670" name="Rectangle 489"/>
          <p:cNvSpPr>
            <a:spLocks noChangeArrowheads="1"/>
          </p:cNvSpPr>
          <p:nvPr/>
        </p:nvSpPr>
        <p:spPr bwMode="auto">
          <a:xfrm>
            <a:off x="6229350" y="51736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671" name="Rectangle 490"/>
          <p:cNvSpPr>
            <a:spLocks noChangeArrowheads="1"/>
          </p:cNvSpPr>
          <p:nvPr/>
        </p:nvSpPr>
        <p:spPr bwMode="auto">
          <a:xfrm>
            <a:off x="7388225" y="46497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672" name="Rectangle 491"/>
          <p:cNvSpPr>
            <a:spLocks noChangeArrowheads="1"/>
          </p:cNvSpPr>
          <p:nvPr/>
        </p:nvSpPr>
        <p:spPr bwMode="auto">
          <a:xfrm>
            <a:off x="7343775" y="30400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673" name="Rectangle 492"/>
          <p:cNvSpPr>
            <a:spLocks noChangeArrowheads="1"/>
          </p:cNvSpPr>
          <p:nvPr/>
        </p:nvSpPr>
        <p:spPr bwMode="auto">
          <a:xfrm>
            <a:off x="7353300" y="34972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900" b="1"/>
              <a:t>1</a:t>
            </a:r>
            <a:endParaRPr kumimoji="1" lang="pt-PT" sz="1900" b="1"/>
          </a:p>
        </p:txBody>
      </p:sp>
      <p:sp>
        <p:nvSpPr>
          <p:cNvPr id="22674" name="Rectangle 495"/>
          <p:cNvSpPr>
            <a:spLocks noChangeArrowheads="1"/>
          </p:cNvSpPr>
          <p:nvPr/>
        </p:nvSpPr>
        <p:spPr bwMode="auto">
          <a:xfrm>
            <a:off x="2133600" y="4572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pt-PT" sz="1900" b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6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PT"/>
              <a:t>Problema de designação</a:t>
            </a:r>
            <a:br>
              <a:rPr lang="pt-PT"/>
            </a:br>
            <a:r>
              <a:rPr lang="pt-PT"/>
              <a:t>Formulação</a:t>
            </a:r>
            <a:endParaRPr lang="pt-BR"/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>
            <p:ph sz="quarter" idx="1"/>
          </p:nvPr>
        </p:nvGraphicFramePr>
        <p:xfrm>
          <a:off x="3338513" y="1412875"/>
          <a:ext cx="1952625" cy="1120775"/>
        </p:xfrm>
        <a:graphic>
          <a:graphicData uri="http://schemas.openxmlformats.org/presentationml/2006/ole">
            <p:oleObj spid="_x0000_s1026" name="Equation" r:id="rId3" imgW="774360" imgH="444240" progId="Equation.3">
              <p:embed/>
            </p:oleObj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395538" y="2914650"/>
          <a:ext cx="1714500" cy="1270000"/>
        </p:xfrm>
        <a:graphic>
          <a:graphicData uri="http://schemas.openxmlformats.org/presentationml/2006/ole">
            <p:oleObj spid="_x0000_s1027" name="Equation" r:id="rId4" imgW="571320" imgH="44424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3241675" y="5494338"/>
          <a:ext cx="1354138" cy="601662"/>
        </p:xfrm>
        <a:graphic>
          <a:graphicData uri="http://schemas.openxmlformats.org/presentationml/2006/ole">
            <p:oleObj spid="_x0000_s1028" name="Equation" r:id="rId5" imgW="507960" imgH="241200" progId="Equation.3">
              <p:embed/>
            </p:oleObj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300538" y="3333750"/>
          <a:ext cx="1787525" cy="477838"/>
        </p:xfrm>
        <a:graphic>
          <a:graphicData uri="http://schemas.openxmlformats.org/presentationml/2006/ole">
            <p:oleObj spid="_x0000_s1029" name="Equation" r:id="rId6" imgW="749160" imgH="203040" progId="Equation.3">
              <p:embed/>
            </p:oleObj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6378575" y="5486400"/>
          <a:ext cx="1851025" cy="471488"/>
        </p:xfrm>
        <a:graphic>
          <a:graphicData uri="http://schemas.openxmlformats.org/presentationml/2006/ole">
            <p:oleObj spid="_x0000_s1030" name="Equation" r:id="rId7" imgW="787320" imgH="203040" progId="Equation.3">
              <p:embed/>
            </p:oleObj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485900" y="177482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b="1" i="1">
                <a:solidFill>
                  <a:srgbClr val="003399"/>
                </a:solidFill>
              </a:rPr>
              <a:t>Minimizar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714500" y="238125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b="1" i="1">
                <a:solidFill>
                  <a:srgbClr val="003399"/>
                </a:solidFill>
              </a:rPr>
              <a:t>sujeito a:</a:t>
            </a:r>
          </a:p>
        </p:txBody>
      </p:sp>
      <p:sp>
        <p:nvSpPr>
          <p:cNvPr id="97290" name="AutoShape 10"/>
          <p:cNvSpPr>
            <a:spLocks/>
          </p:cNvSpPr>
          <p:nvPr/>
        </p:nvSpPr>
        <p:spPr bwMode="auto">
          <a:xfrm>
            <a:off x="6362700" y="2205038"/>
            <a:ext cx="2057400" cy="1016000"/>
          </a:xfrm>
          <a:prstGeom prst="borderCallout2">
            <a:avLst>
              <a:gd name="adj1" fmla="val 11250"/>
              <a:gd name="adj2" fmla="val -3704"/>
              <a:gd name="adj3" fmla="val 11250"/>
              <a:gd name="adj4" fmla="val -28009"/>
              <a:gd name="adj5" fmla="val 108282"/>
              <a:gd name="adj6" fmla="val -42977"/>
            </a:avLst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pt-PT" sz="2000" i="1"/>
              <a:t> cada trabalhador é designado a uma só tarefa</a:t>
            </a:r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4206875" y="4424363"/>
          <a:ext cx="1851025" cy="471487"/>
        </p:xfrm>
        <a:graphic>
          <a:graphicData uri="http://schemas.openxmlformats.org/presentationml/2006/ole">
            <p:oleObj spid="_x0000_s1031" name="Equation" r:id="rId8" imgW="787320" imgH="203040" progId="Equation.3">
              <p:embed/>
            </p:oleObj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2362200" y="4024313"/>
          <a:ext cx="1714500" cy="1235075"/>
        </p:xfrm>
        <a:graphic>
          <a:graphicData uri="http://schemas.openxmlformats.org/presentationml/2006/ole">
            <p:oleObj spid="_x0000_s1032" name="Equation" r:id="rId9" imgW="571320" imgH="431640" progId="Equation.3">
              <p:embed/>
            </p:oleObj>
          </a:graphicData>
        </a:graphic>
      </p:graphicFrame>
      <p:sp>
        <p:nvSpPr>
          <p:cNvPr id="97293" name="AutoShape 13"/>
          <p:cNvSpPr>
            <a:spLocks/>
          </p:cNvSpPr>
          <p:nvPr/>
        </p:nvSpPr>
        <p:spPr bwMode="auto">
          <a:xfrm>
            <a:off x="6400800" y="3498850"/>
            <a:ext cx="2057400" cy="1320800"/>
          </a:xfrm>
          <a:prstGeom prst="borderCallout2">
            <a:avLst>
              <a:gd name="adj1" fmla="val 16069"/>
              <a:gd name="adj2" fmla="val -3704"/>
              <a:gd name="adj3" fmla="val 16069"/>
              <a:gd name="adj4" fmla="val -28009"/>
              <a:gd name="adj5" fmla="val 62500"/>
              <a:gd name="adj6" fmla="val -42977"/>
            </a:avLst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pt-PT" sz="2000" i="1"/>
              <a:t>cada tarefa é executada apenas por um trabalhador</a:t>
            </a:r>
          </a:p>
        </p:txBody>
      </p:sp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4586288" y="5524500"/>
          <a:ext cx="1787525" cy="477838"/>
        </p:xfrm>
        <a:graphic>
          <a:graphicData uri="http://schemas.openxmlformats.org/presentationml/2006/ole">
            <p:oleObj spid="_x0000_s1033" name="Equation" r:id="rId10" imgW="749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utoUpdateAnimBg="0"/>
      <p:bldP spid="97289" grpId="0" autoUpdateAnimBg="0"/>
      <p:bldP spid="97290" grpId="0" animBg="1" autoUpdateAnimBg="0"/>
      <p:bldP spid="972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Método dos Transportes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51000"/>
            <a:ext cx="7859713" cy="4873625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Um problema bastante comum que muitas vezes pode ser modelado como um </a:t>
            </a:r>
            <a:r>
              <a:rPr lang="pt-BR" b="1" i="1" dirty="0" smtClean="0"/>
              <a:t>problema de programação linear é o problema de transporte.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 Este problema envolve o </a:t>
            </a:r>
            <a:r>
              <a:rPr lang="pt-BR" b="1" i="1" dirty="0" smtClean="0"/>
              <a:t>transporte de alguma carga </a:t>
            </a:r>
            <a:r>
              <a:rPr lang="pt-BR" dirty="0" smtClean="0"/>
              <a:t>de diversas </a:t>
            </a:r>
            <a:r>
              <a:rPr lang="pt-BR" b="1" i="1" dirty="0" smtClean="0"/>
              <a:t>fontes a diversos pontos de destino.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i="1" dirty="0" smtClean="0"/>
              <a:t>Dados o custo </a:t>
            </a:r>
            <a:r>
              <a:rPr lang="pt-BR" dirty="0" smtClean="0"/>
              <a:t>da distribuição entre cada fonte e destino, </a:t>
            </a:r>
            <a:r>
              <a:rPr lang="pt-BR" b="1" i="1" dirty="0" smtClean="0"/>
              <a:t>as produções das fontes e as capacidades dos destinos</a:t>
            </a:r>
            <a:r>
              <a:rPr lang="pt-BR" dirty="0" smtClean="0"/>
              <a:t>,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Pretende-se </a:t>
            </a:r>
            <a:r>
              <a:rPr lang="pt-BR" b="1" i="1" dirty="0" smtClean="0"/>
              <a:t>minimizar o custo total do transporte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problemas de Alocação utilizando o MS-EXCEL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Suponha que temos três tarefas que devem ser designadas a três máquinas. </a:t>
            </a:r>
          </a:p>
          <a:p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1403650" y="2356419"/>
          <a:ext cx="6506340" cy="3980013"/>
        </p:xfrm>
        <a:graphic>
          <a:graphicData uri="http://schemas.openxmlformats.org/drawingml/2006/table">
            <a:tbl>
              <a:tblPr/>
              <a:tblGrid>
                <a:gridCol w="1321026"/>
                <a:gridCol w="497709"/>
                <a:gridCol w="497709"/>
                <a:gridCol w="610511"/>
                <a:gridCol w="308190"/>
                <a:gridCol w="308190"/>
                <a:gridCol w="507013"/>
                <a:gridCol w="411657"/>
                <a:gridCol w="490734"/>
                <a:gridCol w="1553601"/>
              </a:tblGrid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Tarefas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Máquinas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5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Demanda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problemas de Alocação utilizando o MS-EXCEL</a:t>
            </a:r>
            <a:endParaRPr 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4" y="1484784"/>
            <a:ext cx="6932303" cy="482453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8028384" y="2204864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Soma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27414" y="6396335"/>
            <a:ext cx="375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Soma dos Custos x Variáveis</a:t>
            </a:r>
            <a:endParaRPr lang="en-US" dirty="0"/>
          </a:p>
        </p:txBody>
      </p:sp>
      <p:sp>
        <p:nvSpPr>
          <p:cNvPr id="9" name="Seta em curva para a esquerda 8"/>
          <p:cNvSpPr/>
          <p:nvPr/>
        </p:nvSpPr>
        <p:spPr>
          <a:xfrm>
            <a:off x="7524328" y="5949280"/>
            <a:ext cx="731520" cy="648072"/>
          </a:xfrm>
          <a:prstGeom prst="curvedLeftArrow">
            <a:avLst>
              <a:gd name="adj1" fmla="val 25000"/>
              <a:gd name="adj2" fmla="val 831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eta em curva para cima 9"/>
          <p:cNvSpPr/>
          <p:nvPr/>
        </p:nvSpPr>
        <p:spPr>
          <a:xfrm rot="19695184">
            <a:off x="7524328" y="2924944"/>
            <a:ext cx="121615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416824" cy="4464496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Solver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57847" cy="4824536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Alocação de Auditores a Projetos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Uma das maiores empresas de auditoria no Brasil e com mais de 1500 auditores, frequentemente encontra </a:t>
            </a:r>
            <a:r>
              <a:rPr lang="pt-BR" b="1" i="1" dirty="0" smtClean="0"/>
              <a:t>problemas para alocar seus auditores ao seus projetos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sz="1000" dirty="0" smtClean="0"/>
          </a:p>
          <a:p>
            <a:r>
              <a:rPr lang="pt-BR" dirty="0" smtClean="0"/>
              <a:t>O tipo de </a:t>
            </a:r>
            <a:r>
              <a:rPr lang="pt-BR" b="1" i="1" dirty="0" smtClean="0"/>
              <a:t>projeto</a:t>
            </a:r>
            <a:r>
              <a:rPr lang="pt-BR" dirty="0" smtClean="0"/>
              <a:t> de que eles participam </a:t>
            </a:r>
            <a:r>
              <a:rPr lang="pt-BR" b="1" i="1" dirty="0" smtClean="0"/>
              <a:t>requer apenas um auditor</a:t>
            </a:r>
            <a:r>
              <a:rPr lang="pt-BR" dirty="0" smtClean="0"/>
              <a:t>, além do sócio responsável para cada projeto.</a:t>
            </a:r>
          </a:p>
          <a:p>
            <a:endParaRPr lang="pt-BR" sz="1000" dirty="0" smtClean="0"/>
          </a:p>
          <a:p>
            <a:r>
              <a:rPr lang="pt-BR" dirty="0" smtClean="0"/>
              <a:t>A empresa possui um sistema interno de avaliação de seu auditores, de modo que para cada projeto há um determinado </a:t>
            </a:r>
            <a:r>
              <a:rPr lang="pt-BR" b="1" i="1" dirty="0" smtClean="0"/>
              <a:t>escore para cada um dos auditores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147248" cy="5997280"/>
          </a:xfrm>
        </p:spPr>
        <p:txBody>
          <a:bodyPr/>
          <a:lstStyle/>
          <a:p>
            <a:r>
              <a:rPr lang="pt-BR" dirty="0" smtClean="0"/>
              <a:t>No escore são contemplados experiência na indústria, rapidez e confiabilidade na realização do trabalho e potencial de promoção do auditor, etc...</a:t>
            </a:r>
          </a:p>
          <a:p>
            <a:pPr>
              <a:buNone/>
            </a:pPr>
            <a:endParaRPr lang="pt-BR" sz="1000" dirty="0" smtClean="0"/>
          </a:p>
          <a:p>
            <a:r>
              <a:rPr lang="pt-BR" dirty="0" smtClean="0"/>
              <a:t>O escore para cada consultor está disposto na tabela a seguir: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3212976"/>
          <a:ext cx="7691438" cy="2468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73518"/>
                <a:gridCol w="1554480"/>
                <a:gridCol w="1554480"/>
                <a:gridCol w="1554480"/>
                <a:gridCol w="1554480"/>
              </a:tblGrid>
              <a:tr h="352213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ESCORE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AUDITOR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3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NO EXCEL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" y="1700808"/>
            <a:ext cx="7472313" cy="4752528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766974" cy="417646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pelo Solver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04856" cy="432048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Temos 4 traços, logo encontramos a solução ótima.</a:t>
            </a:r>
          </a:p>
          <a:p>
            <a:endParaRPr lang="pt-BR" dirty="0" smtClean="0"/>
          </a:p>
          <a:p>
            <a:r>
              <a:rPr lang="pt-BR" dirty="0" smtClean="0"/>
              <a:t>O auditor </a:t>
            </a:r>
            <a:r>
              <a:rPr lang="pt-BR" b="1" dirty="0" smtClean="0"/>
              <a:t>1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III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2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IV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3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4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II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Logo, o valor que minimiza o escore é:</a:t>
            </a:r>
          </a:p>
          <a:p>
            <a:pPr algn="ctr">
              <a:buNone/>
            </a:pPr>
            <a:r>
              <a:rPr lang="pt-BR" b="1" i="1" dirty="0" smtClean="0"/>
              <a:t>z = 4x1 + 4x1 + 3x1 + 3x1 = 14.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6076528"/>
          </a:xfrm>
        </p:spPr>
        <p:txBody>
          <a:bodyPr>
            <a:normAutofit/>
          </a:bodyPr>
          <a:lstStyle/>
          <a:p>
            <a:r>
              <a:rPr lang="pt-BR" b="1" dirty="0" smtClean="0"/>
              <a:t>MODELO</a:t>
            </a:r>
          </a:p>
          <a:p>
            <a:endParaRPr lang="en-US" dirty="0" smtClean="0"/>
          </a:p>
          <a:p>
            <a:r>
              <a:rPr lang="pt-BR" b="1" i="1" dirty="0" smtClean="0"/>
              <a:t>Minimizar </a:t>
            </a:r>
          </a:p>
          <a:p>
            <a:endParaRPr lang="en-US" dirty="0" smtClean="0"/>
          </a:p>
          <a:p>
            <a:r>
              <a:rPr lang="pt-BR" dirty="0" smtClean="0"/>
              <a:t>Obedecendo às restrições:</a:t>
            </a:r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Para que o problema tenha solução, deve-se verificar a seguinte equação de balanço: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1052736"/>
            <a:ext cx="2971800" cy="1160529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780928"/>
            <a:ext cx="4114800" cy="101534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717032"/>
            <a:ext cx="4419600" cy="1075566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5486400"/>
            <a:ext cx="25908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4873752"/>
          </a:xfrm>
        </p:spPr>
        <p:txBody>
          <a:bodyPr/>
          <a:lstStyle/>
          <a:p>
            <a:r>
              <a:rPr lang="pt-BR" b="1" i="1" dirty="0" smtClean="0"/>
              <a:t>Minimizar z = 10x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 + 3x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 + 5x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 +12x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 + 7x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 + 9x</a:t>
            </a:r>
            <a:r>
              <a:rPr lang="pt-BR" b="1" i="1" baseline="-25000" dirty="0" smtClean="0"/>
              <a:t>23</a:t>
            </a:r>
            <a:endParaRPr lang="pt-BR" b="1" i="1" dirty="0" smtClean="0"/>
          </a:p>
          <a:p>
            <a:pPr>
              <a:buNone/>
            </a:pPr>
            <a:r>
              <a:rPr lang="pt-BR" b="1" i="1" baseline="-25000" dirty="0" smtClean="0"/>
              <a:t> </a:t>
            </a:r>
            <a:r>
              <a:rPr lang="pt-BR" b="1" i="1" baseline="-25000" dirty="0" smtClean="0"/>
              <a:t>                                   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 </a:t>
            </a:r>
            <a:r>
              <a:rPr lang="pt-BR" b="1" i="1" dirty="0" smtClean="0"/>
              <a:t>+ 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 = </a:t>
            </a:r>
            <a:r>
              <a:rPr lang="pt-BR" b="1" i="1" dirty="0" smtClean="0"/>
              <a:t>15</a:t>
            </a:r>
          </a:p>
          <a:p>
            <a:pPr>
              <a:buNone/>
            </a:pPr>
            <a:r>
              <a:rPr lang="pt-BR" b="1" i="1" baseline="-25000" dirty="0" smtClean="0"/>
              <a:t>                                    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23</a:t>
            </a:r>
            <a:r>
              <a:rPr lang="pt-BR" b="1" i="1" dirty="0" smtClean="0"/>
              <a:t> = 25</a:t>
            </a:r>
          </a:p>
          <a:p>
            <a:pPr>
              <a:buNone/>
            </a:pPr>
            <a:r>
              <a:rPr lang="pt-BR" b="1" i="1" baseline="-25000" dirty="0" smtClean="0"/>
              <a:t>                                                 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 = 20</a:t>
            </a:r>
          </a:p>
          <a:p>
            <a:pPr>
              <a:buNone/>
            </a:pPr>
            <a:r>
              <a:rPr lang="pt-BR" b="1" i="1" baseline="-25000" dirty="0" smtClean="0"/>
              <a:t>                                                 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 = 10</a:t>
            </a:r>
          </a:p>
          <a:p>
            <a:pPr>
              <a:buNone/>
            </a:pPr>
            <a:r>
              <a:rPr lang="pt-BR" b="1" i="1" baseline="-25000" dirty="0" smtClean="0"/>
              <a:t>                                                 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23</a:t>
            </a:r>
            <a:r>
              <a:rPr lang="pt-BR" b="1" i="1" dirty="0" smtClean="0"/>
              <a:t> = 10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</p:spPr>
        <p:txBody>
          <a:bodyPr/>
          <a:lstStyle/>
          <a:p>
            <a:r>
              <a:rPr lang="pt-BR" dirty="0" smtClean="0"/>
              <a:t>Método dos transportes – custo mínimo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571604" y="1714488"/>
          <a:ext cx="4876800" cy="234633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9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4605322"/>
          <a:ext cx="5486400" cy="225267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878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57224" y="1214422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Colocar os custos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1538" y="3857628"/>
            <a:ext cx="6412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Alocar o maior valor possível na </a:t>
            </a:r>
            <a:r>
              <a:rPr lang="pt-BR" sz="2400" dirty="0" err="1" smtClean="0"/>
              <a:t>casela</a:t>
            </a:r>
            <a:r>
              <a:rPr lang="pt-BR" sz="2400" dirty="0" smtClean="0"/>
              <a:t> com </a:t>
            </a:r>
          </a:p>
          <a:p>
            <a:r>
              <a:rPr lang="pt-BR" sz="2400" dirty="0" smtClean="0"/>
              <a:t> custo mínimo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do custo total do transporte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714348" y="3500438"/>
            <a:ext cx="7858180" cy="2671762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z </a:t>
            </a:r>
            <a:r>
              <a:rPr lang="pt-BR" b="1" dirty="0" smtClean="0"/>
              <a:t>= 10x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+ 3x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+ 5x</a:t>
            </a:r>
            <a:r>
              <a:rPr lang="pt-BR" b="1" baseline="-25000" dirty="0" smtClean="0"/>
              <a:t>13</a:t>
            </a:r>
            <a:r>
              <a:rPr lang="pt-BR" b="1" dirty="0" smtClean="0"/>
              <a:t> +12x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+ 7x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</a:t>
            </a:r>
            <a:r>
              <a:rPr lang="pt-BR" b="1" dirty="0" smtClean="0"/>
              <a:t>9x</a:t>
            </a:r>
            <a:r>
              <a:rPr lang="pt-BR" b="1" baseline="-25000" dirty="0" smtClean="0"/>
              <a:t>23</a:t>
            </a:r>
          </a:p>
          <a:p>
            <a:r>
              <a:rPr lang="pt-BR" b="1" dirty="0" smtClean="0"/>
              <a:t> z = </a:t>
            </a:r>
            <a:r>
              <a:rPr lang="pt-BR" b="1" dirty="0" smtClean="0"/>
              <a:t>10.(0) </a:t>
            </a:r>
            <a:r>
              <a:rPr lang="pt-BR" b="1" dirty="0" smtClean="0"/>
              <a:t>+ </a:t>
            </a:r>
            <a:r>
              <a:rPr lang="pt-BR" b="1" dirty="0" smtClean="0"/>
              <a:t>3.(10) </a:t>
            </a:r>
            <a:r>
              <a:rPr lang="pt-BR" b="1" dirty="0" smtClean="0"/>
              <a:t>+ </a:t>
            </a:r>
            <a:r>
              <a:rPr lang="pt-BR" b="1" dirty="0" smtClean="0"/>
              <a:t>5.(5) </a:t>
            </a:r>
            <a:r>
              <a:rPr lang="pt-BR" b="1" dirty="0" smtClean="0"/>
              <a:t>+</a:t>
            </a:r>
            <a:r>
              <a:rPr lang="pt-BR" b="1" dirty="0" smtClean="0"/>
              <a:t>12.(20) </a:t>
            </a:r>
            <a:r>
              <a:rPr lang="pt-BR" b="1" dirty="0" smtClean="0"/>
              <a:t>+ </a:t>
            </a:r>
            <a:r>
              <a:rPr lang="pt-BR" b="1" dirty="0" smtClean="0"/>
              <a:t>7.(0) </a:t>
            </a:r>
            <a:r>
              <a:rPr lang="pt-BR" b="1" dirty="0" smtClean="0"/>
              <a:t>+ </a:t>
            </a:r>
            <a:r>
              <a:rPr lang="pt-BR" b="1" dirty="0" smtClean="0"/>
              <a:t>9.(5)</a:t>
            </a:r>
          </a:p>
          <a:p>
            <a:r>
              <a:rPr lang="pt-BR" b="1" dirty="0" smtClean="0"/>
              <a:t>z = 0 + 30 + 25 + 240 + 0 + 45 = 340</a:t>
            </a:r>
            <a:endParaRPr lang="pt-BR" b="1" dirty="0" smtClean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quarter" idx="1"/>
          </p:nvPr>
        </p:nvGraphicFramePr>
        <p:xfrm>
          <a:off x="1071538" y="1428736"/>
          <a:ext cx="5486400" cy="225267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878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 smtClean="0"/>
              <a:t>PROBLEMAS DA DESIGNAÇÃO DE TAREFAS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Vamos analisar uma situação que, à primeira vista, não tem semelhança alguma com o problema de transportes.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sz="11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Mas que, na verdade, pode ser modelada e resolvida de maneira análoga.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Suponhamos uma quantidade </a:t>
            </a:r>
            <a:r>
              <a:rPr lang="pt-BR" b="1" i="1" dirty="0" smtClean="0"/>
              <a:t>m</a:t>
            </a:r>
            <a:r>
              <a:rPr lang="pt-BR" dirty="0" smtClean="0"/>
              <a:t> de tarefas (ou trabalhadores) que temos de alocar a </a:t>
            </a:r>
            <a:r>
              <a:rPr lang="pt-BR" b="1" i="1" dirty="0" smtClean="0"/>
              <a:t>n</a:t>
            </a:r>
            <a:r>
              <a:rPr lang="pt-BR" dirty="0" smtClean="0"/>
              <a:t> máquinas.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sz="11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Cada tarefa </a:t>
            </a:r>
            <a:r>
              <a:rPr lang="pt-BR" b="1" i="1" dirty="0" smtClean="0"/>
              <a:t>i (i = 1, 2, ...,m)</a:t>
            </a:r>
            <a:r>
              <a:rPr lang="pt-BR" dirty="0" smtClean="0"/>
              <a:t> alocada a uma máquina </a:t>
            </a:r>
            <a:r>
              <a:rPr lang="pt-BR" b="1" i="1" dirty="0" smtClean="0"/>
              <a:t>j (j = 1, 2, ...,n) </a:t>
            </a:r>
            <a:r>
              <a:rPr lang="pt-BR" dirty="0" smtClean="0"/>
              <a:t>tem um custo, a que chamaremos </a:t>
            </a:r>
            <a:r>
              <a:rPr lang="pt-BR" b="1" i="1" dirty="0" err="1" smtClean="0"/>
              <a:t>c</a:t>
            </a:r>
            <a:r>
              <a:rPr lang="pt-BR" b="1" i="1" baseline="-25000" dirty="0" err="1" smtClean="0"/>
              <a:t>ij</a:t>
            </a:r>
            <a:r>
              <a:rPr lang="pt-BR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pt-BR" sz="11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O objetivo do modelo é designar para cada máquina a tarefa adequada, de modo a minimizar o custo total.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pt-BR" dirty="0" smtClean="0"/>
              <a:t>Verificando 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115328" cy="525953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verificar se a solução é ótima devemos:</a:t>
            </a:r>
          </a:p>
          <a:p>
            <a:r>
              <a:rPr lang="pt-BR" dirty="0" smtClean="0"/>
              <a:t>Introduzir a variável nula  (não básica) na trajetória.</a:t>
            </a:r>
          </a:p>
          <a:p>
            <a:endParaRPr lang="pt-BR" dirty="0" smtClean="0"/>
          </a:p>
          <a:p>
            <a:r>
              <a:rPr lang="pt-BR" dirty="0" smtClean="0"/>
              <a:t> Se a variável x</a:t>
            </a:r>
            <a:r>
              <a:rPr lang="pt-BR" baseline="-25000" dirty="0" smtClean="0"/>
              <a:t>11</a:t>
            </a:r>
            <a:r>
              <a:rPr lang="pt-BR" dirty="0" smtClean="0"/>
              <a:t> entrar na base</a:t>
            </a:r>
          </a:p>
          <a:p>
            <a:r>
              <a:rPr lang="el-GR" b="1" dirty="0" smtClean="0"/>
              <a:t>Δ</a:t>
            </a:r>
            <a:r>
              <a:rPr lang="pt-BR" b="1" dirty="0" smtClean="0"/>
              <a:t>Z(x</a:t>
            </a:r>
            <a:r>
              <a:rPr lang="pt-BR" b="1" baseline="-25000" dirty="0" smtClean="0"/>
              <a:t>11</a:t>
            </a:r>
            <a:r>
              <a:rPr lang="pt-BR" b="1" dirty="0" smtClean="0"/>
              <a:t>)</a:t>
            </a:r>
            <a:r>
              <a:rPr lang="pt-BR" b="1" dirty="0" smtClean="0"/>
              <a:t> = x</a:t>
            </a:r>
            <a:r>
              <a:rPr lang="pt-BR" b="1" baseline="-25000" dirty="0" smtClean="0"/>
              <a:t>11</a:t>
            </a:r>
            <a:r>
              <a:rPr lang="pt-BR" b="1" dirty="0" smtClean="0"/>
              <a:t> → x</a:t>
            </a:r>
            <a:r>
              <a:rPr lang="pt-BR" b="1" baseline="-25000" dirty="0" smtClean="0"/>
              <a:t>13</a:t>
            </a:r>
            <a:r>
              <a:rPr lang="pt-BR" b="1" dirty="0" smtClean="0"/>
              <a:t> → x</a:t>
            </a:r>
            <a:r>
              <a:rPr lang="pt-BR" b="1" baseline="-25000" dirty="0" smtClean="0"/>
              <a:t>23</a:t>
            </a:r>
            <a:r>
              <a:rPr lang="pt-BR" b="1" dirty="0" smtClean="0"/>
              <a:t> → x</a:t>
            </a:r>
            <a:r>
              <a:rPr lang="pt-BR" b="1" baseline="-25000" dirty="0" smtClean="0"/>
              <a:t>21</a:t>
            </a:r>
          </a:p>
          <a:p>
            <a:r>
              <a:rPr lang="el-GR" b="1" dirty="0" smtClean="0"/>
              <a:t>Δ</a:t>
            </a:r>
            <a:r>
              <a:rPr lang="pt-BR" b="1" dirty="0" smtClean="0"/>
              <a:t>Z(x</a:t>
            </a:r>
            <a:r>
              <a:rPr lang="pt-BR" b="1" baseline="-25000" dirty="0" smtClean="0"/>
              <a:t>11</a:t>
            </a:r>
            <a:r>
              <a:rPr lang="pt-BR" b="1" dirty="0" smtClean="0"/>
              <a:t>) = 10 – 5 + 9 -12 = 2 </a:t>
            </a:r>
          </a:p>
          <a:p>
            <a:r>
              <a:rPr lang="pt-BR" dirty="0" smtClean="0"/>
              <a:t>O custo de transporte aumenta em 2 unidades.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Se </a:t>
            </a:r>
            <a:r>
              <a:rPr lang="pt-BR" dirty="0" smtClean="0"/>
              <a:t>a variável </a:t>
            </a:r>
            <a:r>
              <a:rPr lang="pt-BR" dirty="0" smtClean="0"/>
              <a:t>x</a:t>
            </a:r>
            <a:r>
              <a:rPr lang="pt-BR" baseline="-25000" dirty="0" smtClean="0"/>
              <a:t>22</a:t>
            </a:r>
            <a:r>
              <a:rPr lang="pt-BR" dirty="0" smtClean="0"/>
              <a:t> </a:t>
            </a:r>
            <a:r>
              <a:rPr lang="pt-BR" dirty="0" smtClean="0"/>
              <a:t>entrar na base </a:t>
            </a:r>
            <a:endParaRPr lang="pt-BR" dirty="0" smtClean="0"/>
          </a:p>
          <a:p>
            <a:r>
              <a:rPr lang="el-GR" b="1" dirty="0" smtClean="0"/>
              <a:t>Δ</a:t>
            </a:r>
            <a:r>
              <a:rPr lang="pt-BR" b="1" dirty="0" smtClean="0"/>
              <a:t>Z(x</a:t>
            </a:r>
            <a:r>
              <a:rPr lang="pt-BR" b="1" baseline="-25000" dirty="0" smtClean="0"/>
              <a:t>22</a:t>
            </a:r>
            <a:r>
              <a:rPr lang="pt-BR" b="1" dirty="0" smtClean="0"/>
              <a:t>) </a:t>
            </a:r>
            <a:r>
              <a:rPr lang="pt-BR" b="1" dirty="0" smtClean="0"/>
              <a:t>= </a:t>
            </a:r>
            <a:r>
              <a:rPr lang="pt-BR" b="1" dirty="0" smtClean="0"/>
              <a:t>x</a:t>
            </a:r>
            <a:r>
              <a:rPr lang="pt-BR" b="1" baseline="-25000" dirty="0" smtClean="0"/>
              <a:t>22</a:t>
            </a:r>
            <a:r>
              <a:rPr lang="pt-BR" b="1" dirty="0" smtClean="0"/>
              <a:t> </a:t>
            </a:r>
            <a:r>
              <a:rPr lang="pt-BR" b="1" dirty="0" smtClean="0"/>
              <a:t>→ </a:t>
            </a:r>
            <a:r>
              <a:rPr lang="pt-BR" b="1" dirty="0" smtClean="0"/>
              <a:t>x</a:t>
            </a:r>
            <a:r>
              <a:rPr lang="pt-BR" b="1" baseline="-25000" dirty="0" smtClean="0"/>
              <a:t>12</a:t>
            </a:r>
            <a:r>
              <a:rPr lang="pt-BR" b="1" dirty="0" smtClean="0"/>
              <a:t> </a:t>
            </a:r>
            <a:r>
              <a:rPr lang="pt-BR" b="1" dirty="0" smtClean="0"/>
              <a:t>→ </a:t>
            </a:r>
            <a:r>
              <a:rPr lang="pt-BR" b="1" dirty="0" smtClean="0"/>
              <a:t>x</a:t>
            </a:r>
            <a:r>
              <a:rPr lang="pt-BR" b="1" baseline="-25000" dirty="0" smtClean="0"/>
              <a:t>13</a:t>
            </a:r>
            <a:r>
              <a:rPr lang="pt-BR" b="1" dirty="0" smtClean="0"/>
              <a:t> </a:t>
            </a:r>
            <a:r>
              <a:rPr lang="pt-BR" b="1" dirty="0" smtClean="0"/>
              <a:t>→ </a:t>
            </a:r>
            <a:r>
              <a:rPr lang="pt-BR" b="1" dirty="0" smtClean="0"/>
              <a:t>x</a:t>
            </a:r>
            <a:r>
              <a:rPr lang="pt-BR" b="1" baseline="-25000" dirty="0" smtClean="0"/>
              <a:t>23</a:t>
            </a:r>
            <a:endParaRPr lang="pt-BR" b="1" baseline="-25000" dirty="0" smtClean="0"/>
          </a:p>
          <a:p>
            <a:r>
              <a:rPr lang="el-GR" b="1" dirty="0" smtClean="0"/>
              <a:t>Δ</a:t>
            </a:r>
            <a:r>
              <a:rPr lang="pt-BR" b="1" dirty="0" smtClean="0"/>
              <a:t>Z(x</a:t>
            </a:r>
            <a:r>
              <a:rPr lang="pt-BR" b="1" baseline="-25000" dirty="0" smtClean="0"/>
              <a:t>22</a:t>
            </a:r>
            <a:r>
              <a:rPr lang="pt-BR" b="1" dirty="0" smtClean="0"/>
              <a:t>) </a:t>
            </a:r>
            <a:r>
              <a:rPr lang="pt-BR" b="1" dirty="0" smtClean="0"/>
              <a:t>= </a:t>
            </a:r>
            <a:r>
              <a:rPr lang="pt-BR" b="1" dirty="0" smtClean="0"/>
              <a:t>7 </a:t>
            </a:r>
            <a:r>
              <a:rPr lang="pt-BR" b="1" dirty="0" smtClean="0"/>
              <a:t>– </a:t>
            </a:r>
            <a:r>
              <a:rPr lang="pt-BR" b="1" dirty="0" smtClean="0"/>
              <a:t>3 </a:t>
            </a:r>
            <a:r>
              <a:rPr lang="pt-BR" b="1" dirty="0" smtClean="0"/>
              <a:t>+ </a:t>
            </a:r>
            <a:r>
              <a:rPr lang="pt-BR" b="1" dirty="0" smtClean="0"/>
              <a:t>5 -9 = 0 </a:t>
            </a:r>
          </a:p>
          <a:p>
            <a:r>
              <a:rPr lang="pt-BR" dirty="0" smtClean="0"/>
              <a:t>O custo de transporte </a:t>
            </a:r>
            <a:r>
              <a:rPr lang="pt-BR" dirty="0" smtClean="0"/>
              <a:t>não se altera.</a:t>
            </a:r>
            <a:endParaRPr lang="pt-BR" b="1" dirty="0" smtClean="0"/>
          </a:p>
          <a:p>
            <a:endParaRPr lang="pt-BR" baseline="-2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186766" cy="4902340"/>
          </a:xfrm>
        </p:spPr>
        <p:txBody>
          <a:bodyPr/>
          <a:lstStyle/>
          <a:p>
            <a:r>
              <a:rPr lang="pt-BR" dirty="0" smtClean="0"/>
              <a:t>Logo,  </a:t>
            </a:r>
            <a:r>
              <a:rPr lang="pt-BR" b="1" i="1" dirty="0" smtClean="0"/>
              <a:t>a solução encontrada é </a:t>
            </a:r>
            <a:r>
              <a:rPr lang="pt-BR" b="1" i="1" dirty="0" smtClean="0"/>
              <a:t>ó</a:t>
            </a:r>
            <a:r>
              <a:rPr lang="pt-BR" b="1" i="1" dirty="0" smtClean="0"/>
              <a:t>tima.</a:t>
            </a:r>
          </a:p>
          <a:p>
            <a:endParaRPr lang="pt-BR" dirty="0" smtClean="0"/>
          </a:p>
          <a:p>
            <a:r>
              <a:rPr lang="pt-BR" dirty="0" smtClean="0"/>
              <a:t>Ou seja, As variáveis </a:t>
            </a:r>
            <a:r>
              <a:rPr lang="pt-BR" b="1" dirty="0" smtClean="0"/>
              <a:t>x</a:t>
            </a:r>
            <a:r>
              <a:rPr lang="pt-BR" b="1" baseline="-25000" dirty="0" smtClean="0"/>
              <a:t>12</a:t>
            </a:r>
            <a:r>
              <a:rPr lang="pt-BR" b="1" dirty="0" smtClean="0"/>
              <a:t>, x</a:t>
            </a:r>
            <a:r>
              <a:rPr lang="pt-BR" b="1" baseline="-25000" dirty="0" smtClean="0"/>
              <a:t>13</a:t>
            </a:r>
            <a:r>
              <a:rPr lang="pt-BR" b="1" dirty="0" smtClean="0"/>
              <a:t>, x</a:t>
            </a:r>
            <a:r>
              <a:rPr lang="pt-BR" b="1" baseline="-25000" dirty="0" smtClean="0"/>
              <a:t>21</a:t>
            </a:r>
            <a:r>
              <a:rPr lang="pt-BR" b="1" dirty="0" smtClean="0"/>
              <a:t>, x</a:t>
            </a:r>
            <a:r>
              <a:rPr lang="pt-BR" b="1" baseline="-25000" dirty="0" smtClean="0"/>
              <a:t>23</a:t>
            </a:r>
            <a:r>
              <a:rPr lang="pt-BR" dirty="0" smtClean="0"/>
              <a:t>, determinam um custo de transporte de 340.</a:t>
            </a:r>
          </a:p>
          <a:p>
            <a:endParaRPr lang="pt-BR" dirty="0" smtClean="0"/>
          </a:p>
          <a:p>
            <a:r>
              <a:rPr lang="pt-BR" dirty="0" smtClean="0"/>
              <a:t>Mas as variáveis</a:t>
            </a:r>
            <a:r>
              <a:rPr lang="pt-BR" b="1" dirty="0" smtClean="0"/>
              <a:t> = </a:t>
            </a:r>
            <a:r>
              <a:rPr lang="pt-BR" b="1" dirty="0" smtClean="0"/>
              <a:t>x</a:t>
            </a:r>
            <a:r>
              <a:rPr lang="pt-BR" b="1" baseline="-25000" dirty="0" smtClean="0"/>
              <a:t>22</a:t>
            </a:r>
            <a:r>
              <a:rPr lang="pt-BR" b="1" dirty="0" smtClean="0"/>
              <a:t>, x</a:t>
            </a:r>
            <a:r>
              <a:rPr lang="pt-BR" b="1" baseline="-25000" dirty="0" smtClean="0"/>
              <a:t>12</a:t>
            </a:r>
            <a:r>
              <a:rPr lang="pt-BR" b="1" dirty="0" smtClean="0"/>
              <a:t>, x</a:t>
            </a:r>
            <a:r>
              <a:rPr lang="pt-BR" b="1" baseline="-25000" dirty="0" smtClean="0"/>
              <a:t>13</a:t>
            </a:r>
            <a:r>
              <a:rPr lang="pt-BR" b="1" dirty="0" smtClean="0"/>
              <a:t>, </a:t>
            </a:r>
            <a:r>
              <a:rPr lang="pt-BR" b="1" dirty="0" smtClean="0"/>
              <a:t>x</a:t>
            </a:r>
            <a:r>
              <a:rPr lang="pt-BR" b="1" baseline="-25000" dirty="0" smtClean="0"/>
              <a:t>23</a:t>
            </a:r>
            <a:r>
              <a:rPr lang="pt-BR" dirty="0" smtClean="0"/>
              <a:t>, também determinam </a:t>
            </a:r>
            <a:r>
              <a:rPr lang="pt-BR" dirty="0" smtClean="0"/>
              <a:t>um custo de transporte de 340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Portanto, as duas soluções são ótimas e determinam o custo mínimo de transportes.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1401</Words>
  <Application>Microsoft Office PowerPoint</Application>
  <PresentationFormat>Apresentação na tela (4:3)</PresentationFormat>
  <Paragraphs>480</Paragraphs>
  <Slides>29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Balcão Envidraçado</vt:lpstr>
      <vt:lpstr>Equation</vt:lpstr>
      <vt:lpstr>Método dos Transportes </vt:lpstr>
      <vt:lpstr>Método dos Transportes</vt:lpstr>
      <vt:lpstr>Slide 3</vt:lpstr>
      <vt:lpstr>Exemplo</vt:lpstr>
      <vt:lpstr>Método dos transportes – custo mínimo</vt:lpstr>
      <vt:lpstr>Valor do custo total do transporte</vt:lpstr>
      <vt:lpstr>PROBLEMAS DA DESIGNAÇÃO DE TAREFAS</vt:lpstr>
      <vt:lpstr>Verificando a solução</vt:lpstr>
      <vt:lpstr>Conclusão</vt:lpstr>
      <vt:lpstr>MÉTODO DOS TRANSPORTES</vt:lpstr>
      <vt:lpstr>PROBLEMAS DA DESIGNAÇÃO DE TAREFAS</vt:lpstr>
      <vt:lpstr>Slide 12</vt:lpstr>
      <vt:lpstr>Slide 13</vt:lpstr>
      <vt:lpstr>Slide 14</vt:lpstr>
      <vt:lpstr>Slide 15</vt:lpstr>
      <vt:lpstr>Resumindo </vt:lpstr>
      <vt:lpstr>O Problema de designação</vt:lpstr>
      <vt:lpstr>Problema de designação Formulação</vt:lpstr>
      <vt:lpstr>Problema de designação Formulação</vt:lpstr>
      <vt:lpstr>Exemplo de problemas de Alocação utilizando o MS-EXCEL</vt:lpstr>
      <vt:lpstr>Exemplo de problemas de Alocação utilizando o MS-EXCEL</vt:lpstr>
      <vt:lpstr>Restrições</vt:lpstr>
      <vt:lpstr>Resultado do Solver</vt:lpstr>
      <vt:lpstr>Exemplo: Alocação de Auditores a Projetos </vt:lpstr>
      <vt:lpstr>Slide 25</vt:lpstr>
      <vt:lpstr>DADOS NO EXCEL</vt:lpstr>
      <vt:lpstr>Restrições</vt:lpstr>
      <vt:lpstr>Resultado pelo Solver</vt:lpstr>
      <vt:lpstr>Resultado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dos Transportes</dc:title>
  <dc:creator>Asus</dc:creator>
  <cp:lastModifiedBy>Asus</cp:lastModifiedBy>
  <cp:revision>5</cp:revision>
  <dcterms:created xsi:type="dcterms:W3CDTF">2013-05-16T13:38:15Z</dcterms:created>
  <dcterms:modified xsi:type="dcterms:W3CDTF">2013-05-16T14:26:41Z</dcterms:modified>
</cp:coreProperties>
</file>