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75" autoAdjust="0"/>
  </p:normalViewPr>
  <p:slideViewPr>
    <p:cSldViewPr>
      <p:cViewPr>
        <p:scale>
          <a:sx n="60" d="100"/>
          <a:sy n="60" d="100"/>
        </p:scale>
        <p:origin x="-222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504056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Garamond" panose="02020404030301010803" pitchFamily="18" charset="0"/>
              </a:rPr>
              <a:t>Banco de Dados – Comandos Básicos </a:t>
            </a:r>
            <a:r>
              <a:rPr lang="pt-BR" b="1" dirty="0" err="1" smtClean="0">
                <a:latin typeface="Garamond" panose="02020404030301010803" pitchFamily="18" charset="0"/>
              </a:rPr>
              <a:t>Sql</a:t>
            </a:r>
            <a:endParaRPr lang="pt-BR" b="1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44554" y="1964432"/>
            <a:ext cx="561662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 smtClean="0">
                <a:latin typeface="Garamond" panose="02020404030301010803" pitchFamily="18" charset="0"/>
              </a:rPr>
              <a:t>Prof. </a:t>
            </a:r>
            <a:r>
              <a:rPr lang="pt-BR" sz="2600" b="1" dirty="0" err="1" smtClean="0">
                <a:latin typeface="Garamond" panose="02020404030301010803" pitchFamily="18" charset="0"/>
              </a:rPr>
              <a:t>Ms</a:t>
            </a:r>
            <a:r>
              <a:rPr lang="pt-BR" sz="2600" b="1" dirty="0" smtClean="0">
                <a:latin typeface="Garamond" panose="02020404030301010803" pitchFamily="18" charset="0"/>
              </a:rPr>
              <a:t> Larissa </a:t>
            </a:r>
            <a:r>
              <a:rPr lang="pt-BR" sz="2600" b="1" dirty="0" err="1" smtClean="0">
                <a:latin typeface="Garamond" panose="02020404030301010803" pitchFamily="18" charset="0"/>
              </a:rPr>
              <a:t>Pavarini</a:t>
            </a:r>
            <a:r>
              <a:rPr lang="pt-BR" sz="2600" b="1" dirty="0" smtClean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FATEC Garça</a:t>
            </a:r>
            <a:endParaRPr lang="pt-BR" sz="26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Especiais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41548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500" dirty="0"/>
              <a:t> IS NULL ou IS NOT NULL, verifica se o conteúdo do campo é nulo (IS NULL) ou não é nulo (IS NOT NULL).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904" t="39374" r="28054" b="26172"/>
          <a:stretch/>
        </p:blipFill>
        <p:spPr>
          <a:xfrm>
            <a:off x="641548" y="2420888"/>
            <a:ext cx="7746876" cy="31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Especiais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BETWEEN determina um intervalo para a </a:t>
            </a:r>
            <a:r>
              <a:rPr lang="pt-BR" sz="2800" dirty="0" smtClean="0"/>
              <a:t>consulta.</a:t>
            </a:r>
          </a:p>
          <a:p>
            <a:pPr algn="just"/>
            <a:endParaRPr lang="pt-BR" sz="2800" dirty="0"/>
          </a:p>
          <a:p>
            <a:pPr lvl="1" algn="just"/>
            <a:r>
              <a:rPr lang="pt-BR" sz="2400" dirty="0" smtClean="0"/>
              <a:t>Semelhante </a:t>
            </a:r>
            <a:r>
              <a:rPr lang="pt-BR" sz="2400" dirty="0"/>
              <a:t>ao &gt;= e &lt;=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5096" t="17516" r="27862" b="47047"/>
          <a:stretch/>
        </p:blipFill>
        <p:spPr>
          <a:xfrm>
            <a:off x="2419881" y="3131560"/>
            <a:ext cx="612068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Especiais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r>
              <a:rPr lang="pt-BR" sz="2900" dirty="0" smtClean="0"/>
              <a:t>LIKE </a:t>
            </a:r>
            <a:r>
              <a:rPr lang="pt-BR" sz="2900" dirty="0"/>
              <a:t>utilizado para comparação de texto. </a:t>
            </a:r>
            <a:endParaRPr lang="pt-BR" sz="2900" dirty="0" smtClean="0"/>
          </a:p>
          <a:p>
            <a:pPr marL="571500" indent="-457200" algn="just"/>
            <a:r>
              <a:rPr lang="pt-BR" sz="2900" dirty="0" smtClean="0"/>
              <a:t>Pode </a:t>
            </a:r>
            <a:r>
              <a:rPr lang="pt-BR" sz="2900" dirty="0"/>
              <a:t>utilizar expressões para retornar uma quantidade maior de tuplas</a:t>
            </a:r>
            <a:endParaRPr lang="pt-BR" altLang="pt-BR" sz="2900" b="1" dirty="0" smtClean="0">
              <a:solidFill>
                <a:srgbClr val="CC00CC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901" t="35235" r="21775" b="44094"/>
          <a:stretch/>
        </p:blipFill>
        <p:spPr>
          <a:xfrm>
            <a:off x="359024" y="3356992"/>
            <a:ext cx="8784976" cy="16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Especiais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r>
              <a:rPr lang="pt-BR" altLang="pt-BR" dirty="0"/>
              <a:t>IN compara o valor de uma coluna com um conjunto informado</a:t>
            </a:r>
            <a:r>
              <a:rPr lang="pt-BR" altLang="pt-BR" dirty="0" smtClean="0"/>
              <a:t>.</a:t>
            </a:r>
          </a:p>
          <a:p>
            <a:pPr marL="571500" indent="-457200" algn="just"/>
            <a:r>
              <a:rPr lang="pt-BR" altLang="pt-BR" dirty="0" smtClean="0"/>
              <a:t>Exemplo</a:t>
            </a:r>
            <a:r>
              <a:rPr lang="pt-BR" altLang="pt-BR" dirty="0"/>
              <a:t>:</a:t>
            </a:r>
          </a:p>
          <a:p>
            <a:pPr marL="971550" lvl="1" indent="-457200" algn="just"/>
            <a:r>
              <a:rPr lang="pt-BR" altLang="pt-BR" dirty="0"/>
              <a:t>SELECT * </a:t>
            </a:r>
            <a:endParaRPr lang="pt-BR" altLang="pt-BR" dirty="0" smtClean="0"/>
          </a:p>
          <a:p>
            <a:pPr marL="971550" lvl="1" indent="-457200" algn="just"/>
            <a:r>
              <a:rPr lang="pt-BR" altLang="pt-BR" dirty="0" err="1" smtClean="0"/>
              <a:t>from</a:t>
            </a:r>
            <a:r>
              <a:rPr lang="pt-BR" altLang="pt-BR" dirty="0" smtClean="0"/>
              <a:t> </a:t>
            </a:r>
            <a:r>
              <a:rPr lang="pt-BR" altLang="pt-BR" dirty="0" err="1"/>
              <a:t>funcionario</a:t>
            </a:r>
            <a:r>
              <a:rPr lang="pt-BR" altLang="pt-BR" dirty="0"/>
              <a:t> </a:t>
            </a:r>
            <a:endParaRPr lang="pt-BR" altLang="pt-BR" dirty="0" smtClean="0"/>
          </a:p>
          <a:p>
            <a:pPr marL="971550" lvl="1" indent="-457200" algn="just"/>
            <a:r>
              <a:rPr lang="pt-BR" altLang="pt-BR" dirty="0" smtClean="0"/>
              <a:t>WHERE </a:t>
            </a:r>
            <a:r>
              <a:rPr lang="pt-BR" altLang="pt-BR" dirty="0" err="1"/>
              <a:t>codigo</a:t>
            </a:r>
            <a:r>
              <a:rPr lang="pt-BR" altLang="pt-BR" dirty="0"/>
              <a:t> IN (2, 4, 25, 30)</a:t>
            </a: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Funções de agregação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7584" y="1417638"/>
            <a:ext cx="78592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Na SQL existem algumas funções que agrupam </a:t>
            </a:r>
            <a:r>
              <a:rPr lang="pt-BR" sz="3000" dirty="0" smtClean="0"/>
              <a:t>valores.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 dirty="0" smtClean="0"/>
              <a:t>São </a:t>
            </a:r>
            <a:r>
              <a:rPr lang="pt-BR" sz="3000" dirty="0"/>
              <a:t>elas: </a:t>
            </a:r>
            <a:endParaRPr lang="pt-BR" sz="3000" dirty="0" smtClean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3000" dirty="0" smtClean="0"/>
              <a:t>COUNT</a:t>
            </a:r>
            <a:r>
              <a:rPr lang="pt-BR" sz="3000" dirty="0"/>
              <a:t>: conta a quantidade de linhas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3000" dirty="0" smtClean="0"/>
              <a:t>AVG</a:t>
            </a:r>
            <a:r>
              <a:rPr lang="pt-BR" sz="3000" dirty="0"/>
              <a:t>: realiza a média aritmética da coluna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3000" dirty="0" smtClean="0"/>
              <a:t>SUM</a:t>
            </a:r>
            <a:r>
              <a:rPr lang="pt-BR" sz="3000" dirty="0"/>
              <a:t>: soma os valores da coluna </a:t>
            </a:r>
            <a:endParaRPr lang="pt-BR" sz="3000" dirty="0" smtClean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3000" dirty="0" smtClean="0"/>
              <a:t>MIN</a:t>
            </a:r>
            <a:r>
              <a:rPr lang="pt-BR" sz="3000" dirty="0"/>
              <a:t>: retorna o menor valor da coluna </a:t>
            </a:r>
            <a:endParaRPr lang="pt-BR" sz="3000" dirty="0" smtClean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3000" dirty="0" smtClean="0"/>
              <a:t>MAX</a:t>
            </a:r>
            <a:r>
              <a:rPr lang="pt-BR" sz="3000" dirty="0"/>
              <a:t>: retorna o maior valor da coluna</a:t>
            </a: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b="1" dirty="0"/>
              <a:t>Funções de agregação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5687" t="13753" r="15687" b="16498"/>
          <a:stretch/>
        </p:blipFill>
        <p:spPr>
          <a:xfrm>
            <a:off x="1043608" y="1124744"/>
            <a:ext cx="7992888" cy="45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Agrupando valores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7347" t="36218" r="18454" b="38189"/>
          <a:stretch/>
        </p:blipFill>
        <p:spPr>
          <a:xfrm>
            <a:off x="349913" y="3356992"/>
            <a:ext cx="8352929" cy="187220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3568" y="1414716"/>
            <a:ext cx="784887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300" dirty="0"/>
              <a:t>As funções de agregação também podem agrupar os valores de acordo com determinadas colunas.</a:t>
            </a: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Agrupando valores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7584" y="1700808"/>
            <a:ext cx="806489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300" dirty="0"/>
              <a:t>Podemos restringir os resultados das funções de agregação</a:t>
            </a:r>
            <a:r>
              <a:rPr lang="pt-BR" sz="3300" dirty="0" smtClean="0"/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300" dirty="0" smtClean="0"/>
              <a:t>Para </a:t>
            </a:r>
            <a:r>
              <a:rPr lang="pt-BR" sz="3300" dirty="0"/>
              <a:t>isso utilizamos a cláusula HAVING.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6241" t="38188" r="16241" b="40156"/>
          <a:stretch/>
        </p:blipFill>
        <p:spPr>
          <a:xfrm>
            <a:off x="359023" y="3861048"/>
            <a:ext cx="878497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Ordenando valores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755576" y="1418346"/>
            <a:ext cx="82089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/>
              <a:t>Para ordenar o resultado de uma pesquisa utilizamos a cláusula ORDER BY.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 dirty="0" smtClean="0"/>
              <a:t>Pode </a:t>
            </a:r>
            <a:r>
              <a:rPr lang="pt-BR" sz="3000" dirty="0"/>
              <a:t>ser ordenado de forma ascendente (ASC) ou descendente (DESC</a:t>
            </a:r>
            <a:r>
              <a:rPr lang="pt-BR" sz="3000" dirty="0" smtClean="0"/>
              <a:t>).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 dirty="0" smtClean="0"/>
              <a:t>O </a:t>
            </a:r>
            <a:r>
              <a:rPr lang="pt-BR" sz="3000" dirty="0"/>
              <a:t>padrão é ASC</a:t>
            </a:r>
            <a:r>
              <a:rPr lang="pt-BR" dirty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7347" t="58859" r="15687" b="7672"/>
          <a:stretch/>
        </p:blipFill>
        <p:spPr>
          <a:xfrm>
            <a:off x="932256" y="4365104"/>
            <a:ext cx="8064897" cy="22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755576" y="141834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 smtClean="0"/>
              <a:t>Desenvolver as listas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mtClean="0"/>
              <a:t>Exercícios </a:t>
            </a:r>
            <a:r>
              <a:rPr lang="pt-BR" dirty="0" smtClean="0"/>
              <a:t>Básicos – entregar N1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86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457200"/>
            <a:r>
              <a:rPr lang="pt-BR" b="1" dirty="0" smtClean="0"/>
              <a:t>LINGUAGEM SQL-SELECT</a:t>
            </a:r>
            <a:br>
              <a:rPr lang="pt-BR" b="1" dirty="0" smtClean="0"/>
            </a:br>
            <a:r>
              <a:rPr lang="pt-BR" b="1" dirty="0" smtClean="0"/>
              <a:t>Comandos Simples</a:t>
            </a:r>
            <a:endParaRPr lang="pt-BR" altLang="pt-BR" sz="2400" b="1" dirty="0">
              <a:solidFill>
                <a:srgbClr val="CC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2438" y="1412875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Comando utilizado para selecionar </a:t>
            </a:r>
            <a:r>
              <a:rPr lang="pt-BR" sz="2800" dirty="0" smtClean="0"/>
              <a:t>tuplas de </a:t>
            </a:r>
            <a:r>
              <a:rPr lang="pt-BR" sz="2800" dirty="0"/>
              <a:t>uma ou mais tabelas.</a:t>
            </a:r>
          </a:p>
          <a:p>
            <a:pPr marL="0" indent="0">
              <a:buNone/>
            </a:pPr>
            <a:r>
              <a:rPr lang="pt-BR" sz="2800" b="1" dirty="0" smtClean="0"/>
              <a:t>	</a:t>
            </a:r>
            <a:r>
              <a:rPr lang="pt-BR" sz="2200" b="1" dirty="0" smtClean="0"/>
              <a:t>SELECT </a:t>
            </a:r>
            <a:r>
              <a:rPr lang="pt-BR" sz="2200" dirty="0" smtClean="0"/>
              <a:t>coluna1</a:t>
            </a:r>
            <a:r>
              <a:rPr lang="pt-BR" sz="2200" dirty="0"/>
              <a:t>, coluna2, coluna3 </a:t>
            </a:r>
          </a:p>
          <a:p>
            <a:pPr marL="0" indent="0">
              <a:buNone/>
            </a:pPr>
            <a:r>
              <a:rPr lang="pt-BR" sz="2200" b="1" dirty="0" smtClean="0"/>
              <a:t>	FROM </a:t>
            </a:r>
            <a:r>
              <a:rPr lang="pt-BR" sz="2200" dirty="0" smtClean="0"/>
              <a:t>tabela_nome1</a:t>
            </a:r>
            <a:r>
              <a:rPr lang="pt-BR" sz="2200" dirty="0"/>
              <a:t>, tabela_nome2</a:t>
            </a:r>
          </a:p>
          <a:p>
            <a:pPr marL="0" indent="0">
              <a:buNone/>
            </a:pPr>
            <a:r>
              <a:rPr lang="pt-BR" sz="2200" b="1" dirty="0" smtClean="0"/>
              <a:t>	WHERE </a:t>
            </a:r>
            <a:r>
              <a:rPr lang="pt-BR" sz="2200" dirty="0" smtClean="0"/>
              <a:t>coluna1=valor1</a:t>
            </a:r>
            <a:endParaRPr lang="pt-BR" sz="2200" dirty="0"/>
          </a:p>
          <a:p>
            <a:pPr marL="0" indent="0">
              <a:buNone/>
            </a:pPr>
            <a:r>
              <a:rPr lang="pt-BR" sz="2200" dirty="0" smtClean="0"/>
              <a:t>		AND coluna2=valor2</a:t>
            </a:r>
            <a:endParaRPr lang="pt-BR" sz="2200" dirty="0"/>
          </a:p>
          <a:p>
            <a:pPr marL="0" indent="0">
              <a:buNone/>
            </a:pPr>
            <a:r>
              <a:rPr lang="pt-BR" sz="2200" dirty="0" smtClean="0"/>
              <a:t>		OR coluna2=valor3</a:t>
            </a:r>
            <a:endParaRPr lang="pt-BR" sz="2200" dirty="0"/>
          </a:p>
          <a:p>
            <a:pPr marL="0" indent="0">
              <a:buNone/>
            </a:pPr>
            <a:r>
              <a:rPr lang="pt-BR" sz="2200" b="1" dirty="0" smtClean="0"/>
              <a:t>	GROUP BY </a:t>
            </a:r>
            <a:r>
              <a:rPr lang="pt-BR" sz="2200" dirty="0" smtClean="0"/>
              <a:t>coluna1</a:t>
            </a:r>
            <a:endParaRPr lang="pt-BR" sz="2200" dirty="0"/>
          </a:p>
          <a:p>
            <a:pPr marL="0" indent="0">
              <a:buNone/>
            </a:pPr>
            <a:r>
              <a:rPr lang="pt-BR" sz="2200" b="1" dirty="0" smtClean="0"/>
              <a:t>	HAVING </a:t>
            </a:r>
            <a:r>
              <a:rPr lang="pt-BR" sz="2200" dirty="0" smtClean="0"/>
              <a:t>AVG(coluna1</a:t>
            </a:r>
            <a:r>
              <a:rPr lang="pt-BR" sz="2200" dirty="0"/>
              <a:t>) &gt; 100</a:t>
            </a:r>
          </a:p>
          <a:p>
            <a:pPr marL="0" indent="0">
              <a:buNone/>
            </a:pPr>
            <a:r>
              <a:rPr lang="pt-BR" sz="2200" b="1" dirty="0" smtClean="0"/>
              <a:t>	ORDER BY </a:t>
            </a:r>
            <a:r>
              <a:rPr lang="pt-BR" sz="2200" dirty="0" smtClean="0"/>
              <a:t>coluna2</a:t>
            </a:r>
            <a:r>
              <a:rPr lang="pt-BR" sz="2200" dirty="0"/>
              <a:t>;</a:t>
            </a:r>
            <a:endParaRPr lang="pt-BR" altLang="pt-BR" sz="2200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Cláusula SELECT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90550" y="1268760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r>
              <a:rPr lang="pt-BR" altLang="pt-BR" sz="2400" dirty="0"/>
              <a:t> Informa quais as colunas existirão no resultado da consulta</a:t>
            </a:r>
            <a:r>
              <a:rPr lang="pt-BR" altLang="pt-BR" sz="2400" dirty="0" smtClean="0"/>
              <a:t>.</a:t>
            </a:r>
          </a:p>
          <a:p>
            <a:pPr marL="571500" indent="-457200" algn="just"/>
            <a:endParaRPr lang="pt-BR" altLang="pt-BR" sz="2400" dirty="0"/>
          </a:p>
          <a:p>
            <a:pPr marL="971550" lvl="1" indent="-457200" algn="just"/>
            <a:r>
              <a:rPr lang="pt-BR" altLang="pt-BR" sz="2000" dirty="0"/>
              <a:t>SELECT nome, </a:t>
            </a:r>
            <a:r>
              <a:rPr lang="pt-BR" altLang="pt-BR" sz="2000" dirty="0" err="1"/>
              <a:t>email</a:t>
            </a:r>
            <a:endParaRPr lang="pt-BR" altLang="pt-BR" sz="2000" dirty="0"/>
          </a:p>
          <a:p>
            <a:pPr marL="571500" indent="-457200" algn="just"/>
            <a:endParaRPr lang="pt-BR" altLang="pt-BR" sz="2400" dirty="0" smtClean="0"/>
          </a:p>
          <a:p>
            <a:pPr marL="971550" lvl="1" indent="-457200" algn="just"/>
            <a:r>
              <a:rPr lang="pt-BR" altLang="pt-BR" sz="2000" dirty="0" smtClean="0"/>
              <a:t>SELECT </a:t>
            </a:r>
            <a:r>
              <a:rPr lang="pt-BR" altLang="pt-BR" sz="2000" dirty="0"/>
              <a:t>(</a:t>
            </a:r>
            <a:r>
              <a:rPr lang="pt-BR" altLang="pt-BR" sz="2000" dirty="0" err="1"/>
              <a:t>vlUnitario</a:t>
            </a:r>
            <a:r>
              <a:rPr lang="pt-BR" altLang="pt-BR" sz="2000" dirty="0"/>
              <a:t> + 10) as valor</a:t>
            </a:r>
          </a:p>
          <a:p>
            <a:pPr marL="571500" indent="-457200" algn="just"/>
            <a:endParaRPr lang="pt-BR" altLang="pt-BR" sz="2400" dirty="0" smtClean="0"/>
          </a:p>
          <a:p>
            <a:pPr marL="971550" lvl="1" indent="-457200" algn="just"/>
            <a:r>
              <a:rPr lang="pt-BR" altLang="pt-BR" sz="2000" dirty="0" smtClean="0"/>
              <a:t>SELECT </a:t>
            </a:r>
            <a:r>
              <a:rPr lang="pt-BR" altLang="pt-BR" sz="2000" dirty="0"/>
              <a:t>*</a:t>
            </a:r>
          </a:p>
          <a:p>
            <a:pPr marL="514350" lvl="1" indent="0" algn="just">
              <a:buNone/>
            </a:pPr>
            <a:endParaRPr lang="pt-BR" altLang="pt-BR" sz="2000" dirty="0"/>
          </a:p>
          <a:p>
            <a:pPr marL="971550" lvl="1" indent="-457200" algn="just"/>
            <a:r>
              <a:rPr lang="pt-BR" altLang="pt-BR" sz="2000" dirty="0" smtClean="0"/>
              <a:t>SELECT </a:t>
            </a:r>
            <a:r>
              <a:rPr lang="pt-BR" altLang="pt-BR" sz="2000" dirty="0"/>
              <a:t>COUNT(*) quantidade</a:t>
            </a:r>
            <a:endParaRPr lang="pt-BR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Cláusula FROM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r>
              <a:rPr lang="pt-BR" sz="2800" dirty="0"/>
              <a:t>Informa quais as tabelas envolvidas na consulta.</a:t>
            </a:r>
          </a:p>
          <a:p>
            <a:pPr marL="971550" lvl="1" indent="-457200" algn="just"/>
            <a:r>
              <a:rPr lang="pt-BR" sz="2400" dirty="0"/>
              <a:t>FROM cliente </a:t>
            </a:r>
            <a:endParaRPr lang="pt-BR" sz="2400" dirty="0" smtClean="0"/>
          </a:p>
          <a:p>
            <a:pPr marL="571500" indent="-457200" algn="just"/>
            <a:r>
              <a:rPr lang="pt-BR" i="1" dirty="0" smtClean="0"/>
              <a:t>Podendo colocar um alias </a:t>
            </a:r>
          </a:p>
          <a:p>
            <a:pPr marL="971550" lvl="1" indent="-457200" algn="just"/>
            <a:r>
              <a:rPr lang="pt-BR" dirty="0" smtClean="0"/>
              <a:t>FROM cliente as </a:t>
            </a:r>
            <a:r>
              <a:rPr lang="pt-BR" dirty="0"/>
              <a:t>c</a:t>
            </a:r>
          </a:p>
          <a:p>
            <a:pPr marL="971550" lvl="1" indent="-457200" algn="just"/>
            <a:endParaRPr lang="pt-BR" sz="2400" dirty="0" smtClean="0"/>
          </a:p>
          <a:p>
            <a:pPr marL="571500" indent="-457200" algn="just"/>
            <a:r>
              <a:rPr lang="pt-BR" i="1" dirty="0" smtClean="0"/>
              <a:t>Usando mais do que uma tabela</a:t>
            </a:r>
            <a:endParaRPr lang="pt-BR" i="1" dirty="0"/>
          </a:p>
          <a:p>
            <a:pPr marL="971550" lvl="1" indent="-457200" algn="just"/>
            <a:r>
              <a:rPr lang="pt-BR" sz="2400" dirty="0" smtClean="0"/>
              <a:t>FROM </a:t>
            </a:r>
            <a:r>
              <a:rPr lang="pt-BR" sz="2400" dirty="0"/>
              <a:t>cliente c, fornecedor f</a:t>
            </a:r>
            <a:endParaRPr lang="pt-BR" altLang="pt-BR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Cláusula WHERE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r>
              <a:rPr lang="pt-BR" sz="2800" dirty="0"/>
              <a:t>Define os filtros que serão aplicados na consulta</a:t>
            </a:r>
            <a:r>
              <a:rPr lang="pt-BR" sz="2800" dirty="0" smtClean="0"/>
              <a:t>.</a:t>
            </a:r>
          </a:p>
          <a:p>
            <a:pPr marL="571500" indent="-457200" algn="just"/>
            <a:endParaRPr lang="pt-BR" sz="2800" dirty="0"/>
          </a:p>
          <a:p>
            <a:pPr marL="571500" indent="-457200" algn="just"/>
            <a:r>
              <a:rPr lang="en-US" sz="2800" dirty="0"/>
              <a:t>WHERE </a:t>
            </a:r>
            <a:r>
              <a:rPr lang="en-US" sz="2800" dirty="0" err="1"/>
              <a:t>nome</a:t>
            </a:r>
            <a:r>
              <a:rPr lang="en-US" sz="2800" dirty="0"/>
              <a:t> like </a:t>
            </a:r>
            <a:r>
              <a:rPr lang="en-US" sz="2800" dirty="0" smtClean="0"/>
              <a:t>‘Larissa%’ </a:t>
            </a:r>
            <a:endParaRPr lang="en-US" sz="2800" dirty="0"/>
          </a:p>
          <a:p>
            <a:pPr marL="571500" indent="-457200" algn="just"/>
            <a:r>
              <a:rPr lang="en-US" sz="2800" dirty="0" smtClean="0"/>
              <a:t>AND </a:t>
            </a:r>
            <a:r>
              <a:rPr lang="en-US" sz="2800" dirty="0" err="1"/>
              <a:t>sobrenome</a:t>
            </a:r>
            <a:r>
              <a:rPr lang="en-US" sz="2800" dirty="0"/>
              <a:t> like </a:t>
            </a:r>
            <a:r>
              <a:rPr lang="en-US" sz="2800" dirty="0" smtClean="0"/>
              <a:t>‘%Pavarini%’ </a:t>
            </a:r>
          </a:p>
          <a:p>
            <a:pPr marL="571500" indent="-457200" algn="just"/>
            <a:r>
              <a:rPr lang="en-US" sz="2800" dirty="0" smtClean="0"/>
              <a:t>OR </a:t>
            </a:r>
            <a:r>
              <a:rPr lang="en-US" sz="2800" dirty="0" err="1"/>
              <a:t>sobrenome</a:t>
            </a:r>
            <a:r>
              <a:rPr lang="en-US" sz="2800" dirty="0"/>
              <a:t> like </a:t>
            </a:r>
            <a:r>
              <a:rPr lang="en-US" sz="2800" dirty="0" smtClean="0"/>
              <a:t>‘%Luz%’;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90550" y="1404937"/>
            <a:ext cx="830193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r>
              <a:rPr lang="pt-BR" sz="3300" dirty="0"/>
              <a:t>Na cláusula WHERE podemos utilizar um conjunto de operadores para filtrar o resultado da consulta. </a:t>
            </a:r>
            <a:endParaRPr lang="pt-BR" sz="3300" dirty="0" smtClean="0"/>
          </a:p>
          <a:p>
            <a:pPr marL="571500" indent="-457200" algn="just"/>
            <a:r>
              <a:rPr lang="pt-BR" sz="3300" dirty="0" smtClean="0"/>
              <a:t>Os </a:t>
            </a:r>
            <a:r>
              <a:rPr lang="pt-BR" sz="3300" dirty="0"/>
              <a:t>operadores podem ser: </a:t>
            </a:r>
            <a:endParaRPr lang="pt-BR" sz="3300" dirty="0" smtClean="0"/>
          </a:p>
          <a:p>
            <a:pPr marL="971550" lvl="1" indent="-457200" algn="just"/>
            <a:r>
              <a:rPr lang="pt-BR" sz="3300" dirty="0" smtClean="0"/>
              <a:t> </a:t>
            </a:r>
            <a:r>
              <a:rPr lang="pt-BR" sz="3300" dirty="0"/>
              <a:t>Relacionais </a:t>
            </a:r>
            <a:endParaRPr lang="pt-BR" sz="3300" dirty="0" smtClean="0"/>
          </a:p>
          <a:p>
            <a:pPr marL="971550" lvl="1" indent="-457200" algn="just"/>
            <a:r>
              <a:rPr lang="pt-BR" sz="3300" dirty="0" smtClean="0"/>
              <a:t> </a:t>
            </a:r>
            <a:r>
              <a:rPr lang="pt-BR" sz="3300" dirty="0"/>
              <a:t>Lógicos </a:t>
            </a:r>
            <a:endParaRPr lang="pt-BR" sz="3300" dirty="0" smtClean="0"/>
          </a:p>
          <a:p>
            <a:pPr marL="971550" lvl="1" indent="-457200" algn="just"/>
            <a:r>
              <a:rPr lang="pt-BR" sz="3300" dirty="0" smtClean="0"/>
              <a:t> </a:t>
            </a:r>
            <a:r>
              <a:rPr lang="pt-BR" sz="3300" dirty="0"/>
              <a:t>Especiais</a:t>
            </a:r>
            <a:endParaRPr lang="pt-BR" altLang="pt-BR" sz="3300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Operadores </a:t>
            </a:r>
            <a:r>
              <a:rPr lang="pt-BR" b="1" dirty="0" smtClean="0"/>
              <a:t>Relacionais	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r>
              <a:rPr lang="pt-BR" sz="2800" dirty="0"/>
              <a:t>Utilizados para realizar comparações entre valores</a:t>
            </a:r>
            <a:r>
              <a:rPr lang="pt-BR" sz="1800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798" t="48234" r="24179" b="17313"/>
          <a:stretch/>
        </p:blipFill>
        <p:spPr>
          <a:xfrm>
            <a:off x="774313" y="2492896"/>
            <a:ext cx="792911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Lógicos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r>
              <a:rPr lang="pt-BR" sz="2500" dirty="0"/>
              <a:t>Realiza operações do tipo booleano (verdadeiro/falso).</a:t>
            </a:r>
          </a:p>
          <a:p>
            <a:pPr marL="514350" lvl="1" indent="0" algn="just">
              <a:buNone/>
            </a:pPr>
            <a:endParaRPr lang="pt-BR" altLang="pt-BR" sz="2100" dirty="0" smtClean="0"/>
          </a:p>
          <a:p>
            <a:pPr marL="971550" lvl="1" indent="-457200" algn="just"/>
            <a:endParaRPr lang="pt-BR" altLang="pt-BR" sz="2100" dirty="0"/>
          </a:p>
          <a:p>
            <a:pPr marL="971550" lvl="1" indent="-457200" algn="just"/>
            <a:endParaRPr lang="pt-BR" altLang="pt-BR" sz="21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3989" t="13579" r="24542" b="58859"/>
          <a:stretch/>
        </p:blipFill>
        <p:spPr>
          <a:xfrm>
            <a:off x="408798" y="2420838"/>
            <a:ext cx="8610267" cy="25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Especiais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400" dirty="0"/>
              <a:t> Os principais operadores especiais são: </a:t>
            </a:r>
            <a:endParaRPr lang="pt-BR" sz="3400" dirty="0" smtClean="0"/>
          </a:p>
          <a:p>
            <a:pPr lvl="1" algn="just"/>
            <a:endParaRPr lang="pt-BR" sz="3000" dirty="0" smtClean="0"/>
          </a:p>
          <a:p>
            <a:pPr lvl="1" algn="just"/>
            <a:r>
              <a:rPr lang="pt-BR" sz="3000" dirty="0" smtClean="0"/>
              <a:t>IS </a:t>
            </a:r>
            <a:r>
              <a:rPr lang="pt-BR" sz="3000" dirty="0"/>
              <a:t>NULL ou IS NOT NULL; </a:t>
            </a:r>
            <a:endParaRPr lang="pt-BR" sz="3000" dirty="0" smtClean="0"/>
          </a:p>
          <a:p>
            <a:pPr lvl="1" algn="just"/>
            <a:r>
              <a:rPr lang="pt-BR" sz="3000" dirty="0" smtClean="0"/>
              <a:t>BETWEEN</a:t>
            </a:r>
            <a:r>
              <a:rPr lang="pt-BR" sz="3000" dirty="0"/>
              <a:t>; </a:t>
            </a:r>
            <a:endParaRPr lang="pt-BR" sz="3000" dirty="0" smtClean="0"/>
          </a:p>
          <a:p>
            <a:pPr lvl="1" algn="just"/>
            <a:r>
              <a:rPr lang="pt-BR" sz="3000" dirty="0" smtClean="0"/>
              <a:t>LIKE</a:t>
            </a:r>
            <a:r>
              <a:rPr lang="pt-BR" sz="3000" dirty="0"/>
              <a:t>; </a:t>
            </a:r>
            <a:endParaRPr lang="pt-BR" sz="3000" dirty="0" smtClean="0"/>
          </a:p>
          <a:p>
            <a:pPr lvl="1" algn="just"/>
            <a:r>
              <a:rPr lang="pt-BR" sz="3000" dirty="0" smtClean="0"/>
              <a:t>IN</a:t>
            </a:r>
            <a:r>
              <a:rPr lang="pt-B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424</Words>
  <Application>Microsoft Office PowerPoint</Application>
  <PresentationFormat>Apresentação na tela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Banco de Dados – Comandos Básicos Sql</vt:lpstr>
      <vt:lpstr>LINGUAGEM SQL-SELECT Comandos Simples</vt:lpstr>
      <vt:lpstr>Cláusula SELECT</vt:lpstr>
      <vt:lpstr>Cláusula FROM</vt:lpstr>
      <vt:lpstr>Cláusula WHERE</vt:lpstr>
      <vt:lpstr>Operadores</vt:lpstr>
      <vt:lpstr>Operadores Relacionais </vt:lpstr>
      <vt:lpstr>Operadores Lógicos</vt:lpstr>
      <vt:lpstr>Operadores Especiais</vt:lpstr>
      <vt:lpstr>Operadores Especiais</vt:lpstr>
      <vt:lpstr>Operadores Especiais</vt:lpstr>
      <vt:lpstr>Operadores Especiais</vt:lpstr>
      <vt:lpstr>Operadores Especiais</vt:lpstr>
      <vt:lpstr>Funções de agregação</vt:lpstr>
      <vt:lpstr>Funções de agregação</vt:lpstr>
      <vt:lpstr>Agrupando valores</vt:lpstr>
      <vt:lpstr>Agrupando valores</vt:lpstr>
      <vt:lpstr>Ordenando valores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Alunos</cp:lastModifiedBy>
  <cp:revision>100</cp:revision>
  <dcterms:created xsi:type="dcterms:W3CDTF">2013-10-10T17:31:52Z</dcterms:created>
  <dcterms:modified xsi:type="dcterms:W3CDTF">2016-08-15T23:09:49Z</dcterms:modified>
</cp:coreProperties>
</file>