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58" r:id="rId9"/>
    <p:sldId id="265" r:id="rId10"/>
    <p:sldId id="266" r:id="rId11"/>
    <p:sldId id="267" r:id="rId12"/>
    <p:sldId id="279" r:id="rId13"/>
    <p:sldId id="268" r:id="rId14"/>
    <p:sldId id="280" r:id="rId15"/>
    <p:sldId id="269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99167" autoAdjust="0"/>
  </p:normalViewPr>
  <p:slideViewPr>
    <p:cSldViewPr>
      <p:cViewPr varScale="1">
        <p:scale>
          <a:sx n="71" d="100"/>
          <a:sy n="71" d="100"/>
        </p:scale>
        <p:origin x="-96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AAD26CC-EB1F-4565-9DE4-5C2B6CA07753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32483D-BBBA-4E7D-98D8-25DB8DF1F6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26CC-EB1F-4565-9DE4-5C2B6CA07753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2483D-BBBA-4E7D-98D8-25DB8DF1F6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AAD26CC-EB1F-4565-9DE4-5C2B6CA07753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332483D-BBBA-4E7D-98D8-25DB8DF1F6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26CC-EB1F-4565-9DE4-5C2B6CA07753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32483D-BBBA-4E7D-98D8-25DB8DF1F66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26CC-EB1F-4565-9DE4-5C2B6CA07753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332483D-BBBA-4E7D-98D8-25DB8DF1F66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AAD26CC-EB1F-4565-9DE4-5C2B6CA07753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32483D-BBBA-4E7D-98D8-25DB8DF1F66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AAD26CC-EB1F-4565-9DE4-5C2B6CA07753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332483D-BBBA-4E7D-98D8-25DB8DF1F66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26CC-EB1F-4565-9DE4-5C2B6CA07753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32483D-BBBA-4E7D-98D8-25DB8DF1F6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26CC-EB1F-4565-9DE4-5C2B6CA07753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32483D-BBBA-4E7D-98D8-25DB8DF1F6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26CC-EB1F-4565-9DE4-5C2B6CA07753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32483D-BBBA-4E7D-98D8-25DB8DF1F66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AAD26CC-EB1F-4565-9DE4-5C2B6CA07753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332483D-BBBA-4E7D-98D8-25DB8DF1F66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AAD26CC-EB1F-4565-9DE4-5C2B6CA07753}" type="datetimeFigureOut">
              <a:rPr lang="pt-BR" smtClean="0"/>
              <a:pPr/>
              <a:t>26/03/2014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332483D-BBBA-4E7D-98D8-25DB8DF1F66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</a:pPr>
            <a:endParaRPr lang="pt-BR" sz="2800" b="1" dirty="0" smtClean="0">
              <a:solidFill>
                <a:schemeClr val="tx2"/>
              </a:solidFill>
              <a:latin typeface="Garamond" pitchFamily="18" charset="0"/>
            </a:endParaRP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pt-BR" sz="96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Garamond" pitchFamily="18" charset="0"/>
              </a:rPr>
              <a:t>Prof</a:t>
            </a:r>
            <a:r>
              <a:rPr lang="pt-BR" sz="9600" b="1" baseline="30000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Garamond" pitchFamily="18" charset="0"/>
              </a:rPr>
              <a:t>a</a:t>
            </a:r>
            <a:r>
              <a:rPr lang="pt-BR" sz="96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aramond" pitchFamily="18" charset="0"/>
              </a:rPr>
              <a:t> Me.Larissa </a:t>
            </a:r>
            <a:r>
              <a:rPr lang="pt-BR" sz="96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  <a:latin typeface="Garamond" pitchFamily="18" charset="0"/>
              </a:rPr>
              <a:t>Pavarini</a:t>
            </a:r>
            <a:r>
              <a:rPr lang="pt-BR" sz="9600" b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aramond" pitchFamily="18" charset="0"/>
              </a:rPr>
              <a:t> da Luz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pt-BR" sz="9600" i="1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Garamond" pitchFamily="18" charset="0"/>
              </a:rPr>
              <a:t>larissa.luz01@fatec.sp.gov.br</a:t>
            </a:r>
          </a:p>
          <a:p>
            <a:endParaRPr lang="pt-BR" dirty="0">
              <a:latin typeface="Garamond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42976" y="1785926"/>
            <a:ext cx="647700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cap="all" dirty="0" err="1" smtClean="0">
                <a:solidFill>
                  <a:schemeClr val="tx2"/>
                </a:solidFill>
                <a:latin typeface="Garamond" pitchFamily="18" charset="0"/>
              </a:rPr>
              <a:t>Laboratório</a:t>
            </a:r>
            <a:r>
              <a:rPr lang="en-US" sz="4400" b="1" cap="all" dirty="0" smtClean="0">
                <a:solidFill>
                  <a:schemeClr val="tx2"/>
                </a:solidFill>
                <a:latin typeface="Garamond" pitchFamily="18" charset="0"/>
              </a:rPr>
              <a:t> de </a:t>
            </a:r>
            <a:r>
              <a:rPr lang="en-US" sz="4400" b="1" cap="all" dirty="0" err="1" smtClean="0">
                <a:solidFill>
                  <a:schemeClr val="tx2"/>
                </a:solidFill>
                <a:latin typeface="Garamond" pitchFamily="18" charset="0"/>
              </a:rPr>
              <a:t>Banco</a:t>
            </a:r>
            <a:r>
              <a:rPr lang="en-US" sz="4400" b="1" cap="all" dirty="0" smtClean="0">
                <a:solidFill>
                  <a:schemeClr val="tx2"/>
                </a:solidFill>
                <a:latin typeface="Garamond" pitchFamily="18" charset="0"/>
              </a:rPr>
              <a:t> de dados</a:t>
            </a:r>
            <a:endParaRPr lang="pt-BR" sz="4400" b="1" cap="all" dirty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14282" y="4000504"/>
            <a:ext cx="8501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latin typeface="Garamond" pitchFamily="18" charset="0"/>
                <a:sym typeface="Wingdings" pitchFamily="2" charset="2"/>
              </a:rPr>
              <a:t>Funções e Agrupamento</a:t>
            </a:r>
          </a:p>
        </p:txBody>
      </p:sp>
      <p:pic>
        <p:nvPicPr>
          <p:cNvPr id="7" name="Picture 4" descr="LOGO PRETO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903"/>
            <a:ext cx="9144000" cy="169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 smtClean="0">
                <a:latin typeface="Garamond" pitchFamily="18" charset="0"/>
              </a:rPr>
              <a:t>Group</a:t>
            </a:r>
            <a:r>
              <a:rPr lang="pt-BR" b="1" dirty="0" smtClean="0">
                <a:latin typeface="Garamond" pitchFamily="18" charset="0"/>
              </a:rPr>
              <a:t> </a:t>
            </a:r>
            <a:r>
              <a:rPr lang="pt-BR" b="1" dirty="0" err="1" smtClean="0">
                <a:latin typeface="Garamond" pitchFamily="18" charset="0"/>
              </a:rPr>
              <a:t>by</a:t>
            </a:r>
            <a:r>
              <a:rPr lang="pt-BR" b="1" dirty="0" smtClean="0">
                <a:latin typeface="Garamond" pitchFamily="18" charset="0"/>
              </a:rPr>
              <a:t> e </a:t>
            </a:r>
            <a:r>
              <a:rPr lang="pt-BR" b="1" dirty="0" err="1" smtClean="0">
                <a:latin typeface="Garamond" pitchFamily="18" charset="0"/>
              </a:rPr>
              <a:t>Order</a:t>
            </a:r>
            <a:r>
              <a:rPr lang="pt-BR" b="1" dirty="0" smtClean="0">
                <a:latin typeface="Garamond" pitchFamily="18" charset="0"/>
              </a:rPr>
              <a:t> </a:t>
            </a:r>
            <a:r>
              <a:rPr lang="pt-BR" b="1" dirty="0" err="1" smtClean="0">
                <a:latin typeface="Garamond" pitchFamily="18" charset="0"/>
              </a:rPr>
              <a:t>by</a:t>
            </a:r>
            <a:endParaRPr lang="pt-B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25195" t="24375" r="21484" b="6562"/>
          <a:stretch>
            <a:fillRect/>
          </a:stretch>
        </p:blipFill>
        <p:spPr bwMode="auto">
          <a:xfrm>
            <a:off x="1357290" y="1571612"/>
            <a:ext cx="6500858" cy="5262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 smtClean="0">
                <a:latin typeface="Garamond" pitchFamily="18" charset="0"/>
              </a:rPr>
              <a:t>Group</a:t>
            </a:r>
            <a:r>
              <a:rPr lang="pt-BR" b="1" dirty="0" smtClean="0">
                <a:latin typeface="Garamond" pitchFamily="18" charset="0"/>
              </a:rPr>
              <a:t> </a:t>
            </a:r>
            <a:r>
              <a:rPr lang="pt-BR" b="1" dirty="0" err="1" smtClean="0">
                <a:latin typeface="Garamond" pitchFamily="18" charset="0"/>
              </a:rPr>
              <a:t>by</a:t>
            </a:r>
            <a:r>
              <a:rPr lang="pt-BR" b="1" dirty="0" smtClean="0">
                <a:latin typeface="Garamond" pitchFamily="18" charset="0"/>
              </a:rPr>
              <a:t> e </a:t>
            </a:r>
            <a:r>
              <a:rPr lang="pt-BR" b="1" dirty="0" err="1" smtClean="0">
                <a:latin typeface="Garamond" pitchFamily="18" charset="0"/>
              </a:rPr>
              <a:t>Having</a:t>
            </a:r>
            <a:r>
              <a:rPr lang="pt-BR" b="1" dirty="0" smtClean="0">
                <a:latin typeface="Garamond" pitchFamily="18" charset="0"/>
              </a:rPr>
              <a:t> </a:t>
            </a:r>
            <a:endParaRPr lang="pt-BR" b="1" dirty="0">
              <a:latin typeface="Garamond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8750" t="24375" r="15625" b="7187"/>
          <a:stretch>
            <a:fillRect/>
          </a:stretch>
        </p:blipFill>
        <p:spPr bwMode="auto">
          <a:xfrm>
            <a:off x="1000100" y="1571612"/>
            <a:ext cx="800105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 smtClean="0">
                <a:latin typeface="Garamond" pitchFamily="18" charset="0"/>
              </a:rPr>
              <a:t>Group</a:t>
            </a:r>
            <a:r>
              <a:rPr lang="pt-BR" b="1" dirty="0" smtClean="0">
                <a:latin typeface="Garamond" pitchFamily="18" charset="0"/>
              </a:rPr>
              <a:t> </a:t>
            </a:r>
            <a:r>
              <a:rPr lang="pt-BR" b="1" dirty="0" err="1" smtClean="0">
                <a:latin typeface="Garamond" pitchFamily="18" charset="0"/>
              </a:rPr>
              <a:t>by</a:t>
            </a:r>
            <a:r>
              <a:rPr lang="pt-BR" b="1" dirty="0" smtClean="0">
                <a:latin typeface="Garamond" pitchFamily="18" charset="0"/>
              </a:rPr>
              <a:t> e </a:t>
            </a:r>
            <a:r>
              <a:rPr lang="pt-BR" b="1" dirty="0" err="1" smtClean="0">
                <a:latin typeface="Garamond" pitchFamily="18" charset="0"/>
              </a:rPr>
              <a:t>Having</a:t>
            </a:r>
            <a:r>
              <a:rPr lang="pt-BR" b="1" dirty="0" smtClean="0">
                <a:latin typeface="Garamond" pitchFamily="18" charset="0"/>
              </a:rPr>
              <a:t> 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l="20508" t="25937" r="18554" b="8437"/>
          <a:stretch>
            <a:fillRect/>
          </a:stretch>
        </p:blipFill>
        <p:spPr bwMode="auto">
          <a:xfrm>
            <a:off x="1000100" y="1643050"/>
            <a:ext cx="742955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Garamond" pitchFamily="18" charset="0"/>
              </a:rPr>
              <a:t>Exemplos com </a:t>
            </a:r>
            <a:r>
              <a:rPr lang="pt-BR" b="1" dirty="0" err="1" smtClean="0">
                <a:latin typeface="Garamond" pitchFamily="18" charset="0"/>
              </a:rPr>
              <a:t>Having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l="22851" t="25937" r="19726" b="6563"/>
          <a:stretch>
            <a:fillRect/>
          </a:stretch>
        </p:blipFill>
        <p:spPr bwMode="auto">
          <a:xfrm>
            <a:off x="1214414" y="1571612"/>
            <a:ext cx="700092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Garamond" pitchFamily="18" charset="0"/>
              </a:rPr>
              <a:t>Restrições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 l="17578" t="24376" r="22656" b="23124"/>
          <a:stretch>
            <a:fillRect/>
          </a:stretch>
        </p:blipFill>
        <p:spPr bwMode="auto">
          <a:xfrm>
            <a:off x="928662" y="1857364"/>
            <a:ext cx="7286676" cy="400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5429256" y="600076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Garamond" pitchFamily="18" charset="0"/>
              </a:rPr>
              <a:t>aninhados</a:t>
            </a:r>
            <a:endParaRPr lang="pt-BR" b="1" dirty="0">
              <a:latin typeface="Garamond" pitchFamily="18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5357818" y="5643578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Garamond" pitchFamily="18" charset="0"/>
              </a:rPr>
              <a:t>Cláusula SELECT – 6 regras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l="28711" t="24375" r="33789" b="11874"/>
          <a:stretch>
            <a:fillRect/>
          </a:stretch>
        </p:blipFill>
        <p:spPr bwMode="auto">
          <a:xfrm>
            <a:off x="2143108" y="1643049"/>
            <a:ext cx="4786346" cy="508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 smtClean="0">
                <a:latin typeface="Garamond" pitchFamily="18" charset="0"/>
              </a:rPr>
              <a:t>Funções</a:t>
            </a:r>
            <a:r>
              <a:rPr lang="en-US" b="1" dirty="0" smtClean="0">
                <a:latin typeface="Garamond" pitchFamily="18" charset="0"/>
              </a:rPr>
              <a:t> SQL</a:t>
            </a:r>
            <a:endParaRPr lang="pt-BR" b="1" dirty="0">
              <a:latin typeface="Garamond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8164" t="27188" r="16796" b="21249"/>
          <a:stretch>
            <a:fillRect/>
          </a:stretch>
        </p:blipFill>
        <p:spPr bwMode="auto">
          <a:xfrm>
            <a:off x="714348" y="2000240"/>
            <a:ext cx="792961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 smtClean="0">
                <a:latin typeface="Garamond" pitchFamily="18" charset="0"/>
              </a:rPr>
              <a:t>Funções</a:t>
            </a:r>
            <a:endParaRPr lang="pt-BR" b="1" dirty="0">
              <a:latin typeface="Garamond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8164" t="27188" r="15039" b="9999"/>
          <a:stretch>
            <a:fillRect/>
          </a:stretch>
        </p:blipFill>
        <p:spPr bwMode="auto">
          <a:xfrm>
            <a:off x="500034" y="1714488"/>
            <a:ext cx="814393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Garamond" pitchFamily="18" charset="0"/>
              </a:rPr>
              <a:t>Exemplo</a:t>
            </a:r>
            <a:r>
              <a:rPr lang="en-US" b="1" dirty="0" smtClean="0">
                <a:latin typeface="Garamond" pitchFamily="18" charset="0"/>
              </a:rPr>
              <a:t> simples de </a:t>
            </a:r>
            <a:r>
              <a:rPr lang="en-US" b="1" dirty="0" err="1" smtClean="0">
                <a:latin typeface="Garamond" pitchFamily="18" charset="0"/>
              </a:rPr>
              <a:t>Função</a:t>
            </a:r>
            <a:endParaRPr lang="pt-BR" b="1" dirty="0">
              <a:latin typeface="Garamond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22266" t="29221" r="19726" b="11363"/>
          <a:stretch>
            <a:fillRect/>
          </a:stretch>
        </p:blipFill>
        <p:spPr bwMode="auto">
          <a:xfrm>
            <a:off x="1000100" y="1785926"/>
            <a:ext cx="707236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Garamond" pitchFamily="18" charset="0"/>
              </a:rPr>
              <a:t>Cuidado</a:t>
            </a:r>
            <a:r>
              <a:rPr lang="en-US" b="1" dirty="0" smtClean="0">
                <a:latin typeface="Garamond" pitchFamily="18" charset="0"/>
              </a:rPr>
              <a:t> com </a:t>
            </a:r>
            <a:r>
              <a:rPr lang="en-US" b="1" dirty="0" err="1" smtClean="0">
                <a:latin typeface="Garamond" pitchFamily="18" charset="0"/>
              </a:rPr>
              <a:t>valores</a:t>
            </a:r>
            <a:r>
              <a:rPr lang="en-US" b="1" dirty="0" smtClean="0">
                <a:latin typeface="Garamond" pitchFamily="18" charset="0"/>
              </a:rPr>
              <a:t> </a:t>
            </a:r>
            <a:r>
              <a:rPr lang="en-US" b="1" dirty="0" err="1" smtClean="0">
                <a:latin typeface="Garamond" pitchFamily="18" charset="0"/>
              </a:rPr>
              <a:t>Nulos</a:t>
            </a:r>
            <a:endParaRPr lang="pt-BR" b="1" dirty="0">
              <a:latin typeface="Garamond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22852" t="25313" r="18554" b="15624"/>
          <a:stretch>
            <a:fillRect/>
          </a:stretch>
        </p:blipFill>
        <p:spPr bwMode="auto">
          <a:xfrm>
            <a:off x="1071538" y="1785926"/>
            <a:ext cx="71438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latin typeface="Garamond" pitchFamily="18" charset="0"/>
              </a:rPr>
              <a:t>Funções</a:t>
            </a:r>
            <a:r>
              <a:rPr lang="en-US" b="1" dirty="0" smtClean="0">
                <a:latin typeface="Garamond" pitchFamily="18" charset="0"/>
              </a:rPr>
              <a:t> </a:t>
            </a:r>
            <a:r>
              <a:rPr lang="en-US" b="1" dirty="0" err="1" smtClean="0">
                <a:latin typeface="Garamond" pitchFamily="18" charset="0"/>
              </a:rPr>
              <a:t>baseadas</a:t>
            </a:r>
            <a:r>
              <a:rPr lang="en-US" b="1" dirty="0" smtClean="0">
                <a:latin typeface="Garamond" pitchFamily="18" charset="0"/>
              </a:rPr>
              <a:t> </a:t>
            </a:r>
            <a:r>
              <a:rPr lang="en-US" b="1" dirty="0" err="1" smtClean="0">
                <a:latin typeface="Garamond" pitchFamily="18" charset="0"/>
              </a:rPr>
              <a:t>em</a:t>
            </a:r>
            <a:r>
              <a:rPr lang="en-US" b="1" dirty="0" smtClean="0">
                <a:latin typeface="Garamond" pitchFamily="18" charset="0"/>
              </a:rPr>
              <a:t> </a:t>
            </a:r>
            <a:r>
              <a:rPr lang="en-US" b="1" dirty="0" err="1" smtClean="0">
                <a:latin typeface="Garamond" pitchFamily="18" charset="0"/>
              </a:rPr>
              <a:t>subconjunto</a:t>
            </a:r>
            <a:endParaRPr lang="pt-BR" b="1" dirty="0">
              <a:latin typeface="Garamond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33941" t="24375" r="31445" b="4375"/>
          <a:stretch>
            <a:fillRect/>
          </a:stretch>
        </p:blipFill>
        <p:spPr bwMode="auto">
          <a:xfrm>
            <a:off x="714348" y="1588878"/>
            <a:ext cx="3929090" cy="505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5214942" y="1714488"/>
            <a:ext cx="2643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>
                <a:latin typeface="Garamond" pitchFamily="18" charset="0"/>
              </a:rPr>
              <a:t>Eu preciso de todos os salários, onde o nome do departamento (</a:t>
            </a:r>
            <a:r>
              <a:rPr lang="pt-BR" b="1" dirty="0" err="1" smtClean="0">
                <a:latin typeface="Garamond" pitchFamily="18" charset="0"/>
              </a:rPr>
              <a:t>workdept</a:t>
            </a:r>
            <a:r>
              <a:rPr lang="pt-BR" b="1" dirty="0" smtClean="0">
                <a:latin typeface="Garamond" pitchFamily="18" charset="0"/>
              </a:rPr>
              <a:t>) comece com a letra D</a:t>
            </a:r>
            <a:endParaRPr lang="pt-BR" b="1" dirty="0">
              <a:latin typeface="Garamond" pitchFamily="18" charset="0"/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>
            <a:off x="3857620" y="2357430"/>
            <a:ext cx="1214446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Garamond" pitchFamily="18" charset="0"/>
              </a:rPr>
              <a:t>Group by</a:t>
            </a:r>
            <a:endParaRPr lang="pt-BR" b="1" dirty="0">
              <a:latin typeface="Garamond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20508" t="23438" r="16796" b="6249"/>
          <a:stretch>
            <a:fillRect/>
          </a:stretch>
        </p:blipFill>
        <p:spPr bwMode="auto">
          <a:xfrm>
            <a:off x="71406" y="1528882"/>
            <a:ext cx="7500990" cy="5257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5929322" y="1571612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latin typeface="Garamond" pitchFamily="18" charset="0"/>
              </a:rPr>
              <a:t>Eu preciso listar o salários de todos os funcionários dos departamentos A00, B01 e C01. Além disso, para esses departamentos, eu quero o total gasto por salário.</a:t>
            </a:r>
            <a:endParaRPr lang="pt-BR" dirty="0">
              <a:latin typeface="Garamond" pitchFamily="18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4000496" y="2285992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 err="1" smtClean="0">
                <a:latin typeface="Garamond" pitchFamily="18" charset="0"/>
              </a:rPr>
              <a:t>Group</a:t>
            </a:r>
            <a:r>
              <a:rPr lang="pt-BR" b="1" dirty="0" smtClean="0">
                <a:latin typeface="Garamond" pitchFamily="18" charset="0"/>
              </a:rPr>
              <a:t> </a:t>
            </a:r>
            <a:r>
              <a:rPr lang="pt-BR" b="1" dirty="0" err="1" smtClean="0">
                <a:latin typeface="Garamond" pitchFamily="18" charset="0"/>
              </a:rPr>
              <a:t>By</a:t>
            </a:r>
            <a:r>
              <a:rPr lang="pt-BR" b="1" dirty="0" smtClean="0">
                <a:latin typeface="Garamond" pitchFamily="18" charset="0"/>
              </a:rPr>
              <a:t> para mais de uma coluna</a:t>
            </a:r>
            <a:endParaRPr lang="pt-BR" b="1" dirty="0">
              <a:latin typeface="Garamond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 smtClean="0">
              <a:latin typeface="Garamond" pitchFamily="18" charset="0"/>
            </a:endParaRPr>
          </a:p>
          <a:p>
            <a:endParaRPr lang="pt-BR" dirty="0">
              <a:latin typeface="Garamond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8164" t="35312" r="17968" b="7500"/>
          <a:stretch>
            <a:fillRect/>
          </a:stretch>
        </p:blipFill>
        <p:spPr bwMode="auto">
          <a:xfrm>
            <a:off x="459045" y="2357430"/>
            <a:ext cx="8042045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142844" y="1514291"/>
            <a:ext cx="871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Garamond" pitchFamily="18" charset="0"/>
              </a:rPr>
              <a:t>Saiba o salário médio por nível de ensino para cada grupo de departamento (dada por o primeiro caractere do número do departamento), para os níveis de ensino 18 e superior</a:t>
            </a:r>
            <a:endParaRPr lang="pt-BR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latin typeface="Garamond" pitchFamily="18" charset="0"/>
              </a:rPr>
              <a:t>O mais difícil para lembrar:</a:t>
            </a:r>
            <a:br>
              <a:rPr lang="pt-BR" b="1" dirty="0" smtClean="0">
                <a:latin typeface="Garamond" pitchFamily="18" charset="0"/>
              </a:rPr>
            </a:br>
            <a:r>
              <a:rPr lang="pt-BR" b="1" dirty="0" smtClean="0">
                <a:latin typeface="Garamond" pitchFamily="18" charset="0"/>
              </a:rPr>
              <a:t>regras em todas as consultas SQL.</a:t>
            </a:r>
            <a:endParaRPr lang="pt-BR" b="1" dirty="0">
              <a:latin typeface="Garamond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20508" t="27188" r="21484" b="14062"/>
          <a:stretch>
            <a:fillRect/>
          </a:stretch>
        </p:blipFill>
        <p:spPr bwMode="auto">
          <a:xfrm>
            <a:off x="928662" y="1738330"/>
            <a:ext cx="7072362" cy="447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503</TotalTime>
  <Words>151</Words>
  <Application>Microsoft Office PowerPoint</Application>
  <PresentationFormat>Apresentação na tela (4:3)</PresentationFormat>
  <Paragraphs>23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Mediano</vt:lpstr>
      <vt:lpstr>Apresentação do PowerPoint</vt:lpstr>
      <vt:lpstr>Funções SQL</vt:lpstr>
      <vt:lpstr>Funções</vt:lpstr>
      <vt:lpstr>Exemplo simples de Função</vt:lpstr>
      <vt:lpstr>Cuidado com valores Nulos</vt:lpstr>
      <vt:lpstr>Funções baseadas em subconjunto</vt:lpstr>
      <vt:lpstr>Group by</vt:lpstr>
      <vt:lpstr>Group By para mais de uma coluna</vt:lpstr>
      <vt:lpstr>O mais difícil para lembrar: regras em todas as consultas SQL.</vt:lpstr>
      <vt:lpstr>Group by e Order by</vt:lpstr>
      <vt:lpstr>Group by e Having </vt:lpstr>
      <vt:lpstr>Group by e Having </vt:lpstr>
      <vt:lpstr>Exemplos com Having</vt:lpstr>
      <vt:lpstr>Restrições</vt:lpstr>
      <vt:lpstr>Cláusula SELECT – 6 regras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</dc:creator>
  <cp:lastModifiedBy>alunos</cp:lastModifiedBy>
  <cp:revision>117</cp:revision>
  <dcterms:created xsi:type="dcterms:W3CDTF">2010-01-30T02:00:01Z</dcterms:created>
  <dcterms:modified xsi:type="dcterms:W3CDTF">2014-03-26T12:37:36Z</dcterms:modified>
</cp:coreProperties>
</file>