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5"/>
  </p:handoutMasterIdLst>
  <p:sldIdLst>
    <p:sldId id="256" r:id="rId2"/>
    <p:sldId id="361" r:id="rId3"/>
    <p:sldId id="362" r:id="rId4"/>
    <p:sldId id="363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369" r:id="rId15"/>
    <p:sldId id="371" r:id="rId16"/>
    <p:sldId id="372" r:id="rId17"/>
    <p:sldId id="373" r:id="rId18"/>
    <p:sldId id="394" r:id="rId19"/>
    <p:sldId id="395" r:id="rId20"/>
    <p:sldId id="396" r:id="rId21"/>
    <p:sldId id="397" r:id="rId22"/>
    <p:sldId id="398" r:id="rId23"/>
    <p:sldId id="399" r:id="rId24"/>
    <p:sldId id="374" r:id="rId25"/>
    <p:sldId id="375" r:id="rId26"/>
    <p:sldId id="376" r:id="rId27"/>
    <p:sldId id="377" r:id="rId28"/>
    <p:sldId id="378" r:id="rId29"/>
    <p:sldId id="379" r:id="rId30"/>
    <p:sldId id="382" r:id="rId31"/>
    <p:sldId id="383" r:id="rId32"/>
    <p:sldId id="387" r:id="rId33"/>
    <p:sldId id="400" r:id="rId34"/>
    <p:sldId id="389" r:id="rId35"/>
    <p:sldId id="401" r:id="rId36"/>
    <p:sldId id="391" r:id="rId37"/>
    <p:sldId id="402" r:id="rId38"/>
    <p:sldId id="403" r:id="rId39"/>
    <p:sldId id="404" r:id="rId40"/>
    <p:sldId id="360" r:id="rId41"/>
    <p:sldId id="257" r:id="rId42"/>
    <p:sldId id="258" r:id="rId43"/>
    <p:sldId id="259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3775" autoAdjust="0"/>
  </p:normalViewPr>
  <p:slideViewPr>
    <p:cSldViewPr>
      <p:cViewPr>
        <p:scale>
          <a:sx n="60" d="100"/>
          <a:sy n="60" d="100"/>
        </p:scale>
        <p:origin x="-714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8BA5D-5D97-4E28-B493-48ADB5544BA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948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5383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79512" y="188640"/>
            <a:ext cx="5040560" cy="1470025"/>
          </a:xfrm>
        </p:spPr>
        <p:txBody>
          <a:bodyPr/>
          <a:lstStyle/>
          <a:p>
            <a:r>
              <a:rPr lang="pt-BR" b="1" dirty="0" smtClean="0">
                <a:latin typeface="Garamond" panose="02020404030301010803" pitchFamily="18" charset="0"/>
              </a:rPr>
              <a:t>Lab. Banco de Dados</a:t>
            </a:r>
            <a:endParaRPr lang="pt-BR" b="1" dirty="0">
              <a:latin typeface="Garamond" panose="020204040303010108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467544" y="1628800"/>
            <a:ext cx="5616624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 smtClean="0">
                <a:latin typeface="Garamond" panose="02020404030301010803" pitchFamily="18" charset="0"/>
              </a:rPr>
              <a:t>Prof. </a:t>
            </a:r>
            <a:r>
              <a:rPr lang="pt-BR" sz="2600" b="1" dirty="0" err="1" smtClean="0">
                <a:latin typeface="Garamond" panose="02020404030301010803" pitchFamily="18" charset="0"/>
              </a:rPr>
              <a:t>Ms</a:t>
            </a:r>
            <a:r>
              <a:rPr lang="pt-BR" sz="2600" b="1" dirty="0" smtClean="0">
                <a:latin typeface="Garamond" panose="02020404030301010803" pitchFamily="18" charset="0"/>
              </a:rPr>
              <a:t> Larissa </a:t>
            </a:r>
            <a:r>
              <a:rPr lang="pt-BR" sz="2600" b="1" dirty="0" err="1" smtClean="0">
                <a:latin typeface="Garamond" panose="02020404030301010803" pitchFamily="18" charset="0"/>
              </a:rPr>
              <a:t>Pavarini</a:t>
            </a:r>
            <a:r>
              <a:rPr lang="pt-BR" sz="2600" b="1" dirty="0" smtClean="0">
                <a:latin typeface="Garamond" panose="02020404030301010803" pitchFamily="18" charset="0"/>
              </a:rPr>
              <a:t> da Luz</a:t>
            </a:r>
          </a:p>
          <a:p>
            <a:pPr marL="0" indent="0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E-mail: larissa.luz01@fatec.sp.gov.br</a:t>
            </a:r>
          </a:p>
          <a:p>
            <a:pPr marL="0" indent="0" algn="r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FATEC Garça</a:t>
            </a:r>
            <a:endParaRPr lang="pt-BR" sz="2600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 b="1" dirty="0">
                <a:latin typeface="Garamond" panose="02020404030301010803" pitchFamily="18" charset="0"/>
              </a:rPr>
              <a:t>INNER JOIN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981200"/>
            <a:ext cx="42672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pt-BR" sz="2000" b="1">
                <a:latin typeface="Courier New" panose="02070309020205020404" pitchFamily="49" charset="0"/>
              </a:rPr>
              <a:t>SELECT * FROM</a:t>
            </a:r>
          </a:p>
          <a:p>
            <a:pPr>
              <a:buFontTx/>
              <a:buNone/>
            </a:pPr>
            <a:r>
              <a:rPr lang="en-GB" altLang="pt-BR" sz="2000" b="1">
                <a:latin typeface="Courier New" panose="02070309020205020404" pitchFamily="49" charset="0"/>
              </a:rPr>
              <a:t>  Student INNER JOIN Enrolment USING (ID)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219200" y="4038600"/>
            <a:ext cx="1676400" cy="1984375"/>
            <a:chOff x="768" y="2592"/>
            <a:chExt cx="1056" cy="1250"/>
          </a:xfrm>
        </p:grpSpPr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768" y="2592"/>
              <a:ext cx="103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Enrolment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ID	Code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123	DBS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124	PRG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124	DBS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126	PRG</a:t>
              </a: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768" y="283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768" y="307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1248" y="283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5849" name="Group 9"/>
          <p:cNvGrpSpPr>
            <a:grpSpLocks/>
          </p:cNvGrpSpPr>
          <p:nvPr/>
        </p:nvGrpSpPr>
        <p:grpSpPr bwMode="auto">
          <a:xfrm>
            <a:off x="1219200" y="1981200"/>
            <a:ext cx="1708150" cy="1984375"/>
            <a:chOff x="768" y="1152"/>
            <a:chExt cx="1076" cy="1250"/>
          </a:xfrm>
        </p:grpSpPr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768" y="1152"/>
              <a:ext cx="107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Student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ID	Name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123	John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124	Mary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125	Mark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126	Jane</a:t>
              </a: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768" y="139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768" y="163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248" y="139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4800600" y="3276600"/>
            <a:ext cx="3505200" cy="1606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pt-BR" sz="1800">
                <a:solidFill>
                  <a:schemeClr val="tx1"/>
                </a:solidFill>
                <a:latin typeface="Arial" panose="020B0604020202020204" pitchFamily="34" charset="0"/>
              </a:rPr>
              <a:t>ID	Name	ID	Code</a:t>
            </a:r>
          </a:p>
          <a:p>
            <a:endParaRPr lang="en-GB" altLang="pt-BR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GB" altLang="pt-BR" sz="1800">
                <a:solidFill>
                  <a:schemeClr val="tx1"/>
                </a:solidFill>
                <a:latin typeface="Arial" panose="020B0604020202020204" pitchFamily="34" charset="0"/>
              </a:rPr>
              <a:t>123	John	123	DBS</a:t>
            </a:r>
          </a:p>
          <a:p>
            <a:r>
              <a:rPr lang="en-GB" altLang="pt-BR" sz="1800">
                <a:solidFill>
                  <a:schemeClr val="tx1"/>
                </a:solidFill>
                <a:latin typeface="Arial" panose="020B0604020202020204" pitchFamily="34" charset="0"/>
              </a:rPr>
              <a:t>124	Mary	124	PRG</a:t>
            </a:r>
          </a:p>
          <a:p>
            <a:r>
              <a:rPr lang="en-GB" altLang="pt-BR" sz="1800">
                <a:solidFill>
                  <a:schemeClr val="tx1"/>
                </a:solidFill>
                <a:latin typeface="Arial" panose="020B0604020202020204" pitchFamily="34" charset="0"/>
              </a:rPr>
              <a:t>124	Mary	124	DBS</a:t>
            </a:r>
          </a:p>
          <a:p>
            <a:r>
              <a:rPr lang="en-GB" altLang="pt-BR" sz="1800">
                <a:solidFill>
                  <a:schemeClr val="tx1"/>
                </a:solidFill>
                <a:latin typeface="Arial" panose="020B0604020202020204" pitchFamily="34" charset="0"/>
              </a:rPr>
              <a:t>126	Jane	126	PRG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4800600" y="36576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562600" y="32766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6553200" y="32766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7391400" y="32766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22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 b="1" dirty="0">
                <a:latin typeface="Garamond" panose="02020404030301010803" pitchFamily="18" charset="0"/>
              </a:rPr>
              <a:t>INNER JOIN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pt-BR" sz="2000" b="1">
                <a:latin typeface="Courier New" panose="02070309020205020404" pitchFamily="49" charset="0"/>
              </a:rPr>
              <a:t>SELECT * FROM</a:t>
            </a:r>
          </a:p>
          <a:p>
            <a:pPr>
              <a:buFontTx/>
              <a:buNone/>
            </a:pPr>
            <a:r>
              <a:rPr lang="en-GB" altLang="pt-BR" sz="2000" b="1">
                <a:latin typeface="Courier New" panose="02070309020205020404" pitchFamily="49" charset="0"/>
              </a:rPr>
              <a:t>  Buyer INNER JOIN Property ON</a:t>
            </a:r>
          </a:p>
          <a:p>
            <a:pPr>
              <a:buFontTx/>
              <a:buNone/>
            </a:pPr>
            <a:r>
              <a:rPr lang="en-GB" altLang="pt-BR" sz="2000" b="1">
                <a:latin typeface="Courier New" panose="02070309020205020404" pitchFamily="49" charset="0"/>
              </a:rPr>
              <a:t>  Price &lt;= Budget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838200" y="3886200"/>
            <a:ext cx="2895600" cy="1752600"/>
            <a:chOff x="432" y="2496"/>
            <a:chExt cx="1824" cy="1104"/>
          </a:xfrm>
        </p:grpSpPr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432" y="2496"/>
              <a:ext cx="1788" cy="1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Property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Address		Price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15 High St	  85,000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 Queen St	125,000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87 Oak Row	175,000</a:t>
              </a:r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432" y="2736"/>
              <a:ext cx="18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1536" y="273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432" y="2976"/>
              <a:ext cx="18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838200" y="1981200"/>
            <a:ext cx="1924050" cy="1716088"/>
            <a:chOff x="374" y="1223"/>
            <a:chExt cx="1212" cy="1081"/>
          </a:xfrm>
        </p:grpSpPr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374" y="1223"/>
              <a:ext cx="1212" cy="1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Buyer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Name	Budget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Smith	100,000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Jones	150,000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Green	  80,000</a:t>
              </a: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384" y="1488"/>
              <a:ext cx="1200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912" y="148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384" y="1728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191000" y="3810000"/>
            <a:ext cx="4724400" cy="13319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pt-BR" sz="1800">
                <a:solidFill>
                  <a:schemeClr val="tx1"/>
                </a:solidFill>
                <a:latin typeface="Arial" panose="020B0604020202020204" pitchFamily="34" charset="0"/>
              </a:rPr>
              <a:t>Name	Budget	  Address	Price</a:t>
            </a:r>
          </a:p>
          <a:p>
            <a:endParaRPr lang="en-GB" altLang="pt-BR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GB" altLang="pt-BR" sz="1800">
                <a:solidFill>
                  <a:schemeClr val="tx1"/>
                </a:solidFill>
                <a:latin typeface="Arial" panose="020B0604020202020204" pitchFamily="34" charset="0"/>
              </a:rPr>
              <a:t>Smith	100,000	  15 High St 	  85,000</a:t>
            </a:r>
          </a:p>
          <a:p>
            <a:r>
              <a:rPr lang="en-GB" altLang="pt-BR" sz="1800">
                <a:solidFill>
                  <a:schemeClr val="tx1"/>
                </a:solidFill>
                <a:latin typeface="Arial" panose="020B0604020202020204" pitchFamily="34" charset="0"/>
              </a:rPr>
              <a:t>Jones	150,000	  15 High St	  85,000</a:t>
            </a:r>
          </a:p>
          <a:p>
            <a:r>
              <a:rPr lang="en-GB" altLang="pt-BR" sz="1800">
                <a:solidFill>
                  <a:schemeClr val="tx1"/>
                </a:solidFill>
                <a:latin typeface="Arial" panose="020B0604020202020204" pitchFamily="34" charset="0"/>
              </a:rPr>
              <a:t>Jones	150,000	  12 Queen St	125,000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191000" y="41910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05400" y="38100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6172200" y="38100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7848600" y="38100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32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 b="1" dirty="0" err="1" smtClean="0">
                <a:latin typeface="Garamond" panose="02020404030301010803" pitchFamily="18" charset="0"/>
              </a:rPr>
              <a:t>Cláusulas</a:t>
            </a:r>
            <a:r>
              <a:rPr lang="en-GB" altLang="pt-BR" b="1" dirty="0" smtClean="0">
                <a:latin typeface="Garamond" panose="02020404030301010803" pitchFamily="18" charset="0"/>
              </a:rPr>
              <a:t> JOINs </a:t>
            </a:r>
            <a:r>
              <a:rPr lang="en-GB" altLang="pt-BR" b="1" dirty="0">
                <a:latin typeface="Garamond" panose="02020404030301010803" pitchFamily="18" charset="0"/>
              </a:rPr>
              <a:t>vs </a:t>
            </a:r>
            <a:r>
              <a:rPr lang="en-GB" altLang="pt-BR" b="1" dirty="0" smtClean="0">
                <a:latin typeface="Garamond" panose="02020404030301010803" pitchFamily="18" charset="0"/>
              </a:rPr>
              <a:t>WHERE</a:t>
            </a:r>
            <a:endParaRPr lang="en-GB" altLang="pt-BR" b="1" dirty="0">
              <a:latin typeface="Garamond" panose="02020404030301010803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pt-BR" sz="2400" dirty="0"/>
              <a:t>JOINs </a:t>
            </a:r>
            <a:r>
              <a:rPr lang="en-GB" altLang="pt-BR" sz="2400" dirty="0" smtClean="0"/>
              <a:t>(</a:t>
            </a:r>
            <a:r>
              <a:rPr lang="en-GB" altLang="pt-BR" sz="2400" dirty="0" err="1" smtClean="0"/>
              <a:t>até</a:t>
            </a:r>
            <a:r>
              <a:rPr lang="en-GB" altLang="pt-BR" sz="2400" dirty="0" smtClean="0"/>
              <a:t> agora) </a:t>
            </a:r>
            <a:r>
              <a:rPr lang="en-GB" altLang="pt-BR" sz="2400" dirty="0" err="1" smtClean="0"/>
              <a:t>não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são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necessários</a:t>
            </a:r>
            <a:endParaRPr lang="en-GB" altLang="pt-BR" sz="2400" dirty="0"/>
          </a:p>
          <a:p>
            <a:pPr lvl="1"/>
            <a:r>
              <a:rPr lang="en-GB" altLang="pt-BR" sz="2000" dirty="0" err="1" smtClean="0"/>
              <a:t>Você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pode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ter</a:t>
            </a:r>
            <a:r>
              <a:rPr lang="en-GB" altLang="pt-BR" sz="2000" dirty="0" smtClean="0"/>
              <a:t> o </a:t>
            </a:r>
            <a:r>
              <a:rPr lang="en-GB" altLang="pt-BR" sz="2000" dirty="0" err="1" smtClean="0"/>
              <a:t>mesmo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resultado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selecionando</a:t>
            </a:r>
            <a:r>
              <a:rPr lang="en-GB" altLang="pt-BR" sz="2000" dirty="0" smtClean="0"/>
              <a:t> a </a:t>
            </a:r>
            <a:r>
              <a:rPr lang="en-GB" altLang="pt-BR" sz="2000" dirty="0" err="1" smtClean="0"/>
              <a:t>partir</a:t>
            </a:r>
            <a:r>
              <a:rPr lang="en-GB" altLang="pt-BR" sz="2000" dirty="0" smtClean="0"/>
              <a:t> de </a:t>
            </a:r>
            <a:r>
              <a:rPr lang="en-GB" altLang="pt-BR" sz="2000" dirty="0" err="1" smtClean="0"/>
              <a:t>várias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tabelas</a:t>
            </a:r>
            <a:r>
              <a:rPr lang="en-GB" altLang="pt-BR" sz="2000" dirty="0" smtClean="0"/>
              <a:t> com a </a:t>
            </a:r>
            <a:r>
              <a:rPr lang="en-GB" altLang="pt-BR" sz="2000" dirty="0" err="1" smtClean="0"/>
              <a:t>cláusula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apropriedade</a:t>
            </a:r>
            <a:r>
              <a:rPr lang="en-GB" altLang="pt-BR" sz="2000" dirty="0" smtClean="0"/>
              <a:t> no Where</a:t>
            </a:r>
            <a:endParaRPr lang="en-GB" altLang="pt-BR" sz="2000" dirty="0"/>
          </a:p>
          <a:p>
            <a:pPr lvl="1"/>
            <a:r>
              <a:rPr lang="en-GB" altLang="pt-BR" sz="2000" dirty="0" err="1" smtClean="0"/>
              <a:t>Portanto</a:t>
            </a:r>
            <a:r>
              <a:rPr lang="en-GB" altLang="pt-BR" sz="2000" dirty="0" smtClean="0"/>
              <a:t>, </a:t>
            </a:r>
            <a:r>
              <a:rPr lang="en-GB" altLang="pt-BR" sz="2000" dirty="0" err="1" smtClean="0"/>
              <a:t>você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deve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usar</a:t>
            </a:r>
            <a:r>
              <a:rPr lang="en-GB" altLang="pt-BR" sz="2000" dirty="0" smtClean="0"/>
              <a:t> joins </a:t>
            </a:r>
            <a:r>
              <a:rPr lang="en-GB" altLang="pt-BR" sz="2000" dirty="0" err="1" smtClean="0"/>
              <a:t>ou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não</a:t>
            </a:r>
            <a:r>
              <a:rPr lang="en-GB" altLang="pt-BR" sz="2000" dirty="0" smtClean="0"/>
              <a:t>?</a:t>
            </a:r>
          </a:p>
          <a:p>
            <a:pPr lvl="1"/>
            <a:endParaRPr lang="en-GB" altLang="pt-BR" sz="2000" dirty="0"/>
          </a:p>
          <a:p>
            <a:pPr lvl="1"/>
            <a:endParaRPr lang="en-GB" altLang="pt-BR" sz="2000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pt-BR" sz="2400" dirty="0" smtClean="0"/>
              <a:t>Sim, </a:t>
            </a:r>
            <a:r>
              <a:rPr lang="en-GB" altLang="pt-BR" sz="2400" dirty="0" err="1" smtClean="0"/>
              <a:t>porque</a:t>
            </a:r>
            <a:r>
              <a:rPr lang="en-GB" altLang="pt-BR" sz="2400" dirty="0" smtClean="0"/>
              <a:t> </a:t>
            </a:r>
          </a:p>
          <a:p>
            <a:pPr lvl="1"/>
            <a:r>
              <a:rPr lang="en-GB" altLang="pt-BR" sz="2000" dirty="0" err="1" smtClean="0"/>
              <a:t>eles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muitas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vezes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levam</a:t>
            </a:r>
            <a:r>
              <a:rPr lang="en-GB" altLang="pt-BR" sz="2000" dirty="0" smtClean="0"/>
              <a:t> a </a:t>
            </a:r>
            <a:r>
              <a:rPr lang="en-GB" altLang="pt-BR" sz="2000" dirty="0" err="1" smtClean="0"/>
              <a:t>consultas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mais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concisas</a:t>
            </a:r>
            <a:r>
              <a:rPr lang="en-GB" altLang="pt-BR" sz="2000" dirty="0" smtClean="0"/>
              <a:t> </a:t>
            </a:r>
          </a:p>
          <a:p>
            <a:pPr lvl="1"/>
            <a:r>
              <a:rPr lang="en-GB" altLang="pt-BR" sz="2000" dirty="0" err="1" smtClean="0"/>
              <a:t>Junções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naturais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são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muito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comuns</a:t>
            </a:r>
            <a:endParaRPr lang="en-GB" altLang="pt-BR" sz="1600" dirty="0"/>
          </a:p>
          <a:p>
            <a:r>
              <a:rPr lang="en-GB" altLang="pt-BR" sz="2400" dirty="0" err="1" smtClean="0"/>
              <a:t>Não</a:t>
            </a:r>
            <a:r>
              <a:rPr lang="en-GB" altLang="pt-BR" sz="2400" dirty="0" smtClean="0"/>
              <a:t>, </a:t>
            </a:r>
            <a:r>
              <a:rPr lang="en-GB" altLang="pt-BR" sz="2400" dirty="0" err="1" smtClean="0"/>
              <a:t>porque</a:t>
            </a:r>
            <a:endParaRPr lang="en-GB" altLang="pt-BR" sz="2400" dirty="0" smtClean="0"/>
          </a:p>
          <a:p>
            <a:pPr lvl="1"/>
            <a:r>
              <a:rPr lang="en-GB" altLang="pt-BR" sz="2000" dirty="0" err="1" smtClean="0"/>
              <a:t>Suporte</a:t>
            </a:r>
            <a:r>
              <a:rPr lang="en-GB" altLang="pt-BR" sz="2000" dirty="0" smtClean="0"/>
              <a:t> para Joins </a:t>
            </a:r>
            <a:r>
              <a:rPr lang="en-GB" altLang="pt-BR" sz="2000" dirty="0" err="1" smtClean="0"/>
              <a:t>varia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muito</a:t>
            </a:r>
            <a:r>
              <a:rPr lang="en-GB" altLang="pt-BR" sz="2000" dirty="0" smtClean="0"/>
              <a:t> entre </a:t>
            </a:r>
            <a:r>
              <a:rPr lang="en-GB" altLang="pt-BR" sz="2000" dirty="0" err="1" smtClean="0"/>
              <a:t>versões</a:t>
            </a:r>
            <a:r>
              <a:rPr lang="en-GB" altLang="pt-BR" sz="2000" dirty="0" smtClean="0"/>
              <a:t> de SQL</a:t>
            </a:r>
            <a:endParaRPr lang="en-GB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60258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 b="1" dirty="0" err="1" smtClean="0">
                <a:latin typeface="Garamond" panose="02020404030301010803" pitchFamily="18" charset="0"/>
              </a:rPr>
              <a:t>Escrevendo</a:t>
            </a:r>
            <a:r>
              <a:rPr lang="en-GB" altLang="pt-BR" b="1" dirty="0" smtClean="0">
                <a:latin typeface="Garamond" panose="02020404030301010803" pitchFamily="18" charset="0"/>
              </a:rPr>
              <a:t> </a:t>
            </a:r>
            <a:r>
              <a:rPr lang="en-GB" altLang="pt-BR" b="1" dirty="0">
                <a:latin typeface="Garamond" panose="02020404030301010803" pitchFamily="18" charset="0"/>
              </a:rPr>
              <a:t>Queries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pt-BR" sz="2400" dirty="0" err="1" smtClean="0"/>
              <a:t>Quando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escrevemos</a:t>
            </a:r>
            <a:r>
              <a:rPr lang="en-GB" altLang="pt-BR" sz="2400" dirty="0" smtClean="0"/>
              <a:t> queries</a:t>
            </a:r>
            <a:endParaRPr lang="en-GB" altLang="pt-BR" sz="2400" dirty="0"/>
          </a:p>
          <a:p>
            <a:pPr lvl="1"/>
            <a:r>
              <a:rPr lang="en-GB" altLang="pt-BR" sz="2000" dirty="0" err="1" smtClean="0"/>
              <a:t>Muitas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vezes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há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muitas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maneiras</a:t>
            </a:r>
            <a:r>
              <a:rPr lang="en-GB" altLang="pt-BR" sz="2000" dirty="0" smtClean="0"/>
              <a:t> de </a:t>
            </a:r>
            <a:r>
              <a:rPr lang="en-GB" altLang="pt-BR" sz="2000" dirty="0" err="1" smtClean="0"/>
              <a:t>escrever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consultas</a:t>
            </a:r>
            <a:endParaRPr lang="en-GB" altLang="pt-BR" sz="2000" dirty="0"/>
          </a:p>
          <a:p>
            <a:pPr lvl="1"/>
            <a:r>
              <a:rPr lang="en-GB" altLang="pt-BR" sz="2000" dirty="0" err="1" smtClean="0"/>
              <a:t>Você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deve</a:t>
            </a:r>
            <a:r>
              <a:rPr lang="en-GB" altLang="pt-BR" sz="2000" dirty="0" smtClean="0"/>
              <a:t> se </a:t>
            </a:r>
            <a:r>
              <a:rPr lang="en-GB" altLang="pt-BR" sz="2000" dirty="0" err="1" smtClean="0"/>
              <a:t>preocupar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em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ser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correta</a:t>
            </a:r>
            <a:r>
              <a:rPr lang="en-GB" altLang="pt-BR" sz="2000" dirty="0" smtClean="0"/>
              <a:t>, </a:t>
            </a:r>
            <a:r>
              <a:rPr lang="en-GB" altLang="pt-BR" sz="2000" dirty="0" err="1" smtClean="0"/>
              <a:t>clara</a:t>
            </a:r>
            <a:r>
              <a:rPr lang="en-GB" altLang="pt-BR" sz="2000" dirty="0" smtClean="0"/>
              <a:t> e </a:t>
            </a:r>
            <a:r>
              <a:rPr lang="en-GB" altLang="pt-BR" sz="2000" dirty="0" err="1" smtClean="0"/>
              <a:t>concisa</a:t>
            </a:r>
            <a:r>
              <a:rPr lang="en-GB" altLang="pt-BR" sz="2000" dirty="0" smtClean="0"/>
              <a:t>, </a:t>
            </a:r>
            <a:r>
              <a:rPr lang="en-GB" altLang="pt-BR" sz="2000" dirty="0" err="1" smtClean="0"/>
              <a:t>nessa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ordem</a:t>
            </a:r>
            <a:r>
              <a:rPr lang="en-GB" altLang="pt-BR" sz="2000" dirty="0" smtClean="0"/>
              <a:t>.</a:t>
            </a:r>
            <a:endParaRPr lang="en-GB" altLang="pt-BR" sz="2000" dirty="0"/>
          </a:p>
          <a:p>
            <a:pPr lvl="1"/>
            <a:r>
              <a:rPr lang="en-GB" altLang="pt-BR" sz="2000" dirty="0" err="1" smtClean="0"/>
              <a:t>Não</a:t>
            </a:r>
            <a:r>
              <a:rPr lang="en-GB" altLang="pt-BR" sz="2000" dirty="0" smtClean="0"/>
              <a:t> se </a:t>
            </a:r>
            <a:r>
              <a:rPr lang="en-GB" altLang="pt-BR" sz="2000" dirty="0" err="1" smtClean="0"/>
              <a:t>preocupe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em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ser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inteligente</a:t>
            </a:r>
            <a:r>
              <a:rPr lang="en-GB" altLang="pt-BR" sz="2000" dirty="0" smtClean="0"/>
              <a:t> e </a:t>
            </a:r>
            <a:r>
              <a:rPr lang="en-GB" altLang="pt-BR" sz="2000" dirty="0" err="1" smtClean="0"/>
              <a:t>eficiente</a:t>
            </a:r>
            <a:r>
              <a:rPr lang="en-GB" altLang="pt-BR" sz="2000" dirty="0" smtClean="0"/>
              <a:t>.</a:t>
            </a:r>
            <a:endParaRPr lang="en-GB" altLang="pt-BR" sz="2000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altLang="pt-BR" sz="2400" dirty="0" smtClean="0"/>
              <a:t>A </a:t>
            </a:r>
            <a:r>
              <a:rPr lang="en-GB" altLang="pt-BR" sz="2400" dirty="0" err="1" smtClean="0"/>
              <a:t>maioria</a:t>
            </a:r>
            <a:r>
              <a:rPr lang="en-GB" altLang="pt-BR" sz="2400" dirty="0" smtClean="0"/>
              <a:t> dos SGBD`s tem queries (</a:t>
            </a:r>
            <a:r>
              <a:rPr lang="en-GB" altLang="pt-BR" sz="2400" dirty="0" err="1" smtClean="0"/>
              <a:t>consultas</a:t>
            </a:r>
            <a:r>
              <a:rPr lang="en-GB" altLang="pt-BR" sz="2400" dirty="0" smtClean="0"/>
              <a:t>) </a:t>
            </a:r>
            <a:r>
              <a:rPr lang="en-GB" altLang="pt-BR" sz="2400" dirty="0" err="1" smtClean="0"/>
              <a:t>optativas</a:t>
            </a:r>
            <a:endParaRPr lang="en-GB" altLang="pt-BR" sz="2400" dirty="0"/>
          </a:p>
          <a:p>
            <a:pPr lvl="1"/>
            <a:r>
              <a:rPr lang="en-GB" altLang="pt-BR" sz="2000" dirty="0" err="1" smtClean="0"/>
              <a:t>Eles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assumem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uma</a:t>
            </a:r>
            <a:r>
              <a:rPr lang="en-GB" altLang="pt-BR" sz="2000" dirty="0"/>
              <a:t> </a:t>
            </a:r>
            <a:r>
              <a:rPr lang="en-GB" altLang="pt-BR" sz="2000" dirty="0" err="1" smtClean="0"/>
              <a:t>consulta</a:t>
            </a:r>
            <a:r>
              <a:rPr lang="en-GB" altLang="pt-BR" sz="2000" dirty="0" smtClean="0"/>
              <a:t> do </a:t>
            </a:r>
            <a:r>
              <a:rPr lang="en-GB" altLang="pt-BR" sz="2000" dirty="0" err="1" smtClean="0"/>
              <a:t>usuário</a:t>
            </a:r>
            <a:r>
              <a:rPr lang="en-GB" altLang="pt-BR" sz="2000" dirty="0" smtClean="0"/>
              <a:t> e </a:t>
            </a:r>
            <a:r>
              <a:rPr lang="en-GB" altLang="pt-BR" sz="2000" dirty="0" err="1" smtClean="0"/>
              <a:t>tentam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descobrir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uma</a:t>
            </a:r>
            <a:r>
              <a:rPr lang="en-GB" altLang="pt-BR" sz="2000" dirty="0" smtClean="0"/>
              <a:t> forma </a:t>
            </a:r>
            <a:r>
              <a:rPr lang="en-GB" altLang="pt-BR" sz="2000" dirty="0" err="1" smtClean="0"/>
              <a:t>eficiente</a:t>
            </a:r>
            <a:r>
              <a:rPr lang="en-GB" altLang="pt-BR" sz="2000" dirty="0" smtClean="0"/>
              <a:t> para </a:t>
            </a:r>
            <a:r>
              <a:rPr lang="en-GB" altLang="pt-BR" sz="2000" dirty="0" err="1" smtClean="0"/>
              <a:t>executá</a:t>
            </a:r>
            <a:r>
              <a:rPr lang="en-GB" altLang="pt-BR" sz="2000" dirty="0" smtClean="0"/>
              <a:t>-lo</a:t>
            </a:r>
            <a:endParaRPr lang="en-GB" altLang="pt-BR" sz="2000" dirty="0"/>
          </a:p>
          <a:p>
            <a:pPr lvl="1"/>
            <a:r>
              <a:rPr lang="en-GB" altLang="pt-BR" sz="2000" dirty="0" smtClean="0"/>
              <a:t>Uma </a:t>
            </a:r>
            <a:r>
              <a:rPr lang="en-GB" altLang="pt-BR" sz="2000" dirty="0" err="1" smtClean="0"/>
              <a:t>consulta</a:t>
            </a:r>
            <a:r>
              <a:rPr lang="en-GB" altLang="pt-BR" sz="2000" dirty="0" smtClean="0"/>
              <a:t> simples é </a:t>
            </a:r>
            <a:r>
              <a:rPr lang="en-GB" altLang="pt-BR" sz="2000" dirty="0" err="1" smtClean="0"/>
              <a:t>fácil</a:t>
            </a:r>
            <a:r>
              <a:rPr lang="en-GB" altLang="pt-BR" sz="2000" dirty="0" smtClean="0"/>
              <a:t> para </a:t>
            </a:r>
            <a:r>
              <a:rPr lang="en-GB" altLang="pt-BR" sz="2000" dirty="0" err="1" smtClean="0"/>
              <a:t>otimizar</a:t>
            </a:r>
            <a:endParaRPr lang="en-GB" altLang="pt-BR" sz="2000" dirty="0"/>
          </a:p>
          <a:p>
            <a:pPr lvl="1"/>
            <a:r>
              <a:rPr lang="en-GB" altLang="pt-BR" sz="2000" dirty="0" err="1" smtClean="0"/>
              <a:t>Nós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vamos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olhar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algumas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maneiras</a:t>
            </a:r>
            <a:r>
              <a:rPr lang="en-GB" altLang="pt-BR" sz="2000" dirty="0" smtClean="0"/>
              <a:t> de </a:t>
            </a:r>
            <a:r>
              <a:rPr lang="en-GB" altLang="pt-BR" sz="2000" dirty="0" err="1" smtClean="0"/>
              <a:t>melhorar</a:t>
            </a:r>
            <a:r>
              <a:rPr lang="en-GB" altLang="pt-BR" sz="2000" dirty="0" smtClean="0"/>
              <a:t> a </a:t>
            </a:r>
            <a:r>
              <a:rPr lang="en-GB" altLang="pt-BR" sz="2000" dirty="0" err="1" smtClean="0"/>
              <a:t>eficiência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mais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tarde</a:t>
            </a:r>
            <a:r>
              <a:rPr lang="en-GB" altLang="pt-BR" sz="2000" dirty="0" smtClean="0"/>
              <a:t>.</a:t>
            </a:r>
            <a:endParaRPr lang="en-GB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93419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b="1" dirty="0" err="1" smtClean="0">
                <a:latin typeface="Garamond" panose="02020404030301010803" pitchFamily="18" charset="0"/>
              </a:rPr>
              <a:t>Inner</a:t>
            </a:r>
            <a:r>
              <a:rPr lang="pt-BR" altLang="pt-BR" b="1" dirty="0" smtClean="0">
                <a:latin typeface="Garamond" panose="02020404030301010803" pitchFamily="18" charset="0"/>
              </a:rPr>
              <a:t> </a:t>
            </a:r>
            <a:r>
              <a:rPr lang="pt-BR" altLang="pt-BR" b="1" dirty="0" err="1" smtClean="0">
                <a:latin typeface="Garamond" panose="02020404030301010803" pitchFamily="18" charset="0"/>
              </a:rPr>
              <a:t>join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6179" y="1417638"/>
            <a:ext cx="7962900" cy="273134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pt-BR" sz="2400" dirty="0">
                <a:latin typeface="Garamond" panose="02020404030301010803" pitchFamily="18" charset="0"/>
              </a:rPr>
              <a:t>Exemplo de produto Cartesiano:</a:t>
            </a:r>
          </a:p>
          <a:p>
            <a:pPr algn="just">
              <a:buNone/>
            </a:pPr>
            <a:r>
              <a:rPr lang="pt-BR" altLang="pt-BR" sz="2400" dirty="0" err="1">
                <a:latin typeface="Courier New" panose="02070309020205020404" pitchFamily="49" charset="0"/>
              </a:rPr>
              <a:t>Select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CD.</a:t>
            </a:r>
            <a:r>
              <a:rPr lang="pt-BR" altLang="pt-BR" sz="2400" dirty="0" err="1">
                <a:latin typeface="Courier New" panose="02070309020205020404" pitchFamily="49" charset="0"/>
              </a:rPr>
              <a:t>cod_CD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CD.</a:t>
            </a:r>
            <a:r>
              <a:rPr lang="pt-BR" altLang="pt-BR" sz="2400" dirty="0" err="1">
                <a:latin typeface="Courier New" panose="02070309020205020404" pitchFamily="49" charset="0"/>
              </a:rPr>
              <a:t>Nome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MUSICA.</a:t>
            </a:r>
            <a:r>
              <a:rPr lang="pt-BR" altLang="pt-BR" sz="2400" dirty="0" err="1">
                <a:latin typeface="Courier New" panose="02070309020205020404" pitchFamily="49" charset="0"/>
              </a:rPr>
              <a:t>genero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algn="just">
              <a:buNone/>
            </a:pPr>
            <a:r>
              <a:rPr lang="pt-BR" altLang="pt-BR" sz="2400" dirty="0" err="1">
                <a:latin typeface="Courier New" panose="02070309020205020404" pitchFamily="49" charset="0"/>
              </a:rPr>
              <a:t>From</a:t>
            </a:r>
            <a:r>
              <a:rPr lang="pt-BR" altLang="pt-BR" sz="2400" dirty="0">
                <a:latin typeface="Courier New" panose="02070309020205020404" pitchFamily="49" charset="0"/>
              </a:rPr>
              <a:t> 	CD, MUSICA;</a:t>
            </a:r>
          </a:p>
        </p:txBody>
      </p:sp>
      <p:pic>
        <p:nvPicPr>
          <p:cNvPr id="4" name="Picture 108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406775"/>
            <a:ext cx="72009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45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b="1" dirty="0">
                <a:latin typeface="Garamond" panose="02020404030301010803" pitchFamily="18" charset="0"/>
              </a:rPr>
              <a:t>Comandos SQL</a:t>
            </a:r>
            <a:br>
              <a:rPr lang="pt-BR" altLang="pt-BR" b="1" dirty="0">
                <a:latin typeface="Garamond" panose="02020404030301010803" pitchFamily="18" charset="0"/>
              </a:rPr>
            </a:br>
            <a:r>
              <a:rPr lang="pt-BR" altLang="pt-BR" b="1" dirty="0">
                <a:latin typeface="Garamond" panose="02020404030301010803" pitchFamily="18" charset="0"/>
              </a:rPr>
              <a:t>União Regular </a:t>
            </a:r>
            <a:r>
              <a:rPr lang="pt-BR" altLang="pt-BR" b="1" dirty="0" smtClean="0">
                <a:latin typeface="Garamond" panose="02020404030301010803" pitchFamily="18" charset="0"/>
              </a:rPr>
              <a:t>(cláusula </a:t>
            </a:r>
            <a:r>
              <a:rPr lang="pt-BR" altLang="pt-BR" b="1" dirty="0" err="1" smtClean="0">
                <a:latin typeface="Garamond" panose="02020404030301010803" pitchFamily="18" charset="0"/>
              </a:rPr>
              <a:t>Where</a:t>
            </a:r>
            <a:r>
              <a:rPr lang="pt-BR" altLang="pt-BR" b="1" dirty="0" smtClean="0">
                <a:latin typeface="Garamond" panose="02020404030301010803" pitchFamily="18" charset="0"/>
              </a:rPr>
              <a:t>)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6179" y="1417638"/>
            <a:ext cx="7962900" cy="273134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pt-BR" sz="2400" dirty="0">
                <a:latin typeface="Garamond" panose="02020404030301010803" pitchFamily="18" charset="0"/>
              </a:rPr>
              <a:t>Denomina-se união regular as uniões que têm a cláusula WHERE unindo a chave primária à estrangeira das tabelas afetadas pelo comando SELECT.</a:t>
            </a:r>
          </a:p>
          <a:p>
            <a:pPr algn="just">
              <a:buNone/>
            </a:pPr>
            <a:r>
              <a:rPr lang="pt-BR" altLang="pt-BR" sz="2000" dirty="0" err="1">
                <a:latin typeface="Courier New" panose="02070309020205020404" pitchFamily="49" charset="0"/>
              </a:rPr>
              <a:t>Select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CD.</a:t>
            </a:r>
            <a:r>
              <a:rPr lang="pt-BR" altLang="pt-BR" sz="2000" dirty="0" err="1">
                <a:latin typeface="Courier New" panose="02070309020205020404" pitchFamily="49" charset="0"/>
              </a:rPr>
              <a:t>cod_CD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CD.</a:t>
            </a:r>
            <a:r>
              <a:rPr lang="pt-BR" altLang="pt-BR" sz="2000" dirty="0" err="1">
                <a:latin typeface="Courier New" panose="02070309020205020404" pitchFamily="49" charset="0"/>
              </a:rPr>
              <a:t>Nome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MUSICA.</a:t>
            </a:r>
            <a:r>
              <a:rPr lang="pt-BR" altLang="pt-BR" sz="2000" dirty="0" err="1">
                <a:latin typeface="Courier New" panose="02070309020205020404" pitchFamily="49" charset="0"/>
              </a:rPr>
              <a:t>genero</a:t>
            </a:r>
            <a:endParaRPr lang="pt-BR" altLang="pt-BR" sz="2000" dirty="0">
              <a:latin typeface="Courier New" panose="02070309020205020404" pitchFamily="49" charset="0"/>
            </a:endParaRPr>
          </a:p>
          <a:p>
            <a:pPr algn="just">
              <a:buNone/>
            </a:pPr>
            <a:r>
              <a:rPr lang="pt-BR" altLang="pt-BR" sz="2000" dirty="0" err="1">
                <a:latin typeface="Courier New" panose="02070309020205020404" pitchFamily="49" charset="0"/>
              </a:rPr>
              <a:t>From</a:t>
            </a:r>
            <a:r>
              <a:rPr lang="pt-BR" altLang="pt-BR" sz="2000" dirty="0">
                <a:latin typeface="Courier New" panose="02070309020205020404" pitchFamily="49" charset="0"/>
              </a:rPr>
              <a:t> 	CD, MUSICA</a:t>
            </a:r>
          </a:p>
          <a:p>
            <a:pPr algn="just">
              <a:buNone/>
            </a:pPr>
            <a:r>
              <a:rPr lang="pt-BR" altLang="pt-BR" sz="2000" dirty="0" err="1">
                <a:latin typeface="Courier New" panose="02070309020205020404" pitchFamily="49" charset="0"/>
              </a:rPr>
              <a:t>Where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CD.</a:t>
            </a:r>
            <a:r>
              <a:rPr lang="pt-BR" altLang="pt-BR" sz="2000" dirty="0" err="1">
                <a:latin typeface="Courier New" panose="02070309020205020404" pitchFamily="49" charset="0"/>
              </a:rPr>
              <a:t>cod_cd</a:t>
            </a:r>
            <a:r>
              <a:rPr lang="pt-BR" altLang="pt-BR" sz="2000" dirty="0">
                <a:latin typeface="Courier New" panose="02070309020205020404" pitchFamily="49" charset="0"/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MUSICA.</a:t>
            </a:r>
            <a:r>
              <a:rPr lang="pt-BR" altLang="pt-BR" sz="2000" dirty="0" err="1">
                <a:latin typeface="Courier New" panose="02070309020205020404" pitchFamily="49" charset="0"/>
              </a:rPr>
              <a:t>cod_cd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</a:p>
          <a:p>
            <a:pPr algn="just"/>
            <a:endParaRPr lang="pt-BR" altLang="pt-BR" sz="2000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51" y="4214812"/>
            <a:ext cx="7129462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47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b="1" dirty="0">
                <a:latin typeface="Garamond" panose="02020404030301010803" pitchFamily="18" charset="0"/>
              </a:rPr>
              <a:t>Comandos SQL</a:t>
            </a:r>
            <a:br>
              <a:rPr lang="pt-BR" altLang="pt-BR" b="1" dirty="0">
                <a:latin typeface="Garamond" panose="02020404030301010803" pitchFamily="18" charset="0"/>
              </a:rPr>
            </a:br>
            <a:r>
              <a:rPr lang="pt-BR" altLang="pt-BR" b="1" dirty="0">
                <a:latin typeface="Garamond" panose="02020404030301010803" pitchFamily="18" charset="0"/>
              </a:rPr>
              <a:t> União Regular (</a:t>
            </a:r>
            <a:r>
              <a:rPr lang="pt-BR" altLang="pt-BR" b="1" dirty="0" err="1">
                <a:latin typeface="Garamond" panose="02020404030301010803" pitchFamily="18" charset="0"/>
              </a:rPr>
              <a:t>inner</a:t>
            </a:r>
            <a:r>
              <a:rPr lang="pt-BR" altLang="pt-BR" b="1" dirty="0">
                <a:latin typeface="Garamond" panose="02020404030301010803" pitchFamily="18" charset="0"/>
              </a:rPr>
              <a:t> </a:t>
            </a:r>
            <a:r>
              <a:rPr lang="pt-BR" altLang="pt-BR" b="1" dirty="0" err="1">
                <a:latin typeface="Garamond" panose="02020404030301010803" pitchFamily="18" charset="0"/>
              </a:rPr>
              <a:t>join</a:t>
            </a:r>
            <a:r>
              <a:rPr lang="pt-BR" altLang="pt-BR" b="1" dirty="0">
                <a:latin typeface="Garamond" panose="02020404030301010803" pitchFamily="18" charset="0"/>
              </a:rPr>
              <a:t>)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6179" y="1417638"/>
            <a:ext cx="7962900" cy="273134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pt-BR" sz="2400" dirty="0">
                <a:latin typeface="Garamond" panose="02020404030301010803" pitchFamily="18" charset="0"/>
              </a:rPr>
              <a:t>Denomina-se união regular as uniões que têm a cláusula WHERE unindo a chave primária à estrangeira das tabelas afetadas pelo comando SELECT.</a:t>
            </a:r>
          </a:p>
          <a:p>
            <a:pPr algn="just">
              <a:buNone/>
            </a:pPr>
            <a:r>
              <a:rPr lang="pt-BR" altLang="pt-BR" sz="2000" dirty="0" err="1">
                <a:latin typeface="Courier New" panose="02070309020205020404" pitchFamily="49" charset="0"/>
              </a:rPr>
              <a:t>Select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CD.</a:t>
            </a:r>
            <a:r>
              <a:rPr lang="pt-BR" altLang="pt-BR" sz="2000" dirty="0" err="1">
                <a:latin typeface="Courier New" panose="02070309020205020404" pitchFamily="49" charset="0"/>
              </a:rPr>
              <a:t>cod_CD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CD.</a:t>
            </a:r>
            <a:r>
              <a:rPr lang="pt-BR" altLang="pt-BR" sz="2000" dirty="0" err="1">
                <a:latin typeface="Courier New" panose="02070309020205020404" pitchFamily="49" charset="0"/>
              </a:rPr>
              <a:t>Nome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MUSICA.</a:t>
            </a:r>
            <a:r>
              <a:rPr lang="pt-BR" altLang="pt-BR" sz="2000" dirty="0" err="1">
                <a:latin typeface="Courier New" panose="02070309020205020404" pitchFamily="49" charset="0"/>
              </a:rPr>
              <a:t>genero</a:t>
            </a:r>
            <a:endParaRPr lang="pt-BR" altLang="pt-BR" sz="2000" dirty="0">
              <a:latin typeface="Courier New" panose="02070309020205020404" pitchFamily="49" charset="0"/>
            </a:endParaRPr>
          </a:p>
          <a:p>
            <a:pPr algn="just">
              <a:buNone/>
            </a:pPr>
            <a:r>
              <a:rPr lang="pt-BR" altLang="pt-BR" sz="2000" dirty="0" err="1">
                <a:latin typeface="Courier New" panose="02070309020205020404" pitchFamily="49" charset="0"/>
              </a:rPr>
              <a:t>From</a:t>
            </a:r>
            <a:r>
              <a:rPr lang="pt-BR" altLang="pt-BR" sz="2000" dirty="0">
                <a:latin typeface="Courier New" panose="02070309020205020404" pitchFamily="49" charset="0"/>
              </a:rPr>
              <a:t> 	</a:t>
            </a:r>
            <a:r>
              <a:rPr lang="pt-BR" altLang="pt-BR" sz="2000" dirty="0" smtClean="0">
                <a:latin typeface="Courier New" panose="02070309020205020404" pitchFamily="49" charset="0"/>
              </a:rPr>
              <a:t>CD </a:t>
            </a:r>
            <a:r>
              <a:rPr lang="pt-BR" altLang="pt-BR" sz="2000" dirty="0" err="1" smtClean="0">
                <a:latin typeface="Courier New" panose="02070309020205020404" pitchFamily="49" charset="0"/>
              </a:rPr>
              <a:t>inner</a:t>
            </a:r>
            <a:r>
              <a:rPr lang="pt-BR" altLang="pt-BR" sz="2000" dirty="0" smtClean="0">
                <a:latin typeface="Courier New" panose="02070309020205020404" pitchFamily="49" charset="0"/>
              </a:rPr>
              <a:t> </a:t>
            </a:r>
            <a:r>
              <a:rPr lang="pt-BR" altLang="pt-BR" sz="2000" dirty="0" err="1" smtClean="0">
                <a:latin typeface="Courier New" panose="02070309020205020404" pitchFamily="49" charset="0"/>
              </a:rPr>
              <a:t>join</a:t>
            </a:r>
            <a:r>
              <a:rPr lang="pt-BR" altLang="pt-BR" sz="2000" dirty="0" smtClean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MUSICA</a:t>
            </a:r>
          </a:p>
          <a:p>
            <a:pPr algn="just">
              <a:buNone/>
            </a:pPr>
            <a:r>
              <a:rPr lang="pt-BR" altLang="pt-BR" sz="2000" dirty="0" smtClean="0">
                <a:latin typeface="Courier New" panose="02070309020205020404" pitchFamily="49" charset="0"/>
              </a:rPr>
              <a:t>	</a:t>
            </a:r>
            <a:r>
              <a:rPr lang="pt-BR" altLang="pt-BR" sz="2000" dirty="0" err="1" smtClean="0">
                <a:latin typeface="Courier New" panose="02070309020205020404" pitchFamily="49" charset="0"/>
              </a:rPr>
              <a:t>on</a:t>
            </a:r>
            <a:r>
              <a:rPr lang="pt-BR" altLang="pt-BR" sz="2000" dirty="0" smtClean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CD.</a:t>
            </a:r>
            <a:r>
              <a:rPr lang="pt-BR" altLang="pt-BR" sz="2000" dirty="0" err="1">
                <a:latin typeface="Courier New" panose="02070309020205020404" pitchFamily="49" charset="0"/>
              </a:rPr>
              <a:t>cod_cd</a:t>
            </a:r>
            <a:r>
              <a:rPr lang="pt-BR" altLang="pt-BR" sz="2000" dirty="0">
                <a:latin typeface="Courier New" panose="02070309020205020404" pitchFamily="49" charset="0"/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MUSICA.</a:t>
            </a:r>
            <a:r>
              <a:rPr lang="pt-BR" altLang="pt-BR" sz="2000" dirty="0" err="1">
                <a:latin typeface="Courier New" panose="02070309020205020404" pitchFamily="49" charset="0"/>
              </a:rPr>
              <a:t>cod_cd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</a:p>
          <a:p>
            <a:pPr algn="just"/>
            <a:endParaRPr lang="pt-BR" altLang="pt-BR" sz="2000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51" y="4214812"/>
            <a:ext cx="7129462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17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b="1" dirty="0" smtClean="0">
                <a:latin typeface="Garamond" panose="02020404030301010803" pitchFamily="18" charset="0"/>
              </a:rPr>
              <a:t> </a:t>
            </a:r>
            <a:r>
              <a:rPr lang="pt-BR" altLang="pt-BR" b="1" dirty="0">
                <a:latin typeface="Garamond" panose="02020404030301010803" pitchFamily="18" charset="0"/>
              </a:rPr>
              <a:t>União Regular (</a:t>
            </a:r>
            <a:r>
              <a:rPr lang="pt-BR" altLang="pt-BR" b="1" dirty="0" err="1">
                <a:latin typeface="Garamond" panose="02020404030301010803" pitchFamily="18" charset="0"/>
              </a:rPr>
              <a:t>inner</a:t>
            </a:r>
            <a:r>
              <a:rPr lang="pt-BR" altLang="pt-BR" b="1" dirty="0">
                <a:latin typeface="Garamond" panose="02020404030301010803" pitchFamily="18" charset="0"/>
              </a:rPr>
              <a:t> </a:t>
            </a:r>
            <a:r>
              <a:rPr lang="pt-BR" altLang="pt-BR" b="1" dirty="0" err="1">
                <a:latin typeface="Garamond" panose="02020404030301010803" pitchFamily="18" charset="0"/>
              </a:rPr>
              <a:t>join</a:t>
            </a:r>
            <a:r>
              <a:rPr lang="pt-BR" altLang="pt-BR" b="1" dirty="0">
                <a:latin typeface="Garamond" panose="02020404030301010803" pitchFamily="18" charset="0"/>
              </a:rPr>
              <a:t>)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6179" y="1417638"/>
            <a:ext cx="7962900" cy="273134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altLang="pt-BR" sz="2000" dirty="0">
              <a:latin typeface="Garamond" panose="02020404030301010803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8458" y="1081930"/>
            <a:ext cx="3616325" cy="893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pt-BR" sz="2000" dirty="0" smtClean="0">
                <a:latin typeface="Garamond" panose="02020404030301010803" pitchFamily="18" charset="0"/>
              </a:rPr>
              <a:t>Dada as seguintes tabelas:</a:t>
            </a:r>
          </a:p>
        </p:txBody>
      </p:sp>
      <p:graphicFrame>
        <p:nvGraphicFramePr>
          <p:cNvPr id="7" name="Group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382937"/>
              </p:ext>
            </p:extLst>
          </p:nvPr>
        </p:nvGraphicFramePr>
        <p:xfrm>
          <a:off x="591565" y="1628800"/>
          <a:ext cx="2233612" cy="2520181"/>
        </p:xfrm>
        <a:graphic>
          <a:graphicData uri="http://schemas.openxmlformats.org/drawingml/2006/table">
            <a:tbl>
              <a:tblPr/>
              <a:tblGrid>
                <a:gridCol w="2233612"/>
              </a:tblGrid>
              <a:tr h="496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CLIENTE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7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Codigo_cliente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Nome_cliente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Estado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Cidade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265347"/>
              </p:ext>
            </p:extLst>
          </p:nvPr>
        </p:nvGraphicFramePr>
        <p:xfrm>
          <a:off x="3059113" y="1700808"/>
          <a:ext cx="2089150" cy="2540174"/>
        </p:xfrm>
        <a:graphic>
          <a:graphicData uri="http://schemas.openxmlformats.org/drawingml/2006/table">
            <a:tbl>
              <a:tblPr/>
              <a:tblGrid>
                <a:gridCol w="2089150"/>
              </a:tblGrid>
              <a:tr h="473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PEDIDO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Num_pedido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Codigo_cliente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Codigo_vendedor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Prazo_entrega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quantidade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60435"/>
              </p:ext>
            </p:extLst>
          </p:nvPr>
        </p:nvGraphicFramePr>
        <p:xfrm>
          <a:off x="1475656" y="4293096"/>
          <a:ext cx="2111375" cy="1527176"/>
        </p:xfrm>
        <a:graphic>
          <a:graphicData uri="http://schemas.openxmlformats.org/drawingml/2006/table">
            <a:tbl>
              <a:tblPr/>
              <a:tblGrid>
                <a:gridCol w="2111375"/>
              </a:tblGrid>
              <a:tr h="509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ITEM_PEDIDO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Num_pedido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Codigo_produto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83367"/>
              </p:ext>
            </p:extLst>
          </p:nvPr>
        </p:nvGraphicFramePr>
        <p:xfrm>
          <a:off x="5424809" y="4157267"/>
          <a:ext cx="2111375" cy="1527176"/>
        </p:xfrm>
        <a:graphic>
          <a:graphicData uri="http://schemas.openxmlformats.org/drawingml/2006/table">
            <a:tbl>
              <a:tblPr/>
              <a:tblGrid>
                <a:gridCol w="2111375"/>
              </a:tblGrid>
              <a:tr h="509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PRODUTO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Codigo_produto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descricao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50315"/>
              </p:ext>
            </p:extLst>
          </p:nvPr>
        </p:nvGraphicFramePr>
        <p:xfrm>
          <a:off x="5436641" y="1700808"/>
          <a:ext cx="1871663" cy="2173289"/>
        </p:xfrm>
        <a:graphic>
          <a:graphicData uri="http://schemas.openxmlformats.org/drawingml/2006/table">
            <a:tbl>
              <a:tblPr/>
              <a:tblGrid>
                <a:gridCol w="1871663"/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VENDEDOR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Cod_vendedor</a:t>
                      </a:r>
                      <a:endParaRPr kumimoji="0" 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Nome_vendedor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salario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38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b="1" dirty="0" smtClean="0">
                <a:latin typeface="Garamond" panose="02020404030301010803" pitchFamily="18" charset="0"/>
              </a:rPr>
              <a:t>Exercícios exemplo </a:t>
            </a:r>
            <a:br>
              <a:rPr lang="pt-BR" altLang="pt-BR" b="1" dirty="0" smtClean="0">
                <a:latin typeface="Garamond" panose="02020404030301010803" pitchFamily="18" charset="0"/>
              </a:rPr>
            </a:br>
            <a:r>
              <a:rPr lang="pt-BR" altLang="pt-BR" b="1" dirty="0" smtClean="0">
                <a:latin typeface="Garamond" panose="02020404030301010803" pitchFamily="18" charset="0"/>
              </a:rPr>
              <a:t>União </a:t>
            </a:r>
            <a:r>
              <a:rPr lang="pt-BR" altLang="pt-BR" b="1" dirty="0">
                <a:latin typeface="Garamond" panose="02020404030301010803" pitchFamily="18" charset="0"/>
              </a:rPr>
              <a:t>Regular (</a:t>
            </a:r>
            <a:r>
              <a:rPr lang="pt-BR" altLang="pt-BR" b="1" dirty="0" err="1">
                <a:latin typeface="Garamond" panose="02020404030301010803" pitchFamily="18" charset="0"/>
              </a:rPr>
              <a:t>inner</a:t>
            </a:r>
            <a:r>
              <a:rPr lang="pt-BR" altLang="pt-BR" b="1" dirty="0">
                <a:latin typeface="Garamond" panose="02020404030301010803" pitchFamily="18" charset="0"/>
              </a:rPr>
              <a:t> </a:t>
            </a:r>
            <a:r>
              <a:rPr lang="pt-BR" altLang="pt-BR" b="1" dirty="0" err="1">
                <a:latin typeface="Garamond" panose="02020404030301010803" pitchFamily="18" charset="0"/>
              </a:rPr>
              <a:t>join</a:t>
            </a:r>
            <a:r>
              <a:rPr lang="pt-BR" altLang="pt-BR" b="1" dirty="0">
                <a:latin typeface="Garamond" panose="02020404030301010803" pitchFamily="18" charset="0"/>
              </a:rPr>
              <a:t>)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6179" y="1561753"/>
            <a:ext cx="7962900" cy="273134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pt-BR" altLang="pt-BR" sz="2400" b="1" dirty="0" smtClean="0">
                <a:latin typeface="Garamond" panose="02020404030301010803" pitchFamily="18" charset="0"/>
              </a:rPr>
              <a:t>1- Ver </a:t>
            </a:r>
            <a:r>
              <a:rPr lang="pt-BR" altLang="pt-BR" sz="2400" b="1" dirty="0">
                <a:latin typeface="Garamond" panose="02020404030301010803" pitchFamily="18" charset="0"/>
              </a:rPr>
              <a:t>os pedidos de cada cliente</a:t>
            </a:r>
          </a:p>
          <a:p>
            <a:pPr algn="just">
              <a:buNone/>
            </a:pPr>
            <a:r>
              <a:rPr lang="pt-BR" altLang="pt-BR" sz="2400" dirty="0">
                <a:latin typeface="Garamond" panose="02020404030301010803" pitchFamily="18" charset="0"/>
              </a:rPr>
              <a:t>	tabelas usadas </a:t>
            </a:r>
            <a:r>
              <a:rPr lang="pt-BR" altLang="pt-BR" sz="2400" dirty="0">
                <a:latin typeface="Garamond" panose="02020404030301010803" pitchFamily="18" charset="0"/>
                <a:sym typeface="Wingdings" panose="05000000000000000000" pitchFamily="2" charset="2"/>
              </a:rPr>
              <a:t> cliente e </a:t>
            </a:r>
            <a:r>
              <a:rPr lang="pt-BR" altLang="pt-BR" sz="24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pedido</a:t>
            </a:r>
          </a:p>
          <a:p>
            <a:pPr algn="just">
              <a:lnSpc>
                <a:spcPct val="90000"/>
              </a:lnSpc>
              <a:buNone/>
            </a:pPr>
            <a:r>
              <a:rPr lang="pt-BR" altLang="pt-BR" sz="2400" b="1" dirty="0" smtClean="0">
                <a:latin typeface="Garamond" panose="02020404030301010803" pitchFamily="18" charset="0"/>
                <a:sym typeface="Wingdings" panose="05000000000000000000" pitchFamily="2" charset="2"/>
              </a:rPr>
              <a:t>2 -</a:t>
            </a:r>
            <a:r>
              <a:rPr lang="pt-BR" altLang="pt-BR" sz="24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pt-BR" altLang="pt-BR" sz="2400" b="1" dirty="0">
                <a:latin typeface="Garamond" panose="02020404030301010803" pitchFamily="18" charset="0"/>
              </a:rPr>
              <a:t>Ver os pedidos de cada vendedor</a:t>
            </a:r>
          </a:p>
          <a:p>
            <a:pPr algn="just">
              <a:lnSpc>
                <a:spcPct val="90000"/>
              </a:lnSpc>
              <a:buNone/>
            </a:pPr>
            <a:r>
              <a:rPr lang="pt-BR" altLang="pt-BR" sz="2400" dirty="0">
                <a:latin typeface="Garamond" panose="02020404030301010803" pitchFamily="18" charset="0"/>
              </a:rPr>
              <a:t>	tabelas usadas </a:t>
            </a:r>
            <a:r>
              <a:rPr lang="pt-BR" altLang="pt-BR" sz="2400" dirty="0">
                <a:latin typeface="Garamond" panose="02020404030301010803" pitchFamily="18" charset="0"/>
                <a:sym typeface="Wingdings" panose="05000000000000000000" pitchFamily="2" charset="2"/>
              </a:rPr>
              <a:t> pedido e </a:t>
            </a:r>
            <a:r>
              <a:rPr lang="pt-BR" altLang="pt-BR" sz="24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vendedor</a:t>
            </a:r>
          </a:p>
          <a:p>
            <a:pPr algn="just">
              <a:buNone/>
            </a:pPr>
            <a:r>
              <a:rPr lang="pt-BR" altLang="pt-BR" sz="2400" b="1" dirty="0" smtClean="0">
                <a:latin typeface="Garamond" panose="02020404030301010803" pitchFamily="18" charset="0"/>
                <a:sym typeface="Wingdings" panose="05000000000000000000" pitchFamily="2" charset="2"/>
              </a:rPr>
              <a:t>3 -</a:t>
            </a:r>
            <a:r>
              <a:rPr lang="pt-BR" altLang="pt-BR" sz="24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pt-BR" altLang="pt-BR" sz="2400" b="1" dirty="0">
                <a:latin typeface="Garamond" panose="02020404030301010803" pitchFamily="18" charset="0"/>
              </a:rPr>
              <a:t>Quais clientes tem prazo de entrega superior a 15 dias e pertencem aos estados de São Paulo (‘SP’) ou Rio de Janeiro (‘RJ’)?</a:t>
            </a:r>
          </a:p>
          <a:p>
            <a:pPr>
              <a:buNone/>
            </a:pPr>
            <a:r>
              <a:rPr lang="pt-BR" altLang="pt-BR" sz="2400" dirty="0">
                <a:latin typeface="Garamond" panose="02020404030301010803" pitchFamily="18" charset="0"/>
                <a:sym typeface="Wingdings" panose="05000000000000000000" pitchFamily="2" charset="2"/>
              </a:rPr>
              <a:t>Comandos utilizados?</a:t>
            </a:r>
          </a:p>
          <a:p>
            <a:pPr>
              <a:buNone/>
            </a:pPr>
            <a:r>
              <a:rPr lang="pt-BR" altLang="pt-BR" sz="2400" dirty="0">
                <a:latin typeface="Garamond" panose="02020404030301010803" pitchFamily="18" charset="0"/>
                <a:sym typeface="Wingdings" panose="05000000000000000000" pitchFamily="2" charset="2"/>
              </a:rPr>
              <a:t>	Operadores SQL e Operadores Lógicos</a:t>
            </a:r>
          </a:p>
          <a:p>
            <a:pPr algn="just">
              <a:lnSpc>
                <a:spcPct val="90000"/>
              </a:lnSpc>
              <a:buNone/>
            </a:pPr>
            <a:endParaRPr lang="pt-BR" altLang="pt-BR" sz="2400" dirty="0"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algn="just">
              <a:buNone/>
            </a:pPr>
            <a:endParaRPr lang="pt-BR" altLang="pt-BR" sz="2400" dirty="0"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071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b="1" dirty="0">
                <a:latin typeface="Garamond" panose="02020404030301010803" pitchFamily="18" charset="0"/>
              </a:rPr>
              <a:t>Exercícios exemplo </a:t>
            </a:r>
            <a:br>
              <a:rPr lang="pt-BR" altLang="pt-BR" b="1" dirty="0">
                <a:latin typeface="Garamond" panose="02020404030301010803" pitchFamily="18" charset="0"/>
              </a:rPr>
            </a:br>
            <a:r>
              <a:rPr lang="pt-BR" altLang="pt-BR" b="1" dirty="0">
                <a:latin typeface="Garamond" panose="02020404030301010803" pitchFamily="18" charset="0"/>
              </a:rPr>
              <a:t>União Regular (</a:t>
            </a:r>
            <a:r>
              <a:rPr lang="pt-BR" altLang="pt-BR" b="1" dirty="0" err="1">
                <a:latin typeface="Garamond" panose="02020404030301010803" pitchFamily="18" charset="0"/>
              </a:rPr>
              <a:t>inner</a:t>
            </a:r>
            <a:r>
              <a:rPr lang="pt-BR" altLang="pt-BR" b="1" dirty="0">
                <a:latin typeface="Garamond" panose="02020404030301010803" pitchFamily="18" charset="0"/>
              </a:rPr>
              <a:t> </a:t>
            </a:r>
            <a:r>
              <a:rPr lang="pt-BR" altLang="pt-BR" b="1" dirty="0" err="1">
                <a:latin typeface="Garamond" panose="02020404030301010803" pitchFamily="18" charset="0"/>
              </a:rPr>
              <a:t>join</a:t>
            </a:r>
            <a:r>
              <a:rPr lang="pt-BR" altLang="pt-BR" b="1" dirty="0">
                <a:latin typeface="Garamond" panose="02020404030301010803" pitchFamily="18" charset="0"/>
              </a:rPr>
              <a:t>)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57200" y="1916832"/>
            <a:ext cx="82296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b="1" dirty="0" smtClean="0">
                <a:latin typeface="Garamond" panose="02020404030301010803" pitchFamily="18" charset="0"/>
              </a:rPr>
              <a:t>4 - Apresentar </a:t>
            </a:r>
            <a:r>
              <a:rPr lang="pt-BR" altLang="pt-BR" sz="3200" b="1" dirty="0">
                <a:latin typeface="Garamond" panose="02020404030301010803" pitchFamily="18" charset="0"/>
              </a:rPr>
              <a:t>os clientes e seus respectivos prazos de entrega, ordenados do maior para o menor</a:t>
            </a:r>
            <a:r>
              <a:rPr lang="pt-BR" altLang="pt-BR" sz="3200" b="1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pt-BR" altLang="pt-BR" sz="3200" b="1" dirty="0" smtClean="0">
                <a:latin typeface="Garamond" panose="02020404030301010803" pitchFamily="18" charset="0"/>
              </a:rPr>
              <a:t>5- </a:t>
            </a:r>
            <a:r>
              <a:rPr lang="pt-BR" altLang="pt-BR" sz="3200" b="1" dirty="0">
                <a:latin typeface="Garamond" panose="02020404030301010803" pitchFamily="18" charset="0"/>
              </a:rPr>
              <a:t>Apresente os vendedores (ordenados) que emitiram pedidos com prazos de entrega superiores a 15 dias e tenham salários fixos iguais ou superiores a R$1.000,00.</a:t>
            </a:r>
          </a:p>
          <a:p>
            <a:pPr algn="just"/>
            <a:endParaRPr lang="pt-BR" altLang="pt-BR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Junções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6179" y="1417638"/>
            <a:ext cx="7962900" cy="273134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r>
              <a:rPr lang="pt-BR" altLang="pt-B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Comando utilizado para selecionar </a:t>
            </a:r>
            <a:r>
              <a:rPr lang="pt-BR" altLang="pt-BR" sz="3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altLang="pt-BR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uma ou mais tabelas.</a:t>
            </a:r>
          </a:p>
          <a:p>
            <a:pPr algn="just"/>
            <a:r>
              <a:rPr lang="pt-BR" alt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Vínculo </a:t>
            </a:r>
            <a:r>
              <a:rPr lang="pt-BR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Informação de dados de várias tabelas de forma a apresentar a informação de maneira correta.</a:t>
            </a:r>
          </a:p>
          <a:p>
            <a:pPr algn="just"/>
            <a:r>
              <a:rPr lang="pt-BR" alt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isto é dado o nome de união de tabelas (</a:t>
            </a:r>
            <a:r>
              <a:rPr lang="pt-BR" alt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pt-BR" alt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união se dá por meio de chaves primárias e estrangeiras. Elas são as colunas que as tabelas têm em comum.</a:t>
            </a:r>
          </a:p>
        </p:txBody>
      </p:sp>
    </p:spTree>
    <p:extLst>
      <p:ext uri="{BB962C8B-B14F-4D97-AF65-F5344CB8AC3E}">
        <p14:creationId xmlns:p14="http://schemas.microsoft.com/office/powerpoint/2010/main" val="261464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b="1" dirty="0">
                <a:latin typeface="Garamond" panose="02020404030301010803" pitchFamily="18" charset="0"/>
              </a:rPr>
              <a:t>Exercícios exemplo </a:t>
            </a:r>
            <a:br>
              <a:rPr lang="pt-BR" altLang="pt-BR" b="1" dirty="0">
                <a:latin typeface="Garamond" panose="02020404030301010803" pitchFamily="18" charset="0"/>
              </a:rPr>
            </a:br>
            <a:r>
              <a:rPr lang="pt-BR" altLang="pt-BR" b="1" dirty="0">
                <a:latin typeface="Garamond" panose="02020404030301010803" pitchFamily="18" charset="0"/>
              </a:rPr>
              <a:t>União Regular (</a:t>
            </a:r>
            <a:r>
              <a:rPr lang="pt-BR" altLang="pt-BR" b="1" dirty="0" err="1">
                <a:latin typeface="Garamond" panose="02020404030301010803" pitchFamily="18" charset="0"/>
              </a:rPr>
              <a:t>inner</a:t>
            </a:r>
            <a:r>
              <a:rPr lang="pt-BR" altLang="pt-BR" b="1" dirty="0">
                <a:latin typeface="Garamond" panose="02020404030301010803" pitchFamily="18" charset="0"/>
              </a:rPr>
              <a:t> </a:t>
            </a:r>
            <a:r>
              <a:rPr lang="pt-BR" altLang="pt-BR" b="1" dirty="0" err="1">
                <a:latin typeface="Garamond" panose="02020404030301010803" pitchFamily="18" charset="0"/>
              </a:rPr>
              <a:t>join</a:t>
            </a:r>
            <a:r>
              <a:rPr lang="pt-BR" altLang="pt-BR" b="1" dirty="0">
                <a:latin typeface="Garamond" panose="02020404030301010803" pitchFamily="18" charset="0"/>
              </a:rPr>
              <a:t>)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57200" y="1844825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2800" dirty="0" smtClean="0">
                <a:latin typeface="Garamond" panose="02020404030301010803" pitchFamily="18" charset="0"/>
              </a:rPr>
              <a:t>Frequentemente </a:t>
            </a:r>
            <a:r>
              <a:rPr lang="pt-BR" altLang="pt-BR" sz="2800" dirty="0">
                <a:latin typeface="Garamond" panose="02020404030301010803" pitchFamily="18" charset="0"/>
              </a:rPr>
              <a:t>é necessário unir mais de duas tabelas para fornecer uma informação relevante do BD.</a:t>
            </a:r>
          </a:p>
          <a:p>
            <a:pPr algn="just"/>
            <a:endParaRPr lang="pt-BR" altLang="pt-BR" sz="2800" dirty="0">
              <a:latin typeface="Garamond" panose="02020404030301010803" pitchFamily="18" charset="0"/>
            </a:endParaRPr>
          </a:p>
          <a:p>
            <a:pPr algn="just"/>
            <a:r>
              <a:rPr lang="pt-BR" altLang="pt-BR" sz="2800" dirty="0">
                <a:latin typeface="Garamond" panose="02020404030301010803" pitchFamily="18" charset="0"/>
              </a:rPr>
              <a:t>Exemplo:</a:t>
            </a:r>
          </a:p>
          <a:p>
            <a:pPr algn="just"/>
            <a:r>
              <a:rPr lang="pt-BR" altLang="pt-BR" sz="2800" b="1" dirty="0" smtClean="0">
                <a:latin typeface="Garamond" panose="02020404030301010803" pitchFamily="18" charset="0"/>
              </a:rPr>
              <a:t>6 - Apresente </a:t>
            </a:r>
            <a:r>
              <a:rPr lang="pt-BR" altLang="pt-BR" sz="2800" b="1" dirty="0">
                <a:latin typeface="Garamond" panose="02020404030301010803" pitchFamily="18" charset="0"/>
              </a:rPr>
              <a:t>os clientes (ordenados) que tenham prazo de entrega maior que 15 dias para o produto ‘Queijo’ e sejam do Rio de Janeiro.</a:t>
            </a:r>
          </a:p>
        </p:txBody>
      </p:sp>
    </p:spTree>
    <p:extLst>
      <p:ext uri="{BB962C8B-B14F-4D97-AF65-F5344CB8AC3E}">
        <p14:creationId xmlns:p14="http://schemas.microsoft.com/office/powerpoint/2010/main" val="427217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Solução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457200" y="1417638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2400" dirty="0">
                <a:latin typeface="Garamond" panose="02020404030301010803" pitchFamily="18" charset="0"/>
              </a:rPr>
              <a:t>Para resolver este problema será preciso usar as seguintes tabelas:</a:t>
            </a:r>
          </a:p>
          <a:p>
            <a:pPr marL="819150" lvl="1" algn="just"/>
            <a:r>
              <a:rPr lang="pt-BR" altLang="pt-BR" sz="2000" dirty="0">
                <a:latin typeface="Garamond" panose="02020404030301010803" pitchFamily="18" charset="0"/>
              </a:rPr>
              <a:t>Rio de Janeiro </a:t>
            </a:r>
            <a:r>
              <a:rPr lang="pt-BR" altLang="pt-BR" sz="2000" dirty="0">
                <a:latin typeface="Garamond" panose="02020404030301010803" pitchFamily="18" charset="0"/>
                <a:sym typeface="Wingdings" panose="05000000000000000000" pitchFamily="2" charset="2"/>
              </a:rPr>
              <a:t> estado de um cliente </a:t>
            </a:r>
          </a:p>
          <a:p>
            <a:pPr marL="2895600" lvl="2" algn="just"/>
            <a:r>
              <a:rPr lang="pt-BR" altLang="pt-BR" dirty="0">
                <a:latin typeface="Garamond" panose="02020404030301010803" pitchFamily="18" charset="0"/>
              </a:rPr>
              <a:t>Tabela CLIENTE</a:t>
            </a:r>
          </a:p>
          <a:p>
            <a:pPr marL="819150" lvl="1" algn="just"/>
            <a:r>
              <a:rPr lang="pt-BR" altLang="pt-BR" sz="2000" dirty="0">
                <a:latin typeface="Garamond" panose="02020404030301010803" pitchFamily="18" charset="0"/>
              </a:rPr>
              <a:t>Prazo de entrega tem que ser maior (&gt;) 15 </a:t>
            </a:r>
            <a:r>
              <a:rPr lang="pt-BR" altLang="pt-BR" sz="2000" dirty="0">
                <a:latin typeface="Garamond" panose="02020404030301010803" pitchFamily="18" charset="0"/>
                <a:sym typeface="Wingdings" panose="05000000000000000000" pitchFamily="2" charset="2"/>
              </a:rPr>
              <a:t> prazo de entrega de um pedido</a:t>
            </a:r>
          </a:p>
          <a:p>
            <a:pPr marL="2895600" lvl="2" algn="just"/>
            <a:r>
              <a:rPr lang="pt-BR" altLang="pt-BR" dirty="0">
                <a:latin typeface="Garamond" panose="02020404030301010803" pitchFamily="18" charset="0"/>
              </a:rPr>
              <a:t>Tabela PEDIDO</a:t>
            </a:r>
          </a:p>
          <a:p>
            <a:pPr marL="819150" lvl="1" algn="just"/>
            <a:r>
              <a:rPr lang="pt-BR" altLang="pt-BR" sz="2000" dirty="0">
                <a:latin typeface="Garamond" panose="02020404030301010803" pitchFamily="18" charset="0"/>
              </a:rPr>
              <a:t>Produto é um Queijo </a:t>
            </a:r>
            <a:r>
              <a:rPr lang="pt-BR" altLang="pt-BR" sz="2000" dirty="0">
                <a:latin typeface="Garamond" panose="02020404030301010803" pitchFamily="18" charset="0"/>
                <a:sym typeface="Wingdings" panose="05000000000000000000" pitchFamily="2" charset="2"/>
              </a:rPr>
              <a:t> descrição do produto</a:t>
            </a:r>
          </a:p>
          <a:p>
            <a:pPr marL="2895600" lvl="2" algn="just"/>
            <a:r>
              <a:rPr lang="pt-BR" altLang="pt-BR" dirty="0">
                <a:latin typeface="Garamond" panose="02020404030301010803" pitchFamily="18" charset="0"/>
              </a:rPr>
              <a:t>Tabela PRODUTO</a:t>
            </a:r>
          </a:p>
          <a:p>
            <a:pPr marL="819150" lvl="1" algn="just"/>
            <a:r>
              <a:rPr lang="pt-BR" altLang="pt-BR" sz="2000" dirty="0">
                <a:latin typeface="Garamond" panose="02020404030301010803" pitchFamily="18" charset="0"/>
              </a:rPr>
              <a:t>Numero do pedido no ITEM </a:t>
            </a:r>
          </a:p>
          <a:p>
            <a:pPr marL="2895600" lvl="2" algn="just"/>
            <a:r>
              <a:rPr lang="pt-BR" altLang="pt-BR" dirty="0">
                <a:latin typeface="Garamond" panose="02020404030301010803" pitchFamily="18" charset="0"/>
              </a:rPr>
              <a:t>Tabela ITEM_PEDIDO</a:t>
            </a:r>
          </a:p>
        </p:txBody>
      </p:sp>
    </p:spTree>
    <p:extLst>
      <p:ext uri="{BB962C8B-B14F-4D97-AF65-F5344CB8AC3E}">
        <p14:creationId xmlns:p14="http://schemas.microsoft.com/office/powerpoint/2010/main" val="2019710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Solução</a:t>
            </a:r>
            <a:endParaRPr lang="pt-BR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592" y="1793453"/>
            <a:ext cx="17272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dirty="0"/>
              <a:t>Cliente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dirty="0" err="1"/>
              <a:t>Codigo_cliente</a:t>
            </a:r>
            <a:endParaRPr lang="pt-BR" altLang="pt-BR" dirty="0"/>
          </a:p>
          <a:p>
            <a:pPr eaLnBrk="1" hangingPunct="1">
              <a:spcBef>
                <a:spcPct val="50000"/>
              </a:spcBef>
            </a:pPr>
            <a:r>
              <a:rPr lang="pt-BR" altLang="pt-BR" dirty="0" err="1"/>
              <a:t>Nome_cliente</a:t>
            </a:r>
            <a:endParaRPr lang="pt-BR" altLang="pt-BR" dirty="0"/>
          </a:p>
          <a:p>
            <a:pPr eaLnBrk="1" hangingPunct="1">
              <a:spcBef>
                <a:spcPct val="50000"/>
              </a:spcBef>
            </a:pPr>
            <a:r>
              <a:rPr lang="pt-BR" altLang="pt-BR" dirty="0"/>
              <a:t>estado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763192" y="359367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71030" y="5104978"/>
            <a:ext cx="1655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/>
              <a:t> = ‘RJ’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772842" y="1772816"/>
            <a:ext cx="17272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/>
              <a:t>Pedido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/>
              <a:t>Num_pedido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/>
              <a:t>Codigo_cliente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/>
              <a:t>prazo_entrega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634855" y="352065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844280" y="5098628"/>
            <a:ext cx="1655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/>
              <a:t>&gt; 15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571480" y="1772816"/>
            <a:ext cx="17272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dirty="0"/>
              <a:t>Item Pedido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dirty="0" err="1"/>
              <a:t>Num_pedido</a:t>
            </a:r>
            <a:endParaRPr lang="pt-BR" altLang="pt-BR" dirty="0"/>
          </a:p>
          <a:p>
            <a:pPr eaLnBrk="1" hangingPunct="1">
              <a:spcBef>
                <a:spcPct val="50000"/>
              </a:spcBef>
            </a:pPr>
            <a:r>
              <a:rPr lang="pt-BR" altLang="pt-BR" dirty="0" err="1"/>
              <a:t>Codigo_prod</a:t>
            </a:r>
            <a:endParaRPr lang="pt-BR" altLang="pt-BR" dirty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300267" y="1774403"/>
            <a:ext cx="187166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/>
              <a:t>Produto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/>
              <a:t>Codigo_prod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/>
              <a:t>descrição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6947967" y="2944391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228830" y="4241378"/>
            <a:ext cx="1655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/>
              <a:t>Queijo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500042" y="1417638"/>
            <a:ext cx="1728788" cy="179533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084168" y="715541"/>
            <a:ext cx="187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Ponte de ligação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7" name="Conector de seta reta 16"/>
          <p:cNvCxnSpPr>
            <a:endCxn id="15" idx="1"/>
          </p:cNvCxnSpPr>
          <p:nvPr/>
        </p:nvCxnSpPr>
        <p:spPr>
          <a:xfrm flipV="1">
            <a:off x="5652120" y="900207"/>
            <a:ext cx="432048" cy="7349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437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b="1" dirty="0">
                <a:latin typeface="Garamond" panose="02020404030301010803" pitchFamily="18" charset="0"/>
              </a:rPr>
              <a:t>Exercícios exemplo </a:t>
            </a:r>
            <a:br>
              <a:rPr lang="pt-BR" altLang="pt-BR" b="1" dirty="0">
                <a:latin typeface="Garamond" panose="02020404030301010803" pitchFamily="18" charset="0"/>
              </a:rPr>
            </a:br>
            <a:r>
              <a:rPr lang="pt-BR" altLang="pt-BR" b="1" dirty="0">
                <a:latin typeface="Garamond" panose="02020404030301010803" pitchFamily="18" charset="0"/>
              </a:rPr>
              <a:t>União Regular (</a:t>
            </a:r>
            <a:r>
              <a:rPr lang="pt-BR" altLang="pt-BR" b="1" dirty="0" err="1">
                <a:latin typeface="Garamond" panose="02020404030301010803" pitchFamily="18" charset="0"/>
              </a:rPr>
              <a:t>inner</a:t>
            </a:r>
            <a:r>
              <a:rPr lang="pt-BR" altLang="pt-BR" b="1" dirty="0">
                <a:latin typeface="Garamond" panose="02020404030301010803" pitchFamily="18" charset="0"/>
              </a:rPr>
              <a:t> </a:t>
            </a:r>
            <a:r>
              <a:rPr lang="pt-BR" altLang="pt-BR" b="1" dirty="0" err="1">
                <a:latin typeface="Garamond" panose="02020404030301010803" pitchFamily="18" charset="0"/>
              </a:rPr>
              <a:t>join</a:t>
            </a:r>
            <a:r>
              <a:rPr lang="pt-BR" altLang="pt-BR" b="1" dirty="0">
                <a:latin typeface="Garamond" panose="02020404030301010803" pitchFamily="18" charset="0"/>
              </a:rPr>
              <a:t>)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57200" y="1772816"/>
            <a:ext cx="83632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2400" b="1" dirty="0" smtClean="0">
                <a:latin typeface="Garamond" panose="02020404030301010803" pitchFamily="18" charset="0"/>
              </a:rPr>
              <a:t>7 - Mostre </a:t>
            </a:r>
            <a:r>
              <a:rPr lang="pt-BR" altLang="pt-BR" sz="2400" b="1" dirty="0">
                <a:latin typeface="Garamond" panose="02020404030301010803" pitchFamily="18" charset="0"/>
              </a:rPr>
              <a:t>todos os vendedores que venderam chocolate em quantidade superior a 10 kg.</a:t>
            </a:r>
          </a:p>
          <a:p>
            <a:pPr algn="just"/>
            <a:endParaRPr lang="pt-BR" altLang="pt-BR" sz="2400" b="1" dirty="0">
              <a:latin typeface="Garamond" panose="020204040303010108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pt-BR" altLang="pt-BR" sz="2400" b="1" dirty="0" smtClean="0">
                <a:latin typeface="Garamond" panose="02020404030301010803" pitchFamily="18" charset="0"/>
                <a:sym typeface="Wingdings" panose="05000000000000000000" pitchFamily="2" charset="2"/>
              </a:rPr>
              <a:t>vendedores</a:t>
            </a:r>
            <a:r>
              <a:rPr lang="pt-BR" altLang="pt-BR" sz="2400" b="1" dirty="0">
                <a:latin typeface="Garamond" panose="02020404030301010803" pitchFamily="18" charset="0"/>
                <a:sym typeface="Wingdings" panose="05000000000000000000" pitchFamily="2" charset="2"/>
              </a:rPr>
              <a:t>, </a:t>
            </a:r>
            <a:r>
              <a:rPr lang="pt-BR" altLang="pt-BR" sz="2400" b="1" dirty="0" err="1">
                <a:latin typeface="Garamond" panose="02020404030301010803" pitchFamily="18" charset="0"/>
                <a:sym typeface="Wingdings" panose="05000000000000000000" pitchFamily="2" charset="2"/>
              </a:rPr>
              <a:t>produto,pedido</a:t>
            </a:r>
            <a:r>
              <a:rPr lang="pt-BR" altLang="pt-BR" sz="2400" b="1" dirty="0">
                <a:latin typeface="Garamond" panose="02020404030301010803" pitchFamily="18" charset="0"/>
                <a:sym typeface="Wingdings" panose="05000000000000000000" pitchFamily="2" charset="2"/>
              </a:rPr>
              <a:t>, </a:t>
            </a:r>
            <a:r>
              <a:rPr lang="pt-BR" altLang="pt-BR" sz="2400" b="1" dirty="0" err="1" smtClean="0">
                <a:latin typeface="Garamond" panose="02020404030301010803" pitchFamily="18" charset="0"/>
                <a:sym typeface="Wingdings" panose="05000000000000000000" pitchFamily="2" charset="2"/>
              </a:rPr>
              <a:t>item_pedido</a:t>
            </a:r>
            <a:endParaRPr lang="pt-BR" altLang="pt-BR" sz="2400" b="1" dirty="0" smtClean="0"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endParaRPr lang="pt-BR" altLang="pt-BR" sz="2400" b="1" dirty="0" smtClean="0">
              <a:latin typeface="Garamond" panose="02020404030301010803" pitchFamily="18" charset="0"/>
            </a:endParaRPr>
          </a:p>
          <a:p>
            <a:r>
              <a:rPr lang="pt-BR" altLang="pt-BR" sz="2400" b="1" dirty="0" smtClean="0">
                <a:latin typeface="Garamond" panose="02020404030301010803" pitchFamily="18" charset="0"/>
              </a:rPr>
              <a:t>8 - Quantos </a:t>
            </a:r>
            <a:r>
              <a:rPr lang="pt-BR" altLang="pt-BR" sz="2400" b="1" dirty="0">
                <a:latin typeface="Garamond" panose="02020404030301010803" pitchFamily="18" charset="0"/>
              </a:rPr>
              <a:t>clientes da cidade do Rio de Janeiro e de Niterói tiveram seus pedidos tirados com o vendedor João?</a:t>
            </a:r>
          </a:p>
          <a:p>
            <a:endParaRPr lang="pt-BR" altLang="pt-BR" sz="2400" b="1" dirty="0">
              <a:latin typeface="Garamond" panose="02020404030301010803" pitchFamily="18" charset="0"/>
            </a:endParaRPr>
          </a:p>
          <a:p>
            <a:r>
              <a:rPr lang="pt-BR" altLang="pt-BR" sz="2400" b="1" dirty="0">
                <a:latin typeface="Garamond" panose="02020404030301010803" pitchFamily="18" charset="0"/>
              </a:rPr>
              <a:t>Cliente, pedido e vendedor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pt-BR" altLang="pt-BR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57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pt-BR" altLang="pt-BR" sz="3800" b="1" dirty="0" smtClean="0">
                <a:latin typeface="Garamond" panose="02020404030301010803" pitchFamily="18" charset="0"/>
              </a:rPr>
              <a:t>Soluções - Comandos SQL</a:t>
            </a:r>
            <a:br>
              <a:rPr lang="pt-BR" altLang="pt-BR" sz="3800" b="1" dirty="0" smtClean="0">
                <a:latin typeface="Garamond" panose="02020404030301010803" pitchFamily="18" charset="0"/>
              </a:rPr>
            </a:br>
            <a:r>
              <a:rPr lang="pt-BR" altLang="pt-BR" sz="3800" b="1" dirty="0" smtClean="0">
                <a:latin typeface="Garamond" panose="02020404030301010803" pitchFamily="18" charset="0"/>
              </a:rPr>
              <a:t> União Regular (</a:t>
            </a:r>
            <a:r>
              <a:rPr lang="pt-BR" altLang="pt-BR" sz="3800" b="1" dirty="0" err="1" smtClean="0">
                <a:latin typeface="Garamond" panose="02020404030301010803" pitchFamily="18" charset="0"/>
              </a:rPr>
              <a:t>inner</a:t>
            </a:r>
            <a:r>
              <a:rPr lang="pt-BR" altLang="pt-BR" sz="3800" b="1" dirty="0" smtClean="0">
                <a:latin typeface="Garamond" panose="02020404030301010803" pitchFamily="18" charset="0"/>
              </a:rPr>
              <a:t> </a:t>
            </a:r>
            <a:r>
              <a:rPr lang="pt-BR" altLang="pt-BR" sz="3800" b="1" dirty="0" err="1" smtClean="0">
                <a:latin typeface="Garamond" panose="02020404030301010803" pitchFamily="18" charset="0"/>
              </a:rPr>
              <a:t>join</a:t>
            </a:r>
            <a:r>
              <a:rPr lang="pt-BR" altLang="pt-BR" sz="3800" b="1" dirty="0" smtClean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598613"/>
            <a:ext cx="7956550" cy="4497387"/>
          </a:xfrm>
        </p:spPr>
        <p:txBody>
          <a:bodyPr/>
          <a:lstStyle/>
          <a:p>
            <a:pPr algn="just" eaLnBrk="1" hangingPunct="1"/>
            <a:r>
              <a:rPr lang="pt-BR" altLang="pt-BR" sz="2400" dirty="0" smtClean="0">
                <a:latin typeface="Garamond" panose="02020404030301010803" pitchFamily="18" charset="0"/>
              </a:rPr>
              <a:t>Exemplos:</a:t>
            </a:r>
          </a:p>
          <a:p>
            <a:pPr algn="just" eaLnBrk="1" hangingPunct="1">
              <a:buFontTx/>
              <a:buNone/>
            </a:pPr>
            <a:r>
              <a:rPr lang="pt-BR" altLang="pt-BR" sz="2400" b="1" dirty="0" smtClean="0">
                <a:latin typeface="Garamond" panose="02020404030301010803" pitchFamily="18" charset="0"/>
              </a:rPr>
              <a:t>1 - Ver os pedidos de cada cliente</a:t>
            </a:r>
          </a:p>
          <a:p>
            <a:pPr algn="just" eaLnBrk="1" hangingPunct="1">
              <a:buFontTx/>
              <a:buNone/>
            </a:pPr>
            <a:r>
              <a:rPr lang="pt-BR" altLang="pt-BR" sz="2400" dirty="0" smtClean="0">
                <a:latin typeface="Garamond" panose="02020404030301010803" pitchFamily="18" charset="0"/>
              </a:rPr>
              <a:t>	tabelas usadas </a:t>
            </a:r>
            <a:r>
              <a:rPr lang="pt-BR" altLang="pt-BR" sz="24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 cliente e pedido</a:t>
            </a:r>
          </a:p>
          <a:p>
            <a:pPr eaLnBrk="1" hangingPunct="1">
              <a:buFontTx/>
              <a:buNone/>
            </a:pPr>
            <a:endParaRPr lang="pt-BR" altLang="pt-BR" sz="2400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31252" y="3293268"/>
            <a:ext cx="73453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SELECT </a:t>
            </a:r>
            <a:r>
              <a:rPr lang="pt-BR" altLang="pt-BR" sz="22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CLIENTE.</a:t>
            </a:r>
            <a:r>
              <a:rPr lang="pt-BR" altLang="pt-BR" sz="22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nome_cliente</a:t>
            </a:r>
            <a:r>
              <a:rPr lang="pt-BR" altLang="pt-BR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</a:t>
            </a:r>
            <a:r>
              <a:rPr lang="pt-BR" altLang="pt-BR" sz="22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.num_pedido</a:t>
            </a:r>
            <a:endParaRPr lang="pt-BR" altLang="pt-BR" sz="22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pt-BR" altLang="pt-BR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FROM CLIENTE, PEDIDO</a:t>
            </a:r>
          </a:p>
          <a:p>
            <a:pPr eaLnBrk="1" hangingPunct="1"/>
            <a:r>
              <a:rPr lang="pt-BR" altLang="pt-BR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WHERE </a:t>
            </a:r>
            <a:r>
              <a:rPr lang="pt-BR" altLang="pt-BR" sz="22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CLIENTE.</a:t>
            </a:r>
            <a:r>
              <a:rPr lang="pt-BR" altLang="pt-BR" sz="22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codigo_cliente</a:t>
            </a:r>
            <a:r>
              <a:rPr lang="pt-BR" altLang="pt-BR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pt-BR" altLang="pt-BR" sz="22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PEDIDO.</a:t>
            </a:r>
            <a:r>
              <a:rPr lang="pt-BR" altLang="pt-BR" sz="22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codigo_cliente</a:t>
            </a:r>
            <a:r>
              <a:rPr lang="pt-BR" altLang="pt-BR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7950" y="4984750"/>
            <a:ext cx="73453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SELECT </a:t>
            </a:r>
            <a:r>
              <a:rPr lang="pt-BR" altLang="pt-BR" sz="22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CLIENTE.</a:t>
            </a:r>
            <a:r>
              <a:rPr lang="pt-BR" altLang="pt-BR" sz="22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nome_cliente</a:t>
            </a:r>
            <a:r>
              <a:rPr lang="pt-BR" altLang="pt-BR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pt-BR" altLang="pt-BR" sz="22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</a:t>
            </a:r>
            <a:r>
              <a:rPr lang="pt-BR" altLang="pt-BR" sz="22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.num_pedido</a:t>
            </a:r>
            <a:endParaRPr lang="pt-BR" altLang="pt-BR" sz="22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pt-BR" altLang="pt-BR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FROM CLIENTE INNER JOIN PEDIDO ON </a:t>
            </a:r>
          </a:p>
          <a:p>
            <a:pPr eaLnBrk="1" hangingPunct="1"/>
            <a:r>
              <a:rPr lang="pt-BR" altLang="pt-BR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CLIENTE. </a:t>
            </a:r>
            <a:r>
              <a:rPr lang="pt-BR" altLang="pt-BR" sz="22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codigo_cliente</a:t>
            </a:r>
            <a:r>
              <a:rPr lang="pt-BR" altLang="pt-BR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pt-BR" altLang="pt-BR" sz="22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PEDIDO.</a:t>
            </a:r>
            <a:r>
              <a:rPr lang="pt-BR" altLang="pt-BR" sz="22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codigo_cliente</a:t>
            </a:r>
            <a:r>
              <a:rPr lang="pt-BR" altLang="pt-BR" sz="2200" dirty="0"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eaLnBrk="1" hangingPunct="1"/>
            <a:endParaRPr lang="pt-BR" altLang="pt-BR" sz="22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6093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z="3800" b="1" dirty="0">
                <a:latin typeface="Garamond" panose="02020404030301010803" pitchFamily="18" charset="0"/>
              </a:rPr>
              <a:t>Soluções - </a:t>
            </a:r>
            <a:r>
              <a:rPr lang="pt-BR" altLang="pt-BR" sz="3800" b="1" dirty="0" smtClean="0">
                <a:latin typeface="Garamond" panose="02020404030301010803" pitchFamily="18" charset="0"/>
              </a:rPr>
              <a:t>Comandos SQL</a:t>
            </a:r>
            <a:br>
              <a:rPr lang="pt-BR" altLang="pt-BR" sz="3800" b="1" dirty="0" smtClean="0">
                <a:latin typeface="Garamond" panose="02020404030301010803" pitchFamily="18" charset="0"/>
              </a:rPr>
            </a:br>
            <a:r>
              <a:rPr lang="pt-BR" altLang="pt-BR" sz="3800" b="1" dirty="0" smtClean="0">
                <a:latin typeface="Garamond" panose="02020404030301010803" pitchFamily="18" charset="0"/>
              </a:rPr>
              <a:t> União Regular (</a:t>
            </a:r>
            <a:r>
              <a:rPr lang="pt-BR" altLang="pt-BR" sz="3800" b="1" dirty="0" err="1" smtClean="0">
                <a:latin typeface="Garamond" panose="02020404030301010803" pitchFamily="18" charset="0"/>
              </a:rPr>
              <a:t>inner</a:t>
            </a:r>
            <a:r>
              <a:rPr lang="pt-BR" altLang="pt-BR" sz="3800" b="1" dirty="0" smtClean="0">
                <a:latin typeface="Garamond" panose="02020404030301010803" pitchFamily="18" charset="0"/>
              </a:rPr>
              <a:t> </a:t>
            </a:r>
            <a:r>
              <a:rPr lang="pt-BR" altLang="pt-BR" sz="3800" b="1" dirty="0" err="1" smtClean="0">
                <a:latin typeface="Garamond" panose="02020404030301010803" pitchFamily="18" charset="0"/>
              </a:rPr>
              <a:t>join</a:t>
            </a:r>
            <a:r>
              <a:rPr lang="pt-BR" altLang="pt-BR" sz="3800" b="1" dirty="0" smtClean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598613"/>
            <a:ext cx="7956550" cy="44973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400" b="1" dirty="0" smtClean="0">
                <a:latin typeface="Garamond" panose="02020404030301010803" pitchFamily="18" charset="0"/>
              </a:rPr>
              <a:t>2- Ver os pedidos de cada vendedor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400" dirty="0" smtClean="0">
                <a:latin typeface="Garamond" panose="02020404030301010803" pitchFamily="18" charset="0"/>
              </a:rPr>
              <a:t>	tabelas usadas </a:t>
            </a:r>
            <a:r>
              <a:rPr lang="pt-BR" altLang="pt-BR" sz="24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 pedido e vendedor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pt-BR" altLang="pt-BR" sz="2400" dirty="0" smtClean="0"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49263" y="2588798"/>
            <a:ext cx="76327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VENDEDOR.</a:t>
            </a:r>
            <a:r>
              <a:rPr lang="pt-BR" altLang="pt-BR" sz="2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nome_vendedor</a:t>
            </a:r>
            <a:r>
              <a:rPr lang="pt-BR" altLang="pt-B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PEDIDO.</a:t>
            </a:r>
            <a:r>
              <a:rPr lang="pt-BR" altLang="pt-BR" sz="2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num_pedido</a:t>
            </a:r>
            <a:endParaRPr lang="pt-BR" altLang="pt-BR" sz="2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pt-BR" altLang="pt-B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FROM VENDEDOR, PEDIDO</a:t>
            </a:r>
          </a:p>
          <a:p>
            <a:pPr eaLnBrk="1" hangingPunct="1"/>
            <a:r>
              <a:rPr lang="pt-BR" altLang="pt-B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WHERE </a:t>
            </a:r>
            <a:r>
              <a:rPr lang="pt-BR" altLang="pt-BR" sz="20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VENDEDOR.</a:t>
            </a:r>
            <a:r>
              <a:rPr lang="pt-BR" altLang="pt-BR" sz="2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cod_vendedor</a:t>
            </a:r>
            <a:r>
              <a:rPr lang="pt-BR" altLang="pt-B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PEDIDO.</a:t>
            </a:r>
            <a:r>
              <a:rPr lang="pt-BR" altLang="pt-BR" sz="2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codigo_vendedor</a:t>
            </a:r>
            <a:r>
              <a:rPr lang="pt-BR" altLang="pt-B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3238" y="4128584"/>
            <a:ext cx="76327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SELECT </a:t>
            </a:r>
            <a:r>
              <a:rPr lang="pt-BR" altLang="pt-BR" sz="20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VENDEDOR.</a:t>
            </a:r>
            <a:r>
              <a:rPr lang="pt-BR" altLang="pt-BR" sz="2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nome_vendedor</a:t>
            </a:r>
            <a:r>
              <a:rPr lang="pt-BR" altLang="pt-B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pt-BR" altLang="pt-BR" sz="20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PEDIDO.</a:t>
            </a:r>
            <a:r>
              <a:rPr lang="pt-BR" altLang="pt-BR" sz="2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num_pedido</a:t>
            </a:r>
            <a:endParaRPr lang="pt-BR" altLang="pt-BR" sz="2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pt-BR" altLang="pt-B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FROM VENDEDOR INNER JOIN PEDIDO ON </a:t>
            </a:r>
            <a:r>
              <a:rPr lang="pt-BR" altLang="pt-BR" sz="20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VENDEDOR.</a:t>
            </a:r>
            <a:r>
              <a:rPr lang="pt-BR" altLang="pt-BR" sz="2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cod_vendedor</a:t>
            </a:r>
            <a:r>
              <a:rPr lang="pt-BR" altLang="pt-B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pt-BR" altLang="pt-BR" sz="20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PEDIDO.</a:t>
            </a:r>
            <a:r>
              <a:rPr lang="pt-BR" altLang="pt-BR" sz="20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codigo_vendedor</a:t>
            </a:r>
            <a:r>
              <a:rPr lang="pt-BR" altLang="pt-BR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endParaRPr lang="pt-BR" altLang="pt-BR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53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z="3800" b="1" dirty="0">
                <a:latin typeface="Garamond" panose="02020404030301010803" pitchFamily="18" charset="0"/>
              </a:rPr>
              <a:t>Soluções - Comandos SQL</a:t>
            </a:r>
            <a:br>
              <a:rPr lang="pt-BR" altLang="pt-BR" sz="3800" b="1" dirty="0">
                <a:latin typeface="Garamond" panose="02020404030301010803" pitchFamily="18" charset="0"/>
              </a:rPr>
            </a:br>
            <a:r>
              <a:rPr lang="pt-BR" altLang="pt-BR" sz="3800" b="1" dirty="0">
                <a:latin typeface="Garamond" panose="02020404030301010803" pitchFamily="18" charset="0"/>
              </a:rPr>
              <a:t> União Regular (</a:t>
            </a:r>
            <a:r>
              <a:rPr lang="pt-BR" altLang="pt-BR" sz="3800" b="1" dirty="0" err="1">
                <a:latin typeface="Garamond" panose="02020404030301010803" pitchFamily="18" charset="0"/>
              </a:rPr>
              <a:t>inner</a:t>
            </a:r>
            <a:r>
              <a:rPr lang="pt-BR" altLang="pt-BR" sz="3800" b="1" dirty="0">
                <a:latin typeface="Garamond" panose="02020404030301010803" pitchFamily="18" charset="0"/>
              </a:rPr>
              <a:t> </a:t>
            </a:r>
            <a:r>
              <a:rPr lang="pt-BR" altLang="pt-BR" sz="3800" b="1" dirty="0" err="1">
                <a:latin typeface="Garamond" panose="02020404030301010803" pitchFamily="18" charset="0"/>
              </a:rPr>
              <a:t>join</a:t>
            </a:r>
            <a:r>
              <a:rPr lang="pt-BR" altLang="pt-BR" sz="3800" b="1" dirty="0">
                <a:latin typeface="Garamond" panose="02020404030301010803" pitchFamily="18" charset="0"/>
              </a:rPr>
              <a:t>)</a:t>
            </a:r>
            <a:endParaRPr lang="pt-BR" altLang="pt-BR" sz="3800" b="1" dirty="0" smtClean="0">
              <a:latin typeface="Garamond" panose="02020404030301010803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4973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2400" b="1" dirty="0" smtClean="0">
                <a:latin typeface="Garamond" panose="02020404030301010803" pitchFamily="18" charset="0"/>
              </a:rPr>
              <a:t>3 - Quais clientes tem prazo de entrega superior a 15 dias e pertencem aos estados de São Paulo (‘SP’) ou Rio de Janeiro (‘RJ’)?</a:t>
            </a:r>
          </a:p>
          <a:p>
            <a:pPr eaLnBrk="1" hangingPunct="1">
              <a:buFontTx/>
              <a:buNone/>
            </a:pPr>
            <a:r>
              <a:rPr lang="pt-BR" altLang="pt-BR" sz="24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Comandos utilizados?</a:t>
            </a:r>
          </a:p>
          <a:p>
            <a:pPr eaLnBrk="1" hangingPunct="1">
              <a:buFontTx/>
              <a:buNone/>
            </a:pPr>
            <a:r>
              <a:rPr lang="pt-BR" altLang="pt-BR" sz="24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	Operadores SQL e Operadores Lógicos</a:t>
            </a:r>
          </a:p>
          <a:p>
            <a:pPr eaLnBrk="1" hangingPunct="1">
              <a:buFontTx/>
              <a:buNone/>
            </a:pPr>
            <a:endParaRPr lang="pt-BR" altLang="pt-BR" sz="2400" dirty="0" smtClean="0"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endParaRPr lang="pt-BR" altLang="pt-BR" sz="2400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>
              <a:buFontTx/>
              <a:buNone/>
            </a:pPr>
            <a:endParaRPr lang="pt-BR" altLang="pt-BR" sz="3600" b="1" dirty="0" smtClean="0">
              <a:latin typeface="Garamond" panose="02020404030301010803" pitchFamily="18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539750" y="3933825"/>
            <a:ext cx="69119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200">
                <a:latin typeface="Times New Roman" panose="02020603050405020304" pitchFamily="18" charset="0"/>
                <a:sym typeface="Wingdings" panose="05000000000000000000" pitchFamily="2" charset="2"/>
              </a:rPr>
              <a:t>SELECT </a:t>
            </a:r>
            <a:r>
              <a:rPr lang="pt-BR" altLang="pt-BR" sz="22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CLIENTE.</a:t>
            </a:r>
            <a:r>
              <a:rPr lang="pt-BR" altLang="pt-BR" sz="2200">
                <a:latin typeface="Times New Roman" panose="02020603050405020304" pitchFamily="18" charset="0"/>
                <a:sym typeface="Wingdings" panose="05000000000000000000" pitchFamily="2" charset="2"/>
              </a:rPr>
              <a:t>nome_cliente, </a:t>
            </a:r>
            <a:r>
              <a:rPr lang="pt-BR" altLang="pt-BR" sz="22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</a:t>
            </a:r>
            <a:r>
              <a:rPr lang="pt-BR" altLang="pt-BR" sz="2200">
                <a:latin typeface="Times New Roman" panose="02020603050405020304" pitchFamily="18" charset="0"/>
                <a:sym typeface="Wingdings" panose="05000000000000000000" pitchFamily="2" charset="2"/>
              </a:rPr>
              <a:t>.Prazo_entrega</a:t>
            </a:r>
          </a:p>
          <a:p>
            <a:pPr eaLnBrk="1" hangingPunct="1"/>
            <a:r>
              <a:rPr lang="pt-BR" altLang="pt-BR" sz="2200">
                <a:latin typeface="Times New Roman" panose="02020603050405020304" pitchFamily="18" charset="0"/>
                <a:sym typeface="Wingdings" panose="05000000000000000000" pitchFamily="2" charset="2"/>
              </a:rPr>
              <a:t>FROM CLIENTE, PEDIDO</a:t>
            </a:r>
          </a:p>
          <a:p>
            <a:pPr eaLnBrk="1" hangingPunct="1"/>
            <a:r>
              <a:rPr lang="pt-BR" altLang="pt-BR" sz="2200">
                <a:latin typeface="Times New Roman" panose="02020603050405020304" pitchFamily="18" charset="0"/>
                <a:sym typeface="Wingdings" panose="05000000000000000000" pitchFamily="2" charset="2"/>
              </a:rPr>
              <a:t>WHERE </a:t>
            </a:r>
            <a:r>
              <a:rPr lang="pt-BR" altLang="pt-BR" sz="22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CLIENTE.</a:t>
            </a:r>
            <a:r>
              <a:rPr lang="pt-BR" altLang="pt-BR" sz="2200">
                <a:latin typeface="Times New Roman" panose="02020603050405020304" pitchFamily="18" charset="0"/>
                <a:sym typeface="Wingdings" panose="05000000000000000000" pitchFamily="2" charset="2"/>
              </a:rPr>
              <a:t>codigo_cliente = </a:t>
            </a:r>
            <a:r>
              <a:rPr lang="pt-BR" altLang="pt-BR" sz="22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PEDIDO.</a:t>
            </a:r>
            <a:r>
              <a:rPr lang="pt-BR" altLang="pt-BR" sz="2200">
                <a:latin typeface="Times New Roman" panose="02020603050405020304" pitchFamily="18" charset="0"/>
                <a:sym typeface="Wingdings" panose="05000000000000000000" pitchFamily="2" charset="2"/>
              </a:rPr>
              <a:t>codigo_cliente AND </a:t>
            </a:r>
            <a:r>
              <a:rPr lang="pt-BR" altLang="pt-BR" sz="22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CLIENTE.</a:t>
            </a:r>
            <a:r>
              <a:rPr lang="pt-BR" altLang="pt-BR" sz="2200">
                <a:latin typeface="Times New Roman" panose="02020603050405020304" pitchFamily="18" charset="0"/>
                <a:sym typeface="Wingdings" panose="05000000000000000000" pitchFamily="2" charset="2"/>
              </a:rPr>
              <a:t>estado IN (‘SP’,‘RJ’) AND </a:t>
            </a:r>
            <a:r>
              <a:rPr lang="pt-BR" altLang="pt-BR" sz="22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PEDIDO.</a:t>
            </a:r>
            <a:r>
              <a:rPr lang="pt-BR" altLang="pt-BR" sz="2200">
                <a:latin typeface="Times New Roman" panose="02020603050405020304" pitchFamily="18" charset="0"/>
                <a:sym typeface="Wingdings" panose="05000000000000000000" pitchFamily="2" charset="2"/>
              </a:rPr>
              <a:t>prazo_entrega&gt;15;</a:t>
            </a:r>
          </a:p>
          <a:p>
            <a:pPr eaLnBrk="1" hangingPunct="1"/>
            <a:endParaRPr lang="pt-BR" altLang="pt-BR" sz="2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0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b="1" dirty="0" smtClean="0">
                <a:latin typeface="Garamond" panose="02020404030301010803" pitchFamily="18" charset="0"/>
              </a:rPr>
              <a:t>Soluções </a:t>
            </a:r>
            <a:r>
              <a:rPr lang="pt-BR" altLang="pt-BR" b="1" dirty="0">
                <a:latin typeface="Garamond" panose="02020404030301010803" pitchFamily="18" charset="0"/>
              </a:rPr>
              <a:t>- Comandos SQL</a:t>
            </a:r>
            <a:br>
              <a:rPr lang="pt-BR" altLang="pt-BR" b="1" dirty="0">
                <a:latin typeface="Garamond" panose="02020404030301010803" pitchFamily="18" charset="0"/>
              </a:rPr>
            </a:br>
            <a:r>
              <a:rPr lang="pt-BR" altLang="pt-BR" b="1" dirty="0">
                <a:latin typeface="Garamond" panose="02020404030301010803" pitchFamily="18" charset="0"/>
              </a:rPr>
              <a:t> União Regular (</a:t>
            </a:r>
            <a:r>
              <a:rPr lang="pt-BR" altLang="pt-BR" b="1" dirty="0" err="1">
                <a:latin typeface="Garamond" panose="02020404030301010803" pitchFamily="18" charset="0"/>
              </a:rPr>
              <a:t>inner</a:t>
            </a:r>
            <a:r>
              <a:rPr lang="pt-BR" altLang="pt-BR" b="1" dirty="0">
                <a:latin typeface="Garamond" panose="02020404030301010803" pitchFamily="18" charset="0"/>
              </a:rPr>
              <a:t> </a:t>
            </a:r>
            <a:r>
              <a:rPr lang="pt-BR" altLang="pt-BR" b="1" dirty="0" err="1">
                <a:latin typeface="Garamond" panose="02020404030301010803" pitchFamily="18" charset="0"/>
              </a:rPr>
              <a:t>join</a:t>
            </a:r>
            <a:r>
              <a:rPr lang="pt-BR" altLang="pt-BR" b="1" dirty="0">
                <a:latin typeface="Garamond" panose="02020404030301010803" pitchFamily="18" charset="0"/>
              </a:rPr>
              <a:t>)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SELECT </a:t>
            </a:r>
            <a:r>
              <a:rPr lang="pt-BR" sz="2800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CLIENTE.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nome_cliente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, </a:t>
            </a:r>
            <a:r>
              <a:rPr lang="pt-BR" sz="2800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PEDIDO.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prazo_entrega</a:t>
            </a:r>
            <a:endParaRPr lang="pt-BR" sz="2800" dirty="0" smtClean="0">
              <a:latin typeface="Times New Roman" pitchFamily="18" charset="0"/>
              <a:sym typeface="Wingdings" pitchFamily="2" charset="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FROM CLIENTE 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inner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join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PEDIDO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on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sz="2800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CLIENTE.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codigo_cliente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= </a:t>
            </a:r>
            <a:r>
              <a:rPr lang="pt-BR" sz="2800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PEDIDO.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codigo_cliente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Where</a:t>
            </a:r>
            <a:r>
              <a:rPr lang="pt-BR" sz="2800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sz="2800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CLIENTE.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estado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IN (‘SP’,‘RJ’) AND </a:t>
            </a:r>
            <a:r>
              <a:rPr lang="pt-BR" sz="2800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PEDIDO.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prazo_entrega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&gt;15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Order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by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sz="2800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CLIENTE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.nome_cliente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;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8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pt-BR" altLang="pt-BR" sz="3800" b="1" dirty="0" smtClean="0">
                <a:latin typeface="Garamond" panose="02020404030301010803" pitchFamily="18" charset="0"/>
              </a:rPr>
              <a:t>Comandos SQL</a:t>
            </a:r>
            <a:br>
              <a:rPr lang="pt-BR" altLang="pt-BR" sz="3800" b="1" dirty="0" smtClean="0">
                <a:latin typeface="Garamond" panose="02020404030301010803" pitchFamily="18" charset="0"/>
              </a:rPr>
            </a:br>
            <a:r>
              <a:rPr lang="pt-BR" altLang="pt-BR" sz="3800" b="1" dirty="0" smtClean="0">
                <a:latin typeface="Garamond" panose="02020404030301010803" pitchFamily="18" charset="0"/>
              </a:rPr>
              <a:t> União Regular (</a:t>
            </a:r>
            <a:r>
              <a:rPr lang="pt-BR" altLang="pt-BR" sz="3800" b="1" dirty="0" err="1" smtClean="0">
                <a:latin typeface="Garamond" panose="02020404030301010803" pitchFamily="18" charset="0"/>
              </a:rPr>
              <a:t>inner</a:t>
            </a:r>
            <a:r>
              <a:rPr lang="pt-BR" altLang="pt-BR" sz="3800" b="1" dirty="0" smtClean="0">
                <a:latin typeface="Garamond" panose="02020404030301010803" pitchFamily="18" charset="0"/>
              </a:rPr>
              <a:t> </a:t>
            </a:r>
            <a:r>
              <a:rPr lang="pt-BR" altLang="pt-BR" sz="3800" b="1" dirty="0" err="1" smtClean="0">
                <a:latin typeface="Garamond" panose="02020404030301010803" pitchFamily="18" charset="0"/>
              </a:rPr>
              <a:t>join</a:t>
            </a:r>
            <a:r>
              <a:rPr lang="pt-BR" altLang="pt-BR" sz="3800" b="1" dirty="0" smtClean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1598613"/>
            <a:ext cx="7477125" cy="44973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3600" b="1" dirty="0" smtClean="0">
                <a:latin typeface="Garamond" panose="02020404030301010803" pitchFamily="18" charset="0"/>
              </a:rPr>
              <a:t>4 - Apresentar os clientes e seus respectivos prazos de entrega, ordenados do maior para o menor.</a:t>
            </a:r>
          </a:p>
          <a:p>
            <a:pPr eaLnBrk="1" hangingPunct="1">
              <a:buFontTx/>
              <a:buNone/>
            </a:pPr>
            <a:endParaRPr lang="pt-BR" altLang="pt-BR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endParaRPr lang="pt-BR" altLang="pt-BR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algn="just" eaLnBrk="1" hangingPunct="1">
              <a:buFontTx/>
              <a:buNone/>
            </a:pPr>
            <a:endParaRPr lang="pt-BR" altLang="pt-BR" sz="3600" b="1" dirty="0" smtClean="0">
              <a:latin typeface="Garamond" panose="02020404030301010803" pitchFamily="18" charset="0"/>
            </a:endParaRPr>
          </a:p>
          <a:p>
            <a:pPr algn="just" eaLnBrk="1" hangingPunct="1"/>
            <a:endParaRPr lang="pt-BR" altLang="pt-BR" sz="3600" dirty="0" smtClean="0">
              <a:latin typeface="Courier New" panose="02070309020205020404" pitchFamily="49" charset="0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539750" y="3644900"/>
            <a:ext cx="7345363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600">
                <a:latin typeface="Times New Roman" panose="02020603050405020304" pitchFamily="18" charset="0"/>
                <a:sym typeface="Wingdings" panose="05000000000000000000" pitchFamily="2" charset="2"/>
              </a:rPr>
              <a:t>SELECT </a:t>
            </a:r>
            <a:r>
              <a:rPr lang="pt-BR" altLang="pt-BR" sz="26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CLIENTE.</a:t>
            </a:r>
            <a:r>
              <a:rPr lang="pt-BR" altLang="pt-BR" sz="2600">
                <a:latin typeface="Times New Roman" panose="02020603050405020304" pitchFamily="18" charset="0"/>
                <a:sym typeface="Wingdings" panose="05000000000000000000" pitchFamily="2" charset="2"/>
              </a:rPr>
              <a:t>nome_cliente, </a:t>
            </a:r>
            <a:r>
              <a:rPr lang="pt-BR" altLang="pt-BR" sz="26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PEDIDO.</a:t>
            </a:r>
            <a:r>
              <a:rPr lang="pt-BR" altLang="pt-BR" sz="2600">
                <a:latin typeface="Times New Roman" panose="02020603050405020304" pitchFamily="18" charset="0"/>
                <a:sym typeface="Wingdings" panose="05000000000000000000" pitchFamily="2" charset="2"/>
              </a:rPr>
              <a:t>prazo_entrega</a:t>
            </a:r>
          </a:p>
          <a:p>
            <a:pPr eaLnBrk="1" hangingPunct="1"/>
            <a:endParaRPr lang="pt-BR" altLang="pt-BR" sz="260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pt-BR" altLang="pt-BR" sz="2600">
                <a:latin typeface="Times New Roman" panose="02020603050405020304" pitchFamily="18" charset="0"/>
                <a:sym typeface="Wingdings" panose="05000000000000000000" pitchFamily="2" charset="2"/>
              </a:rPr>
              <a:t>FROM CLIENTE, PEDIDO</a:t>
            </a:r>
          </a:p>
          <a:p>
            <a:pPr eaLnBrk="1" hangingPunct="1"/>
            <a:r>
              <a:rPr lang="pt-BR" altLang="pt-BR" sz="2600">
                <a:latin typeface="Times New Roman" panose="02020603050405020304" pitchFamily="18" charset="0"/>
                <a:sym typeface="Wingdings" panose="05000000000000000000" pitchFamily="2" charset="2"/>
              </a:rPr>
              <a:t>WHERE </a:t>
            </a:r>
            <a:r>
              <a:rPr lang="pt-BR" altLang="pt-BR" sz="26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CLIENTE.</a:t>
            </a:r>
            <a:r>
              <a:rPr lang="pt-BR" altLang="pt-BR" sz="2600">
                <a:latin typeface="Times New Roman" panose="02020603050405020304" pitchFamily="18" charset="0"/>
                <a:sym typeface="Wingdings" panose="05000000000000000000" pitchFamily="2" charset="2"/>
              </a:rPr>
              <a:t>cod_cliente = </a:t>
            </a:r>
            <a:r>
              <a:rPr lang="pt-BR" altLang="pt-BR" sz="26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PEDIDO.</a:t>
            </a:r>
            <a:r>
              <a:rPr lang="pt-BR" altLang="pt-BR" sz="2600">
                <a:latin typeface="Times New Roman" panose="02020603050405020304" pitchFamily="18" charset="0"/>
                <a:sym typeface="Wingdings" panose="05000000000000000000" pitchFamily="2" charset="2"/>
              </a:rPr>
              <a:t>codigo_cliente</a:t>
            </a:r>
          </a:p>
          <a:p>
            <a:pPr eaLnBrk="1" hangingPunct="1"/>
            <a:r>
              <a:rPr lang="pt-BR" altLang="pt-BR" sz="2600">
                <a:latin typeface="Times New Roman" panose="02020603050405020304" pitchFamily="18" charset="0"/>
                <a:sym typeface="Wingdings" panose="05000000000000000000" pitchFamily="2" charset="2"/>
              </a:rPr>
              <a:t>Order by </a:t>
            </a:r>
            <a:r>
              <a:rPr lang="pt-BR" altLang="pt-BR" sz="26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PEDIDO.</a:t>
            </a:r>
            <a:r>
              <a:rPr lang="pt-BR" altLang="pt-BR" sz="2600">
                <a:latin typeface="Times New Roman" panose="02020603050405020304" pitchFamily="18" charset="0"/>
                <a:sym typeface="Wingdings" panose="05000000000000000000" pitchFamily="2" charset="2"/>
              </a:rPr>
              <a:t>prazo_entrega DESC;</a:t>
            </a:r>
            <a:endParaRPr lang="pt-BR" altLang="pt-BR" sz="26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62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b="1" dirty="0">
                <a:latin typeface="Garamond" panose="02020404030301010803" pitchFamily="18" charset="0"/>
              </a:rPr>
              <a:t>Soluções - Comandos SQL</a:t>
            </a:r>
            <a:br>
              <a:rPr lang="pt-BR" altLang="pt-BR" b="1" dirty="0">
                <a:latin typeface="Garamond" panose="02020404030301010803" pitchFamily="18" charset="0"/>
              </a:rPr>
            </a:br>
            <a:r>
              <a:rPr lang="pt-BR" altLang="pt-BR" b="1" dirty="0">
                <a:latin typeface="Garamond" panose="02020404030301010803" pitchFamily="18" charset="0"/>
              </a:rPr>
              <a:t> União Regular (</a:t>
            </a:r>
            <a:r>
              <a:rPr lang="pt-BR" altLang="pt-BR" b="1" dirty="0" err="1">
                <a:latin typeface="Garamond" panose="02020404030301010803" pitchFamily="18" charset="0"/>
              </a:rPr>
              <a:t>inner</a:t>
            </a:r>
            <a:r>
              <a:rPr lang="pt-BR" altLang="pt-BR" b="1" dirty="0">
                <a:latin typeface="Garamond" panose="02020404030301010803" pitchFamily="18" charset="0"/>
              </a:rPr>
              <a:t> </a:t>
            </a:r>
            <a:r>
              <a:rPr lang="pt-BR" altLang="pt-BR" b="1" dirty="0" err="1">
                <a:latin typeface="Garamond" panose="02020404030301010803" pitchFamily="18" charset="0"/>
              </a:rPr>
              <a:t>join</a:t>
            </a:r>
            <a:r>
              <a:rPr lang="pt-BR" altLang="pt-BR" b="1" dirty="0">
                <a:latin typeface="Garamond" panose="02020404030301010803" pitchFamily="18" charset="0"/>
              </a:rPr>
              <a:t>)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SELECT </a:t>
            </a:r>
            <a:r>
              <a:rPr lang="pt-BR" sz="2800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CLIENTE.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nome_cliente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, </a:t>
            </a:r>
            <a:r>
              <a:rPr lang="pt-BR" sz="2800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PEDIDO.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prazo_entrega</a:t>
            </a:r>
            <a:endParaRPr lang="pt-BR" sz="2800" dirty="0" smtClean="0">
              <a:latin typeface="Times New Roman" pitchFamily="18" charset="0"/>
              <a:sym typeface="Wingdings" pitchFamily="2" charset="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FROM CLIENTE 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inner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join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PEDIDO 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on</a:t>
            </a:r>
            <a:endParaRPr lang="pt-BR" sz="2800" dirty="0" smtClean="0">
              <a:latin typeface="Times New Roman" pitchFamily="18" charset="0"/>
              <a:sym typeface="Wingdings" pitchFamily="2" charset="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pt-BR" sz="2800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CLIENTE.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cod_cliente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= </a:t>
            </a:r>
            <a:r>
              <a:rPr lang="pt-BR" sz="2800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PEDIDO.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codigo_cliente</a:t>
            </a:r>
            <a:endParaRPr lang="pt-BR" sz="2800" dirty="0" smtClean="0">
              <a:latin typeface="Times New Roman" pitchFamily="18" charset="0"/>
              <a:sym typeface="Wingdings" pitchFamily="2" charset="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Order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by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sz="2800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PEDIDO.</a:t>
            </a:r>
            <a:r>
              <a:rPr lang="pt-BR" sz="2800" dirty="0" err="1" smtClean="0">
                <a:latin typeface="Times New Roman" pitchFamily="18" charset="0"/>
                <a:sym typeface="Wingdings" pitchFamily="2" charset="2"/>
              </a:rPr>
              <a:t>prazo_entrega</a:t>
            </a:r>
            <a:r>
              <a:rPr lang="pt-BR" sz="2800" dirty="0" smtClean="0">
                <a:latin typeface="Times New Roman" pitchFamily="18" charset="0"/>
                <a:sym typeface="Wingdings" pitchFamily="2" charset="2"/>
              </a:rPr>
              <a:t> DESC;</a:t>
            </a:r>
            <a:endParaRPr lang="pt-BR" sz="2800" dirty="0" smtClean="0">
              <a:latin typeface="Times New Roman" pitchFamily="18" charset="0"/>
            </a:endParaRPr>
          </a:p>
          <a:p>
            <a:pPr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8964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b="1" dirty="0" smtClean="0"/>
              <a:t>Junções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36893" y="836712"/>
            <a:ext cx="4586626" cy="273134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r>
              <a:rPr lang="pt-BR" altLang="pt-BR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Até o momento temos consultas acessando apenas uma tabela. </a:t>
            </a:r>
            <a:endParaRPr lang="pt-BR" altLang="pt-BR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 algn="just"/>
            <a:r>
              <a:rPr lang="pt-BR" altLang="pt-BR" sz="2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altLang="pt-BR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temos duas tabelas ligadas por uma chave estrangeira ?? Como realizar essa junção ?? </a:t>
            </a:r>
            <a:endParaRPr lang="pt-BR" altLang="pt-BR" sz="29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 algn="just"/>
            <a:r>
              <a:rPr lang="pt-BR" altLang="pt-B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</a:t>
            </a:r>
            <a:r>
              <a:rPr lang="pt-BR" alt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comando SELECT podemos acessar várias tabelas.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2844" t="60828" r="33950" b="6688"/>
          <a:stretch/>
        </p:blipFill>
        <p:spPr>
          <a:xfrm>
            <a:off x="4823519" y="1988840"/>
            <a:ext cx="432048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16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z="3600" b="1" dirty="0">
                <a:latin typeface="Garamond" panose="02020404030301010803" pitchFamily="18" charset="0"/>
              </a:rPr>
              <a:t>Soluções - </a:t>
            </a:r>
            <a:r>
              <a:rPr lang="pt-BR" altLang="pt-BR" sz="3800" b="1" dirty="0" smtClean="0">
                <a:latin typeface="Garamond" panose="02020404030301010803" pitchFamily="18" charset="0"/>
              </a:rPr>
              <a:t>Comandos SQL</a:t>
            </a:r>
            <a:br>
              <a:rPr lang="pt-BR" altLang="pt-BR" sz="3800" b="1" dirty="0" smtClean="0">
                <a:latin typeface="Garamond" panose="02020404030301010803" pitchFamily="18" charset="0"/>
              </a:rPr>
            </a:br>
            <a:r>
              <a:rPr lang="pt-BR" altLang="pt-BR" sz="3800" b="1" dirty="0" smtClean="0">
                <a:latin typeface="Garamond" panose="02020404030301010803" pitchFamily="18" charset="0"/>
              </a:rPr>
              <a:t> União Regular (</a:t>
            </a:r>
            <a:r>
              <a:rPr lang="pt-BR" altLang="pt-BR" sz="3800" b="1" dirty="0" err="1" smtClean="0">
                <a:latin typeface="Garamond" panose="02020404030301010803" pitchFamily="18" charset="0"/>
              </a:rPr>
              <a:t>inner</a:t>
            </a:r>
            <a:r>
              <a:rPr lang="pt-BR" altLang="pt-BR" sz="3800" b="1" dirty="0" smtClean="0">
                <a:latin typeface="Garamond" panose="02020404030301010803" pitchFamily="18" charset="0"/>
              </a:rPr>
              <a:t> </a:t>
            </a:r>
            <a:r>
              <a:rPr lang="pt-BR" altLang="pt-BR" sz="3800" b="1" dirty="0" err="1" smtClean="0">
                <a:latin typeface="Garamond" panose="02020404030301010803" pitchFamily="18" charset="0"/>
              </a:rPr>
              <a:t>join</a:t>
            </a:r>
            <a:r>
              <a:rPr lang="pt-BR" altLang="pt-BR" sz="3800" b="1" dirty="0" smtClean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1598613"/>
            <a:ext cx="7477125" cy="44973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2800" b="1" dirty="0" smtClean="0">
                <a:latin typeface="Garamond" panose="02020404030301010803" pitchFamily="18" charset="0"/>
              </a:rPr>
              <a:t>5 - Apresente os vendedores (ordenados) que emitiram pedidos com prazos de entrega superiores a 15 dias e tenham salários fixos iguais ou superiores a R$1.000,00.</a:t>
            </a:r>
          </a:p>
          <a:p>
            <a:pPr algn="just" eaLnBrk="1" hangingPunct="1">
              <a:buFontTx/>
              <a:buNone/>
            </a:pPr>
            <a:endParaRPr lang="pt-BR" altLang="pt-BR" b="1" dirty="0" smtClean="0">
              <a:latin typeface="Garamond" panose="02020404030301010803" pitchFamily="18" charset="0"/>
            </a:endParaRPr>
          </a:p>
          <a:p>
            <a:pPr algn="just" eaLnBrk="1" hangingPunct="1">
              <a:buFontTx/>
              <a:buNone/>
            </a:pPr>
            <a:endParaRPr lang="pt-BR" altLang="pt-BR" sz="3600" b="1" dirty="0" smtClean="0">
              <a:latin typeface="Garamond" panose="02020404030301010803" pitchFamily="18" charset="0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468313" y="3716338"/>
            <a:ext cx="69135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>
                <a:latin typeface="Times New Roman" panose="02020603050405020304" pitchFamily="18" charset="0"/>
                <a:sym typeface="Wingdings" panose="05000000000000000000" pitchFamily="2" charset="2"/>
              </a:rPr>
              <a:t>Select </a:t>
            </a:r>
            <a:r>
              <a:rPr lang="pt-BR" altLang="pt-BR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V.</a:t>
            </a:r>
            <a:r>
              <a:rPr lang="pt-BR" altLang="pt-BR" sz="2400">
                <a:latin typeface="Times New Roman" panose="02020603050405020304" pitchFamily="18" charset="0"/>
                <a:sym typeface="Wingdings" panose="05000000000000000000" pitchFamily="2" charset="2"/>
              </a:rPr>
              <a:t>nome_vendedor</a:t>
            </a:r>
          </a:p>
          <a:p>
            <a:pPr eaLnBrk="1" hangingPunct="1"/>
            <a:r>
              <a:rPr lang="pt-BR" altLang="pt-BR" sz="2400">
                <a:latin typeface="Times New Roman" panose="02020603050405020304" pitchFamily="18" charset="0"/>
                <a:sym typeface="Wingdings" panose="05000000000000000000" pitchFamily="2" charset="2"/>
              </a:rPr>
              <a:t>From VENDEDOR </a:t>
            </a:r>
            <a:r>
              <a:rPr lang="pt-BR" altLang="pt-BR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pt-BR" altLang="pt-BR" sz="2400">
                <a:latin typeface="Times New Roman" panose="02020603050405020304" pitchFamily="18" charset="0"/>
                <a:sym typeface="Wingdings" panose="05000000000000000000" pitchFamily="2" charset="2"/>
              </a:rPr>
              <a:t>, PEDIDO </a:t>
            </a:r>
            <a:r>
              <a:rPr lang="pt-BR" altLang="pt-BR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</a:p>
          <a:p>
            <a:pPr eaLnBrk="1" hangingPunct="1"/>
            <a:r>
              <a:rPr lang="pt-BR" altLang="pt-BR" sz="2400">
                <a:latin typeface="Times New Roman" panose="02020603050405020304" pitchFamily="18" charset="0"/>
                <a:sym typeface="Wingdings" panose="05000000000000000000" pitchFamily="2" charset="2"/>
              </a:rPr>
              <a:t>Where </a:t>
            </a:r>
            <a:r>
              <a:rPr lang="pt-BR" altLang="pt-BR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V.</a:t>
            </a:r>
            <a:r>
              <a:rPr lang="pt-BR" altLang="pt-BR" sz="2400">
                <a:latin typeface="Times New Roman" panose="02020603050405020304" pitchFamily="18" charset="0"/>
                <a:sym typeface="Wingdings" panose="05000000000000000000" pitchFamily="2" charset="2"/>
              </a:rPr>
              <a:t>cod_vendedor =  </a:t>
            </a:r>
            <a:r>
              <a:rPr lang="pt-BR" altLang="pt-BR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P.</a:t>
            </a:r>
            <a:r>
              <a:rPr lang="pt-BR" altLang="pt-BR" sz="2400">
                <a:latin typeface="Times New Roman" panose="02020603050405020304" pitchFamily="18" charset="0"/>
                <a:sym typeface="Wingdings" panose="05000000000000000000" pitchFamily="2" charset="2"/>
              </a:rPr>
              <a:t>codigo_vendedor AND </a:t>
            </a:r>
            <a:r>
              <a:rPr lang="pt-BR" altLang="pt-BR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V.</a:t>
            </a:r>
            <a:r>
              <a:rPr lang="pt-BR" altLang="pt-BR" sz="2400">
                <a:latin typeface="Times New Roman" panose="02020603050405020304" pitchFamily="18" charset="0"/>
                <a:sym typeface="Wingdings" panose="05000000000000000000" pitchFamily="2" charset="2"/>
              </a:rPr>
              <a:t>salario &gt; =1000 AND </a:t>
            </a:r>
            <a:r>
              <a:rPr lang="pt-BR" altLang="pt-BR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P.</a:t>
            </a:r>
            <a:r>
              <a:rPr lang="pt-BR" altLang="pt-BR" sz="2400">
                <a:latin typeface="Times New Roman" panose="02020603050405020304" pitchFamily="18" charset="0"/>
                <a:sym typeface="Wingdings" panose="05000000000000000000" pitchFamily="2" charset="2"/>
              </a:rPr>
              <a:t>prazo_entrega &gt;15 </a:t>
            </a:r>
          </a:p>
          <a:p>
            <a:pPr eaLnBrk="1" hangingPunct="1"/>
            <a:r>
              <a:rPr lang="pt-BR" altLang="pt-BR" sz="2400">
                <a:latin typeface="Times New Roman" panose="02020603050405020304" pitchFamily="18" charset="0"/>
                <a:sym typeface="Wingdings" panose="05000000000000000000" pitchFamily="2" charset="2"/>
              </a:rPr>
              <a:t>Order by </a:t>
            </a:r>
            <a:r>
              <a:rPr lang="pt-BR" altLang="pt-BR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V.nome_vendedor</a:t>
            </a:r>
            <a:r>
              <a:rPr lang="pt-BR" altLang="pt-BR" sz="2400">
                <a:latin typeface="Times New Roman" panose="02020603050405020304" pitchFamily="18" charset="0"/>
                <a:sym typeface="Wingdings" panose="05000000000000000000" pitchFamily="2" charset="2"/>
              </a:rPr>
              <a:t>;</a:t>
            </a:r>
            <a:endParaRPr lang="pt-BR" altLang="pt-BR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pt-BR" altLang="pt-BR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0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z="4000" b="1" dirty="0">
                <a:latin typeface="Garamond" panose="02020404030301010803" pitchFamily="18" charset="0"/>
              </a:rPr>
              <a:t>Soluções - </a:t>
            </a:r>
            <a:r>
              <a:rPr lang="pt-BR" altLang="pt-BR" b="1" dirty="0">
                <a:latin typeface="Garamond" panose="02020404030301010803" pitchFamily="18" charset="0"/>
              </a:rPr>
              <a:t>Comandos SQL</a:t>
            </a:r>
            <a:br>
              <a:rPr lang="pt-BR" altLang="pt-BR" b="1" dirty="0">
                <a:latin typeface="Garamond" panose="02020404030301010803" pitchFamily="18" charset="0"/>
              </a:rPr>
            </a:br>
            <a:r>
              <a:rPr lang="pt-BR" altLang="pt-BR" b="1" dirty="0">
                <a:latin typeface="Garamond" panose="02020404030301010803" pitchFamily="18" charset="0"/>
              </a:rPr>
              <a:t> União Regular (</a:t>
            </a:r>
            <a:r>
              <a:rPr lang="pt-BR" altLang="pt-BR" b="1" dirty="0" err="1">
                <a:latin typeface="Garamond" panose="02020404030301010803" pitchFamily="18" charset="0"/>
              </a:rPr>
              <a:t>inner</a:t>
            </a:r>
            <a:r>
              <a:rPr lang="pt-BR" altLang="pt-BR" b="1" dirty="0">
                <a:latin typeface="Garamond" panose="02020404030301010803" pitchFamily="18" charset="0"/>
              </a:rPr>
              <a:t> </a:t>
            </a:r>
            <a:r>
              <a:rPr lang="pt-BR" altLang="pt-BR" b="1" dirty="0" err="1">
                <a:latin typeface="Garamond" panose="02020404030301010803" pitchFamily="18" charset="0"/>
              </a:rPr>
              <a:t>join</a:t>
            </a:r>
            <a:r>
              <a:rPr lang="pt-BR" altLang="pt-BR" b="1" dirty="0">
                <a:latin typeface="Garamond" panose="02020404030301010803" pitchFamily="18" charset="0"/>
              </a:rPr>
              <a:t>)</a:t>
            </a:r>
            <a:endParaRPr lang="pt-BR" alt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Select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V.</a:t>
            </a: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nome_vendedor</a:t>
            </a:r>
            <a:endParaRPr lang="pt-BR" dirty="0" smtClean="0">
              <a:latin typeface="Times New Roman" pitchFamily="18" charset="0"/>
              <a:sym typeface="Wingdings" pitchFamily="2" charset="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From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VENDEDOR 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V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inner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join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PEDIDO 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P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On</a:t>
            </a:r>
            <a:r>
              <a:rPr lang="pt-BR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V.</a:t>
            </a: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cod_vendedor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=  </a:t>
            </a:r>
            <a:r>
              <a:rPr lang="pt-BR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P.</a:t>
            </a: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codigo_vendedor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Where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V.</a:t>
            </a: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salario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&gt; =1000 AND </a:t>
            </a:r>
            <a:r>
              <a:rPr lang="pt-BR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P.</a:t>
            </a: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prazo_entrega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&gt;15 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Order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dirty="0" err="1" smtClean="0">
                <a:latin typeface="Times New Roman" pitchFamily="18" charset="0"/>
                <a:sym typeface="Wingdings" pitchFamily="2" charset="2"/>
              </a:rPr>
              <a:t>by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V.nome_vendedor</a:t>
            </a:r>
            <a:r>
              <a:rPr lang="pt-BR" dirty="0" smtClean="0">
                <a:latin typeface="Times New Roman" pitchFamily="18" charset="0"/>
                <a:sym typeface="Wingdings" pitchFamily="2" charset="2"/>
              </a:rPr>
              <a:t>;</a:t>
            </a:r>
            <a:endParaRPr lang="pt-BR" b="1" dirty="0" smtClean="0">
              <a:latin typeface="Times New Roman" pitchFamily="18" charset="0"/>
            </a:endParaRP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7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z="3600" b="1" dirty="0">
                <a:latin typeface="Garamond" panose="02020404030301010803" pitchFamily="18" charset="0"/>
              </a:rPr>
              <a:t>Soluções - </a:t>
            </a:r>
            <a:r>
              <a:rPr lang="pt-BR" altLang="pt-BR" sz="3800" b="1" dirty="0">
                <a:latin typeface="Garamond" panose="02020404030301010803" pitchFamily="18" charset="0"/>
              </a:rPr>
              <a:t>Comandos SQL</a:t>
            </a:r>
            <a:br>
              <a:rPr lang="pt-BR" altLang="pt-BR" sz="3800" b="1" dirty="0">
                <a:latin typeface="Garamond" panose="02020404030301010803" pitchFamily="18" charset="0"/>
              </a:rPr>
            </a:br>
            <a:r>
              <a:rPr lang="pt-BR" altLang="pt-BR" sz="3800" b="1" dirty="0">
                <a:latin typeface="Garamond" panose="02020404030301010803" pitchFamily="18" charset="0"/>
              </a:rPr>
              <a:t> União Regular (</a:t>
            </a:r>
            <a:r>
              <a:rPr lang="pt-BR" altLang="pt-BR" sz="3800" b="1" dirty="0" err="1">
                <a:latin typeface="Garamond" panose="02020404030301010803" pitchFamily="18" charset="0"/>
              </a:rPr>
              <a:t>inner</a:t>
            </a:r>
            <a:r>
              <a:rPr lang="pt-BR" altLang="pt-BR" sz="3800" b="1" dirty="0">
                <a:latin typeface="Garamond" panose="02020404030301010803" pitchFamily="18" charset="0"/>
              </a:rPr>
              <a:t> </a:t>
            </a:r>
            <a:r>
              <a:rPr lang="pt-BR" altLang="pt-BR" sz="3800" b="1" dirty="0" err="1">
                <a:latin typeface="Garamond" panose="02020404030301010803" pitchFamily="18" charset="0"/>
              </a:rPr>
              <a:t>join</a:t>
            </a:r>
            <a:r>
              <a:rPr lang="pt-BR" altLang="pt-BR" sz="3800" b="1" dirty="0">
                <a:latin typeface="Garamond" panose="02020404030301010803" pitchFamily="18" charset="0"/>
              </a:rPr>
              <a:t>)</a:t>
            </a:r>
            <a:endParaRPr lang="pt-BR" altLang="pt-BR" sz="3800" b="1" dirty="0" smtClean="0">
              <a:latin typeface="Garamond" panose="02020404030301010803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1598613"/>
            <a:ext cx="7621588" cy="44973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pt-BR" altLang="pt-BR" sz="2400" dirty="0" smtClean="0">
                <a:latin typeface="Courier New" panose="02070309020205020404" pitchFamily="49" charset="0"/>
              </a:rPr>
              <a:t>Resolução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altLang="pt-BR" sz="2000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Select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C.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nome_cliente</a:t>
            </a:r>
            <a:endParaRPr lang="pt-BR" altLang="pt-BR" sz="2000" b="1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From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CLIENTE </a:t>
            </a:r>
            <a:r>
              <a:rPr lang="pt-BR" alt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, PEDIDO </a:t>
            </a:r>
            <a:r>
              <a:rPr lang="pt-BR" alt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P, 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PRODUTO </a:t>
            </a:r>
            <a:r>
              <a:rPr lang="pt-BR" alt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PROD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, ITEM_PEDIDO </a:t>
            </a:r>
            <a:r>
              <a:rPr lang="pt-BR" alt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Where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C.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codigo_cliente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codigo_cliente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num_pedido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IP.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num_pedido</a:t>
            </a:r>
            <a:endParaRPr lang="pt-BR" altLang="pt-BR" sz="2000" b="1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IP.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codigo_produto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PROD.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codigo_produto</a:t>
            </a:r>
            <a:endParaRPr lang="pt-BR" altLang="pt-BR" sz="2000" b="1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prazo_entrega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&gt; 15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PROD.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descricao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= ‘Queijo’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C.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estado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= ‘RJ’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Order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by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C.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nome_Cliente</a:t>
            </a:r>
            <a:r>
              <a:rPr lang="pt-BR" altLang="pt-BR" sz="24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;</a:t>
            </a:r>
            <a:endParaRPr lang="pt-BR" altLang="pt-BR" sz="2400" b="1" dirty="0" smtClean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pt-BR" altLang="pt-BR" sz="24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24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z="3600" b="1" dirty="0">
                <a:latin typeface="Garamond" panose="02020404030301010803" pitchFamily="18" charset="0"/>
              </a:rPr>
              <a:t>Soluções - </a:t>
            </a:r>
            <a:r>
              <a:rPr lang="pt-BR" altLang="pt-BR" sz="3800" b="1" dirty="0">
                <a:latin typeface="Garamond" panose="02020404030301010803" pitchFamily="18" charset="0"/>
              </a:rPr>
              <a:t>Comandos SQL</a:t>
            </a:r>
            <a:br>
              <a:rPr lang="pt-BR" altLang="pt-BR" sz="3800" b="1" dirty="0">
                <a:latin typeface="Garamond" panose="02020404030301010803" pitchFamily="18" charset="0"/>
              </a:rPr>
            </a:br>
            <a:r>
              <a:rPr lang="pt-BR" altLang="pt-BR" sz="3800" b="1" dirty="0">
                <a:latin typeface="Garamond" panose="02020404030301010803" pitchFamily="18" charset="0"/>
              </a:rPr>
              <a:t> União Regular (</a:t>
            </a:r>
            <a:r>
              <a:rPr lang="pt-BR" altLang="pt-BR" sz="3800" b="1" dirty="0" err="1">
                <a:latin typeface="Garamond" panose="02020404030301010803" pitchFamily="18" charset="0"/>
              </a:rPr>
              <a:t>inner</a:t>
            </a:r>
            <a:r>
              <a:rPr lang="pt-BR" altLang="pt-BR" sz="3800" b="1" dirty="0">
                <a:latin typeface="Garamond" panose="02020404030301010803" pitchFamily="18" charset="0"/>
              </a:rPr>
              <a:t> </a:t>
            </a:r>
            <a:r>
              <a:rPr lang="pt-BR" altLang="pt-BR" sz="3800" b="1" dirty="0" err="1">
                <a:latin typeface="Garamond" panose="02020404030301010803" pitchFamily="18" charset="0"/>
              </a:rPr>
              <a:t>join</a:t>
            </a:r>
            <a:r>
              <a:rPr lang="pt-BR" altLang="pt-BR" sz="3800" b="1" dirty="0">
                <a:latin typeface="Garamond" panose="02020404030301010803" pitchFamily="18" charset="0"/>
              </a:rPr>
              <a:t>)</a:t>
            </a:r>
            <a:endParaRPr lang="pt-BR" altLang="pt-BR" sz="3800" b="1" dirty="0" smtClean="0">
              <a:latin typeface="Garamond" panose="02020404030301010803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1598613"/>
            <a:ext cx="7621588" cy="4497387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pt-BR" altLang="pt-BR" sz="2400" dirty="0" smtClean="0">
                <a:latin typeface="Courier New" panose="02070309020205020404" pitchFamily="49" charset="0"/>
              </a:rPr>
              <a:t>Resolução 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altLang="pt-BR" sz="2000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Select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C.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nome_cliente</a:t>
            </a:r>
            <a:endParaRPr lang="pt-BR" altLang="pt-BR" sz="2000" b="1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From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CLIENTE </a:t>
            </a:r>
            <a:r>
              <a:rPr lang="pt-BR" alt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pt-BR" altLang="pt-BR" sz="2000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inner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join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PEDIDO </a:t>
            </a:r>
            <a:r>
              <a:rPr lang="pt-BR" alt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</a:t>
            </a:r>
          </a:p>
          <a:p>
            <a:pPr>
              <a:lnSpc>
                <a:spcPct val="90000"/>
              </a:lnSpc>
              <a:buNone/>
            </a:pPr>
            <a:r>
              <a:rPr lang="pt-BR" alt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on</a:t>
            </a:r>
            <a:r>
              <a:rPr lang="pt-BR" alt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C.</a:t>
            </a:r>
            <a:r>
              <a:rPr lang="pt-BR" altLang="pt-BR" sz="2000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codigo_cliente</a:t>
            </a:r>
            <a:r>
              <a:rPr lang="pt-BR" altLang="pt-BR" sz="2000" b="1" dirty="0">
                <a:latin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codigo_cliente</a:t>
            </a:r>
            <a:endParaRPr lang="pt-BR" altLang="pt-BR" sz="2000" b="1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Inner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join</a:t>
            </a:r>
            <a:r>
              <a:rPr lang="pt-BR" alt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>
                <a:latin typeface="Courier New" panose="02070309020205020404" pitchFamily="49" charset="0"/>
                <a:sym typeface="Wingdings" panose="05000000000000000000" pitchFamily="2" charset="2"/>
              </a:rPr>
              <a:t>ITEM_PEDIDO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IP</a:t>
            </a:r>
          </a:p>
          <a:p>
            <a:pPr>
              <a:lnSpc>
                <a:spcPct val="90000"/>
              </a:lnSpc>
              <a:buNone/>
            </a:pP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on</a:t>
            </a:r>
            <a:r>
              <a:rPr lang="pt-BR" alt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P.</a:t>
            </a:r>
            <a:r>
              <a:rPr lang="pt-BR" altLang="pt-BR" sz="2000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num_pedido</a:t>
            </a:r>
            <a:r>
              <a:rPr lang="pt-BR" altLang="pt-BR" sz="2000" b="1" dirty="0">
                <a:latin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pt-BR" alt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IP.</a:t>
            </a:r>
            <a:r>
              <a:rPr lang="pt-BR" altLang="pt-BR" sz="2000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num_pedido</a:t>
            </a:r>
            <a:endParaRPr lang="pt-BR" altLang="pt-BR" sz="2000" b="1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Inner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join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PRODUTO </a:t>
            </a:r>
            <a:r>
              <a:rPr lang="pt-BR" alt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PROD</a:t>
            </a:r>
          </a:p>
          <a:p>
            <a:pPr>
              <a:lnSpc>
                <a:spcPct val="90000"/>
              </a:lnSpc>
              <a:buNone/>
            </a:pPr>
            <a:r>
              <a:rPr lang="pt-BR" alt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on</a:t>
            </a:r>
            <a:r>
              <a:rPr lang="pt-BR" altLang="pt-BR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IP.</a:t>
            </a:r>
            <a:r>
              <a:rPr lang="pt-BR" altLang="pt-BR" sz="2000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codigo_produto</a:t>
            </a:r>
            <a:r>
              <a:rPr lang="pt-BR" altLang="pt-BR" sz="2000" b="1" dirty="0">
                <a:latin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PROD.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codigo_produto</a:t>
            </a:r>
            <a:endParaRPr lang="pt-BR" altLang="pt-BR" sz="2000" b="1" dirty="0" smtClean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Where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prazo_entrega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&gt; 15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PROD.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descricao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= ‘Queijo’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C.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estado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= ‘RJ’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Order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by</a:t>
            </a:r>
            <a:r>
              <a:rPr lang="pt-BR" altLang="pt-BR" sz="2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pt-BR" altLang="pt-BR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C.</a:t>
            </a:r>
            <a:r>
              <a:rPr lang="pt-BR" altLang="pt-BR" sz="2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nome_Cliente</a:t>
            </a:r>
            <a:r>
              <a:rPr lang="pt-BR" altLang="pt-BR" sz="24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;</a:t>
            </a:r>
            <a:endParaRPr lang="pt-BR" altLang="pt-BR" sz="2400" b="1" dirty="0" smtClean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pt-BR" altLang="pt-BR" sz="24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28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z="4000" b="1" dirty="0">
                <a:latin typeface="Garamond" panose="02020404030301010803" pitchFamily="18" charset="0"/>
              </a:rPr>
              <a:t>Soluções - </a:t>
            </a:r>
            <a:r>
              <a:rPr lang="pt-BR" altLang="pt-BR" b="1" dirty="0">
                <a:latin typeface="Garamond" panose="02020404030301010803" pitchFamily="18" charset="0"/>
              </a:rPr>
              <a:t>Comandos SQL</a:t>
            </a:r>
            <a:br>
              <a:rPr lang="pt-BR" altLang="pt-BR" b="1" dirty="0">
                <a:latin typeface="Garamond" panose="02020404030301010803" pitchFamily="18" charset="0"/>
              </a:rPr>
            </a:br>
            <a:r>
              <a:rPr lang="pt-BR" altLang="pt-BR" b="1" dirty="0">
                <a:latin typeface="Garamond" panose="02020404030301010803" pitchFamily="18" charset="0"/>
              </a:rPr>
              <a:t> União Regular (</a:t>
            </a:r>
            <a:r>
              <a:rPr lang="pt-BR" altLang="pt-BR" b="1" dirty="0" err="1">
                <a:latin typeface="Garamond" panose="02020404030301010803" pitchFamily="18" charset="0"/>
              </a:rPr>
              <a:t>inner</a:t>
            </a:r>
            <a:r>
              <a:rPr lang="pt-BR" altLang="pt-BR" b="1" dirty="0">
                <a:latin typeface="Garamond" panose="02020404030301010803" pitchFamily="18" charset="0"/>
              </a:rPr>
              <a:t> </a:t>
            </a:r>
            <a:r>
              <a:rPr lang="pt-BR" altLang="pt-BR" b="1" dirty="0" err="1">
                <a:latin typeface="Garamond" panose="02020404030301010803" pitchFamily="18" charset="0"/>
              </a:rPr>
              <a:t>join</a:t>
            </a:r>
            <a:r>
              <a:rPr lang="pt-BR" altLang="pt-BR" b="1" dirty="0">
                <a:latin typeface="Garamond" panose="02020404030301010803" pitchFamily="18" charset="0"/>
              </a:rPr>
              <a:t>)</a:t>
            </a:r>
            <a:endParaRPr lang="pt-BR" altLang="pt-B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323527" y="1628800"/>
            <a:ext cx="8363273" cy="47529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Resolução </a:t>
            </a:r>
            <a:r>
              <a:rPr lang="pt-BR" altLang="pt-BR" sz="2400" dirty="0" smtClean="0">
                <a:latin typeface="Courier New" panose="02070309020205020404" pitchFamily="49" charset="0"/>
              </a:rPr>
              <a:t>7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pt-BR" altLang="pt-B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pt-BR" alt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.NOME_VENDEDOR</a:t>
            </a:r>
          </a:p>
          <a:p>
            <a:pPr>
              <a:buFontTx/>
              <a:buNone/>
            </a:pPr>
            <a:endParaRPr lang="pt-BR" altLang="pt-B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VENDEDOR </a:t>
            </a:r>
            <a:r>
              <a:rPr lang="pt-BR" alt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PEDIDO </a:t>
            </a:r>
            <a:r>
              <a:rPr lang="pt-BR" alt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ITEM_PEDIDO </a:t>
            </a:r>
            <a:r>
              <a:rPr lang="pt-BR" alt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PRODUTO </a:t>
            </a:r>
            <a:r>
              <a:rPr lang="pt-BR" alt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</a:p>
          <a:p>
            <a:pPr>
              <a:buFontTx/>
              <a:buNone/>
            </a:pPr>
            <a:endParaRPr lang="pt-BR" altLang="pt-B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pt-BR" alt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.COD_VENDEDOR = </a:t>
            </a:r>
            <a:r>
              <a:rPr lang="pt-BR" alt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.CODIGO_VENDEDOR</a:t>
            </a:r>
          </a:p>
          <a:p>
            <a:pPr>
              <a:buFontTx/>
              <a:buNone/>
            </a:pP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pt-BR" alt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NUM_PEDIDO = </a:t>
            </a:r>
            <a:r>
              <a:rPr lang="pt-BR" alt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.NUM_PEDIDO</a:t>
            </a:r>
          </a:p>
          <a:p>
            <a:pPr>
              <a:buFontTx/>
              <a:buNone/>
            </a:pP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pt-BR" alt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.CODPRODUTO = </a:t>
            </a:r>
            <a:r>
              <a:rPr lang="pt-BR" alt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.CODPRODUTO</a:t>
            </a:r>
          </a:p>
          <a:p>
            <a:pPr>
              <a:buFontTx/>
              <a:buNone/>
            </a:pP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altLang="pt-BR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.DESCRICAO = ‘CHOCOLATE’ </a:t>
            </a:r>
          </a:p>
          <a:p>
            <a:pPr>
              <a:buFontTx/>
              <a:buNone/>
            </a:pP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pt-BR" alt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.QUANTIDADE &gt;10</a:t>
            </a:r>
          </a:p>
          <a:p>
            <a:pPr>
              <a:buFontTx/>
              <a:buNone/>
            </a:pPr>
            <a:r>
              <a:rPr lang="pt-BR" altLang="pt-B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.NOME_VENDEDOR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7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z="4000" b="1" dirty="0">
                <a:latin typeface="Garamond" panose="02020404030301010803" pitchFamily="18" charset="0"/>
              </a:rPr>
              <a:t>Soluções - </a:t>
            </a:r>
            <a:r>
              <a:rPr lang="pt-BR" altLang="pt-BR" b="1" dirty="0">
                <a:latin typeface="Garamond" panose="02020404030301010803" pitchFamily="18" charset="0"/>
              </a:rPr>
              <a:t>Comandos SQL</a:t>
            </a:r>
            <a:br>
              <a:rPr lang="pt-BR" altLang="pt-BR" b="1" dirty="0">
                <a:latin typeface="Garamond" panose="02020404030301010803" pitchFamily="18" charset="0"/>
              </a:rPr>
            </a:br>
            <a:r>
              <a:rPr lang="pt-BR" altLang="pt-BR" b="1" dirty="0">
                <a:latin typeface="Garamond" panose="02020404030301010803" pitchFamily="18" charset="0"/>
              </a:rPr>
              <a:t> União Regular (</a:t>
            </a:r>
            <a:r>
              <a:rPr lang="pt-BR" altLang="pt-BR" b="1" dirty="0" err="1">
                <a:latin typeface="Garamond" panose="02020404030301010803" pitchFamily="18" charset="0"/>
              </a:rPr>
              <a:t>inner</a:t>
            </a:r>
            <a:r>
              <a:rPr lang="pt-BR" altLang="pt-BR" b="1" dirty="0">
                <a:latin typeface="Garamond" panose="02020404030301010803" pitchFamily="18" charset="0"/>
              </a:rPr>
              <a:t> </a:t>
            </a:r>
            <a:r>
              <a:rPr lang="pt-BR" altLang="pt-BR" b="1" dirty="0" err="1">
                <a:latin typeface="Garamond" panose="02020404030301010803" pitchFamily="18" charset="0"/>
              </a:rPr>
              <a:t>join</a:t>
            </a:r>
            <a:r>
              <a:rPr lang="pt-BR" altLang="pt-BR" b="1" dirty="0">
                <a:latin typeface="Garamond" panose="02020404030301010803" pitchFamily="18" charset="0"/>
              </a:rPr>
              <a:t>)</a:t>
            </a:r>
            <a:endParaRPr lang="pt-BR" altLang="pt-B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323527" y="1628800"/>
            <a:ext cx="8363273" cy="47529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Resolução </a:t>
            </a:r>
            <a:r>
              <a:rPr lang="pt-BR" altLang="pt-BR" sz="2400" dirty="0" smtClean="0">
                <a:latin typeface="Courier New" panose="02070309020205020404" pitchFamily="49" charset="0"/>
              </a:rPr>
              <a:t>7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pt-BR" altLang="pt-B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pt-BR" alt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.NOME_VENDEDOR</a:t>
            </a:r>
          </a:p>
          <a:p>
            <a:pPr>
              <a:buFontTx/>
              <a:buNone/>
            </a:pPr>
            <a:endParaRPr lang="pt-BR" altLang="pt-B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VENDEDOR </a:t>
            </a:r>
            <a:r>
              <a:rPr lang="pt-BR" alt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PEDIDO </a:t>
            </a:r>
            <a:r>
              <a:rPr lang="pt-BR" alt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>
              <a:buNone/>
            </a:pPr>
            <a:r>
              <a:rPr lang="pt-BR" alt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.COD_VENDEDOR =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.CODIGO_VENDEDOR</a:t>
            </a:r>
          </a:p>
          <a:p>
            <a:pPr>
              <a:buFontTx/>
              <a:buNone/>
            </a:pPr>
            <a:r>
              <a:rPr lang="pt-BR" altLang="pt-B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ITEM_PEDIDO </a:t>
            </a:r>
            <a:r>
              <a:rPr lang="pt-BR" alt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pt-BR" alt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P.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NUM_PEDIDO 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.NUM_PEDIDO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pt-BR" altLang="pt-B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PRODUTO </a:t>
            </a:r>
            <a:r>
              <a:rPr lang="pt-BR" altLang="pt-B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</a:p>
          <a:p>
            <a:pPr>
              <a:buFontTx/>
              <a:buNone/>
            </a:pP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.CODPRODUTO =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.CODPRODUTO</a:t>
            </a:r>
            <a:endParaRPr lang="pt-BR" altLang="pt-B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pt-BR" alt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.DESCRICAO = ‘CHOCOLATE’ </a:t>
            </a:r>
          </a:p>
          <a:p>
            <a:pPr>
              <a:buFontTx/>
              <a:buNone/>
            </a:pP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pt-BR" alt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.QUANTIDADE &gt;10</a:t>
            </a:r>
          </a:p>
          <a:p>
            <a:pPr>
              <a:buFontTx/>
              <a:buNone/>
            </a:pPr>
            <a:r>
              <a:rPr lang="pt-BR" altLang="pt-B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BR" alt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.NOME_VENDEDOR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27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z="4000" b="1" dirty="0">
                <a:latin typeface="Garamond" panose="02020404030301010803" pitchFamily="18" charset="0"/>
              </a:rPr>
              <a:t>Soluções - </a:t>
            </a:r>
            <a:r>
              <a:rPr lang="pt-BR" altLang="pt-BR" b="1" dirty="0">
                <a:latin typeface="Garamond" panose="02020404030301010803" pitchFamily="18" charset="0"/>
              </a:rPr>
              <a:t>Comandos SQL</a:t>
            </a:r>
            <a:br>
              <a:rPr lang="pt-BR" altLang="pt-BR" b="1" dirty="0">
                <a:latin typeface="Garamond" panose="02020404030301010803" pitchFamily="18" charset="0"/>
              </a:rPr>
            </a:br>
            <a:r>
              <a:rPr lang="pt-BR" altLang="pt-BR" b="1" dirty="0">
                <a:latin typeface="Garamond" panose="02020404030301010803" pitchFamily="18" charset="0"/>
              </a:rPr>
              <a:t> União Regular (</a:t>
            </a:r>
            <a:r>
              <a:rPr lang="pt-BR" altLang="pt-BR" b="1" dirty="0" err="1">
                <a:latin typeface="Garamond" panose="02020404030301010803" pitchFamily="18" charset="0"/>
              </a:rPr>
              <a:t>inner</a:t>
            </a:r>
            <a:r>
              <a:rPr lang="pt-BR" altLang="pt-BR" b="1" dirty="0">
                <a:latin typeface="Garamond" panose="02020404030301010803" pitchFamily="18" charset="0"/>
              </a:rPr>
              <a:t> </a:t>
            </a:r>
            <a:r>
              <a:rPr lang="pt-BR" altLang="pt-BR" b="1" dirty="0" err="1">
                <a:latin typeface="Garamond" panose="02020404030301010803" pitchFamily="18" charset="0"/>
              </a:rPr>
              <a:t>join</a:t>
            </a:r>
            <a:r>
              <a:rPr lang="pt-BR" altLang="pt-BR" b="1" dirty="0">
                <a:latin typeface="Garamond" panose="02020404030301010803" pitchFamily="18" charset="0"/>
              </a:rPr>
              <a:t>)</a:t>
            </a:r>
            <a:endParaRPr lang="pt-BR" altLang="pt-BR" b="1" dirty="0" smtClean="0"/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341438"/>
            <a:ext cx="7386638" cy="4497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altLang="pt-BR" sz="2400" dirty="0" smtClean="0">
                <a:latin typeface="Courier New" panose="02070309020205020404" pitchFamily="49" charset="0"/>
              </a:rPr>
              <a:t>Resolução 8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pt-BR" altLang="pt-BR" sz="2400" dirty="0"/>
          </a:p>
          <a:p>
            <a:pPr>
              <a:buFontTx/>
              <a:buNone/>
            </a:pPr>
            <a:r>
              <a:rPr lang="pt-BR" altLang="pt-BR" sz="2400" dirty="0" err="1" smtClean="0"/>
              <a:t>Select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>
                <a:solidFill>
                  <a:srgbClr val="FF0000"/>
                </a:solidFill>
              </a:rPr>
              <a:t>count</a:t>
            </a:r>
            <a:r>
              <a:rPr lang="pt-BR" altLang="pt-BR" sz="2400" dirty="0" smtClean="0"/>
              <a:t> (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C</a:t>
            </a:r>
            <a:r>
              <a:rPr lang="pt-BR" altLang="pt-BR" sz="2400" dirty="0" err="1" smtClean="0"/>
              <a:t>.cod_cliente</a:t>
            </a:r>
            <a:r>
              <a:rPr lang="pt-BR" altLang="pt-BR" sz="2400" dirty="0" smtClean="0"/>
              <a:t>)</a:t>
            </a:r>
          </a:p>
          <a:p>
            <a:pPr>
              <a:buFontTx/>
              <a:buNone/>
            </a:pPr>
            <a:r>
              <a:rPr lang="pt-BR" altLang="pt-BR" sz="2400" dirty="0" err="1" smtClean="0"/>
              <a:t>From</a:t>
            </a:r>
            <a:r>
              <a:rPr lang="pt-BR" altLang="pt-BR" sz="2400" dirty="0" smtClean="0"/>
              <a:t> Cliente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C</a:t>
            </a:r>
            <a:r>
              <a:rPr lang="pt-BR" altLang="pt-BR" sz="2400" dirty="0" smtClean="0"/>
              <a:t>, Pedido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P</a:t>
            </a:r>
            <a:r>
              <a:rPr lang="pt-BR" altLang="pt-BR" sz="2400" dirty="0" smtClean="0"/>
              <a:t>, Vendedor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V</a:t>
            </a:r>
          </a:p>
          <a:p>
            <a:pPr>
              <a:buFontTx/>
              <a:buNone/>
            </a:pPr>
            <a:r>
              <a:rPr lang="pt-BR" altLang="pt-BR" sz="2400" dirty="0" err="1" smtClean="0"/>
              <a:t>Where</a:t>
            </a:r>
            <a:r>
              <a:rPr lang="pt-BR" altLang="pt-BR" sz="2400" dirty="0" smtClean="0"/>
              <a:t> 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C</a:t>
            </a:r>
            <a:r>
              <a:rPr lang="pt-BR" altLang="pt-BR" sz="2400" dirty="0" err="1" smtClean="0"/>
              <a:t>.cod_cliente</a:t>
            </a:r>
            <a:r>
              <a:rPr lang="pt-BR" altLang="pt-BR" sz="2400" dirty="0" smtClean="0"/>
              <a:t> = 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P</a:t>
            </a:r>
            <a:r>
              <a:rPr lang="pt-BR" altLang="pt-BR" sz="2400" dirty="0" err="1" smtClean="0"/>
              <a:t>.cod_cliente</a:t>
            </a:r>
            <a:endParaRPr lang="pt-BR" altLang="pt-BR" sz="2400" dirty="0" smtClean="0"/>
          </a:p>
          <a:p>
            <a:pPr>
              <a:buFontTx/>
              <a:buNone/>
            </a:pPr>
            <a:r>
              <a:rPr lang="pt-BR" altLang="pt-BR" sz="2400" dirty="0" err="1" smtClean="0"/>
              <a:t>And</a:t>
            </a:r>
            <a:r>
              <a:rPr lang="pt-BR" altLang="pt-BR" sz="2400" dirty="0" smtClean="0"/>
              <a:t> 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P</a:t>
            </a:r>
            <a:r>
              <a:rPr lang="pt-BR" altLang="pt-BR" sz="2400" dirty="0" err="1" smtClean="0"/>
              <a:t>.codigo_vendedor</a:t>
            </a:r>
            <a:r>
              <a:rPr lang="pt-BR" altLang="pt-BR" sz="2400" dirty="0" smtClean="0"/>
              <a:t> = 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V</a:t>
            </a:r>
            <a:r>
              <a:rPr lang="pt-BR" altLang="pt-BR" sz="2400" dirty="0" err="1" smtClean="0"/>
              <a:t>.cod_vendedor</a:t>
            </a:r>
            <a:endParaRPr lang="pt-BR" altLang="pt-BR" sz="2400" dirty="0" smtClean="0"/>
          </a:p>
          <a:p>
            <a:pPr>
              <a:buFontTx/>
              <a:buNone/>
            </a:pPr>
            <a:r>
              <a:rPr lang="pt-BR" altLang="pt-BR" sz="2400" dirty="0" err="1" smtClean="0"/>
              <a:t>And</a:t>
            </a:r>
            <a:r>
              <a:rPr lang="pt-BR" altLang="pt-BR" sz="2400" dirty="0" smtClean="0"/>
              <a:t> 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V</a:t>
            </a:r>
            <a:r>
              <a:rPr lang="pt-BR" altLang="pt-BR" sz="2400" dirty="0" err="1" smtClean="0"/>
              <a:t>.nome_vendedor</a:t>
            </a:r>
            <a:r>
              <a:rPr lang="pt-BR" altLang="pt-BR" sz="2400" dirty="0" smtClean="0"/>
              <a:t> = ‘João’</a:t>
            </a:r>
          </a:p>
          <a:p>
            <a:pPr>
              <a:buFontTx/>
              <a:buNone/>
            </a:pPr>
            <a:r>
              <a:rPr lang="pt-BR" altLang="pt-BR" sz="2400" dirty="0" err="1" smtClean="0"/>
              <a:t>Group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by</a:t>
            </a:r>
            <a:r>
              <a:rPr lang="pt-BR" altLang="pt-BR" sz="2400" dirty="0" smtClean="0"/>
              <a:t> 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C</a:t>
            </a:r>
            <a:r>
              <a:rPr lang="pt-BR" altLang="pt-BR" sz="2400" dirty="0" err="1" smtClean="0"/>
              <a:t>.cod_cliente</a:t>
            </a:r>
            <a:endParaRPr lang="pt-BR" altLang="pt-BR" sz="2400" dirty="0" smtClean="0"/>
          </a:p>
          <a:p>
            <a:pPr>
              <a:buFontTx/>
              <a:buNone/>
            </a:pPr>
            <a:r>
              <a:rPr lang="pt-BR" altLang="pt-BR" sz="2400" dirty="0" err="1" smtClean="0"/>
              <a:t>Order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by</a:t>
            </a:r>
            <a:r>
              <a:rPr lang="pt-BR" altLang="pt-BR" sz="2400" dirty="0" smtClean="0"/>
              <a:t> </a:t>
            </a:r>
            <a:r>
              <a:rPr lang="pt-BR" altLang="pt-BR" sz="2400" b="1" dirty="0" err="1">
                <a:solidFill>
                  <a:srgbClr val="FF0000"/>
                </a:solidFill>
              </a:rPr>
              <a:t>C</a:t>
            </a:r>
            <a:r>
              <a:rPr lang="pt-BR" altLang="pt-BR" sz="2400" dirty="0" err="1"/>
              <a:t>.cod_cliente</a:t>
            </a:r>
            <a:r>
              <a:rPr lang="pt-BR" altLang="pt-B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73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sz="4000" b="1" dirty="0">
                <a:latin typeface="Garamond" panose="02020404030301010803" pitchFamily="18" charset="0"/>
              </a:rPr>
              <a:t>Soluções - </a:t>
            </a:r>
            <a:r>
              <a:rPr lang="pt-BR" altLang="pt-BR" b="1" dirty="0">
                <a:latin typeface="Garamond" panose="02020404030301010803" pitchFamily="18" charset="0"/>
              </a:rPr>
              <a:t>Comandos SQL</a:t>
            </a:r>
            <a:br>
              <a:rPr lang="pt-BR" altLang="pt-BR" b="1" dirty="0">
                <a:latin typeface="Garamond" panose="02020404030301010803" pitchFamily="18" charset="0"/>
              </a:rPr>
            </a:br>
            <a:r>
              <a:rPr lang="pt-BR" altLang="pt-BR" b="1" dirty="0">
                <a:latin typeface="Garamond" panose="02020404030301010803" pitchFamily="18" charset="0"/>
              </a:rPr>
              <a:t> União Regular (</a:t>
            </a:r>
            <a:r>
              <a:rPr lang="pt-BR" altLang="pt-BR" b="1" dirty="0" err="1">
                <a:latin typeface="Garamond" panose="02020404030301010803" pitchFamily="18" charset="0"/>
              </a:rPr>
              <a:t>inner</a:t>
            </a:r>
            <a:r>
              <a:rPr lang="pt-BR" altLang="pt-BR" b="1" dirty="0">
                <a:latin typeface="Garamond" panose="02020404030301010803" pitchFamily="18" charset="0"/>
              </a:rPr>
              <a:t> </a:t>
            </a:r>
            <a:r>
              <a:rPr lang="pt-BR" altLang="pt-BR" b="1" dirty="0" err="1">
                <a:latin typeface="Garamond" panose="02020404030301010803" pitchFamily="18" charset="0"/>
              </a:rPr>
              <a:t>join</a:t>
            </a:r>
            <a:r>
              <a:rPr lang="pt-BR" altLang="pt-BR" b="1" dirty="0">
                <a:latin typeface="Garamond" panose="02020404030301010803" pitchFamily="18" charset="0"/>
              </a:rPr>
              <a:t>)</a:t>
            </a:r>
            <a:endParaRPr lang="pt-BR" altLang="pt-BR" b="1" dirty="0" smtClean="0"/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341438"/>
            <a:ext cx="7386638" cy="44973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altLang="pt-BR" sz="2400" dirty="0" smtClean="0">
                <a:latin typeface="Courier New" panose="02070309020205020404" pitchFamily="49" charset="0"/>
              </a:rPr>
              <a:t>Resolução 8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pt-BR" altLang="pt-BR" sz="2400" dirty="0"/>
          </a:p>
          <a:p>
            <a:pPr>
              <a:buFontTx/>
              <a:buNone/>
            </a:pPr>
            <a:r>
              <a:rPr lang="pt-BR" altLang="pt-BR" sz="2400" dirty="0" err="1" smtClean="0"/>
              <a:t>Select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>
                <a:solidFill>
                  <a:srgbClr val="FF0000"/>
                </a:solidFill>
              </a:rPr>
              <a:t>count</a:t>
            </a:r>
            <a:r>
              <a:rPr lang="pt-BR" altLang="pt-BR" sz="2400" dirty="0" smtClean="0"/>
              <a:t> (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C</a:t>
            </a:r>
            <a:r>
              <a:rPr lang="pt-BR" altLang="pt-BR" sz="2400" dirty="0" err="1" smtClean="0"/>
              <a:t>.cod_cliente</a:t>
            </a:r>
            <a:r>
              <a:rPr lang="pt-BR" altLang="pt-BR" sz="2400" dirty="0" smtClean="0"/>
              <a:t>)</a:t>
            </a:r>
          </a:p>
          <a:p>
            <a:pPr>
              <a:buFontTx/>
              <a:buNone/>
            </a:pPr>
            <a:r>
              <a:rPr lang="pt-BR" altLang="pt-BR" sz="2400" dirty="0" err="1" smtClean="0"/>
              <a:t>From</a:t>
            </a:r>
            <a:r>
              <a:rPr lang="pt-BR" altLang="pt-BR" sz="2400" dirty="0" smtClean="0"/>
              <a:t> Cliente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C</a:t>
            </a:r>
            <a:r>
              <a:rPr lang="pt-BR" altLang="pt-BR" sz="2400" dirty="0"/>
              <a:t> </a:t>
            </a:r>
            <a:r>
              <a:rPr lang="pt-BR" altLang="pt-BR" sz="2400" dirty="0" err="1" smtClean="0"/>
              <a:t>inner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join</a:t>
            </a:r>
            <a:r>
              <a:rPr lang="pt-BR" altLang="pt-BR" sz="2400" dirty="0" smtClean="0"/>
              <a:t> Pedido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P</a:t>
            </a:r>
            <a:r>
              <a:rPr lang="pt-BR" altLang="pt-BR" sz="2400" dirty="0" smtClean="0"/>
              <a:t>, </a:t>
            </a:r>
          </a:p>
          <a:p>
            <a:pPr>
              <a:buFontTx/>
              <a:buNone/>
            </a:pPr>
            <a:r>
              <a:rPr lang="pt-BR" altLang="pt-BR" sz="2400" dirty="0" smtClean="0"/>
              <a:t>	</a:t>
            </a:r>
            <a:r>
              <a:rPr lang="pt-BR" altLang="pt-BR" sz="2400" b="1" dirty="0">
                <a:solidFill>
                  <a:srgbClr val="FF0000"/>
                </a:solidFill>
              </a:rPr>
              <a:t> </a:t>
            </a:r>
            <a:r>
              <a:rPr lang="pt-BR" altLang="pt-BR" sz="2400" b="1" dirty="0" err="1">
                <a:solidFill>
                  <a:srgbClr val="FF0000"/>
                </a:solidFill>
              </a:rPr>
              <a:t>on</a:t>
            </a:r>
            <a:r>
              <a:rPr lang="pt-BR" altLang="pt-BR" sz="2400" dirty="0" smtClean="0"/>
              <a:t> </a:t>
            </a:r>
            <a:r>
              <a:rPr lang="pt-BR" altLang="pt-BR" sz="2400" b="1" dirty="0" err="1">
                <a:solidFill>
                  <a:srgbClr val="FF0000"/>
                </a:solidFill>
              </a:rPr>
              <a:t>C</a:t>
            </a:r>
            <a:r>
              <a:rPr lang="pt-BR" altLang="pt-BR" sz="2400" dirty="0" err="1"/>
              <a:t>.cod_cliente</a:t>
            </a:r>
            <a:r>
              <a:rPr lang="pt-BR" altLang="pt-BR" sz="2400" dirty="0"/>
              <a:t> = </a:t>
            </a:r>
            <a:r>
              <a:rPr lang="pt-BR" altLang="pt-BR" sz="2400" b="1" dirty="0" err="1">
                <a:solidFill>
                  <a:srgbClr val="FF0000"/>
                </a:solidFill>
              </a:rPr>
              <a:t>P</a:t>
            </a:r>
            <a:r>
              <a:rPr lang="pt-BR" altLang="pt-BR" sz="2400" dirty="0" err="1"/>
              <a:t>.cod_cliente</a:t>
            </a:r>
            <a:endParaRPr lang="pt-BR" altLang="pt-BR" sz="2400" dirty="0" smtClean="0"/>
          </a:p>
          <a:p>
            <a:pPr>
              <a:buFontTx/>
              <a:buNone/>
            </a:pPr>
            <a:r>
              <a:rPr lang="pt-BR" altLang="pt-BR" sz="2400" dirty="0" err="1" smtClean="0"/>
              <a:t>Inner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join</a:t>
            </a:r>
            <a:r>
              <a:rPr lang="pt-BR" altLang="pt-BR" sz="2400" dirty="0" smtClean="0"/>
              <a:t> Vendedor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V</a:t>
            </a:r>
          </a:p>
          <a:p>
            <a:pPr>
              <a:buFontTx/>
              <a:buNone/>
            </a:pPr>
            <a:r>
              <a:rPr lang="pt-BR" altLang="pt-BR" sz="2400" b="1" dirty="0">
                <a:solidFill>
                  <a:srgbClr val="FF0000"/>
                </a:solidFill>
              </a:rPr>
              <a:t>	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on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 </a:t>
            </a:r>
            <a:r>
              <a:rPr lang="pt-BR" altLang="pt-BR" sz="2400" b="1" dirty="0" err="1">
                <a:solidFill>
                  <a:srgbClr val="FF0000"/>
                </a:solidFill>
              </a:rPr>
              <a:t>P</a:t>
            </a:r>
            <a:r>
              <a:rPr lang="pt-BR" altLang="pt-BR" sz="2400" dirty="0" err="1"/>
              <a:t>.codigo_vendedor</a:t>
            </a:r>
            <a:r>
              <a:rPr lang="pt-BR" altLang="pt-BR" sz="2400" dirty="0"/>
              <a:t> = </a:t>
            </a:r>
            <a:r>
              <a:rPr lang="pt-BR" altLang="pt-BR" sz="2400" b="1" dirty="0" err="1">
                <a:solidFill>
                  <a:srgbClr val="FF0000"/>
                </a:solidFill>
              </a:rPr>
              <a:t>V</a:t>
            </a:r>
            <a:r>
              <a:rPr lang="pt-BR" altLang="pt-BR" sz="2400" dirty="0" err="1"/>
              <a:t>.cod_vendedor</a:t>
            </a:r>
            <a:endParaRPr lang="pt-BR" altLang="pt-BR" sz="24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pt-BR" altLang="pt-BR" sz="2400" dirty="0" err="1" smtClean="0"/>
              <a:t>Where</a:t>
            </a:r>
            <a:r>
              <a:rPr lang="pt-BR" altLang="pt-BR" sz="2400" dirty="0" smtClean="0"/>
              <a:t> 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V</a:t>
            </a:r>
            <a:r>
              <a:rPr lang="pt-BR" altLang="pt-BR" sz="2400" dirty="0" err="1" smtClean="0"/>
              <a:t>.nome_vendedor</a:t>
            </a:r>
            <a:r>
              <a:rPr lang="pt-BR" altLang="pt-BR" sz="2400" dirty="0" smtClean="0"/>
              <a:t> = ‘João’</a:t>
            </a:r>
          </a:p>
          <a:p>
            <a:pPr>
              <a:buFontTx/>
              <a:buNone/>
            </a:pPr>
            <a:r>
              <a:rPr lang="pt-BR" altLang="pt-BR" sz="2400" dirty="0" err="1" smtClean="0"/>
              <a:t>Group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by</a:t>
            </a:r>
            <a:r>
              <a:rPr lang="pt-BR" altLang="pt-BR" sz="2400" dirty="0" smtClean="0"/>
              <a:t> 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C</a:t>
            </a:r>
            <a:r>
              <a:rPr lang="pt-BR" altLang="pt-BR" sz="2400" dirty="0" err="1" smtClean="0"/>
              <a:t>.cod_cliente</a:t>
            </a:r>
            <a:endParaRPr lang="pt-BR" altLang="pt-BR" sz="2400" dirty="0" smtClean="0"/>
          </a:p>
          <a:p>
            <a:pPr>
              <a:buFontTx/>
              <a:buNone/>
            </a:pPr>
            <a:r>
              <a:rPr lang="pt-BR" altLang="pt-BR" sz="2400" dirty="0" err="1" smtClean="0"/>
              <a:t>Order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by</a:t>
            </a:r>
            <a:r>
              <a:rPr lang="pt-BR" altLang="pt-BR" sz="2400" dirty="0" smtClean="0"/>
              <a:t> </a:t>
            </a:r>
            <a:r>
              <a:rPr lang="pt-BR" altLang="pt-BR" sz="2400" b="1" dirty="0" err="1">
                <a:solidFill>
                  <a:srgbClr val="FF0000"/>
                </a:solidFill>
              </a:rPr>
              <a:t>C</a:t>
            </a:r>
            <a:r>
              <a:rPr lang="pt-BR" altLang="pt-BR" sz="2400" dirty="0" err="1"/>
              <a:t>.cod_cliente</a:t>
            </a:r>
            <a:r>
              <a:rPr lang="pt-BR" altLang="pt-B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05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Exercícios </a:t>
            </a:r>
            <a:r>
              <a:rPr lang="pt-BR" b="1" dirty="0" err="1" smtClean="0"/>
              <a:t>inner</a:t>
            </a:r>
            <a:r>
              <a:rPr lang="pt-BR" b="1" dirty="0" smtClean="0"/>
              <a:t> </a:t>
            </a:r>
            <a:r>
              <a:rPr lang="pt-BR" b="1" dirty="0" err="1" smtClean="0"/>
              <a:t>join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90550" y="1988840"/>
            <a:ext cx="7962900" cy="2160141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/>
            <a:r>
              <a:rPr lang="pt-BR" altLang="pt-BR" b="1" dirty="0" smtClean="0">
                <a:solidFill>
                  <a:srgbClr val="CC00CC"/>
                </a:solidFill>
              </a:rPr>
              <a:t>Lista IBM – desenvolvimento em sala com a professora</a:t>
            </a:r>
            <a:endParaRPr lang="pt-BR" altLang="pt-BR" b="1" dirty="0">
              <a:solidFill>
                <a:srgbClr val="CC00CC"/>
              </a:solidFill>
            </a:endParaRPr>
          </a:p>
          <a:p>
            <a:pPr marL="571500" indent="-457200" algn="ctr"/>
            <a:r>
              <a:rPr lang="pt-BR" altLang="pt-BR" b="1" dirty="0" smtClean="0">
                <a:solidFill>
                  <a:srgbClr val="CC00CC"/>
                </a:solidFill>
              </a:rPr>
              <a:t>Lista Aeroporto (nota)</a:t>
            </a:r>
          </a:p>
          <a:p>
            <a:pPr marL="571500" indent="-457200" algn="ctr"/>
            <a:r>
              <a:rPr lang="pt-BR" altLang="pt-BR" b="1" dirty="0" smtClean="0">
                <a:solidFill>
                  <a:srgbClr val="CC00CC"/>
                </a:solidFill>
              </a:rPr>
              <a:t>Lista Estacionamento (nota)</a:t>
            </a:r>
          </a:p>
        </p:txBody>
      </p:sp>
    </p:spTree>
    <p:extLst>
      <p:ext uri="{BB962C8B-B14F-4D97-AF65-F5344CB8AC3E}">
        <p14:creationId xmlns:p14="http://schemas.microsoft.com/office/powerpoint/2010/main" val="19071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title"/>
          </p:nvPr>
        </p:nvSpPr>
        <p:spPr bwMode="auto">
          <a:xfrm>
            <a:off x="611560" y="1988840"/>
            <a:ext cx="8229600" cy="1873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BR" b="1" dirty="0" smtClean="0"/>
              <a:t>Outer Join</a:t>
            </a:r>
            <a:endParaRPr lang="pt-BR" altLang="pt-BR" b="1" dirty="0" smtClean="0"/>
          </a:p>
        </p:txBody>
      </p:sp>
      <p:sp>
        <p:nvSpPr>
          <p:cNvPr id="3" name="Título 1"/>
          <p:cNvSpPr txBox="1">
            <a:spLocks/>
          </p:cNvSpPr>
          <p:nvPr/>
        </p:nvSpPr>
        <p:spPr bwMode="auto">
          <a:xfrm>
            <a:off x="827088" y="4076700"/>
            <a:ext cx="8229600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aseline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pt-BR" sz="3200" kern="0" dirty="0" smtClean="0"/>
              <a:t>da Luz</a:t>
            </a:r>
          </a:p>
          <a:p>
            <a:pPr algn="r">
              <a:defRPr/>
            </a:pPr>
            <a:r>
              <a:rPr lang="en-US" altLang="pt-BR" sz="3200" kern="0" dirty="0" smtClean="0"/>
              <a:t>larissa.luz01@fatec.sp.gov.br</a:t>
            </a:r>
            <a:endParaRPr lang="pt-BR" altLang="pt-BR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118278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b="1" dirty="0">
                <a:latin typeface="Garamond" panose="02020404030301010803" pitchFamily="18" charset="0"/>
              </a:rPr>
              <a:t>Comandos SQL</a:t>
            </a:r>
            <a:br>
              <a:rPr lang="pt-BR" altLang="pt-BR" b="1" dirty="0">
                <a:latin typeface="Garamond" panose="02020404030301010803" pitchFamily="18" charset="0"/>
              </a:rPr>
            </a:br>
            <a:r>
              <a:rPr lang="pt-BR" altLang="pt-BR" b="1" dirty="0">
                <a:latin typeface="Garamond" panose="02020404030301010803" pitchFamily="18" charset="0"/>
              </a:rPr>
              <a:t>Produto </a:t>
            </a:r>
            <a:r>
              <a:rPr lang="pt-BR" altLang="pt-BR" b="1" dirty="0" smtClean="0">
                <a:latin typeface="Garamond" panose="02020404030301010803" pitchFamily="18" charset="0"/>
              </a:rPr>
              <a:t>Cartesiano Cross </a:t>
            </a:r>
            <a:r>
              <a:rPr lang="pt-BR" altLang="pt-BR" b="1" dirty="0" err="1" smtClean="0">
                <a:latin typeface="Garamond" panose="02020404030301010803" pitchFamily="18" charset="0"/>
              </a:rPr>
              <a:t>join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6179" y="1417638"/>
            <a:ext cx="7962900" cy="273134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pt-BR" altLang="pt-BR" sz="2400" dirty="0">
                <a:latin typeface="Garamond" panose="02020404030301010803" pitchFamily="18" charset="0"/>
              </a:rPr>
              <a:t>Ocorrerá um produto cartesiano sempre que:</a:t>
            </a:r>
          </a:p>
          <a:p>
            <a:pPr marL="819150" lvl="1" algn="just">
              <a:lnSpc>
                <a:spcPct val="90000"/>
              </a:lnSpc>
            </a:pPr>
            <a:r>
              <a:rPr lang="pt-BR" altLang="pt-BR" sz="2000" dirty="0">
                <a:latin typeface="Garamond" panose="02020404030301010803" pitchFamily="18" charset="0"/>
              </a:rPr>
              <a:t>A condição de união entre as tabelas for omitida (não houver cláusula </a:t>
            </a:r>
            <a:r>
              <a:rPr lang="pt-BR" altLang="pt-BR" sz="2000" dirty="0" err="1">
                <a:latin typeface="Garamond" panose="02020404030301010803" pitchFamily="18" charset="0"/>
              </a:rPr>
              <a:t>where</a:t>
            </a:r>
            <a:r>
              <a:rPr lang="pt-BR" altLang="pt-BR" sz="2000" dirty="0" smtClean="0">
                <a:latin typeface="Garamond" panose="02020404030301010803" pitchFamily="18" charset="0"/>
              </a:rPr>
              <a:t>) </a:t>
            </a:r>
            <a:endParaRPr lang="pt-BR" altLang="pt-BR" sz="2000" dirty="0">
              <a:latin typeface="Garamond" panose="02020404030301010803" pitchFamily="18" charset="0"/>
            </a:endParaRPr>
          </a:p>
          <a:p>
            <a:pPr marL="819150" lvl="1" algn="just">
              <a:lnSpc>
                <a:spcPct val="90000"/>
              </a:lnSpc>
            </a:pPr>
            <a:endParaRPr lang="pt-BR" altLang="pt-BR" sz="2000" dirty="0">
              <a:latin typeface="Garamond" panose="02020404030301010803" pitchFamily="18" charset="0"/>
            </a:endParaRPr>
          </a:p>
          <a:p>
            <a:pPr marL="819150" lvl="1" algn="just">
              <a:lnSpc>
                <a:spcPct val="90000"/>
              </a:lnSpc>
            </a:pPr>
            <a:r>
              <a:rPr lang="pt-BR" altLang="pt-BR" sz="2000" dirty="0">
                <a:latin typeface="Garamond" panose="02020404030301010803" pitchFamily="18" charset="0"/>
              </a:rPr>
              <a:t>A condição de união entre as tabelas for inválida (cláusula </a:t>
            </a:r>
            <a:r>
              <a:rPr lang="pt-BR" altLang="pt-BR" sz="2000" dirty="0" err="1">
                <a:latin typeface="Garamond" panose="02020404030301010803" pitchFamily="18" charset="0"/>
              </a:rPr>
              <a:t>where</a:t>
            </a:r>
            <a:r>
              <a:rPr lang="pt-BR" altLang="pt-BR" sz="2000" dirty="0">
                <a:latin typeface="Garamond" panose="02020404030301010803" pitchFamily="18" charset="0"/>
              </a:rPr>
              <a:t> incorreta)</a:t>
            </a:r>
          </a:p>
          <a:p>
            <a:pPr marL="819150" lvl="1" algn="just">
              <a:lnSpc>
                <a:spcPct val="90000"/>
              </a:lnSpc>
            </a:pPr>
            <a:endParaRPr lang="pt-BR" altLang="pt-BR" sz="2000" dirty="0">
              <a:latin typeface="Garamond" panose="02020404030301010803" pitchFamily="18" charset="0"/>
            </a:endParaRPr>
          </a:p>
          <a:p>
            <a:pPr marL="819150" lvl="1" algn="just">
              <a:lnSpc>
                <a:spcPct val="90000"/>
              </a:lnSpc>
            </a:pPr>
            <a:r>
              <a:rPr lang="pt-BR" altLang="pt-BR" sz="2000" dirty="0">
                <a:latin typeface="Garamond" panose="02020404030301010803" pitchFamily="18" charset="0"/>
              </a:rPr>
              <a:t>Todas as linhas da primeira tabela estiverem unidas a todas as linhas da segunda tabela.</a:t>
            </a:r>
          </a:p>
          <a:p>
            <a:pPr marL="2895600" lvl="2" algn="just">
              <a:lnSpc>
                <a:spcPct val="90000"/>
              </a:lnSpc>
            </a:pPr>
            <a:r>
              <a:rPr lang="pt-BR" altLang="pt-BR" sz="1800" dirty="0">
                <a:latin typeface="Garamond" panose="02020404030301010803" pitchFamily="18" charset="0"/>
              </a:rPr>
              <a:t>Nessa situação, as linhas da primeira tabela serão combinadas com as linhas da segunda tabela, demonstrando um resultado na maior parte das vezes indesejado.</a:t>
            </a:r>
          </a:p>
          <a:p>
            <a:pPr marL="2895600" lvl="2" algn="just">
              <a:lnSpc>
                <a:spcPct val="90000"/>
              </a:lnSpc>
            </a:pPr>
            <a:r>
              <a:rPr lang="pt-BR" altLang="pt-BR" sz="1800" dirty="0">
                <a:latin typeface="Garamond" panose="02020404030301010803" pitchFamily="18" charset="0"/>
              </a:rPr>
              <a:t>Utilizado apenas para teste de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04441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Outer</a:t>
            </a:r>
            <a:r>
              <a:rPr lang="pt-BR" b="1" dirty="0" smtClean="0"/>
              <a:t> </a:t>
            </a:r>
            <a:r>
              <a:rPr lang="pt-BR" b="1" dirty="0" err="1" smtClean="0"/>
              <a:t>Join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6179" y="1988840"/>
            <a:ext cx="7962900" cy="2160141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ctr"/>
            <a:r>
              <a:rPr lang="pt-BR" altLang="pt-BR" b="1" dirty="0" err="1" smtClean="0">
                <a:solidFill>
                  <a:srgbClr val="CC00CC"/>
                </a:solidFill>
              </a:rPr>
              <a:t>Full</a:t>
            </a:r>
            <a:r>
              <a:rPr lang="pt-BR" altLang="pt-BR" b="1" dirty="0" smtClean="0">
                <a:solidFill>
                  <a:srgbClr val="CC00CC"/>
                </a:solidFill>
              </a:rPr>
              <a:t> </a:t>
            </a:r>
            <a:r>
              <a:rPr lang="pt-BR" altLang="pt-BR" b="1" dirty="0" err="1" smtClean="0">
                <a:solidFill>
                  <a:srgbClr val="CC00CC"/>
                </a:solidFill>
              </a:rPr>
              <a:t>outer</a:t>
            </a:r>
            <a:r>
              <a:rPr lang="pt-BR" altLang="pt-BR" b="1" dirty="0" smtClean="0">
                <a:solidFill>
                  <a:srgbClr val="CC00CC"/>
                </a:solidFill>
              </a:rPr>
              <a:t> </a:t>
            </a:r>
            <a:r>
              <a:rPr lang="pt-BR" altLang="pt-BR" b="1" dirty="0" err="1">
                <a:solidFill>
                  <a:srgbClr val="CC00CC"/>
                </a:solidFill>
              </a:rPr>
              <a:t>join</a:t>
            </a:r>
            <a:endParaRPr lang="pt-BR" altLang="pt-BR" b="1" dirty="0">
              <a:solidFill>
                <a:srgbClr val="CC00CC"/>
              </a:solidFill>
            </a:endParaRPr>
          </a:p>
          <a:p>
            <a:pPr marL="571500" indent="-457200" algn="ctr"/>
            <a:r>
              <a:rPr lang="pt-BR" altLang="pt-BR" b="1" dirty="0" err="1" smtClean="0">
                <a:solidFill>
                  <a:srgbClr val="CC00CC"/>
                </a:solidFill>
              </a:rPr>
              <a:t>Right</a:t>
            </a:r>
            <a:r>
              <a:rPr lang="pt-BR" altLang="pt-BR" b="1" dirty="0" smtClean="0">
                <a:solidFill>
                  <a:srgbClr val="CC00CC"/>
                </a:solidFill>
              </a:rPr>
              <a:t> </a:t>
            </a:r>
            <a:r>
              <a:rPr lang="pt-BR" altLang="pt-BR" b="1" dirty="0" err="1" smtClean="0">
                <a:solidFill>
                  <a:srgbClr val="CC00CC"/>
                </a:solidFill>
              </a:rPr>
              <a:t>outer</a:t>
            </a:r>
            <a:r>
              <a:rPr lang="pt-BR" altLang="pt-BR" b="1" dirty="0" smtClean="0">
                <a:solidFill>
                  <a:srgbClr val="CC00CC"/>
                </a:solidFill>
              </a:rPr>
              <a:t> </a:t>
            </a:r>
            <a:r>
              <a:rPr lang="pt-BR" altLang="pt-BR" b="1" dirty="0" err="1" smtClean="0">
                <a:solidFill>
                  <a:srgbClr val="CC00CC"/>
                </a:solidFill>
              </a:rPr>
              <a:t>join</a:t>
            </a:r>
            <a:endParaRPr lang="pt-BR" altLang="pt-BR" b="1" dirty="0" smtClean="0">
              <a:solidFill>
                <a:srgbClr val="CC00CC"/>
              </a:solidFill>
            </a:endParaRPr>
          </a:p>
          <a:p>
            <a:pPr marL="571500" indent="-457200" algn="ctr"/>
            <a:r>
              <a:rPr lang="pt-BR" altLang="pt-BR" b="1" dirty="0" err="1" smtClean="0">
                <a:solidFill>
                  <a:srgbClr val="CC00CC"/>
                </a:solidFill>
              </a:rPr>
              <a:t>Left</a:t>
            </a:r>
            <a:r>
              <a:rPr lang="pt-BR" altLang="pt-BR" b="1" dirty="0" smtClean="0">
                <a:solidFill>
                  <a:srgbClr val="CC00CC"/>
                </a:solidFill>
              </a:rPr>
              <a:t> </a:t>
            </a:r>
            <a:r>
              <a:rPr lang="pt-BR" altLang="pt-BR" b="1" dirty="0" err="1" smtClean="0">
                <a:solidFill>
                  <a:srgbClr val="CC00CC"/>
                </a:solidFill>
              </a:rPr>
              <a:t>outer</a:t>
            </a:r>
            <a:r>
              <a:rPr lang="pt-BR" altLang="pt-BR" b="1" dirty="0" smtClean="0">
                <a:solidFill>
                  <a:srgbClr val="CC00CC"/>
                </a:solidFill>
              </a:rPr>
              <a:t> </a:t>
            </a:r>
            <a:r>
              <a:rPr lang="pt-BR" altLang="pt-BR" b="1" dirty="0" err="1" smtClean="0">
                <a:solidFill>
                  <a:srgbClr val="CC00CC"/>
                </a:solidFill>
              </a:rPr>
              <a:t>join</a:t>
            </a:r>
            <a:endParaRPr lang="pt-BR" altLang="pt-BR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DML - Consultando Dados em </a:t>
            </a:r>
            <a:r>
              <a:rPr lang="pt-BR" b="1" dirty="0" smtClean="0"/>
              <a:t>Tabelas</a:t>
            </a:r>
            <a:br>
              <a:rPr lang="pt-BR" b="1" dirty="0" smtClean="0"/>
            </a:br>
            <a:r>
              <a:rPr lang="pt-BR" b="1" dirty="0" err="1" smtClean="0"/>
              <a:t>Outer</a:t>
            </a:r>
            <a:r>
              <a:rPr lang="pt-BR" b="1" dirty="0" smtClean="0"/>
              <a:t> </a:t>
            </a:r>
            <a:r>
              <a:rPr lang="pt-BR" b="1" dirty="0" err="1" smtClean="0"/>
              <a:t>join</a:t>
            </a:r>
            <a:endParaRPr lang="pt-BR" b="1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2438" y="1412875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2200" b="1" dirty="0" smtClean="0">
              <a:solidFill>
                <a:srgbClr val="CC00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31681" r="25631" b="15733"/>
          <a:stretch/>
        </p:blipFill>
        <p:spPr bwMode="auto">
          <a:xfrm>
            <a:off x="1115616" y="1564206"/>
            <a:ext cx="6480720" cy="404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5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DML - Consultando Dados em Tabelas</a:t>
            </a:r>
            <a:br>
              <a:rPr lang="pt-BR" sz="3600" b="1" dirty="0"/>
            </a:br>
            <a:r>
              <a:rPr lang="pt-BR" sz="3600" b="1" dirty="0" err="1" smtClean="0"/>
              <a:t>Inner</a:t>
            </a:r>
            <a:r>
              <a:rPr lang="pt-BR" sz="3600" b="1" dirty="0" smtClean="0"/>
              <a:t> </a:t>
            </a:r>
            <a:r>
              <a:rPr lang="pt-BR" sz="3600" b="1" dirty="0" err="1" smtClean="0"/>
              <a:t>join</a:t>
            </a:r>
            <a:endParaRPr lang="pt-B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0" t="31466" r="25481" b="14871"/>
          <a:stretch/>
        </p:blipFill>
        <p:spPr bwMode="auto">
          <a:xfrm>
            <a:off x="1187624" y="1412776"/>
            <a:ext cx="6912768" cy="437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DML - Consultando Dados em Tabelas</a:t>
            </a:r>
            <a:br>
              <a:rPr lang="pt-BR" sz="3200" b="1" dirty="0"/>
            </a:br>
            <a:r>
              <a:rPr lang="pt-BR" sz="3200" b="1" dirty="0" err="1"/>
              <a:t>Outer</a:t>
            </a:r>
            <a:r>
              <a:rPr lang="pt-BR" sz="3200" b="1" dirty="0"/>
              <a:t> </a:t>
            </a:r>
            <a:r>
              <a:rPr lang="pt-BR" sz="3200" b="1" dirty="0" err="1"/>
              <a:t>join</a:t>
            </a:r>
            <a:endParaRPr lang="pt-BR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7" t="31034" r="25238" b="13147"/>
          <a:stretch/>
        </p:blipFill>
        <p:spPr bwMode="auto">
          <a:xfrm>
            <a:off x="1043608" y="1268760"/>
            <a:ext cx="6768752" cy="441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Garamond" panose="02020404030301010803" pitchFamily="18" charset="0"/>
              </a:rPr>
              <a:t>Cross </a:t>
            </a:r>
            <a:r>
              <a:rPr lang="pt-BR" b="1" dirty="0" err="1" smtClean="0">
                <a:latin typeface="Garamond" panose="02020404030301010803" pitchFamily="18" charset="0"/>
              </a:rPr>
              <a:t>Join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6179" y="1417638"/>
            <a:ext cx="7962900" cy="273134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A CROSS JOIN B</a:t>
            </a:r>
          </a:p>
          <a:p>
            <a:pPr lvl="1">
              <a:lnSpc>
                <a:spcPct val="90000"/>
              </a:lnSpc>
            </a:pPr>
            <a:r>
              <a:rPr lang="en-GB" altLang="pt-BR" sz="2000" dirty="0" err="1" smtClean="0"/>
              <a:t>returna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todos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os</a:t>
            </a:r>
            <a:r>
              <a:rPr lang="en-GB" altLang="pt-BR" sz="2000" dirty="0" smtClean="0"/>
              <a:t> pares das </a:t>
            </a:r>
            <a:r>
              <a:rPr lang="en-GB" altLang="pt-BR" sz="2000" dirty="0" err="1" smtClean="0"/>
              <a:t>linhas</a:t>
            </a:r>
            <a:r>
              <a:rPr lang="en-GB" altLang="pt-BR" sz="2000" dirty="0" smtClean="0"/>
              <a:t> </a:t>
            </a:r>
            <a:r>
              <a:rPr lang="en-GB" altLang="pt-BR" sz="2000" dirty="0" err="1" smtClean="0"/>
              <a:t>combinadas</a:t>
            </a:r>
            <a:r>
              <a:rPr lang="en-GB" altLang="pt-BR" sz="2000" dirty="0" smtClean="0"/>
              <a:t> das </a:t>
            </a:r>
            <a:r>
              <a:rPr lang="en-GB" altLang="pt-BR" sz="2000" dirty="0" err="1" smtClean="0"/>
              <a:t>tabelas</a:t>
            </a:r>
            <a:r>
              <a:rPr lang="en-GB" altLang="pt-BR" sz="2000" dirty="0" smtClean="0"/>
              <a:t> A e B</a:t>
            </a:r>
          </a:p>
          <a:p>
            <a:pPr lvl="1">
              <a:lnSpc>
                <a:spcPct val="90000"/>
              </a:lnSpc>
            </a:pPr>
            <a:endParaRPr lang="en-GB" altLang="pt-BR" sz="2000" dirty="0"/>
          </a:p>
          <a:p>
            <a:pPr>
              <a:lnSpc>
                <a:spcPct val="90000"/>
              </a:lnSpc>
            </a:pPr>
            <a:r>
              <a:rPr lang="en-GB" altLang="pt-BR" sz="2400" dirty="0" err="1" smtClean="0"/>
              <a:t>Pode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ser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representado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também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por</a:t>
            </a:r>
            <a:r>
              <a:rPr lang="en-GB" altLang="pt-BR" sz="2400" dirty="0" smtClean="0"/>
              <a:t>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SELECT * FROM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  A CROSS JOIN B</a:t>
            </a:r>
            <a:endParaRPr lang="en-GB" altLang="pt-BR" sz="2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GB" altLang="pt-BR" sz="105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GB" altLang="pt-BR" sz="2400" dirty="0" err="1" smtClean="0"/>
              <a:t>Ou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pode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ser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representado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assim</a:t>
            </a:r>
            <a:r>
              <a:rPr lang="en-GB" altLang="pt-BR" sz="2400" dirty="0" smtClean="0"/>
              <a:t>, que </a:t>
            </a:r>
            <a:r>
              <a:rPr lang="en-GB" altLang="pt-BR" sz="2400" dirty="0" err="1" smtClean="0"/>
              <a:t>trará</a:t>
            </a:r>
            <a:r>
              <a:rPr lang="en-GB" altLang="pt-BR" sz="2400" dirty="0" smtClean="0"/>
              <a:t> o </a:t>
            </a:r>
            <a:r>
              <a:rPr lang="en-GB" altLang="pt-BR" sz="2400" dirty="0" err="1" smtClean="0"/>
              <a:t>mesmo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resultado</a:t>
            </a:r>
            <a:r>
              <a:rPr lang="en-GB" altLang="pt-BR" sz="2400" dirty="0" smtClean="0"/>
              <a:t>:</a:t>
            </a:r>
            <a:endParaRPr lang="en-GB" altLang="pt-BR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GB" altLang="pt-BR" sz="105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SELECT * FROM A, B</a:t>
            </a:r>
            <a:endParaRPr lang="en-GB" altLang="pt-BR" sz="2800" dirty="0"/>
          </a:p>
          <a:p>
            <a:pPr>
              <a:lnSpc>
                <a:spcPct val="90000"/>
              </a:lnSpc>
            </a:pPr>
            <a:endParaRPr lang="en-GB" altLang="pt-BR" sz="2400" dirty="0"/>
          </a:p>
          <a:p>
            <a:pPr algn="just">
              <a:lnSpc>
                <a:spcPct val="90000"/>
              </a:lnSpc>
            </a:pPr>
            <a:endParaRPr lang="pt-BR" altLang="pt-BR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1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 b="1" dirty="0">
                <a:latin typeface="Garamond" panose="02020404030301010803" pitchFamily="18" charset="0"/>
              </a:rPr>
              <a:t>CROSS JOIN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3962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pt-BR" sz="2000" b="1">
                <a:latin typeface="Courier New" panose="02070309020205020404" pitchFamily="49" charset="0"/>
              </a:rPr>
              <a:t>SELECT * FROM</a:t>
            </a:r>
          </a:p>
          <a:p>
            <a:pPr>
              <a:buFontTx/>
              <a:buNone/>
            </a:pPr>
            <a:r>
              <a:rPr lang="en-GB" altLang="pt-BR" sz="2000" b="1">
                <a:latin typeface="Courier New" panose="02070309020205020404" pitchFamily="49" charset="0"/>
              </a:rPr>
              <a:t>  Student CROSS JOIN </a:t>
            </a:r>
          </a:p>
          <a:p>
            <a:pPr>
              <a:buFontTx/>
              <a:buNone/>
            </a:pPr>
            <a:r>
              <a:rPr lang="en-GB" altLang="pt-BR" sz="2000" b="1">
                <a:latin typeface="Courier New" panose="02070309020205020404" pitchFamily="49" charset="0"/>
              </a:rPr>
              <a:t> 	Enrolment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219200" y="4038600"/>
            <a:ext cx="1676400" cy="1984375"/>
            <a:chOff x="768" y="2592"/>
            <a:chExt cx="1056" cy="1250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768" y="2592"/>
              <a:ext cx="103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Enrolment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ID	Code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123	DBS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124	PRG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124	DBS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126	PRG</a:t>
              </a: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768" y="283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>
              <a:off x="768" y="307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>
              <a:off x="1248" y="283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1219200" y="1981200"/>
            <a:ext cx="1708150" cy="1984375"/>
            <a:chOff x="768" y="1152"/>
            <a:chExt cx="1076" cy="1250"/>
          </a:xfrm>
        </p:grpSpPr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768" y="1152"/>
              <a:ext cx="107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pt-BR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Student</a:t>
              </a:r>
            </a:p>
            <a:p>
              <a:endParaRPr lang="en-GB" altLang="pt-B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ID	Name</a:t>
              </a:r>
            </a:p>
            <a:p>
              <a:endParaRPr lang="en-GB" altLang="pt-B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123	John</a:t>
              </a:r>
            </a:p>
            <a:p>
              <a:r>
                <a:rPr lang="en-GB" altLang="pt-BR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124	Mary</a:t>
              </a:r>
            </a:p>
            <a:p>
              <a:r>
                <a:rPr lang="en-GB" altLang="pt-BR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125	Mark</a:t>
              </a:r>
            </a:p>
            <a:p>
              <a:r>
                <a:rPr lang="en-GB" altLang="pt-BR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126	Jane</a:t>
              </a: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768" y="139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768" y="163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1248" y="139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800600" y="3276600"/>
            <a:ext cx="35052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pt-BR" sz="1600">
                <a:solidFill>
                  <a:schemeClr val="tx1"/>
                </a:solidFill>
                <a:latin typeface="Arial" panose="020B0604020202020204" pitchFamily="34" charset="0"/>
              </a:rPr>
              <a:t>ID	Name	ID	Code</a:t>
            </a:r>
          </a:p>
          <a:p>
            <a:endParaRPr lang="en-GB" altLang="pt-BR" sz="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GB" altLang="pt-BR" sz="1600">
                <a:solidFill>
                  <a:schemeClr val="tx1"/>
                </a:solidFill>
                <a:latin typeface="Arial" panose="020B0604020202020204" pitchFamily="34" charset="0"/>
              </a:rPr>
              <a:t>123	John	123	DBS</a:t>
            </a:r>
          </a:p>
          <a:p>
            <a:r>
              <a:rPr lang="en-GB" altLang="pt-BR" sz="1600">
                <a:solidFill>
                  <a:schemeClr val="tx1"/>
                </a:solidFill>
                <a:latin typeface="Arial" panose="020B0604020202020204" pitchFamily="34" charset="0"/>
              </a:rPr>
              <a:t>124	Mary	123	DBS</a:t>
            </a:r>
          </a:p>
          <a:p>
            <a:r>
              <a:rPr lang="en-GB" altLang="pt-BR" sz="1600">
                <a:solidFill>
                  <a:schemeClr val="tx1"/>
                </a:solidFill>
                <a:latin typeface="Arial" panose="020B0604020202020204" pitchFamily="34" charset="0"/>
              </a:rPr>
              <a:t>125	Mark	123	DBS</a:t>
            </a:r>
          </a:p>
          <a:p>
            <a:r>
              <a:rPr lang="en-GB" altLang="pt-BR" sz="1600">
                <a:solidFill>
                  <a:schemeClr val="tx1"/>
                </a:solidFill>
                <a:latin typeface="Arial" panose="020B0604020202020204" pitchFamily="34" charset="0"/>
              </a:rPr>
              <a:t>126	Jane	123	DBS</a:t>
            </a:r>
          </a:p>
          <a:p>
            <a:r>
              <a:rPr lang="en-GB" altLang="pt-BR" sz="1600">
                <a:solidFill>
                  <a:schemeClr val="tx1"/>
                </a:solidFill>
                <a:latin typeface="Arial" panose="020B0604020202020204" pitchFamily="34" charset="0"/>
              </a:rPr>
              <a:t>123	John	124	PRG</a:t>
            </a:r>
          </a:p>
          <a:p>
            <a:r>
              <a:rPr lang="en-GB" altLang="pt-BR" sz="1600">
                <a:solidFill>
                  <a:schemeClr val="tx1"/>
                </a:solidFill>
                <a:latin typeface="Arial" panose="020B0604020202020204" pitchFamily="34" charset="0"/>
              </a:rPr>
              <a:t>124	Mary	124	PRG</a:t>
            </a:r>
          </a:p>
          <a:p>
            <a:r>
              <a:rPr lang="en-GB" altLang="pt-BR" sz="1600">
                <a:solidFill>
                  <a:schemeClr val="tx1"/>
                </a:solidFill>
                <a:latin typeface="Arial" panose="020B0604020202020204" pitchFamily="34" charset="0"/>
              </a:rPr>
              <a:t>125	Mark	124	PRG</a:t>
            </a:r>
          </a:p>
          <a:p>
            <a:r>
              <a:rPr lang="en-GB" altLang="pt-BR" sz="1600">
                <a:solidFill>
                  <a:schemeClr val="tx1"/>
                </a:solidFill>
                <a:latin typeface="Arial" panose="020B0604020202020204" pitchFamily="34" charset="0"/>
              </a:rPr>
              <a:t>126	Jane	124	PRG</a:t>
            </a:r>
          </a:p>
          <a:p>
            <a:r>
              <a:rPr lang="en-GB" altLang="pt-BR" sz="1600">
                <a:solidFill>
                  <a:schemeClr val="tx1"/>
                </a:solidFill>
                <a:latin typeface="Arial" panose="020B0604020202020204" pitchFamily="34" charset="0"/>
              </a:rPr>
              <a:t>123	John	124	DBS</a:t>
            </a:r>
          </a:p>
          <a:p>
            <a:r>
              <a:rPr lang="en-GB" altLang="pt-BR" sz="1600">
                <a:solidFill>
                  <a:schemeClr val="tx1"/>
                </a:solidFill>
                <a:latin typeface="Arial" panose="020B0604020202020204" pitchFamily="34" charset="0"/>
              </a:rPr>
              <a:t>124	Mary	124	DBS</a:t>
            </a: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4800600" y="36576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5562600" y="32766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6553200" y="32766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7391400" y="32766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flipV="1">
            <a:off x="4800600" y="32766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4800600" y="32766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8305800" y="32766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766" name="Freeform 22"/>
          <p:cNvSpPr>
            <a:spLocks/>
          </p:cNvSpPr>
          <p:nvPr/>
        </p:nvSpPr>
        <p:spPr bwMode="auto">
          <a:xfrm>
            <a:off x="4800600" y="5842000"/>
            <a:ext cx="3505200" cy="355600"/>
          </a:xfrm>
          <a:custGeom>
            <a:avLst/>
            <a:gdLst>
              <a:gd name="T0" fmla="*/ 0 w 2208"/>
              <a:gd name="T1" fmla="*/ 208 h 224"/>
              <a:gd name="T2" fmla="*/ 240 w 2208"/>
              <a:gd name="T3" fmla="*/ 112 h 224"/>
              <a:gd name="T4" fmla="*/ 480 w 2208"/>
              <a:gd name="T5" fmla="*/ 208 h 224"/>
              <a:gd name="T6" fmla="*/ 816 w 2208"/>
              <a:gd name="T7" fmla="*/ 112 h 224"/>
              <a:gd name="T8" fmla="*/ 1104 w 2208"/>
              <a:gd name="T9" fmla="*/ 16 h 224"/>
              <a:gd name="T10" fmla="*/ 1440 w 2208"/>
              <a:gd name="T11" fmla="*/ 16 h 224"/>
              <a:gd name="T12" fmla="*/ 1632 w 2208"/>
              <a:gd name="T13" fmla="*/ 112 h 224"/>
              <a:gd name="T14" fmla="*/ 1920 w 2208"/>
              <a:gd name="T15" fmla="*/ 208 h 224"/>
              <a:gd name="T16" fmla="*/ 2208 w 2208"/>
              <a:gd name="T17" fmla="*/ 20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8" h="224">
                <a:moveTo>
                  <a:pt x="0" y="208"/>
                </a:moveTo>
                <a:cubicBezTo>
                  <a:pt x="80" y="160"/>
                  <a:pt x="160" y="112"/>
                  <a:pt x="240" y="112"/>
                </a:cubicBezTo>
                <a:cubicBezTo>
                  <a:pt x="320" y="112"/>
                  <a:pt x="384" y="208"/>
                  <a:pt x="480" y="208"/>
                </a:cubicBezTo>
                <a:cubicBezTo>
                  <a:pt x="576" y="208"/>
                  <a:pt x="712" y="144"/>
                  <a:pt x="816" y="112"/>
                </a:cubicBezTo>
                <a:cubicBezTo>
                  <a:pt x="920" y="80"/>
                  <a:pt x="1000" y="32"/>
                  <a:pt x="1104" y="16"/>
                </a:cubicBezTo>
                <a:cubicBezTo>
                  <a:pt x="1208" y="0"/>
                  <a:pt x="1352" y="0"/>
                  <a:pt x="1440" y="16"/>
                </a:cubicBezTo>
                <a:cubicBezTo>
                  <a:pt x="1528" y="32"/>
                  <a:pt x="1552" y="80"/>
                  <a:pt x="1632" y="112"/>
                </a:cubicBezTo>
                <a:cubicBezTo>
                  <a:pt x="1712" y="144"/>
                  <a:pt x="1824" y="192"/>
                  <a:pt x="1920" y="208"/>
                </a:cubicBezTo>
                <a:cubicBezTo>
                  <a:pt x="2016" y="224"/>
                  <a:pt x="2112" y="216"/>
                  <a:pt x="2208" y="208"/>
                </a:cubicBezTo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70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Garamond" panose="02020404030301010803" pitchFamily="18" charset="0"/>
              </a:rPr>
              <a:t>Natural </a:t>
            </a:r>
            <a:r>
              <a:rPr lang="pt-BR" b="1" dirty="0" err="1" smtClean="0">
                <a:latin typeface="Garamond" panose="02020404030301010803" pitchFamily="18" charset="0"/>
              </a:rPr>
              <a:t>Join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6179" y="1124744"/>
            <a:ext cx="7962900" cy="273134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A NATURAL JOIN B</a:t>
            </a:r>
            <a:r>
              <a:rPr lang="en-GB" altLang="pt-BR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retorna </a:t>
            </a:r>
            <a:r>
              <a:rPr lang="pt-BR" sz="2000" dirty="0"/>
              <a:t>pares de linhas com valores comuns de colunas com nomes idênticos e sem colunas de </a:t>
            </a:r>
            <a:r>
              <a:rPr lang="pt-BR" sz="2000" dirty="0" smtClean="0"/>
              <a:t>duplicação.</a:t>
            </a:r>
          </a:p>
          <a:p>
            <a:pPr lvl="1">
              <a:lnSpc>
                <a:spcPct val="90000"/>
              </a:lnSpc>
            </a:pPr>
            <a:r>
              <a:rPr lang="en-GB" altLang="pt-BR" sz="2400" dirty="0" err="1" smtClean="0"/>
              <a:t>Pode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ser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representado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também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por</a:t>
            </a:r>
            <a:r>
              <a:rPr lang="en-GB" altLang="pt-BR" sz="2400" dirty="0" smtClean="0"/>
              <a:t> :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SELECT * FROM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  A NATURAL JOIN B</a:t>
            </a:r>
            <a:endParaRPr lang="en-GB" altLang="pt-BR" sz="28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</a:pPr>
            <a:endParaRPr lang="en-GB" altLang="pt-BR" sz="1400" dirty="0"/>
          </a:p>
          <a:p>
            <a:pPr marL="0" indent="0">
              <a:lnSpc>
                <a:spcPct val="80000"/>
              </a:lnSpc>
            </a:pPr>
            <a:r>
              <a:rPr lang="en-GB" altLang="pt-BR" sz="2800" dirty="0" smtClean="0"/>
              <a:t>É o </a:t>
            </a:r>
            <a:r>
              <a:rPr lang="en-GB" altLang="pt-BR" sz="2800" dirty="0" err="1" smtClean="0"/>
              <a:t>mesmo</a:t>
            </a:r>
            <a:r>
              <a:rPr lang="en-GB" altLang="pt-BR" sz="2800" dirty="0" smtClean="0"/>
              <a:t> que:</a:t>
            </a:r>
            <a:endParaRPr lang="en-GB" altLang="pt-BR" sz="14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pt-BR" sz="1800" b="1" dirty="0">
                <a:latin typeface="Courier New" panose="02070309020205020404" pitchFamily="49" charset="0"/>
              </a:rPr>
              <a:t>SELECT A.col1,… </a:t>
            </a:r>
            <a:r>
              <a:rPr lang="en-GB" altLang="pt-BR" sz="1800" b="1" dirty="0" err="1">
                <a:latin typeface="Courier New" panose="02070309020205020404" pitchFamily="49" charset="0"/>
              </a:rPr>
              <a:t>A.coln</a:t>
            </a:r>
            <a:r>
              <a:rPr lang="en-GB" altLang="pt-BR" sz="1800" b="1" dirty="0">
                <a:latin typeface="Courier New" panose="02070309020205020404" pitchFamily="49" charset="0"/>
              </a:rPr>
              <a:t>, [and all other columns apart from B.col1,…</a:t>
            </a:r>
            <a:r>
              <a:rPr lang="en-GB" altLang="pt-BR" sz="1800" b="1" dirty="0" err="1">
                <a:latin typeface="Courier New" panose="02070309020205020404" pitchFamily="49" charset="0"/>
              </a:rPr>
              <a:t>B.coln</a:t>
            </a:r>
            <a:r>
              <a:rPr lang="en-GB" altLang="pt-BR" sz="1800" b="1" dirty="0">
                <a:latin typeface="Courier New" panose="02070309020205020404" pitchFamily="49" charset="0"/>
              </a:rPr>
              <a:t>]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pt-BR" sz="1800" b="1" dirty="0">
                <a:latin typeface="Courier New" panose="02070309020205020404" pitchFamily="49" charset="0"/>
              </a:rPr>
              <a:t>FROM A, B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pt-BR" sz="1800" b="1" dirty="0">
                <a:latin typeface="Courier New" panose="02070309020205020404" pitchFamily="49" charset="0"/>
              </a:rPr>
              <a:t>WHERE A.col1 = B.col1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pt-BR" sz="1800" b="1" dirty="0">
                <a:latin typeface="Courier New" panose="02070309020205020404" pitchFamily="49" charset="0"/>
              </a:rPr>
              <a:t>  AND A.col2 = B.col2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pt-BR" sz="1800" b="1" dirty="0">
                <a:latin typeface="Courier New" panose="02070309020205020404" pitchFamily="49" charset="0"/>
              </a:rPr>
              <a:t>...AND </a:t>
            </a:r>
            <a:r>
              <a:rPr lang="en-GB" altLang="pt-BR" sz="1800" b="1" dirty="0" err="1">
                <a:latin typeface="Courier New" panose="02070309020205020404" pitchFamily="49" charset="0"/>
              </a:rPr>
              <a:t>A.coln</a:t>
            </a:r>
            <a:r>
              <a:rPr lang="en-GB" altLang="pt-BR" sz="1800" b="1" dirty="0">
                <a:latin typeface="Courier New" panose="02070309020205020404" pitchFamily="49" charset="0"/>
              </a:rPr>
              <a:t> = </a:t>
            </a:r>
            <a:r>
              <a:rPr lang="en-GB" altLang="pt-BR" sz="1800" b="1" dirty="0" err="1">
                <a:latin typeface="Courier New" panose="02070309020205020404" pitchFamily="49" charset="0"/>
              </a:rPr>
              <a:t>B.col.n</a:t>
            </a:r>
            <a:endParaRPr lang="en-GB" altLang="pt-BR" sz="18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GB" altLang="pt-BR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(this assumes that col1… </a:t>
            </a:r>
            <a:r>
              <a:rPr lang="en-GB" altLang="pt-BR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coln</a:t>
            </a:r>
            <a:r>
              <a:rPr lang="en-GB" altLang="pt-BR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in A and B have common names) </a:t>
            </a:r>
          </a:p>
          <a:p>
            <a:pPr algn="just">
              <a:lnSpc>
                <a:spcPct val="90000"/>
              </a:lnSpc>
            </a:pPr>
            <a:endParaRPr lang="pt-BR" altLang="pt-BR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4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 b="1" dirty="0">
                <a:latin typeface="Garamond" panose="02020404030301010803" pitchFamily="18" charset="0"/>
              </a:rPr>
              <a:t>NATURAL JOIN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3962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pt-BR" sz="2000" b="1" dirty="0">
                <a:latin typeface="Courier New" panose="02070309020205020404" pitchFamily="49" charset="0"/>
              </a:rPr>
              <a:t>SELECT * FROM</a:t>
            </a:r>
          </a:p>
          <a:p>
            <a:pPr>
              <a:buFontTx/>
              <a:buNone/>
            </a:pPr>
            <a:r>
              <a:rPr lang="en-GB" altLang="pt-BR" sz="2000" b="1" dirty="0">
                <a:latin typeface="Courier New" panose="02070309020205020404" pitchFamily="49" charset="0"/>
              </a:rPr>
              <a:t>  Student NATURAL JOIN Enrolment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1219200" y="4038600"/>
            <a:ext cx="1676400" cy="1984375"/>
            <a:chOff x="768" y="2592"/>
            <a:chExt cx="1056" cy="1250"/>
          </a:xfrm>
        </p:grpSpPr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768" y="2592"/>
              <a:ext cx="103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Enrolment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ID	Code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123	DBS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124	PRG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124	DBS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126	PRG</a:t>
              </a: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768" y="283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768" y="307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1248" y="283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2777" name="Group 9"/>
          <p:cNvGrpSpPr>
            <a:grpSpLocks/>
          </p:cNvGrpSpPr>
          <p:nvPr/>
        </p:nvGrpSpPr>
        <p:grpSpPr bwMode="auto">
          <a:xfrm>
            <a:off x="1219200" y="1981200"/>
            <a:ext cx="1708150" cy="1984375"/>
            <a:chOff x="768" y="1152"/>
            <a:chExt cx="1076" cy="1250"/>
          </a:xfrm>
        </p:grpSpPr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768" y="1152"/>
              <a:ext cx="107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Student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ID	Name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123	John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124	Mary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125	Mark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126	Jane</a:t>
              </a: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768" y="139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768" y="163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1248" y="139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2787" name="Group 19"/>
          <p:cNvGrpSpPr>
            <a:grpSpLocks/>
          </p:cNvGrpSpPr>
          <p:nvPr/>
        </p:nvGrpSpPr>
        <p:grpSpPr bwMode="auto">
          <a:xfrm>
            <a:off x="5384800" y="3173413"/>
            <a:ext cx="1708150" cy="1984375"/>
            <a:chOff x="768" y="1152"/>
            <a:chExt cx="1076" cy="1250"/>
          </a:xfrm>
        </p:grpSpPr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768" y="1152"/>
              <a:ext cx="107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GB" altLang="pt-BR" sz="1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ID	Name</a:t>
              </a:r>
            </a:p>
            <a:p>
              <a:endParaRPr lang="en-GB" altLang="pt-BR" sz="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123	John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124	Mary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124	Mary</a:t>
              </a:r>
            </a:p>
            <a:p>
              <a:r>
                <a:rPr lang="en-GB" altLang="pt-BR" sz="1800">
                  <a:solidFill>
                    <a:schemeClr val="tx1"/>
                  </a:solidFill>
                  <a:latin typeface="Arial" panose="020B0604020202020204" pitchFamily="34" charset="0"/>
                </a:rPr>
                <a:t>126	Jane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768" y="1392"/>
              <a:ext cx="1056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768" y="163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1248" y="1392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7092950" y="51577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7092950" y="39338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7019925" y="35734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7885113" y="3573463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7019925" y="3567113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pt-BR" sz="1800">
                <a:latin typeface="Arial" panose="020B0604020202020204" pitchFamily="34" charset="0"/>
              </a:rPr>
              <a:t>Code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7021513" y="393382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pt-BR" sz="1800">
                <a:latin typeface="Arial" panose="020B0604020202020204" pitchFamily="34" charset="0"/>
              </a:rPr>
              <a:t>DBS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7019925" y="4221163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pt-BR" sz="1800">
                <a:latin typeface="Arial" panose="020B0604020202020204" pitchFamily="34" charset="0"/>
              </a:rPr>
              <a:t>PRG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7019925" y="450215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pt-BR" sz="1800">
                <a:latin typeface="Arial" panose="020B0604020202020204" pitchFamily="34" charset="0"/>
              </a:rPr>
              <a:t>DBS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7019925" y="47910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pt-BR" sz="1800">
                <a:latin typeface="Arial" panose="020B0604020202020204" pitchFamily="34" charset="0"/>
              </a:rPr>
              <a:t>PRG</a:t>
            </a:r>
            <a:endParaRPr lang="en-US" alt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8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pt-BR" b="1" dirty="0">
                <a:latin typeface="Garamond" panose="02020404030301010803" pitchFamily="18" charset="0"/>
              </a:rPr>
              <a:t>INNER JOIN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962400" cy="4114800"/>
          </a:xfrm>
        </p:spPr>
        <p:txBody>
          <a:bodyPr/>
          <a:lstStyle/>
          <a:p>
            <a:r>
              <a:rPr lang="en-GB" altLang="pt-BR" sz="2400" b="1" dirty="0">
                <a:latin typeface="Courier New" panose="02070309020205020404" pitchFamily="49" charset="0"/>
              </a:rPr>
              <a:t>INNER JOIN</a:t>
            </a:r>
            <a:r>
              <a:rPr lang="en-GB" altLang="pt-BR" sz="2400" dirty="0"/>
              <a:t>s </a:t>
            </a:r>
            <a:r>
              <a:rPr lang="en-GB" altLang="pt-BR" sz="2400" dirty="0" err="1" smtClean="0"/>
              <a:t>especifica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uma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condição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cujo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os</a:t>
            </a:r>
            <a:r>
              <a:rPr lang="en-GB" altLang="pt-BR" sz="2400" dirty="0" smtClean="0"/>
              <a:t> pares de </a:t>
            </a:r>
            <a:r>
              <a:rPr lang="en-GB" altLang="pt-BR" sz="2400" dirty="0" err="1" smtClean="0"/>
              <a:t>linhas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satisfaça</a:t>
            </a:r>
            <a:endParaRPr lang="en-GB" altLang="pt-BR" sz="2400" dirty="0"/>
          </a:p>
          <a:p>
            <a:endParaRPr lang="en-GB" altLang="pt-BR" sz="2400" dirty="0"/>
          </a:p>
          <a:p>
            <a:pPr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SELECT * FROM   </a:t>
            </a:r>
          </a:p>
          <a:p>
            <a:pPr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  A INNER JOIN B </a:t>
            </a:r>
          </a:p>
          <a:p>
            <a:pPr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  ON &lt;condition&gt;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pt-BR" sz="2400" dirty="0" err="1" smtClean="0"/>
              <a:t>Pode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também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usar</a:t>
            </a:r>
            <a:endParaRPr lang="en-GB" altLang="pt-BR" sz="2400" dirty="0"/>
          </a:p>
          <a:p>
            <a:pPr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SELECT * FROM</a:t>
            </a:r>
          </a:p>
          <a:p>
            <a:pPr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  A INNER JOIN B</a:t>
            </a:r>
          </a:p>
          <a:p>
            <a:pPr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  USING </a:t>
            </a:r>
          </a:p>
          <a:p>
            <a:pPr>
              <a:buFontTx/>
              <a:buNone/>
            </a:pPr>
            <a:r>
              <a:rPr lang="en-GB" altLang="pt-BR" sz="2400" b="1" dirty="0">
                <a:latin typeface="Courier New" panose="02070309020205020404" pitchFamily="49" charset="0"/>
              </a:rPr>
              <a:t>   (col1, col2,…)</a:t>
            </a:r>
          </a:p>
          <a:p>
            <a:r>
              <a:rPr lang="en-GB" altLang="pt-BR" sz="2400" dirty="0" err="1" smtClean="0"/>
              <a:t>Escolhem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linhas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onde</a:t>
            </a:r>
            <a:r>
              <a:rPr lang="en-GB" altLang="pt-BR" sz="2400" dirty="0" smtClean="0"/>
              <a:t> as </a:t>
            </a:r>
            <a:r>
              <a:rPr lang="en-GB" altLang="pt-BR" sz="2400" dirty="0" err="1" smtClean="0"/>
              <a:t>colunas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indicadas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são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iguais</a:t>
            </a:r>
            <a:endParaRPr lang="en-GB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622964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1539</Words>
  <Application>Microsoft Office PowerPoint</Application>
  <PresentationFormat>Apresentação na tela (4:3)</PresentationFormat>
  <Paragraphs>424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Tema do Office</vt:lpstr>
      <vt:lpstr>Lab. Banco de Dados</vt:lpstr>
      <vt:lpstr>Junções</vt:lpstr>
      <vt:lpstr>Junções</vt:lpstr>
      <vt:lpstr>Comandos SQL Produto Cartesiano Cross join</vt:lpstr>
      <vt:lpstr>Cross Join</vt:lpstr>
      <vt:lpstr>CROSS JOIN</vt:lpstr>
      <vt:lpstr>Natural Join</vt:lpstr>
      <vt:lpstr>NATURAL JOIN</vt:lpstr>
      <vt:lpstr>INNER JOIN</vt:lpstr>
      <vt:lpstr>INNER JOIN</vt:lpstr>
      <vt:lpstr>INNER JOIN</vt:lpstr>
      <vt:lpstr>Cláusulas JOINs vs WHERE</vt:lpstr>
      <vt:lpstr>Escrevendo Queries</vt:lpstr>
      <vt:lpstr>Inner join</vt:lpstr>
      <vt:lpstr>Comandos SQL União Regular (cláusula Where)</vt:lpstr>
      <vt:lpstr>Comandos SQL  União Regular (inner join)</vt:lpstr>
      <vt:lpstr> União Regular (inner join)</vt:lpstr>
      <vt:lpstr>Exercícios exemplo  União Regular (inner join)</vt:lpstr>
      <vt:lpstr>Exercícios exemplo  União Regular (inner join)</vt:lpstr>
      <vt:lpstr>Exercícios exemplo  União Regular (inner join)</vt:lpstr>
      <vt:lpstr>Solução</vt:lpstr>
      <vt:lpstr>Solução</vt:lpstr>
      <vt:lpstr>Exercícios exemplo  União Regular (inner join)</vt:lpstr>
      <vt:lpstr>Soluções - Comandos SQL  União Regular (inner join)</vt:lpstr>
      <vt:lpstr>Soluções - Comandos SQL  União Regular (inner join)</vt:lpstr>
      <vt:lpstr>Soluções - Comandos SQL  União Regular (inner join)</vt:lpstr>
      <vt:lpstr>Soluções - Comandos SQL  União Regular (inner join)</vt:lpstr>
      <vt:lpstr>Comandos SQL  União Regular (inner join)</vt:lpstr>
      <vt:lpstr>Soluções - Comandos SQL  União Regular (inner join)</vt:lpstr>
      <vt:lpstr>Soluções - Comandos SQL  União Regular (inner join)</vt:lpstr>
      <vt:lpstr>Soluções - Comandos SQL  União Regular (inner join)</vt:lpstr>
      <vt:lpstr>Soluções - Comandos SQL  União Regular (inner join)</vt:lpstr>
      <vt:lpstr>Soluções - Comandos SQL  União Regular (inner join)</vt:lpstr>
      <vt:lpstr>Soluções - Comandos SQL  União Regular (inner join)</vt:lpstr>
      <vt:lpstr>Soluções - Comandos SQL  União Regular (inner join)</vt:lpstr>
      <vt:lpstr>Soluções - Comandos SQL  União Regular (inner join)</vt:lpstr>
      <vt:lpstr>Soluções - Comandos SQL  União Regular (inner join)</vt:lpstr>
      <vt:lpstr>Exercícios inner join</vt:lpstr>
      <vt:lpstr>Outer Join</vt:lpstr>
      <vt:lpstr>Outer Join</vt:lpstr>
      <vt:lpstr>DML - Consultando Dados em Tabelas Outer join</vt:lpstr>
      <vt:lpstr>DML - Consultando Dados em Tabelas Inner join</vt:lpstr>
      <vt:lpstr>DML - Consultando Dados em Tabelas Outer join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Alunos</cp:lastModifiedBy>
  <cp:revision>100</cp:revision>
  <dcterms:created xsi:type="dcterms:W3CDTF">2013-10-10T17:31:52Z</dcterms:created>
  <dcterms:modified xsi:type="dcterms:W3CDTF">2017-04-24T23:48:03Z</dcterms:modified>
</cp:coreProperties>
</file>