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361" r:id="rId3"/>
    <p:sldId id="362" r:id="rId4"/>
    <p:sldId id="363" r:id="rId5"/>
    <p:sldId id="405" r:id="rId6"/>
    <p:sldId id="407" r:id="rId7"/>
    <p:sldId id="369" r:id="rId8"/>
    <p:sldId id="371" r:id="rId9"/>
    <p:sldId id="372" r:id="rId10"/>
    <p:sldId id="373" r:id="rId11"/>
    <p:sldId id="39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775" autoAdjust="0"/>
  </p:normalViewPr>
  <p:slideViewPr>
    <p:cSldViewPr>
      <p:cViewPr>
        <p:scale>
          <a:sx n="70" d="100"/>
          <a:sy n="70" d="100"/>
        </p:scale>
        <p:origin x="-44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5040560" cy="1470025"/>
          </a:xfrm>
        </p:spPr>
        <p:txBody>
          <a:bodyPr/>
          <a:lstStyle/>
          <a:p>
            <a:r>
              <a:rPr lang="pt-BR" b="1" dirty="0" smtClean="0">
                <a:latin typeface="Garamond" panose="02020404030301010803" pitchFamily="18" charset="0"/>
              </a:rPr>
              <a:t>Lab. Banco de Dados</a:t>
            </a:r>
            <a:endParaRPr lang="pt-BR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67544" y="1628800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  <a:endParaRPr lang="pt-BR" sz="26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b="1" dirty="0" smtClean="0">
                <a:latin typeface="Garamond" panose="02020404030301010803" pitchFamily="18" charset="0"/>
              </a:rPr>
              <a:t> </a:t>
            </a:r>
            <a:r>
              <a:rPr lang="pt-BR" b="1" dirty="0" err="1"/>
              <a:t>Subquery</a:t>
            </a:r>
            <a:r>
              <a:rPr lang="pt-BR" b="1" dirty="0"/>
              <a:t> na Cláusula HAVING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417638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altLang="pt-BR" sz="2000" dirty="0">
              <a:latin typeface="Garamond" panose="02020404030301010803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9961" t="21973" r="9765" b="6249"/>
          <a:stretch>
            <a:fillRect/>
          </a:stretch>
        </p:blipFill>
        <p:spPr bwMode="auto">
          <a:xfrm>
            <a:off x="2234271" y="1093446"/>
            <a:ext cx="6929486" cy="495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214314" y="2990987"/>
            <a:ext cx="3000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 preciso de uma lista de departamentos cuja média salarial para não-gestores é superior</a:t>
            </a:r>
            <a:br>
              <a:rPr lang="pt-BR" dirty="0" smtClean="0"/>
            </a:br>
            <a:r>
              <a:rPr lang="pt-BR" dirty="0" smtClean="0"/>
              <a:t>do que a média de toda a empresa para não-gestores. </a:t>
            </a:r>
          </a:p>
          <a:p>
            <a:r>
              <a:rPr lang="pt-BR" dirty="0" smtClean="0"/>
              <a:t>O departamento com a</a:t>
            </a:r>
            <a:br>
              <a:rPr lang="pt-BR" dirty="0" smtClean="0"/>
            </a:br>
            <a:r>
              <a:rPr lang="pt-BR" dirty="0" smtClean="0"/>
              <a:t>maior média deverá ser listada em primeiro lugar.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 rot="5400000">
            <a:off x="1500166" y="2298731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Restrições/Lembretes</a:t>
            </a:r>
            <a:br>
              <a:rPr lang="pt-BR" b="1" dirty="0"/>
            </a:br>
            <a:r>
              <a:rPr lang="pt-BR" b="1" dirty="0" err="1"/>
              <a:t>SubQueries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57200" y="1844825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Deve ser do lado direito da condição de pesquisa, quando utilizado na cláusula </a:t>
            </a:r>
            <a:r>
              <a:rPr lang="pt-BR" sz="2800" b="1" dirty="0" err="1"/>
              <a:t>Where</a:t>
            </a:r>
            <a:r>
              <a:rPr lang="pt-BR" sz="2800" dirty="0"/>
              <a:t> ou </a:t>
            </a:r>
            <a:r>
              <a:rPr lang="pt-BR" sz="2800" b="1" dirty="0" err="1"/>
              <a:t>Having</a:t>
            </a:r>
            <a:endParaRPr lang="pt-BR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Devem ser colocados entre parênteses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Podem retornar valores únicos ou múltiplos</a:t>
            </a:r>
            <a:endParaRPr lang="pt-BR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Número de valores que a </a:t>
            </a:r>
            <a:r>
              <a:rPr lang="pt-BR" sz="2800" dirty="0" err="1"/>
              <a:t>subconsulta</a:t>
            </a:r>
            <a:r>
              <a:rPr lang="pt-BR" sz="2800" dirty="0"/>
              <a:t> pode devolver deve ser compatível com o operador no exterior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 </a:t>
            </a:r>
            <a:r>
              <a:rPr lang="pt-BR" sz="2800" dirty="0" err="1"/>
              <a:t>subconsulta</a:t>
            </a:r>
            <a:r>
              <a:rPr lang="pt-BR" sz="2800" dirty="0"/>
              <a:t> deve retornar o mesmo número de itens, como na lista para o qual é comparado</a:t>
            </a:r>
          </a:p>
          <a:p>
            <a:pPr algn="just"/>
            <a:r>
              <a:rPr lang="pt-BR" altLang="pt-BR" sz="2800" b="1" dirty="0" smtClean="0">
                <a:latin typeface="Garamond" panose="02020404030301010803" pitchFamily="18" charset="0"/>
              </a:rPr>
              <a:t>.</a:t>
            </a:r>
            <a:endParaRPr lang="pt-BR" altLang="pt-BR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 da Aula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417638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Usar</a:t>
            </a:r>
            <a:r>
              <a:rPr lang="en-US" sz="2800" dirty="0"/>
              <a:t> subqueries </a:t>
            </a:r>
            <a:r>
              <a:rPr lang="en-US" sz="2800" dirty="0" err="1"/>
              <a:t>nas</a:t>
            </a:r>
            <a:r>
              <a:rPr lang="en-US" sz="2800" dirty="0"/>
              <a:t> </a:t>
            </a:r>
            <a:r>
              <a:rPr lang="en-US" sz="2800" dirty="0" err="1"/>
              <a:t>cláusulas</a:t>
            </a:r>
            <a:r>
              <a:rPr lang="en-US" sz="2800" dirty="0"/>
              <a:t> WHERE e HAVING</a:t>
            </a:r>
          </a:p>
          <a:p>
            <a:endParaRPr lang="en-US" sz="2800" dirty="0"/>
          </a:p>
          <a:p>
            <a:r>
              <a:rPr lang="en-US" sz="2800" dirty="0" err="1"/>
              <a:t>Codificar</a:t>
            </a:r>
            <a:r>
              <a:rPr lang="en-US" sz="2800" dirty="0"/>
              <a:t> subqueries </a:t>
            </a:r>
            <a:r>
              <a:rPr lang="en-US" sz="2800" dirty="0" err="1"/>
              <a:t>usando</a:t>
            </a:r>
            <a:r>
              <a:rPr lang="en-US" sz="2800" dirty="0"/>
              <a:t> </a:t>
            </a:r>
            <a:r>
              <a:rPr lang="en-US" sz="2800" dirty="0" err="1"/>
              <a:t>predicados</a:t>
            </a:r>
            <a:r>
              <a:rPr lang="en-US" sz="2800" dirty="0"/>
              <a:t> </a:t>
            </a:r>
            <a:r>
              <a:rPr lang="en-US" sz="2800" dirty="0" err="1"/>
              <a:t>básicos</a:t>
            </a:r>
            <a:endParaRPr lang="en-US" sz="2800" dirty="0"/>
          </a:p>
          <a:p>
            <a:endParaRPr lang="pt-BR" sz="2800" dirty="0"/>
          </a:p>
          <a:p>
            <a:r>
              <a:rPr lang="pt-BR" sz="2800" dirty="0"/>
              <a:t>Codificar </a:t>
            </a:r>
            <a:r>
              <a:rPr lang="pt-BR" sz="2800" dirty="0" err="1"/>
              <a:t>subqueries</a:t>
            </a:r>
            <a:r>
              <a:rPr lang="pt-BR" sz="2800" dirty="0"/>
              <a:t> usando o operador SQL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6146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Resultado Usando </a:t>
            </a:r>
            <a:r>
              <a:rPr lang="pt-BR" b="1" dirty="0" err="1"/>
              <a:t>Select</a:t>
            </a:r>
            <a:r>
              <a:rPr lang="pt-BR" b="1" dirty="0"/>
              <a:t>’ s Separados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1094" t="22705" r="22656" b="6249"/>
          <a:stretch>
            <a:fillRect/>
          </a:stretch>
        </p:blipFill>
        <p:spPr bwMode="auto">
          <a:xfrm>
            <a:off x="541318" y="1196752"/>
            <a:ext cx="4512377" cy="455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>
            <a:off x="4113218" y="1768256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399234" y="1482504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 de quem é maior que a média do salário??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8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Mesmo</a:t>
            </a:r>
            <a:r>
              <a:rPr lang="en-US" b="1" dirty="0"/>
              <a:t> </a:t>
            </a:r>
            <a:r>
              <a:rPr lang="en-US" b="1" dirty="0" err="1"/>
              <a:t>Resultado</a:t>
            </a:r>
            <a:r>
              <a:rPr lang="en-US" b="1" dirty="0"/>
              <a:t> </a:t>
            </a:r>
            <a:r>
              <a:rPr lang="en-US" b="1" dirty="0" err="1"/>
              <a:t>Usando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Subquery</a:t>
            </a:r>
            <a:endParaRPr lang="pt-BR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5820" t="33154" r="13281" b="28027"/>
          <a:stretch>
            <a:fillRect/>
          </a:stretch>
        </p:blipFill>
        <p:spPr bwMode="auto">
          <a:xfrm>
            <a:off x="251520" y="1556792"/>
            <a:ext cx="864399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44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Subquery</a:t>
            </a:r>
            <a:r>
              <a:rPr lang="pt-BR" b="1" dirty="0"/>
              <a:t> com Predicados Básicos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3477" t="22705" r="13964" b="7153"/>
          <a:stretch>
            <a:fillRect/>
          </a:stretch>
        </p:blipFill>
        <p:spPr bwMode="auto">
          <a:xfrm>
            <a:off x="1403648" y="1340768"/>
            <a:ext cx="6786610" cy="524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96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Subquery</a:t>
            </a:r>
            <a:r>
              <a:rPr lang="pt-BR" b="1" dirty="0"/>
              <a:t> Usando o comando SQL</a:t>
            </a:r>
            <a:r>
              <a:rPr lang="pt-BR" b="1" dirty="0">
                <a:sym typeface="Wingdings" pitchFamily="2" charset="2"/>
              </a:rPr>
              <a:t></a:t>
            </a:r>
            <a:r>
              <a:rPr lang="pt-BR" b="1" dirty="0"/>
              <a:t> IN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7031" t="21973" r="6835" b="5517"/>
          <a:stretch>
            <a:fillRect/>
          </a:stretch>
        </p:blipFill>
        <p:spPr bwMode="auto">
          <a:xfrm>
            <a:off x="1428696" y="1268760"/>
            <a:ext cx="7715304" cy="519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ector angulado 4"/>
          <p:cNvCxnSpPr/>
          <p:nvPr/>
        </p:nvCxnSpPr>
        <p:spPr>
          <a:xfrm rot="5400000">
            <a:off x="142812" y="2678567"/>
            <a:ext cx="1928826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42812" y="3964451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Liste os nomes e os números dos funcionários que são gerentes de um departamento.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3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Variações sobre Predicados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4063" t="28565" r="6249" b="22363"/>
          <a:stretch>
            <a:fillRect/>
          </a:stretch>
        </p:blipFill>
        <p:spPr bwMode="auto">
          <a:xfrm>
            <a:off x="571472" y="1628800"/>
            <a:ext cx="797546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4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Subquery</a:t>
            </a:r>
            <a:r>
              <a:rPr lang="pt-BR" b="1" dirty="0"/>
              <a:t> Usando o comando SQL</a:t>
            </a:r>
            <a:r>
              <a:rPr lang="pt-BR" b="1" dirty="0">
                <a:sym typeface="Wingdings" pitchFamily="2" charset="2"/>
              </a:rPr>
              <a:t></a:t>
            </a:r>
            <a:r>
              <a:rPr lang="pt-BR" b="1" dirty="0"/>
              <a:t> IN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7031" t="22168" r="8593" b="7519"/>
          <a:stretch>
            <a:fillRect/>
          </a:stretch>
        </p:blipFill>
        <p:spPr bwMode="auto">
          <a:xfrm>
            <a:off x="1135546" y="1536750"/>
            <a:ext cx="7929618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angulado 6"/>
          <p:cNvCxnSpPr/>
          <p:nvPr/>
        </p:nvCxnSpPr>
        <p:spPr>
          <a:xfrm rot="5400000">
            <a:off x="35687" y="2678901"/>
            <a:ext cx="1500198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4282" y="4000504"/>
            <a:ext cx="185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Liste as pessoas do departamento do Smith e que tem o mesmo cargo que ele.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4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Subquery</a:t>
            </a:r>
            <a:r>
              <a:rPr lang="pt-BR" b="1" dirty="0"/>
              <a:t> Usando o comando SQL</a:t>
            </a:r>
            <a:r>
              <a:rPr lang="pt-BR" b="1" dirty="0">
                <a:sym typeface="Wingdings" pitchFamily="2" charset="2"/>
              </a:rPr>
              <a:t></a:t>
            </a:r>
            <a:r>
              <a:rPr lang="pt-BR" b="1" dirty="0"/>
              <a:t> NOT IN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8789" t="22705" r="8593" b="4785"/>
          <a:stretch>
            <a:fillRect/>
          </a:stretch>
        </p:blipFill>
        <p:spPr bwMode="auto">
          <a:xfrm>
            <a:off x="1607670" y="1474715"/>
            <a:ext cx="7500990" cy="526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angulado 6"/>
          <p:cNvCxnSpPr/>
          <p:nvPr/>
        </p:nvCxnSpPr>
        <p:spPr>
          <a:xfrm rot="5400000">
            <a:off x="357537" y="2527407"/>
            <a:ext cx="1285884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7504" y="3861048"/>
            <a:ext cx="1714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Quais os departamentos que não possuem projetos atribuídos?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1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215</Words>
  <Application>Microsoft Office PowerPoint</Application>
  <PresentationFormat>Apresentação na tela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Lab. Banco de Dados</vt:lpstr>
      <vt:lpstr>Objetivos da Aula</vt:lpstr>
      <vt:lpstr>Resultado Usando Select’ s Separados</vt:lpstr>
      <vt:lpstr>Mesmo Resultado Usando uma Subquery</vt:lpstr>
      <vt:lpstr>Subquery com Predicados Básicos</vt:lpstr>
      <vt:lpstr>Subquery Usando o comando SQL IN</vt:lpstr>
      <vt:lpstr>Variações sobre Predicados</vt:lpstr>
      <vt:lpstr>Subquery Usando o comando SQL IN</vt:lpstr>
      <vt:lpstr>Subquery Usando o comando SQL NOT IN</vt:lpstr>
      <vt:lpstr> Subquery na Cláusula HAVING</vt:lpstr>
      <vt:lpstr>Restrições/Lembretes SubQueries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Alunos</cp:lastModifiedBy>
  <cp:revision>110</cp:revision>
  <dcterms:created xsi:type="dcterms:W3CDTF">2013-10-10T17:31:52Z</dcterms:created>
  <dcterms:modified xsi:type="dcterms:W3CDTF">2017-05-10T13:40:24Z</dcterms:modified>
</cp:coreProperties>
</file>