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omfortaa" panose="020B0604020202020204" charset="0"/>
      <p:regular r:id="rId16"/>
      <p:bold r:id="rId17"/>
    </p:embeddedFont>
    <p:embeddedFont>
      <p:font typeface="Comic Sans MS" panose="030F0702030302020204" pitchFamily="66" charset="0"/>
      <p:regular r:id="rId18"/>
      <p:bold r:id="rId19"/>
      <p:italic r:id="rId20"/>
      <p:boldItalic r:id="rId21"/>
    </p:embeddedFont>
    <p:embeddedFont>
      <p:font typeface="Economica" panose="020B060402020202020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78"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bd77976816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bd7797681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d77976816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d77976816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bd77976816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bd7797681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d77976816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bd77976816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bd77976816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bd77976816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bd77976816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bd7797681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d77976816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bd7797681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bd77976816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bd7797681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bd77976816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bd7797681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d77976816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d77976816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d77976816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d7797681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bd77976816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bd77976816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885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100"/>
              <a:t>Project </a:t>
            </a:r>
            <a:endParaRPr sz="7100"/>
          </a:p>
          <a:p>
            <a:pPr marL="0" lvl="0" indent="0" algn="ctr" rtl="0">
              <a:spcBef>
                <a:spcPts val="0"/>
              </a:spcBef>
              <a:spcAft>
                <a:spcPts val="0"/>
              </a:spcAft>
              <a:buNone/>
            </a:pPr>
            <a:r>
              <a:rPr lang="en" sz="7100"/>
              <a:t>GoGym </a:t>
            </a:r>
            <a:endParaRPr sz="7100"/>
          </a:p>
        </p:txBody>
      </p:sp>
      <p:sp>
        <p:nvSpPr>
          <p:cNvPr id="63" name="Google Shape;63;p13"/>
          <p:cNvSpPr txBox="1">
            <a:spLocks noGrp="1"/>
          </p:cNvSpPr>
          <p:nvPr>
            <p:ph type="subTitle" idx="1"/>
          </p:nvPr>
        </p:nvSpPr>
        <p:spPr>
          <a:xfrm>
            <a:off x="3107525" y="3346855"/>
            <a:ext cx="3054600" cy="7014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2300"/>
              <a:t>“Keep up the grinding smartly” </a:t>
            </a:r>
            <a:endParaRPr sz="2300"/>
          </a:p>
          <a:p>
            <a:pPr marL="0" lvl="0" indent="0" algn="l" rtl="0">
              <a:lnSpc>
                <a:spcPct val="80000"/>
              </a:lnSpc>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1170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Timeline </a:t>
            </a:r>
            <a:endParaRPr/>
          </a:p>
        </p:txBody>
      </p:sp>
      <p:sp>
        <p:nvSpPr>
          <p:cNvPr id="136" name="Google Shape;136;p22"/>
          <p:cNvSpPr txBox="1">
            <a:spLocks noGrp="1"/>
          </p:cNvSpPr>
          <p:nvPr>
            <p:ph type="body" idx="1"/>
          </p:nvPr>
        </p:nvSpPr>
        <p:spPr>
          <a:xfrm>
            <a:off x="0" y="120427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400">
              <a:latin typeface="Economica"/>
              <a:ea typeface="Economica"/>
              <a:cs typeface="Economica"/>
              <a:sym typeface="Economica"/>
            </a:endParaRPr>
          </a:p>
          <a:p>
            <a:pPr marL="0" lvl="0" indent="0" algn="l" rtl="0">
              <a:spcBef>
                <a:spcPts val="1200"/>
              </a:spcBef>
              <a:spcAft>
                <a:spcPts val="1200"/>
              </a:spcAft>
              <a:buNone/>
            </a:pPr>
            <a:endParaRPr sz="2400">
              <a:latin typeface="Economica"/>
              <a:ea typeface="Economica"/>
              <a:cs typeface="Economica"/>
              <a:sym typeface="Economica"/>
            </a:endParaRPr>
          </a:p>
        </p:txBody>
      </p:sp>
      <p:pic>
        <p:nvPicPr>
          <p:cNvPr id="137" name="Google Shape;137;p22"/>
          <p:cNvPicPr preferRelativeResize="0"/>
          <p:nvPr/>
        </p:nvPicPr>
        <p:blipFill>
          <a:blip r:embed="rId3">
            <a:alphaModFix/>
          </a:blip>
          <a:stretch>
            <a:fillRect/>
          </a:stretch>
        </p:blipFill>
        <p:spPr>
          <a:xfrm>
            <a:off x="112800" y="990225"/>
            <a:ext cx="2229850" cy="2320976"/>
          </a:xfrm>
          <a:prstGeom prst="rect">
            <a:avLst/>
          </a:prstGeom>
          <a:noFill/>
          <a:ln>
            <a:noFill/>
          </a:ln>
        </p:spPr>
      </p:pic>
      <p:sp>
        <p:nvSpPr>
          <p:cNvPr id="138" name="Google Shape;138;p22"/>
          <p:cNvSpPr txBox="1"/>
          <p:nvPr/>
        </p:nvSpPr>
        <p:spPr>
          <a:xfrm>
            <a:off x="112800" y="3248650"/>
            <a:ext cx="4491000" cy="9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Economica"/>
                <a:ea typeface="Economica"/>
                <a:cs typeface="Economica"/>
                <a:sym typeface="Economica"/>
              </a:rPr>
              <a:t>From January to February 27th:</a:t>
            </a:r>
            <a:endParaRPr sz="1800">
              <a:solidFill>
                <a:schemeClr val="dk1"/>
              </a:solidFill>
              <a:latin typeface="Economica"/>
              <a:ea typeface="Economica"/>
              <a:cs typeface="Economica"/>
              <a:sym typeface="Economica"/>
            </a:endParaRPr>
          </a:p>
          <a:p>
            <a:pPr marL="0" lvl="0" indent="0" algn="l" rtl="0">
              <a:spcBef>
                <a:spcPts val="0"/>
              </a:spcBef>
              <a:spcAft>
                <a:spcPts val="0"/>
              </a:spcAft>
              <a:buNone/>
            </a:pPr>
            <a:r>
              <a:rPr lang="en" sz="1800">
                <a:solidFill>
                  <a:schemeClr val="dk1"/>
                </a:solidFill>
                <a:latin typeface="Economica"/>
                <a:ea typeface="Economica"/>
                <a:cs typeface="Economica"/>
                <a:sym typeface="Economica"/>
              </a:rPr>
              <a:t>We actually couldn’t do anything. We kept brainstorming, exploring and being ambivalent with several ideas </a:t>
            </a:r>
            <a:endParaRPr sz="1800">
              <a:solidFill>
                <a:schemeClr val="dk1"/>
              </a:solidFill>
              <a:latin typeface="Economica"/>
              <a:ea typeface="Economica"/>
              <a:cs typeface="Economica"/>
              <a:sym typeface="Economica"/>
            </a:endParaRPr>
          </a:p>
          <a:p>
            <a:pPr marL="0" lvl="0" indent="0" algn="l" rtl="0">
              <a:spcBef>
                <a:spcPts val="0"/>
              </a:spcBef>
              <a:spcAft>
                <a:spcPts val="0"/>
              </a:spcAft>
              <a:buNone/>
            </a:pPr>
            <a:endParaRPr sz="1800">
              <a:solidFill>
                <a:schemeClr val="dk1"/>
              </a:solidFill>
              <a:latin typeface="Economica"/>
              <a:ea typeface="Economica"/>
              <a:cs typeface="Economica"/>
              <a:sym typeface="Economica"/>
            </a:endParaRPr>
          </a:p>
        </p:txBody>
      </p:sp>
      <p:pic>
        <p:nvPicPr>
          <p:cNvPr id="139" name="Google Shape;139;p22"/>
          <p:cNvPicPr preferRelativeResize="0"/>
          <p:nvPr/>
        </p:nvPicPr>
        <p:blipFill rotWithShape="1">
          <a:blip r:embed="rId4">
            <a:alphaModFix/>
          </a:blip>
          <a:srcRect/>
          <a:stretch/>
        </p:blipFill>
        <p:spPr>
          <a:xfrm>
            <a:off x="2282850" y="990225"/>
            <a:ext cx="2320974" cy="2320974"/>
          </a:xfrm>
          <a:prstGeom prst="rect">
            <a:avLst/>
          </a:prstGeom>
          <a:noFill/>
          <a:ln>
            <a:noFill/>
          </a:ln>
        </p:spPr>
      </p:pic>
      <p:pic>
        <p:nvPicPr>
          <p:cNvPr id="140" name="Google Shape;140;p22"/>
          <p:cNvPicPr preferRelativeResize="0"/>
          <p:nvPr/>
        </p:nvPicPr>
        <p:blipFill>
          <a:blip r:embed="rId5">
            <a:alphaModFix/>
          </a:blip>
          <a:stretch>
            <a:fillRect/>
          </a:stretch>
        </p:blipFill>
        <p:spPr>
          <a:xfrm>
            <a:off x="5591150" y="721501"/>
            <a:ext cx="2992250" cy="2992225"/>
          </a:xfrm>
          <a:prstGeom prst="rect">
            <a:avLst/>
          </a:prstGeom>
          <a:noFill/>
          <a:ln>
            <a:noFill/>
          </a:ln>
        </p:spPr>
      </p:pic>
      <p:sp>
        <p:nvSpPr>
          <p:cNvPr id="141" name="Google Shape;141;p22"/>
          <p:cNvSpPr txBox="1"/>
          <p:nvPr/>
        </p:nvSpPr>
        <p:spPr>
          <a:xfrm>
            <a:off x="5591150" y="3792675"/>
            <a:ext cx="3422700" cy="10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dk1"/>
                </a:solidFill>
                <a:latin typeface="Economica"/>
                <a:ea typeface="Economica"/>
                <a:cs typeface="Economica"/>
                <a:sym typeface="Economica"/>
              </a:rPr>
              <a:t>On February 28th Morning: </a:t>
            </a:r>
            <a:endParaRPr sz="2600">
              <a:solidFill>
                <a:schemeClr val="dk1"/>
              </a:solidFill>
              <a:latin typeface="Economica"/>
              <a:ea typeface="Economica"/>
              <a:cs typeface="Economica"/>
              <a:sym typeface="Economica"/>
            </a:endParaRPr>
          </a:p>
          <a:p>
            <a:pPr marL="0" lvl="0" indent="0" algn="l" rtl="0">
              <a:spcBef>
                <a:spcPts val="0"/>
              </a:spcBef>
              <a:spcAft>
                <a:spcPts val="0"/>
              </a:spcAft>
              <a:buNone/>
            </a:pPr>
            <a:r>
              <a:rPr lang="en" sz="2600">
                <a:solidFill>
                  <a:schemeClr val="dk1"/>
                </a:solidFill>
                <a:latin typeface="Economica"/>
                <a:ea typeface="Economica"/>
                <a:cs typeface="Economica"/>
                <a:sym typeface="Economica"/>
              </a:rPr>
              <a:t>Obidit making presentation.</a:t>
            </a:r>
            <a:endParaRPr sz="2600">
              <a:solidFill>
                <a:schemeClr val="dk1"/>
              </a:solidFill>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1380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Timeline </a:t>
            </a:r>
            <a:endParaRPr/>
          </a:p>
        </p:txBody>
      </p:sp>
      <p:sp>
        <p:nvSpPr>
          <p:cNvPr id="147" name="Google Shape;147;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a:t>
            </a:r>
            <a:endParaRPr/>
          </a:p>
        </p:txBody>
      </p:sp>
      <p:pic>
        <p:nvPicPr>
          <p:cNvPr id="148" name="Google Shape;148;p23"/>
          <p:cNvPicPr preferRelativeResize="0"/>
          <p:nvPr/>
        </p:nvPicPr>
        <p:blipFill>
          <a:blip r:embed="rId3">
            <a:alphaModFix/>
          </a:blip>
          <a:stretch>
            <a:fillRect/>
          </a:stretch>
        </p:blipFill>
        <p:spPr>
          <a:xfrm>
            <a:off x="378575" y="881375"/>
            <a:ext cx="3018550" cy="1690375"/>
          </a:xfrm>
          <a:prstGeom prst="rect">
            <a:avLst/>
          </a:prstGeom>
          <a:noFill/>
          <a:ln>
            <a:noFill/>
          </a:ln>
        </p:spPr>
      </p:pic>
      <p:sp>
        <p:nvSpPr>
          <p:cNvPr id="149" name="Google Shape;149;p23"/>
          <p:cNvSpPr txBox="1"/>
          <p:nvPr/>
        </p:nvSpPr>
        <p:spPr>
          <a:xfrm>
            <a:off x="378550" y="2714575"/>
            <a:ext cx="3018600" cy="14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Economica"/>
                <a:ea typeface="Economica"/>
                <a:cs typeface="Economica"/>
                <a:sym typeface="Economica"/>
              </a:rPr>
              <a:t>Phase 1: </a:t>
            </a:r>
            <a:endParaRPr sz="2000">
              <a:solidFill>
                <a:schemeClr val="dk1"/>
              </a:solidFill>
              <a:latin typeface="Economica"/>
              <a:ea typeface="Economica"/>
              <a:cs typeface="Economica"/>
              <a:sym typeface="Economica"/>
            </a:endParaRPr>
          </a:p>
          <a:p>
            <a:pPr marL="0" lvl="0" indent="0" algn="l" rtl="0">
              <a:spcBef>
                <a:spcPts val="0"/>
              </a:spcBef>
              <a:spcAft>
                <a:spcPts val="0"/>
              </a:spcAft>
              <a:buNone/>
            </a:pPr>
            <a:r>
              <a:rPr lang="en" sz="2000">
                <a:solidFill>
                  <a:schemeClr val="dk1"/>
                </a:solidFill>
                <a:latin typeface="Economica"/>
                <a:ea typeface="Economica"/>
                <a:cs typeface="Economica"/>
                <a:sym typeface="Economica"/>
              </a:rPr>
              <a:t>We will start working on our main source code and progress it as much as possible from 13th March to 17th March. Basically we have to sacrifice the little much vacation we are getting after mid semester.</a:t>
            </a:r>
            <a:endParaRPr sz="2000">
              <a:solidFill>
                <a:schemeClr val="dk1"/>
              </a:solidFill>
              <a:latin typeface="Economica"/>
              <a:ea typeface="Economica"/>
              <a:cs typeface="Economica"/>
              <a:sym typeface="Economica"/>
            </a:endParaRPr>
          </a:p>
        </p:txBody>
      </p:sp>
      <p:pic>
        <p:nvPicPr>
          <p:cNvPr id="150" name="Google Shape;150;p23"/>
          <p:cNvPicPr preferRelativeResize="0"/>
          <p:nvPr/>
        </p:nvPicPr>
        <p:blipFill>
          <a:blip r:embed="rId4">
            <a:alphaModFix/>
          </a:blip>
          <a:stretch>
            <a:fillRect/>
          </a:stretch>
        </p:blipFill>
        <p:spPr>
          <a:xfrm>
            <a:off x="4194600" y="766225"/>
            <a:ext cx="2340825" cy="2157725"/>
          </a:xfrm>
          <a:prstGeom prst="rect">
            <a:avLst/>
          </a:prstGeom>
          <a:noFill/>
          <a:ln>
            <a:noFill/>
          </a:ln>
        </p:spPr>
      </p:pic>
      <p:cxnSp>
        <p:nvCxnSpPr>
          <p:cNvPr id="151" name="Google Shape;151;p23"/>
          <p:cNvCxnSpPr/>
          <p:nvPr/>
        </p:nvCxnSpPr>
        <p:spPr>
          <a:xfrm>
            <a:off x="3864075" y="673500"/>
            <a:ext cx="21000" cy="4218300"/>
          </a:xfrm>
          <a:prstGeom prst="straightConnector1">
            <a:avLst/>
          </a:prstGeom>
          <a:noFill/>
          <a:ln w="9525" cap="flat" cmpd="sng">
            <a:solidFill>
              <a:schemeClr val="dk2"/>
            </a:solidFill>
            <a:prstDash val="solid"/>
            <a:round/>
            <a:headEnd type="none" w="med" len="med"/>
            <a:tailEnd type="none" w="med" len="med"/>
          </a:ln>
        </p:spPr>
      </p:cxnSp>
      <p:sp>
        <p:nvSpPr>
          <p:cNvPr id="152" name="Google Shape;152;p23"/>
          <p:cNvSpPr txBox="1"/>
          <p:nvPr/>
        </p:nvSpPr>
        <p:spPr>
          <a:xfrm>
            <a:off x="4167625" y="3039050"/>
            <a:ext cx="4846200" cy="19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Economica"/>
                <a:ea typeface="Economica"/>
                <a:cs typeface="Economica"/>
                <a:sym typeface="Economica"/>
              </a:rPr>
              <a:t>Phase 2: From 18th March to 10th April (During Ramadan)</a:t>
            </a:r>
            <a:endParaRPr sz="1800">
              <a:solidFill>
                <a:schemeClr val="dk1"/>
              </a:solidFill>
              <a:latin typeface="Economica"/>
              <a:ea typeface="Economica"/>
              <a:cs typeface="Economica"/>
              <a:sym typeface="Economica"/>
            </a:endParaRPr>
          </a:p>
          <a:p>
            <a:pPr marL="0" lvl="0" indent="0" algn="l" rtl="0">
              <a:spcBef>
                <a:spcPts val="0"/>
              </a:spcBef>
              <a:spcAft>
                <a:spcPts val="0"/>
              </a:spcAft>
              <a:buNone/>
            </a:pPr>
            <a:r>
              <a:rPr lang="en" sz="1800">
                <a:solidFill>
                  <a:schemeClr val="dk1"/>
                </a:solidFill>
                <a:latin typeface="Economica"/>
                <a:ea typeface="Economica"/>
                <a:cs typeface="Economica"/>
                <a:sym typeface="Economica"/>
              </a:rPr>
              <a:t>We will consistently work on the source code and expecting to finish it before Eid-Ul-Fitr. Also We will learn about designing more or less and explore to see whether we can add more features.</a:t>
            </a:r>
            <a:endParaRPr sz="1800">
              <a:solidFill>
                <a:schemeClr val="dk1"/>
              </a:solidFill>
              <a:latin typeface="Economica"/>
              <a:ea typeface="Economica"/>
              <a:cs typeface="Economica"/>
              <a:sym typeface="Economic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Timeline </a:t>
            </a:r>
            <a:endParaRPr/>
          </a:p>
        </p:txBody>
      </p:sp>
      <p:sp>
        <p:nvSpPr>
          <p:cNvPr id="158" name="Google Shape;158;p24"/>
          <p:cNvSpPr txBox="1">
            <a:spLocks noGrp="1"/>
          </p:cNvSpPr>
          <p:nvPr>
            <p:ph type="body" idx="1"/>
          </p:nvPr>
        </p:nvSpPr>
        <p:spPr>
          <a:xfrm>
            <a:off x="311700" y="1225225"/>
            <a:ext cx="42603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Economica"/>
                <a:ea typeface="Economica"/>
                <a:cs typeface="Economica"/>
                <a:sym typeface="Economica"/>
              </a:rPr>
              <a:t>Phase 3: From 22nd April to 21st May</a:t>
            </a:r>
            <a:endParaRPr sz="2200">
              <a:latin typeface="Economica"/>
              <a:ea typeface="Economica"/>
              <a:cs typeface="Economica"/>
              <a:sym typeface="Economica"/>
            </a:endParaRPr>
          </a:p>
          <a:p>
            <a:pPr marL="0" lvl="0" indent="0" algn="l" rtl="0">
              <a:spcBef>
                <a:spcPts val="1200"/>
              </a:spcBef>
              <a:spcAft>
                <a:spcPts val="1200"/>
              </a:spcAft>
              <a:buNone/>
            </a:pPr>
            <a:r>
              <a:rPr lang="en" sz="2200">
                <a:latin typeface="Economica"/>
                <a:ea typeface="Economica"/>
                <a:cs typeface="Economica"/>
                <a:sym typeface="Economica"/>
              </a:rPr>
              <a:t>After cooling our head for a few days during Eid, we plan to finish our work by 24th May. It will be hard to maintain academics, competitive programming and project at the same time but we will manage and keep up the good work and finish this by then. </a:t>
            </a:r>
            <a:endParaRPr sz="2200">
              <a:latin typeface="Economica"/>
              <a:ea typeface="Economica"/>
              <a:cs typeface="Economica"/>
              <a:sym typeface="Economica"/>
            </a:endParaRPr>
          </a:p>
        </p:txBody>
      </p:sp>
      <p:pic>
        <p:nvPicPr>
          <p:cNvPr id="159" name="Google Shape;159;p24"/>
          <p:cNvPicPr preferRelativeResize="0"/>
          <p:nvPr/>
        </p:nvPicPr>
        <p:blipFill>
          <a:blip r:embed="rId3">
            <a:alphaModFix/>
          </a:blip>
          <a:stretch>
            <a:fillRect/>
          </a:stretch>
        </p:blipFill>
        <p:spPr>
          <a:xfrm>
            <a:off x="4632200" y="1225225"/>
            <a:ext cx="4069200" cy="293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The End </a:t>
            </a:r>
            <a:endParaRPr/>
          </a:p>
        </p:txBody>
      </p:sp>
      <p:sp>
        <p:nvSpPr>
          <p:cNvPr id="165" name="Google Shape;165;p25"/>
          <p:cNvSpPr txBox="1">
            <a:spLocks noGrp="1"/>
          </p:cNvSpPr>
          <p:nvPr>
            <p:ph type="body" idx="1"/>
          </p:nvPr>
        </p:nvSpPr>
        <p:spPr>
          <a:xfrm>
            <a:off x="311700" y="1225225"/>
            <a:ext cx="44943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latin typeface="Economica"/>
                <a:ea typeface="Economica"/>
                <a:cs typeface="Economica"/>
                <a:sym typeface="Economica"/>
              </a:rPr>
              <a:t>Here we conclude our presentation and an uncertain start of ‘GoGym’. </a:t>
            </a:r>
            <a:endParaRPr sz="2800">
              <a:latin typeface="Economica"/>
              <a:ea typeface="Economica"/>
              <a:cs typeface="Economica"/>
              <a:sym typeface="Economica"/>
            </a:endParaRPr>
          </a:p>
          <a:p>
            <a:pPr marL="0" lvl="0" indent="0" algn="l" rtl="0">
              <a:spcBef>
                <a:spcPts val="1200"/>
              </a:spcBef>
              <a:spcAft>
                <a:spcPts val="0"/>
              </a:spcAft>
              <a:buNone/>
            </a:pPr>
            <a:r>
              <a:rPr lang="en" sz="2800">
                <a:latin typeface="Economica"/>
                <a:ea typeface="Economica"/>
                <a:cs typeface="Economica"/>
                <a:sym typeface="Economica"/>
              </a:rPr>
              <a:t>Keep up the grinding smartly. </a:t>
            </a:r>
            <a:endParaRPr sz="2800">
              <a:latin typeface="Economica"/>
              <a:ea typeface="Economica"/>
              <a:cs typeface="Economica"/>
              <a:sym typeface="Economica"/>
            </a:endParaRPr>
          </a:p>
          <a:p>
            <a:pPr marL="0" lvl="0" indent="0" algn="l" rtl="0">
              <a:spcBef>
                <a:spcPts val="1200"/>
              </a:spcBef>
              <a:spcAft>
                <a:spcPts val="1200"/>
              </a:spcAft>
              <a:buNone/>
            </a:pPr>
            <a:endParaRPr/>
          </a:p>
        </p:txBody>
      </p:sp>
      <p:pic>
        <p:nvPicPr>
          <p:cNvPr id="166" name="Google Shape;166;p25"/>
          <p:cNvPicPr preferRelativeResize="0"/>
          <p:nvPr/>
        </p:nvPicPr>
        <p:blipFill>
          <a:blip r:embed="rId3">
            <a:alphaModFix/>
          </a:blip>
          <a:stretch>
            <a:fillRect/>
          </a:stretch>
        </p:blipFill>
        <p:spPr>
          <a:xfrm>
            <a:off x="5224800" y="1147225"/>
            <a:ext cx="3775424" cy="3713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1268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sz="4533"/>
          </a:p>
          <a:p>
            <a:pPr marL="0" lvl="0" indent="0" algn="ctr" rtl="0">
              <a:spcBef>
                <a:spcPts val="0"/>
              </a:spcBef>
              <a:spcAft>
                <a:spcPts val="0"/>
              </a:spcAft>
              <a:buNone/>
            </a:pPr>
            <a:r>
              <a:rPr lang="en" sz="4533"/>
              <a:t>Members </a:t>
            </a:r>
            <a:endParaRPr sz="4533"/>
          </a:p>
          <a:p>
            <a:pPr marL="0" lvl="0" indent="0" algn="l" rtl="0">
              <a:spcBef>
                <a:spcPts val="0"/>
              </a:spcBef>
              <a:spcAft>
                <a:spcPts val="0"/>
              </a:spcAft>
              <a:buNone/>
            </a:pPr>
            <a:endParaRPr/>
          </a:p>
        </p:txBody>
      </p:sp>
      <p:sp>
        <p:nvSpPr>
          <p:cNvPr id="69" name="Google Shape;69;p14"/>
          <p:cNvSpPr txBox="1">
            <a:spLocks noGrp="1"/>
          </p:cNvSpPr>
          <p:nvPr>
            <p:ph type="body" idx="1"/>
          </p:nvPr>
        </p:nvSpPr>
        <p:spPr>
          <a:xfrm>
            <a:off x="265000" y="1047800"/>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latin typeface="Economica"/>
                <a:ea typeface="Economica"/>
                <a:cs typeface="Economica"/>
                <a:sym typeface="Economica"/>
              </a:rPr>
              <a:t>(From left to right) </a:t>
            </a:r>
            <a:endParaRPr sz="2500">
              <a:latin typeface="Economica"/>
              <a:ea typeface="Economica"/>
              <a:cs typeface="Economica"/>
              <a:sym typeface="Economica"/>
            </a:endParaRPr>
          </a:p>
          <a:p>
            <a:pPr marL="457200" lvl="0" indent="-368300" algn="l" rtl="0">
              <a:spcBef>
                <a:spcPts val="1200"/>
              </a:spcBef>
              <a:spcAft>
                <a:spcPts val="0"/>
              </a:spcAft>
              <a:buSzPts val="2200"/>
              <a:buFont typeface="Economica"/>
              <a:buChar char="❏"/>
            </a:pPr>
            <a:r>
              <a:rPr lang="en" sz="2200">
                <a:latin typeface="Economica"/>
                <a:ea typeface="Economica"/>
                <a:cs typeface="Economica"/>
                <a:sym typeface="Economica"/>
              </a:rPr>
              <a:t>Nayeemul Hasan Prince (220041125)</a:t>
            </a:r>
            <a:endParaRPr sz="2200">
              <a:latin typeface="Economica"/>
              <a:ea typeface="Economica"/>
              <a:cs typeface="Economica"/>
              <a:sym typeface="Economica"/>
            </a:endParaRPr>
          </a:p>
          <a:p>
            <a:pPr marL="0" lvl="0" indent="0" algn="l" rtl="0">
              <a:spcBef>
                <a:spcPts val="1200"/>
              </a:spcBef>
              <a:spcAft>
                <a:spcPts val="0"/>
              </a:spcAft>
              <a:buNone/>
            </a:pPr>
            <a:endParaRPr sz="2200">
              <a:latin typeface="Economica"/>
              <a:ea typeface="Economica"/>
              <a:cs typeface="Economica"/>
              <a:sym typeface="Economica"/>
            </a:endParaRPr>
          </a:p>
          <a:p>
            <a:pPr marL="457200" lvl="0" indent="-368300" algn="l" rtl="0">
              <a:spcBef>
                <a:spcPts val="1200"/>
              </a:spcBef>
              <a:spcAft>
                <a:spcPts val="0"/>
              </a:spcAft>
              <a:buSzPts val="2200"/>
              <a:buFont typeface="Economica"/>
              <a:buChar char="❏"/>
            </a:pPr>
            <a:r>
              <a:rPr lang="en" sz="2200">
                <a:latin typeface="Economica"/>
                <a:ea typeface="Economica"/>
                <a:cs typeface="Economica"/>
                <a:sym typeface="Economica"/>
              </a:rPr>
              <a:t>Obidit Islam (220041154) </a:t>
            </a:r>
            <a:endParaRPr sz="2200">
              <a:latin typeface="Economica"/>
              <a:ea typeface="Economica"/>
              <a:cs typeface="Economica"/>
              <a:sym typeface="Economica"/>
            </a:endParaRPr>
          </a:p>
          <a:p>
            <a:pPr marL="0" lvl="0" indent="0" algn="l" rtl="0">
              <a:spcBef>
                <a:spcPts val="1200"/>
              </a:spcBef>
              <a:spcAft>
                <a:spcPts val="0"/>
              </a:spcAft>
              <a:buNone/>
            </a:pPr>
            <a:endParaRPr sz="2200">
              <a:latin typeface="Economica"/>
              <a:ea typeface="Economica"/>
              <a:cs typeface="Economica"/>
              <a:sym typeface="Economica"/>
            </a:endParaRPr>
          </a:p>
          <a:p>
            <a:pPr marL="457200" lvl="0" indent="-368300" algn="l" rtl="0">
              <a:spcBef>
                <a:spcPts val="1200"/>
              </a:spcBef>
              <a:spcAft>
                <a:spcPts val="0"/>
              </a:spcAft>
              <a:buSzPts val="2200"/>
              <a:buFont typeface="Economica"/>
              <a:buChar char="❏"/>
            </a:pPr>
            <a:r>
              <a:rPr lang="en" sz="2200">
                <a:latin typeface="Economica"/>
                <a:ea typeface="Economica"/>
                <a:cs typeface="Economica"/>
                <a:sym typeface="Economica"/>
              </a:rPr>
              <a:t>Rahinur Bin Naushad (220041118)</a:t>
            </a:r>
            <a:r>
              <a:rPr lang="en" sz="1500"/>
              <a:t> </a:t>
            </a:r>
            <a:endParaRPr sz="1500"/>
          </a:p>
        </p:txBody>
      </p:sp>
      <p:pic>
        <p:nvPicPr>
          <p:cNvPr id="70" name="Google Shape;70;p14"/>
          <p:cNvPicPr preferRelativeResize="0"/>
          <p:nvPr/>
        </p:nvPicPr>
        <p:blipFill>
          <a:blip r:embed="rId3">
            <a:alphaModFix/>
          </a:blip>
          <a:stretch>
            <a:fillRect/>
          </a:stretch>
        </p:blipFill>
        <p:spPr>
          <a:xfrm>
            <a:off x="4232631" y="1128675"/>
            <a:ext cx="4472020" cy="335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864050" y="26357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Motivation</a:t>
            </a:r>
            <a:endParaRPr/>
          </a:p>
        </p:txBody>
      </p:sp>
      <p:sp>
        <p:nvSpPr>
          <p:cNvPr id="76" name="Google Shape;76;p15"/>
          <p:cNvSpPr txBox="1">
            <a:spLocks noGrp="1"/>
          </p:cNvSpPr>
          <p:nvPr>
            <p:ph type="body" idx="1"/>
          </p:nvPr>
        </p:nvSpPr>
        <p:spPr>
          <a:xfrm>
            <a:off x="311700" y="1225225"/>
            <a:ext cx="58977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Economica"/>
                <a:ea typeface="Economica"/>
                <a:cs typeface="Economica"/>
                <a:sym typeface="Economica"/>
              </a:rPr>
              <a:t>Going to gym can be a fundamental part of human life. Most of the gyms in our country is inadequate and don’t follow a proper technological system here. That can be a problem for the admin panel and manager to go through all members information and their membership timeline as well. </a:t>
            </a:r>
            <a:endParaRPr sz="1900">
              <a:latin typeface="Economica"/>
              <a:ea typeface="Economica"/>
              <a:cs typeface="Economica"/>
              <a:sym typeface="Economica"/>
            </a:endParaRPr>
          </a:p>
          <a:p>
            <a:pPr marL="0" lvl="0" indent="0" algn="l" rtl="0">
              <a:spcBef>
                <a:spcPts val="1200"/>
              </a:spcBef>
              <a:spcAft>
                <a:spcPts val="0"/>
              </a:spcAft>
              <a:buNone/>
            </a:pPr>
            <a:r>
              <a:rPr lang="en" sz="1900">
                <a:latin typeface="Economica"/>
                <a:ea typeface="Economica"/>
                <a:cs typeface="Economica"/>
                <a:sym typeface="Economica"/>
              </a:rPr>
              <a:t>We are here to present ‘GoGym’ to you, a smart gym management system, where not only admin panel have the benefits to manage all the information of members but also members can have their own user interface and see their workout plan as well.</a:t>
            </a:r>
            <a:r>
              <a:rPr lang="en" sz="1600">
                <a:latin typeface="Comic Sans MS"/>
                <a:ea typeface="Comic Sans MS"/>
                <a:cs typeface="Comic Sans MS"/>
                <a:sym typeface="Comic Sans MS"/>
              </a:rPr>
              <a:t> </a:t>
            </a:r>
            <a:endParaRPr sz="16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pic>
        <p:nvPicPr>
          <p:cNvPr id="77" name="Google Shape;77;p15"/>
          <p:cNvPicPr preferRelativeResize="0"/>
          <p:nvPr/>
        </p:nvPicPr>
        <p:blipFill>
          <a:blip r:embed="rId3">
            <a:alphaModFix/>
          </a:blip>
          <a:stretch>
            <a:fillRect/>
          </a:stretch>
        </p:blipFill>
        <p:spPr>
          <a:xfrm>
            <a:off x="6519577" y="263575"/>
            <a:ext cx="2312724" cy="2226375"/>
          </a:xfrm>
          <a:prstGeom prst="rect">
            <a:avLst/>
          </a:prstGeom>
          <a:noFill/>
          <a:ln>
            <a:noFill/>
          </a:ln>
        </p:spPr>
      </p:pic>
      <p:pic>
        <p:nvPicPr>
          <p:cNvPr id="78" name="Google Shape;78;p15"/>
          <p:cNvPicPr preferRelativeResize="0"/>
          <p:nvPr/>
        </p:nvPicPr>
        <p:blipFill>
          <a:blip r:embed="rId4">
            <a:alphaModFix/>
          </a:blip>
          <a:stretch>
            <a:fillRect/>
          </a:stretch>
        </p:blipFill>
        <p:spPr>
          <a:xfrm>
            <a:off x="6519575" y="2448200"/>
            <a:ext cx="2312725" cy="2375573"/>
          </a:xfrm>
          <a:prstGeom prst="rect">
            <a:avLst/>
          </a:prstGeom>
          <a:noFill/>
          <a:ln>
            <a:noFill/>
          </a:ln>
        </p:spPr>
      </p:pic>
      <p:sp>
        <p:nvSpPr>
          <p:cNvPr id="79" name="Google Shape;79;p15"/>
          <p:cNvSpPr txBox="1"/>
          <p:nvPr/>
        </p:nvSpPr>
        <p:spPr>
          <a:xfrm>
            <a:off x="6669138" y="4177725"/>
            <a:ext cx="2013600" cy="52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lt1"/>
                </a:solidFill>
                <a:latin typeface="Open Sans"/>
                <a:ea typeface="Open Sans"/>
                <a:cs typeface="Open Sans"/>
                <a:sym typeface="Open Sans"/>
              </a:rPr>
              <a:t>LET’S BE STRONG</a:t>
            </a:r>
            <a:endParaRPr sz="1600" b="1">
              <a:solidFill>
                <a:schemeClr val="lt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a:t>Key Features </a:t>
            </a:r>
            <a:endParaRPr sz="3500"/>
          </a:p>
        </p:txBody>
      </p:sp>
      <p:sp>
        <p:nvSpPr>
          <p:cNvPr id="85" name="Google Shape;85;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solidFill>
                  <a:srgbClr val="000000"/>
                </a:solidFill>
                <a:latin typeface="Comfortaa"/>
                <a:ea typeface="Comfortaa"/>
                <a:cs typeface="Comfortaa"/>
                <a:sym typeface="Comfortaa"/>
              </a:rPr>
              <a:t> </a:t>
            </a:r>
            <a:endParaRPr sz="1400" b="1">
              <a:solidFill>
                <a:srgbClr val="000000"/>
              </a:solidFill>
              <a:latin typeface="Comfortaa"/>
              <a:ea typeface="Comfortaa"/>
              <a:cs typeface="Comfortaa"/>
              <a:sym typeface="Comfortaa"/>
            </a:endParaRPr>
          </a:p>
          <a:p>
            <a:pPr marL="0" lvl="0" indent="0" algn="ctr" rtl="0">
              <a:lnSpc>
                <a:spcPct val="100000"/>
              </a:lnSpc>
              <a:spcBef>
                <a:spcPts val="0"/>
              </a:spcBef>
              <a:spcAft>
                <a:spcPts val="0"/>
              </a:spcAft>
              <a:buNone/>
            </a:pPr>
            <a:r>
              <a:rPr lang="en" sz="1400" b="1">
                <a:solidFill>
                  <a:srgbClr val="000000"/>
                </a:solidFill>
                <a:latin typeface="Comfortaa"/>
                <a:ea typeface="Comfortaa"/>
                <a:cs typeface="Comfortaa"/>
                <a:sym typeface="Comfortaa"/>
              </a:rPr>
              <a:t>Admin Panel </a:t>
            </a:r>
            <a:endParaRPr sz="1400" b="1">
              <a:solidFill>
                <a:srgbClr val="000000"/>
              </a:solidFill>
              <a:latin typeface="Comfortaa"/>
              <a:ea typeface="Comfortaa"/>
              <a:cs typeface="Comfortaa"/>
              <a:sym typeface="Comfortaa"/>
            </a:endParaRPr>
          </a:p>
          <a:p>
            <a:pPr marL="0" lvl="0" indent="0" algn="l" rtl="0">
              <a:spcBef>
                <a:spcPts val="0"/>
              </a:spcBef>
              <a:spcAft>
                <a:spcPts val="1200"/>
              </a:spcAft>
              <a:buNone/>
            </a:pPr>
            <a:endParaRPr/>
          </a:p>
        </p:txBody>
      </p:sp>
      <p:sp>
        <p:nvSpPr>
          <p:cNvPr id="86" name="Google Shape;86;p16"/>
          <p:cNvSpPr/>
          <p:nvPr/>
        </p:nvSpPr>
        <p:spPr>
          <a:xfrm>
            <a:off x="3060000" y="1519800"/>
            <a:ext cx="2989500" cy="712200"/>
          </a:xfrm>
          <a:prstGeom prst="roundRect">
            <a:avLst>
              <a:gd name="adj" fmla="val 16667"/>
            </a:avLst>
          </a:prstGeom>
          <a:solidFill>
            <a:schemeClr val="lt1"/>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300" b="1">
                <a:latin typeface="Comfortaa"/>
                <a:ea typeface="Comfortaa"/>
                <a:cs typeface="Comfortaa"/>
                <a:sym typeface="Comfortaa"/>
              </a:rPr>
              <a:t>Mainly two parts </a:t>
            </a:r>
            <a:endParaRPr sz="2300" b="1">
              <a:latin typeface="Comfortaa"/>
              <a:ea typeface="Comfortaa"/>
              <a:cs typeface="Comfortaa"/>
              <a:sym typeface="Comfortaa"/>
            </a:endParaRPr>
          </a:p>
          <a:p>
            <a:pPr marL="0" lvl="0" indent="0" algn="ctr" rtl="0">
              <a:spcBef>
                <a:spcPts val="0"/>
              </a:spcBef>
              <a:spcAft>
                <a:spcPts val="0"/>
              </a:spcAft>
              <a:buNone/>
            </a:pPr>
            <a:endParaRPr>
              <a:latin typeface="Open Sans"/>
              <a:ea typeface="Open Sans"/>
              <a:cs typeface="Open Sans"/>
              <a:sym typeface="Open Sans"/>
            </a:endParaRPr>
          </a:p>
        </p:txBody>
      </p:sp>
      <p:sp>
        <p:nvSpPr>
          <p:cNvPr id="87" name="Google Shape;87;p16"/>
          <p:cNvSpPr/>
          <p:nvPr/>
        </p:nvSpPr>
        <p:spPr>
          <a:xfrm flipH="1">
            <a:off x="4437150" y="2232000"/>
            <a:ext cx="269700" cy="730500"/>
          </a:xfrm>
          <a:prstGeom prst="downArrow">
            <a:avLst>
              <a:gd name="adj1" fmla="val 50000"/>
              <a:gd name="adj2" fmla="val 50000"/>
            </a:avLst>
          </a:prstGeom>
          <a:solidFill>
            <a:schemeClr val="lt1"/>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88" name="Google Shape;88;p16"/>
          <p:cNvCxnSpPr/>
          <p:nvPr/>
        </p:nvCxnSpPr>
        <p:spPr>
          <a:xfrm>
            <a:off x="2026825" y="2962500"/>
            <a:ext cx="5456100" cy="0"/>
          </a:xfrm>
          <a:prstGeom prst="straightConnector1">
            <a:avLst/>
          </a:prstGeom>
          <a:noFill/>
          <a:ln w="9525" cap="flat" cmpd="sng">
            <a:solidFill>
              <a:srgbClr val="0000FF"/>
            </a:solidFill>
            <a:prstDash val="solid"/>
            <a:round/>
            <a:headEnd type="none" w="med" len="med"/>
            <a:tailEnd type="none" w="med" len="med"/>
          </a:ln>
        </p:spPr>
      </p:cxnSp>
      <p:sp>
        <p:nvSpPr>
          <p:cNvPr id="89" name="Google Shape;89;p16"/>
          <p:cNvSpPr/>
          <p:nvPr/>
        </p:nvSpPr>
        <p:spPr>
          <a:xfrm>
            <a:off x="2003875" y="2962500"/>
            <a:ext cx="55500" cy="360600"/>
          </a:xfrm>
          <a:prstGeom prst="downArrow">
            <a:avLst>
              <a:gd name="adj1" fmla="val 50000"/>
              <a:gd name="adj2" fmla="val 50000"/>
            </a:avLst>
          </a:prstGeom>
          <a:solidFill>
            <a:schemeClr val="lt1"/>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0" name="Google Shape;90;p16"/>
          <p:cNvSpPr/>
          <p:nvPr/>
        </p:nvSpPr>
        <p:spPr>
          <a:xfrm>
            <a:off x="7427425" y="2962500"/>
            <a:ext cx="55500" cy="360600"/>
          </a:xfrm>
          <a:prstGeom prst="downArrow">
            <a:avLst>
              <a:gd name="adj1" fmla="val 50000"/>
              <a:gd name="adj2" fmla="val 50000"/>
            </a:avLst>
          </a:prstGeom>
          <a:solidFill>
            <a:schemeClr val="lt1"/>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1" name="Google Shape;91;p16"/>
          <p:cNvSpPr/>
          <p:nvPr/>
        </p:nvSpPr>
        <p:spPr>
          <a:xfrm>
            <a:off x="1182025" y="3323100"/>
            <a:ext cx="1699200" cy="564900"/>
          </a:xfrm>
          <a:prstGeom prst="flowChartAlternateProcess">
            <a:avLst/>
          </a:prstGeom>
          <a:solidFill>
            <a:schemeClr val="lt1"/>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mfortaa"/>
                <a:ea typeface="Comfortaa"/>
                <a:cs typeface="Comfortaa"/>
                <a:sym typeface="Comfortaa"/>
              </a:rPr>
              <a:t>Admin Panel </a:t>
            </a:r>
            <a:endParaRPr b="1">
              <a:latin typeface="Comfortaa"/>
              <a:ea typeface="Comfortaa"/>
              <a:cs typeface="Comfortaa"/>
              <a:sym typeface="Comfortaa"/>
            </a:endParaRPr>
          </a:p>
        </p:txBody>
      </p:sp>
      <p:sp>
        <p:nvSpPr>
          <p:cNvPr id="92" name="Google Shape;92;p16"/>
          <p:cNvSpPr/>
          <p:nvPr/>
        </p:nvSpPr>
        <p:spPr>
          <a:xfrm>
            <a:off x="6605575" y="3323100"/>
            <a:ext cx="1699200" cy="564900"/>
          </a:xfrm>
          <a:prstGeom prst="flowChartAlternateProcess">
            <a:avLst/>
          </a:prstGeom>
          <a:solidFill>
            <a:schemeClr val="lt1"/>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mfortaa"/>
                <a:ea typeface="Comfortaa"/>
                <a:cs typeface="Comfortaa"/>
                <a:sym typeface="Comfortaa"/>
              </a:rPr>
              <a:t>Member Panel </a:t>
            </a:r>
            <a:endParaRPr b="1">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Features of Admin Panel </a:t>
            </a:r>
            <a:endParaRPr/>
          </a:p>
        </p:txBody>
      </p:sp>
      <p:sp>
        <p:nvSpPr>
          <p:cNvPr id="98" name="Google Shape;98;p17"/>
          <p:cNvSpPr txBox="1">
            <a:spLocks noGrp="1"/>
          </p:cNvSpPr>
          <p:nvPr>
            <p:ph type="body" idx="1"/>
          </p:nvPr>
        </p:nvSpPr>
        <p:spPr>
          <a:xfrm>
            <a:off x="311700" y="1225225"/>
            <a:ext cx="6048000" cy="33540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Font typeface="Economica"/>
              <a:buChar char="●"/>
            </a:pPr>
            <a:r>
              <a:rPr lang="en" sz="2500">
                <a:latin typeface="Economica"/>
                <a:ea typeface="Economica"/>
                <a:cs typeface="Economica"/>
                <a:sym typeface="Economica"/>
              </a:rPr>
              <a:t>Gain access through members given information </a:t>
            </a:r>
            <a:endParaRPr sz="2500">
              <a:latin typeface="Economica"/>
              <a:ea typeface="Economica"/>
              <a:cs typeface="Economica"/>
              <a:sym typeface="Economica"/>
            </a:endParaRPr>
          </a:p>
          <a:p>
            <a:pPr marL="457200" lvl="0" indent="-387350" algn="l" rtl="0">
              <a:spcBef>
                <a:spcPts val="0"/>
              </a:spcBef>
              <a:spcAft>
                <a:spcPts val="0"/>
              </a:spcAft>
              <a:buSzPts val="2500"/>
              <a:buFont typeface="Economica"/>
              <a:buChar char="●"/>
            </a:pPr>
            <a:r>
              <a:rPr lang="en" sz="2500">
                <a:latin typeface="Economica"/>
                <a:ea typeface="Economica"/>
                <a:cs typeface="Economica"/>
                <a:sym typeface="Economica"/>
              </a:rPr>
              <a:t>Billing system and history </a:t>
            </a:r>
            <a:endParaRPr sz="2500">
              <a:latin typeface="Economica"/>
              <a:ea typeface="Economica"/>
              <a:cs typeface="Economica"/>
              <a:sym typeface="Economica"/>
            </a:endParaRPr>
          </a:p>
          <a:p>
            <a:pPr marL="457200" lvl="0" indent="-387350" algn="l" rtl="0">
              <a:spcBef>
                <a:spcPts val="0"/>
              </a:spcBef>
              <a:spcAft>
                <a:spcPts val="0"/>
              </a:spcAft>
              <a:buSzPts val="2500"/>
              <a:buFont typeface="Economica"/>
              <a:buChar char="●"/>
            </a:pPr>
            <a:r>
              <a:rPr lang="en" sz="2500">
                <a:latin typeface="Economica"/>
                <a:ea typeface="Economica"/>
                <a:cs typeface="Economica"/>
                <a:sym typeface="Economica"/>
              </a:rPr>
              <a:t>Assigned workout plan and list </a:t>
            </a:r>
            <a:endParaRPr sz="2500">
              <a:latin typeface="Economica"/>
              <a:ea typeface="Economica"/>
              <a:cs typeface="Economica"/>
              <a:sym typeface="Economica"/>
            </a:endParaRPr>
          </a:p>
          <a:p>
            <a:pPr marL="457200" lvl="0" indent="-387350" algn="l" rtl="0">
              <a:spcBef>
                <a:spcPts val="0"/>
              </a:spcBef>
              <a:spcAft>
                <a:spcPts val="0"/>
              </a:spcAft>
              <a:buSzPts val="2500"/>
              <a:buFont typeface="Economica"/>
              <a:buChar char="●"/>
            </a:pPr>
            <a:r>
              <a:rPr lang="en" sz="2500">
                <a:latin typeface="Economica"/>
                <a:ea typeface="Economica"/>
                <a:cs typeface="Economica"/>
                <a:sym typeface="Economica"/>
              </a:rPr>
              <a:t>Other necessary information </a:t>
            </a:r>
            <a:endParaRPr sz="2500">
              <a:latin typeface="Economica"/>
              <a:ea typeface="Economica"/>
              <a:cs typeface="Economica"/>
              <a:sym typeface="Economica"/>
            </a:endParaRPr>
          </a:p>
          <a:p>
            <a:pPr marL="0" lvl="0" indent="0" algn="l" rtl="0">
              <a:spcBef>
                <a:spcPts val="1200"/>
              </a:spcBef>
              <a:spcAft>
                <a:spcPts val="0"/>
              </a:spcAft>
              <a:buNone/>
            </a:pPr>
            <a:endParaRPr/>
          </a:p>
          <a:p>
            <a:pPr marL="0" lvl="0" indent="0" algn="l" rtl="0">
              <a:spcBef>
                <a:spcPts val="1200"/>
              </a:spcBef>
              <a:spcAft>
                <a:spcPts val="1200"/>
              </a:spcAft>
              <a:buNone/>
            </a:pPr>
            <a:r>
              <a:rPr lang="en" sz="2300">
                <a:latin typeface="Economica"/>
                <a:ea typeface="Economica"/>
                <a:cs typeface="Economica"/>
                <a:sym typeface="Economica"/>
              </a:rPr>
              <a:t>Disclaimer: Some features might be added or deleted depending on the flow of the project. </a:t>
            </a:r>
            <a:endParaRPr sz="2300">
              <a:latin typeface="Economica"/>
              <a:ea typeface="Economica"/>
              <a:cs typeface="Economica"/>
              <a:sym typeface="Economica"/>
            </a:endParaRPr>
          </a:p>
        </p:txBody>
      </p:sp>
      <p:pic>
        <p:nvPicPr>
          <p:cNvPr id="99" name="Google Shape;99;p17"/>
          <p:cNvPicPr preferRelativeResize="0"/>
          <p:nvPr/>
        </p:nvPicPr>
        <p:blipFill>
          <a:blip r:embed="rId3">
            <a:alphaModFix/>
          </a:blip>
          <a:stretch>
            <a:fillRect/>
          </a:stretch>
        </p:blipFill>
        <p:spPr>
          <a:xfrm>
            <a:off x="6707225" y="789950"/>
            <a:ext cx="2052375" cy="1975749"/>
          </a:xfrm>
          <a:prstGeom prst="rect">
            <a:avLst/>
          </a:prstGeom>
          <a:noFill/>
          <a:ln>
            <a:noFill/>
          </a:ln>
        </p:spPr>
      </p:pic>
      <p:sp>
        <p:nvSpPr>
          <p:cNvPr id="100" name="Google Shape;100;p17"/>
          <p:cNvSpPr txBox="1"/>
          <p:nvPr/>
        </p:nvSpPr>
        <p:spPr>
          <a:xfrm>
            <a:off x="6602100" y="465900"/>
            <a:ext cx="2373000" cy="5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Open Sans"/>
                <a:ea typeface="Open Sans"/>
                <a:cs typeface="Open Sans"/>
                <a:sym typeface="Open Sans"/>
              </a:rPr>
              <a:t>That one guy in the gym:</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pic>
        <p:nvPicPr>
          <p:cNvPr id="101" name="Google Shape;101;p17"/>
          <p:cNvPicPr preferRelativeResize="0"/>
          <p:nvPr/>
        </p:nvPicPr>
        <p:blipFill>
          <a:blip r:embed="rId4">
            <a:alphaModFix/>
          </a:blip>
          <a:stretch>
            <a:fillRect/>
          </a:stretch>
        </p:blipFill>
        <p:spPr>
          <a:xfrm>
            <a:off x="6707225" y="3043425"/>
            <a:ext cx="1641999" cy="1811076"/>
          </a:xfrm>
          <a:prstGeom prst="rect">
            <a:avLst/>
          </a:prstGeom>
          <a:noFill/>
          <a:ln>
            <a:noFill/>
          </a:ln>
        </p:spPr>
      </p:pic>
      <p:sp>
        <p:nvSpPr>
          <p:cNvPr id="102" name="Google Shape;102;p17"/>
          <p:cNvSpPr txBox="1"/>
          <p:nvPr/>
        </p:nvSpPr>
        <p:spPr>
          <a:xfrm>
            <a:off x="6602088" y="2765688"/>
            <a:ext cx="2052300" cy="2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Open Sans"/>
                <a:ea typeface="Open Sans"/>
                <a:cs typeface="Open Sans"/>
                <a:sym typeface="Open Sans"/>
              </a:rPr>
              <a:t>Me looking at that guy:</a:t>
            </a:r>
            <a:endParaRPr sz="1200" b="1">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Features of Member Panel</a:t>
            </a:r>
            <a:endParaRPr/>
          </a:p>
        </p:txBody>
      </p:sp>
      <p:sp>
        <p:nvSpPr>
          <p:cNvPr id="108" name="Google Shape;108;p18"/>
          <p:cNvSpPr txBox="1">
            <a:spLocks noGrp="1"/>
          </p:cNvSpPr>
          <p:nvPr>
            <p:ph type="body" idx="1"/>
          </p:nvPr>
        </p:nvSpPr>
        <p:spPr>
          <a:xfrm>
            <a:off x="420300" y="1147225"/>
            <a:ext cx="6198600" cy="3354000"/>
          </a:xfrm>
          <a:prstGeom prst="rect">
            <a:avLst/>
          </a:prstGeom>
        </p:spPr>
        <p:txBody>
          <a:bodyPr spcFirstLastPara="1" wrap="square" lIns="91425" tIns="91425" rIns="91425" bIns="91425" anchor="t" anchorCtr="0">
            <a:normAutofit lnSpcReduction="20000"/>
          </a:bodyPr>
          <a:lstStyle/>
          <a:p>
            <a:pPr marL="457200" lvl="0" indent="-387350" algn="l" rtl="0">
              <a:spcBef>
                <a:spcPts val="0"/>
              </a:spcBef>
              <a:spcAft>
                <a:spcPts val="0"/>
              </a:spcAft>
              <a:buSzPts val="2500"/>
              <a:buFont typeface="Economica"/>
              <a:buChar char="●"/>
            </a:pPr>
            <a:r>
              <a:rPr lang="en" sz="2500">
                <a:latin typeface="Economica"/>
                <a:ea typeface="Economica"/>
                <a:cs typeface="Economica"/>
                <a:sym typeface="Economica"/>
              </a:rPr>
              <a:t>Unique and Aesthetic User Interface </a:t>
            </a:r>
            <a:endParaRPr sz="2500">
              <a:latin typeface="Economica"/>
              <a:ea typeface="Economica"/>
              <a:cs typeface="Economica"/>
              <a:sym typeface="Economica"/>
            </a:endParaRPr>
          </a:p>
          <a:p>
            <a:pPr marL="457200" lvl="0" indent="-387350" algn="l" rtl="0">
              <a:spcBef>
                <a:spcPts val="0"/>
              </a:spcBef>
              <a:spcAft>
                <a:spcPts val="0"/>
              </a:spcAft>
              <a:buSzPts val="2500"/>
              <a:buFont typeface="Economica"/>
              <a:buChar char="●"/>
            </a:pPr>
            <a:r>
              <a:rPr lang="en" sz="2500">
                <a:latin typeface="Economica"/>
                <a:ea typeface="Economica"/>
                <a:cs typeface="Economica"/>
                <a:sym typeface="Economica"/>
              </a:rPr>
              <a:t>Membership History </a:t>
            </a:r>
            <a:endParaRPr sz="2500">
              <a:latin typeface="Economica"/>
              <a:ea typeface="Economica"/>
              <a:cs typeface="Economica"/>
              <a:sym typeface="Economica"/>
            </a:endParaRPr>
          </a:p>
          <a:p>
            <a:pPr marL="457200" lvl="0" indent="-387350" algn="l" rtl="0">
              <a:spcBef>
                <a:spcPts val="0"/>
              </a:spcBef>
              <a:spcAft>
                <a:spcPts val="0"/>
              </a:spcAft>
              <a:buSzPts val="2500"/>
              <a:buFont typeface="Economica"/>
              <a:buChar char="●"/>
            </a:pPr>
            <a:r>
              <a:rPr lang="en" sz="2500">
                <a:latin typeface="Economica"/>
                <a:ea typeface="Economica"/>
                <a:cs typeface="Economica"/>
                <a:sym typeface="Economica"/>
              </a:rPr>
              <a:t>Assigned Workout and Routine </a:t>
            </a:r>
            <a:endParaRPr sz="2500">
              <a:latin typeface="Economica"/>
              <a:ea typeface="Economica"/>
              <a:cs typeface="Economica"/>
              <a:sym typeface="Economica"/>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0"/>
              </a:spcAft>
              <a:buClr>
                <a:schemeClr val="dk1"/>
              </a:buClr>
              <a:buSzPts val="1100"/>
              <a:buFont typeface="Arial"/>
              <a:buNone/>
            </a:pPr>
            <a:r>
              <a:rPr lang="en" sz="2300">
                <a:latin typeface="Economica"/>
                <a:ea typeface="Economica"/>
                <a:cs typeface="Economica"/>
                <a:sym typeface="Economica"/>
              </a:rPr>
              <a:t>Disclaimer: Some features might be added or deleted depending on the flow of the project.</a:t>
            </a:r>
            <a:endParaRPr/>
          </a:p>
          <a:p>
            <a:pPr marL="0" lvl="0" indent="0" algn="l" rtl="0">
              <a:spcBef>
                <a:spcPts val="1200"/>
              </a:spcBef>
              <a:spcAft>
                <a:spcPts val="1200"/>
              </a:spcAft>
              <a:buNone/>
            </a:pPr>
            <a:endParaRPr/>
          </a:p>
        </p:txBody>
      </p:sp>
      <p:pic>
        <p:nvPicPr>
          <p:cNvPr id="109" name="Google Shape;109;p18"/>
          <p:cNvPicPr preferRelativeResize="0"/>
          <p:nvPr/>
        </p:nvPicPr>
        <p:blipFill rotWithShape="1">
          <a:blip r:embed="rId3">
            <a:alphaModFix/>
          </a:blip>
          <a:srcRect r="5482" b="4076"/>
          <a:stretch/>
        </p:blipFill>
        <p:spPr>
          <a:xfrm>
            <a:off x="6624050" y="820425"/>
            <a:ext cx="1912252" cy="2124600"/>
          </a:xfrm>
          <a:prstGeom prst="rect">
            <a:avLst/>
          </a:prstGeom>
          <a:noFill/>
          <a:ln>
            <a:noFill/>
          </a:ln>
        </p:spPr>
      </p:pic>
      <p:sp>
        <p:nvSpPr>
          <p:cNvPr id="110" name="Google Shape;110;p18"/>
          <p:cNvSpPr txBox="1"/>
          <p:nvPr/>
        </p:nvSpPr>
        <p:spPr>
          <a:xfrm>
            <a:off x="6523650" y="441600"/>
            <a:ext cx="2239800" cy="5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latin typeface="Open Sans"/>
                <a:ea typeface="Open Sans"/>
                <a:cs typeface="Open Sans"/>
                <a:sym typeface="Open Sans"/>
              </a:rPr>
              <a:t>Me on the first day:</a:t>
            </a:r>
            <a:endParaRPr sz="1500" b="1">
              <a:solidFill>
                <a:schemeClr val="dk1"/>
              </a:solidFill>
              <a:latin typeface="Open Sans"/>
              <a:ea typeface="Open Sans"/>
              <a:cs typeface="Open Sans"/>
              <a:sym typeface="Open Sans"/>
            </a:endParaRPr>
          </a:p>
        </p:txBody>
      </p:sp>
      <p:pic>
        <p:nvPicPr>
          <p:cNvPr id="111" name="Google Shape;111;p18"/>
          <p:cNvPicPr preferRelativeResize="0"/>
          <p:nvPr/>
        </p:nvPicPr>
        <p:blipFill>
          <a:blip r:embed="rId4">
            <a:alphaModFix/>
          </a:blip>
          <a:stretch>
            <a:fillRect/>
          </a:stretch>
        </p:blipFill>
        <p:spPr>
          <a:xfrm>
            <a:off x="6624050" y="2945025"/>
            <a:ext cx="2039025" cy="177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Tools and Technologies </a:t>
            </a:r>
            <a:endParaRPr/>
          </a:p>
        </p:txBody>
      </p:sp>
      <p:sp>
        <p:nvSpPr>
          <p:cNvPr id="117" name="Google Shape;117;p19"/>
          <p:cNvSpPr txBox="1">
            <a:spLocks noGrp="1"/>
          </p:cNvSpPr>
          <p:nvPr>
            <p:ph type="body" idx="1"/>
          </p:nvPr>
        </p:nvSpPr>
        <p:spPr>
          <a:xfrm>
            <a:off x="311700" y="1225225"/>
            <a:ext cx="8016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200" dirty="0">
              <a:latin typeface="Economica"/>
              <a:ea typeface="Economica"/>
              <a:cs typeface="Economica"/>
              <a:sym typeface="Economica"/>
            </a:endParaRPr>
          </a:p>
          <a:p>
            <a:pPr marL="457200" lvl="0" indent="-368300" algn="l" rtl="0">
              <a:spcBef>
                <a:spcPts val="1200"/>
              </a:spcBef>
              <a:spcAft>
                <a:spcPts val="0"/>
              </a:spcAft>
              <a:buSzPts val="2200"/>
              <a:buFont typeface="Economica"/>
              <a:buChar char="❏"/>
            </a:pPr>
            <a:r>
              <a:rPr lang="en" sz="2200" dirty="0">
                <a:latin typeface="Economica"/>
                <a:ea typeface="Economica"/>
                <a:cs typeface="Economica"/>
                <a:sym typeface="Economica"/>
              </a:rPr>
              <a:t>Programming Language: C </a:t>
            </a:r>
            <a:endParaRPr sz="2200" dirty="0">
              <a:latin typeface="Economica"/>
              <a:ea typeface="Economica"/>
              <a:cs typeface="Economica"/>
              <a:sym typeface="Economica"/>
            </a:endParaRPr>
          </a:p>
          <a:p>
            <a:pPr marL="457200" lvl="0" indent="-368300" algn="l" rtl="0">
              <a:spcBef>
                <a:spcPts val="0"/>
              </a:spcBef>
              <a:spcAft>
                <a:spcPts val="0"/>
              </a:spcAft>
              <a:buSzPts val="2200"/>
              <a:buFont typeface="Economica"/>
              <a:buChar char="❏"/>
            </a:pPr>
            <a:r>
              <a:rPr lang="en" sz="2200" dirty="0">
                <a:latin typeface="Economica"/>
                <a:ea typeface="Economica"/>
                <a:cs typeface="Economica"/>
                <a:sym typeface="Economica"/>
              </a:rPr>
              <a:t>C Standard Libraries (stdio.h, stdlib.h… whatever we need</a:t>
            </a:r>
            <a:r>
              <a:rPr lang="en" sz="2200">
                <a:latin typeface="Economica"/>
                <a:ea typeface="Economica"/>
                <a:cs typeface="Economica"/>
                <a:sym typeface="Economica"/>
              </a:rPr>
              <a:t>) .</a:t>
            </a:r>
            <a:endParaRPr lang="en" sz="2200" dirty="0">
              <a:latin typeface="Economica"/>
              <a:ea typeface="Economica"/>
              <a:cs typeface="Economica"/>
              <a:sym typeface="Economica"/>
            </a:endParaRPr>
          </a:p>
          <a:p>
            <a:pPr marL="457200" lvl="0" indent="-368300" algn="l" rtl="0">
              <a:spcBef>
                <a:spcPts val="0"/>
              </a:spcBef>
              <a:spcAft>
                <a:spcPts val="0"/>
              </a:spcAft>
              <a:buSzPts val="2200"/>
              <a:buFont typeface="Economica"/>
              <a:buChar char="❏"/>
            </a:pPr>
            <a:r>
              <a:rPr lang="en" sz="2200" dirty="0">
                <a:latin typeface="Economica"/>
                <a:ea typeface="Economica"/>
                <a:cs typeface="Economica"/>
                <a:sym typeface="Economica"/>
              </a:rPr>
              <a:t>For UI, SDL2 or OpenGL.</a:t>
            </a:r>
            <a:endParaRPr sz="2200" dirty="0">
              <a:latin typeface="Economica"/>
              <a:ea typeface="Economica"/>
              <a:cs typeface="Economica"/>
              <a:sym typeface="Economica"/>
            </a:endParaRPr>
          </a:p>
          <a:p>
            <a:pPr marL="457200" lvl="0" indent="-368300" algn="l" rtl="0">
              <a:spcBef>
                <a:spcPts val="0"/>
              </a:spcBef>
              <a:spcAft>
                <a:spcPts val="0"/>
              </a:spcAft>
              <a:buSzPts val="2200"/>
              <a:buFont typeface="Economica"/>
              <a:buChar char="❏"/>
            </a:pPr>
            <a:r>
              <a:rPr lang="en" sz="2200" dirty="0">
                <a:latin typeface="Economica"/>
                <a:ea typeface="Economica"/>
                <a:cs typeface="Economica"/>
                <a:sym typeface="Economica"/>
              </a:rPr>
              <a:t>We will use whatever we need depending on the flow of the project while keeping the source code in C Programming Language strictly as we are assigned.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Prototype </a:t>
            </a:r>
            <a:endParaRPr/>
          </a:p>
        </p:txBody>
      </p:sp>
      <p:sp>
        <p:nvSpPr>
          <p:cNvPr id="123" name="Google Shape;123;p20"/>
          <p:cNvSpPr txBox="1">
            <a:spLocks noGrp="1"/>
          </p:cNvSpPr>
          <p:nvPr>
            <p:ph type="body" idx="1"/>
          </p:nvPr>
        </p:nvSpPr>
        <p:spPr>
          <a:xfrm>
            <a:off x="311700" y="1225225"/>
            <a:ext cx="4428300" cy="33540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en" sz="3677">
                <a:latin typeface="Economica"/>
                <a:ea typeface="Economica"/>
                <a:cs typeface="Economica"/>
                <a:sym typeface="Economica"/>
              </a:rPr>
              <a:t>No prototype yet. We just came up with this idea like a couple days ago.</a:t>
            </a:r>
            <a:endParaRPr sz="3677">
              <a:latin typeface="Economica"/>
              <a:ea typeface="Economica"/>
              <a:cs typeface="Economica"/>
              <a:sym typeface="Economica"/>
            </a:endParaRPr>
          </a:p>
          <a:p>
            <a:pPr marL="0" lvl="0" indent="0" algn="l" rtl="0">
              <a:lnSpc>
                <a:spcPct val="95000"/>
              </a:lnSpc>
              <a:spcBef>
                <a:spcPts val="1200"/>
              </a:spcBef>
              <a:spcAft>
                <a:spcPts val="1200"/>
              </a:spcAft>
              <a:buSzPts val="1018"/>
              <a:buNone/>
            </a:pPr>
            <a:r>
              <a:rPr lang="en" sz="3677">
                <a:latin typeface="Economica"/>
                <a:ea typeface="Economica"/>
                <a:cs typeface="Economica"/>
                <a:sym typeface="Economica"/>
              </a:rPr>
              <a:t>Hopefully it will be a successful project . </a:t>
            </a:r>
            <a:endParaRPr sz="3677">
              <a:latin typeface="Economica"/>
              <a:ea typeface="Economica"/>
              <a:cs typeface="Economica"/>
              <a:sym typeface="Economica"/>
            </a:endParaRPr>
          </a:p>
        </p:txBody>
      </p:sp>
      <p:pic>
        <p:nvPicPr>
          <p:cNvPr id="124" name="Google Shape;124;p20"/>
          <p:cNvPicPr preferRelativeResize="0"/>
          <p:nvPr/>
        </p:nvPicPr>
        <p:blipFill>
          <a:blip r:embed="rId3">
            <a:alphaModFix/>
          </a:blip>
          <a:stretch>
            <a:fillRect/>
          </a:stretch>
        </p:blipFill>
        <p:spPr>
          <a:xfrm>
            <a:off x="4965900" y="885275"/>
            <a:ext cx="3802700" cy="380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Task Distribution </a:t>
            </a:r>
            <a:endParaRPr/>
          </a:p>
        </p:txBody>
      </p:sp>
      <p:sp>
        <p:nvSpPr>
          <p:cNvPr id="130" name="Google Shape;130;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200">
                <a:latin typeface="Economica"/>
                <a:ea typeface="Economica"/>
                <a:cs typeface="Economica"/>
                <a:sym typeface="Economica"/>
              </a:rPr>
              <a:t>As for task distribution, we still haven’t really settled down on how we are going to divide it in three ways. But we will figure it out in some way. But there’s a few things we will ensure: </a:t>
            </a:r>
            <a:br>
              <a:rPr lang="en">
                <a:latin typeface="Economica"/>
                <a:ea typeface="Economica"/>
                <a:cs typeface="Economica"/>
                <a:sym typeface="Economica"/>
              </a:rPr>
            </a:br>
            <a:endParaRPr>
              <a:latin typeface="Economica"/>
              <a:ea typeface="Economica"/>
              <a:cs typeface="Economica"/>
              <a:sym typeface="Economica"/>
            </a:endParaRPr>
          </a:p>
          <a:p>
            <a:pPr marL="457200" lvl="0" indent="-393700" algn="l" rtl="0">
              <a:spcBef>
                <a:spcPts val="1200"/>
              </a:spcBef>
              <a:spcAft>
                <a:spcPts val="0"/>
              </a:spcAft>
              <a:buSzPts val="2600"/>
              <a:buFont typeface="Economica"/>
              <a:buChar char="❏"/>
            </a:pPr>
            <a:r>
              <a:rPr lang="en" sz="2600">
                <a:latin typeface="Economica"/>
                <a:ea typeface="Economica"/>
                <a:cs typeface="Economica"/>
                <a:sym typeface="Economica"/>
              </a:rPr>
              <a:t>The work pressure must not be on one personal unfairly more.</a:t>
            </a:r>
            <a:endParaRPr sz="2600">
              <a:latin typeface="Economica"/>
              <a:ea typeface="Economica"/>
              <a:cs typeface="Economica"/>
              <a:sym typeface="Economica"/>
            </a:endParaRPr>
          </a:p>
          <a:p>
            <a:pPr marL="457200" lvl="0" indent="-393700" algn="l" rtl="0">
              <a:spcBef>
                <a:spcPts val="0"/>
              </a:spcBef>
              <a:spcAft>
                <a:spcPts val="0"/>
              </a:spcAft>
              <a:buSzPts val="2600"/>
              <a:buFont typeface="Economica"/>
              <a:buChar char="❏"/>
            </a:pPr>
            <a:r>
              <a:rPr lang="en" sz="2600">
                <a:latin typeface="Economica"/>
                <a:ea typeface="Economica"/>
                <a:cs typeface="Economica"/>
                <a:sym typeface="Economica"/>
              </a:rPr>
              <a:t>Contributing in the main source code equally. </a:t>
            </a:r>
            <a:endParaRPr sz="2600">
              <a:latin typeface="Economica"/>
              <a:ea typeface="Economica"/>
              <a:cs typeface="Economica"/>
              <a:sym typeface="Economica"/>
            </a:endParaRPr>
          </a:p>
          <a:p>
            <a:pPr marL="457200" lvl="0" indent="-393700" algn="l" rtl="0">
              <a:spcBef>
                <a:spcPts val="0"/>
              </a:spcBef>
              <a:spcAft>
                <a:spcPts val="0"/>
              </a:spcAft>
              <a:buSzPts val="2600"/>
              <a:buFont typeface="Economica"/>
              <a:buChar char="❏"/>
            </a:pPr>
            <a:r>
              <a:rPr lang="en" sz="2600">
                <a:latin typeface="Economica"/>
                <a:ea typeface="Economica"/>
                <a:cs typeface="Economica"/>
                <a:sym typeface="Economica"/>
              </a:rPr>
              <a:t>One of us will maintain UI Designs. (Most likely Obidit) </a:t>
            </a:r>
            <a:endParaRPr sz="2600">
              <a:latin typeface="Economica"/>
              <a:ea typeface="Economica"/>
              <a:cs typeface="Economica"/>
              <a:sym typeface="Economica"/>
            </a:endParaRPr>
          </a:p>
          <a:p>
            <a:pPr marL="457200" lvl="0" indent="-393700" algn="l" rtl="0">
              <a:spcBef>
                <a:spcPts val="0"/>
              </a:spcBef>
              <a:spcAft>
                <a:spcPts val="0"/>
              </a:spcAft>
              <a:buSzPts val="2600"/>
              <a:buFont typeface="Economica"/>
              <a:buChar char="❏"/>
            </a:pPr>
            <a:r>
              <a:rPr lang="en" sz="2600">
                <a:latin typeface="Economica"/>
                <a:ea typeface="Economica"/>
                <a:cs typeface="Economica"/>
                <a:sym typeface="Economica"/>
              </a:rPr>
              <a:t>One or two of us will keep debugging the code and explain it to the remaining members depending on the flow of the project. </a:t>
            </a:r>
            <a:endParaRPr sz="26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643</Words>
  <Application>Microsoft Office PowerPoint</Application>
  <PresentationFormat>On-screen Show (16:9)</PresentationFormat>
  <Paragraphs>70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Comic Sans MS</vt:lpstr>
      <vt:lpstr>Comfortaa</vt:lpstr>
      <vt:lpstr>Economica</vt:lpstr>
      <vt:lpstr>Open Sans</vt:lpstr>
      <vt:lpstr>Arial</vt:lpstr>
      <vt:lpstr>Luxe</vt:lpstr>
      <vt:lpstr>Project  GoGym </vt:lpstr>
      <vt:lpstr> Members  </vt:lpstr>
      <vt:lpstr>Motivation</vt:lpstr>
      <vt:lpstr>Key Features </vt:lpstr>
      <vt:lpstr>Features of Admin Panel </vt:lpstr>
      <vt:lpstr>Features of Member Panel</vt:lpstr>
      <vt:lpstr>Tools and Technologies </vt:lpstr>
      <vt:lpstr>Prototype </vt:lpstr>
      <vt:lpstr>Task Distribution </vt:lpstr>
      <vt:lpstr>Project Timeline </vt:lpstr>
      <vt:lpstr>Project Timeline </vt:lpstr>
      <vt:lpstr>Project Timeline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GoGym </dc:title>
  <cp:lastModifiedBy>Rahinur Bin Naushad</cp:lastModifiedBy>
  <cp:revision>1</cp:revision>
  <dcterms:modified xsi:type="dcterms:W3CDTF">2024-02-28T04:30:48Z</dcterms:modified>
</cp:coreProperties>
</file>