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5F80D7FA-299B-4265-B78D-99A1A5BB1AF2}">
          <p14:sldIdLst>
            <p14:sldId id="256"/>
            <p14:sldId id="257"/>
            <p14:sldId id="258"/>
            <p14:sldId id="259"/>
            <p14:sldId id="260"/>
            <p14:sldId id="261"/>
            <p14:sldId id="262"/>
            <p14:sldId id="263"/>
            <p14:sldId id="264"/>
            <p14:sldId id="265"/>
            <p14:sldId id="270"/>
            <p14:sldId id="266"/>
            <p14:sldId id="267"/>
            <p14:sldId id="268"/>
            <p14:sldId id="269"/>
          </p14:sldIdLst>
        </p14:section>
        <p14:section name="Section sans titre" id="{A85BA953-8966-44E6-8267-E218F0A06EFC}">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673091-556F-4E14-BA66-D92A2188E8B5}" type="doc">
      <dgm:prSet loTypeId="urn:microsoft.com/office/officeart/2009/3/layout/SnapshotPictureList" loCatId="picture" qsTypeId="urn:microsoft.com/office/officeart/2005/8/quickstyle/simple1" qsCatId="simple" csTypeId="urn:microsoft.com/office/officeart/2005/8/colors/accent1_2" csCatId="accent1" phldr="1"/>
      <dgm:spPr/>
    </dgm:pt>
    <dgm:pt modelId="{6DB9DE74-9433-4726-A7A9-C18A53D7B6DE}">
      <dgm:prSet phldrT="[Texte]"/>
      <dgm:spPr/>
      <dgm:t>
        <a:bodyPr/>
        <a:lstStyle/>
        <a:p>
          <a:r>
            <a:rPr lang="fr-FR" dirty="0" err="1"/>
            <a:t>Whomen</a:t>
          </a:r>
          <a:r>
            <a:rPr lang="fr-FR" dirty="0"/>
            <a:t> </a:t>
          </a:r>
        </a:p>
      </dgm:t>
    </dgm:pt>
    <dgm:pt modelId="{EACC5916-4F52-4C89-962E-5CD917FCE575}" type="parTrans" cxnId="{40D7D793-368C-4DEA-857F-BDE36D8A7B8C}">
      <dgm:prSet/>
      <dgm:spPr/>
      <dgm:t>
        <a:bodyPr/>
        <a:lstStyle/>
        <a:p>
          <a:endParaRPr lang="fr-FR"/>
        </a:p>
      </dgm:t>
    </dgm:pt>
    <dgm:pt modelId="{6ADFC86B-C50F-4DF6-AB0B-1A561E12B8E2}" type="sibTrans" cxnId="{40D7D793-368C-4DEA-857F-BDE36D8A7B8C}">
      <dgm:prSet/>
      <dgm:spPr/>
      <dgm:t>
        <a:bodyPr/>
        <a:lstStyle/>
        <a:p>
          <a:endParaRPr lang="fr-FR"/>
        </a:p>
      </dgm:t>
    </dgm:pt>
    <dgm:pt modelId="{7DC79C30-8984-4C81-AA4D-D917DA089917}" type="pres">
      <dgm:prSet presAssocID="{92673091-556F-4E14-BA66-D92A2188E8B5}" presName="Name0" presStyleCnt="0">
        <dgm:presLayoutVars>
          <dgm:chMax/>
          <dgm:chPref/>
          <dgm:dir/>
          <dgm:animLvl val="lvl"/>
        </dgm:presLayoutVars>
      </dgm:prSet>
      <dgm:spPr/>
    </dgm:pt>
    <dgm:pt modelId="{A477AC28-1A50-4C99-A387-341030FFF7FA}" type="pres">
      <dgm:prSet presAssocID="{6DB9DE74-9433-4726-A7A9-C18A53D7B6DE}" presName="composite" presStyleCnt="0"/>
      <dgm:spPr/>
    </dgm:pt>
    <dgm:pt modelId="{AF89E4F3-7D9F-4E64-9DA1-94105B6C87B6}" type="pres">
      <dgm:prSet presAssocID="{6DB9DE74-9433-4726-A7A9-C18A53D7B6DE}" presName="ParentAccentShape" presStyleLbl="trBgShp" presStyleIdx="0" presStyleCnt="1"/>
      <dgm:spPr/>
    </dgm:pt>
    <dgm:pt modelId="{ACDF607A-FB6E-4CC6-BDBB-2A56743087A2}" type="pres">
      <dgm:prSet presAssocID="{6DB9DE74-9433-4726-A7A9-C18A53D7B6DE}" presName="ParentText" presStyleLbl="revTx" presStyleIdx="0" presStyleCnt="2">
        <dgm:presLayoutVars>
          <dgm:chMax val="1"/>
          <dgm:chPref val="1"/>
          <dgm:bulletEnabled val="1"/>
        </dgm:presLayoutVars>
      </dgm:prSet>
      <dgm:spPr/>
    </dgm:pt>
    <dgm:pt modelId="{EBFF84D5-0A78-451E-AA83-1413FFA34CC5}" type="pres">
      <dgm:prSet presAssocID="{6DB9DE74-9433-4726-A7A9-C18A53D7B6DE}" presName="ChildText" presStyleLbl="revTx" presStyleIdx="1" presStyleCnt="2">
        <dgm:presLayoutVars>
          <dgm:chMax val="0"/>
          <dgm:chPref val="0"/>
        </dgm:presLayoutVars>
      </dgm:prSet>
      <dgm:spPr/>
    </dgm:pt>
    <dgm:pt modelId="{ABE644D3-4B50-4A79-AA70-BC77DB6A3422}" type="pres">
      <dgm:prSet presAssocID="{6DB9DE74-9433-4726-A7A9-C18A53D7B6DE}" presName="ChildAccentShape" presStyleLbl="trBgShp" presStyleIdx="0" presStyleCnt="1"/>
      <dgm:spPr/>
    </dgm:pt>
    <dgm:pt modelId="{502F7186-02FE-43B9-B10A-3D31450E10E5}" type="pres">
      <dgm:prSet presAssocID="{6DB9DE74-9433-4726-A7A9-C18A53D7B6DE}" presName="Image" presStyleLbl="alignImgPlace1" presStyleIdx="0" presStyleCnt="1" custLinFactNeighborX="10452" custLinFactNeighborY="23011"/>
      <dgm:spPr>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dgm:spPr>
      <dgm:extLst>
        <a:ext uri="{E40237B7-FDA0-4F09-8148-C483321AD2D9}">
          <dgm14:cNvPr xmlns:dgm14="http://schemas.microsoft.com/office/drawing/2010/diagram" id="0" name="" descr="Image de Women Who Lead In logo">
            <a:extLst>
              <a:ext uri="{FF2B5EF4-FFF2-40B4-BE49-F238E27FC236}">
                <a16:creationId xmlns:a16="http://schemas.microsoft.com/office/drawing/2014/main" id="{D14D957A-D2E2-4064-814A-B60C02CC1ADB}"/>
              </a:ext>
            </a:extLst>
          </dgm14:cNvPr>
        </a:ext>
      </dgm:extLst>
    </dgm:pt>
  </dgm:ptLst>
  <dgm:cxnLst>
    <dgm:cxn modelId="{78BC9C5E-0F49-4BBE-AEAD-84EF8AD820E1}" type="presOf" srcId="{6DB9DE74-9433-4726-A7A9-C18A53D7B6DE}" destId="{ACDF607A-FB6E-4CC6-BDBB-2A56743087A2}" srcOrd="0" destOrd="0" presId="urn:microsoft.com/office/officeart/2009/3/layout/SnapshotPictureList"/>
    <dgm:cxn modelId="{40D7D793-368C-4DEA-857F-BDE36D8A7B8C}" srcId="{92673091-556F-4E14-BA66-D92A2188E8B5}" destId="{6DB9DE74-9433-4726-A7A9-C18A53D7B6DE}" srcOrd="0" destOrd="0" parTransId="{EACC5916-4F52-4C89-962E-5CD917FCE575}" sibTransId="{6ADFC86B-C50F-4DF6-AB0B-1A561E12B8E2}"/>
    <dgm:cxn modelId="{0E5531CC-E458-4EB0-A031-0FD5F5CD61F3}" type="presOf" srcId="{92673091-556F-4E14-BA66-D92A2188E8B5}" destId="{7DC79C30-8984-4C81-AA4D-D917DA089917}" srcOrd="0" destOrd="0" presId="urn:microsoft.com/office/officeart/2009/3/layout/SnapshotPictureList"/>
    <dgm:cxn modelId="{21A3F28C-16D7-47C5-B78F-608B809C54BD}" type="presParOf" srcId="{7DC79C30-8984-4C81-AA4D-D917DA089917}" destId="{A477AC28-1A50-4C99-A387-341030FFF7FA}" srcOrd="0" destOrd="0" presId="urn:microsoft.com/office/officeart/2009/3/layout/SnapshotPictureList"/>
    <dgm:cxn modelId="{539B0BB5-0895-41E2-9119-5E5FCDCD4EF0}" type="presParOf" srcId="{A477AC28-1A50-4C99-A387-341030FFF7FA}" destId="{AF89E4F3-7D9F-4E64-9DA1-94105B6C87B6}" srcOrd="0" destOrd="0" presId="urn:microsoft.com/office/officeart/2009/3/layout/SnapshotPictureList"/>
    <dgm:cxn modelId="{F8EB6651-28DE-4B33-9EFC-516391443215}" type="presParOf" srcId="{A477AC28-1A50-4C99-A387-341030FFF7FA}" destId="{ACDF607A-FB6E-4CC6-BDBB-2A56743087A2}" srcOrd="1" destOrd="0" presId="urn:microsoft.com/office/officeart/2009/3/layout/SnapshotPictureList"/>
    <dgm:cxn modelId="{08945603-3378-4FBD-9FCB-E8AE91F9075E}" type="presParOf" srcId="{A477AC28-1A50-4C99-A387-341030FFF7FA}" destId="{EBFF84D5-0A78-451E-AA83-1413FFA34CC5}" srcOrd="2" destOrd="0" presId="urn:microsoft.com/office/officeart/2009/3/layout/SnapshotPictureList"/>
    <dgm:cxn modelId="{9ABA72A1-B56C-4B55-A169-2B61DDECD4EC}" type="presParOf" srcId="{A477AC28-1A50-4C99-A387-341030FFF7FA}" destId="{ABE644D3-4B50-4A79-AA70-BC77DB6A3422}" srcOrd="3" destOrd="0" presId="urn:microsoft.com/office/officeart/2009/3/layout/SnapshotPictureList"/>
    <dgm:cxn modelId="{A9A174D5-2021-4E34-B8D3-700C349C86A8}" type="presParOf" srcId="{A477AC28-1A50-4C99-A387-341030FFF7FA}" destId="{502F7186-02FE-43B9-B10A-3D31450E10E5}" srcOrd="4" destOrd="0" presId="urn:microsoft.com/office/officeart/2009/3/layout/SnapshotPictur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9E4F3-7D9F-4E64-9DA1-94105B6C87B6}">
      <dsp:nvSpPr>
        <dsp:cNvPr id="0" name=""/>
        <dsp:cNvSpPr/>
      </dsp:nvSpPr>
      <dsp:spPr>
        <a:xfrm>
          <a:off x="56673" y="777542"/>
          <a:ext cx="1473993" cy="1048910"/>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2F7186-02FE-43B9-B10A-3D31450E10E5}">
      <dsp:nvSpPr>
        <dsp:cNvPr id="0" name=""/>
        <dsp:cNvSpPr/>
      </dsp:nvSpPr>
      <dsp:spPr>
        <a:xfrm>
          <a:off x="148138" y="880171"/>
          <a:ext cx="1417320" cy="99217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CDF607A-FB6E-4CC6-BDBB-2A56743087A2}">
      <dsp:nvSpPr>
        <dsp:cNvPr id="0" name=""/>
        <dsp:cNvSpPr/>
      </dsp:nvSpPr>
      <dsp:spPr>
        <a:xfrm>
          <a:off x="114300" y="1644391"/>
          <a:ext cx="1359693" cy="124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19050" rIns="50800" bIns="19050" numCol="1" spcCol="1270" anchor="ctr" anchorCtr="0">
          <a:noAutofit/>
        </a:bodyPr>
        <a:lstStyle/>
        <a:p>
          <a:pPr marL="0" lvl="0" indent="0" algn="l" defTabSz="222250">
            <a:lnSpc>
              <a:spcPct val="90000"/>
            </a:lnSpc>
            <a:spcBef>
              <a:spcPct val="0"/>
            </a:spcBef>
            <a:spcAft>
              <a:spcPct val="35000"/>
            </a:spcAft>
            <a:buNone/>
          </a:pPr>
          <a:r>
            <a:rPr lang="fr-FR" sz="500" kern="1200" dirty="0" err="1"/>
            <a:t>Whomen</a:t>
          </a:r>
          <a:r>
            <a:rPr lang="fr-FR" sz="500" kern="1200" dirty="0"/>
            <a:t> </a:t>
          </a:r>
        </a:p>
      </dsp:txBody>
      <dsp:txXfrm>
        <a:off x="114300" y="1644391"/>
        <a:ext cx="1359693" cy="124506"/>
      </dsp:txXfrm>
    </dsp:sp>
    <dsp:sp modelId="{EBFF84D5-0A78-451E-AA83-1413FFA34CC5}">
      <dsp:nvSpPr>
        <dsp:cNvPr id="0" name=""/>
        <dsp:cNvSpPr/>
      </dsp:nvSpPr>
      <dsp:spPr>
        <a:xfrm>
          <a:off x="1590675" y="777542"/>
          <a:ext cx="673893" cy="104891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5/7/2025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23A1CC3-2375-41D4-9E03-427CAF2A4C1A}" type="datetimeFigureOut">
              <a:rPr lang="en-US" dirty="0"/>
              <a:t>5/7/2025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FF16868-8199-4C2C-A5B1-63AEE139F88E}" type="datetimeFigureOut">
              <a:rPr lang="en-US" dirty="0"/>
              <a:t>5/7/2025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AD9FF7F-6988-44CC-821B-644E70CD2F73}" type="datetimeFigureOut">
              <a:rPr lang="en-US" dirty="0"/>
              <a:t>5/7/2025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C12C299-16B2-4475-990D-751901EACC14}" type="datetimeFigureOut">
              <a:rPr lang="en-US" dirty="0"/>
              <a:t>5/7/2025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5/7/2025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5/7/2025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34E6425-0181-43F2-84FC-787E803FD2F8}" type="datetimeFigureOut">
              <a:rPr lang="en-US" dirty="0"/>
              <a:t>5/7/2025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5/7/2025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5/7/2025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5/7/2025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5/7/2025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6E86A4C-8E40-4F87-A4F0-01A0687C5742}" type="datetimeFigureOut">
              <a:rPr lang="en-US" dirty="0"/>
              <a:t>5/7/2025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5E72C73-2D91-4E12-BA25-F0AA0C03599B}" type="datetimeFigureOut">
              <a:rPr lang="en-US" dirty="0"/>
              <a:t>5/7/2025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5/7/2025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jpe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8.jpeg"/><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E74538-A828-4E0C-8543-03523A1616FA}"/>
              </a:ext>
            </a:extLst>
          </p:cNvPr>
          <p:cNvSpPr>
            <a:spLocks noGrp="1"/>
          </p:cNvSpPr>
          <p:nvPr>
            <p:ph type="ctrTitle"/>
          </p:nvPr>
        </p:nvSpPr>
        <p:spPr>
          <a:xfrm>
            <a:off x="1154955" y="874643"/>
            <a:ext cx="8825658" cy="3902738"/>
          </a:xfrm>
        </p:spPr>
        <p:txBody>
          <a:bodyPr/>
          <a:lstStyle/>
          <a:p>
            <a:pPr algn="ctr"/>
            <a:r>
              <a:rPr lang="fr-F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MISE EN PLACE D’UNE PLATEFORME D’AUTONOMISATION:</a:t>
            </a:r>
            <a:br>
              <a:rPr lang="fr-F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fr-FR"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WOMEN GROW UP</a:t>
            </a:r>
          </a:p>
        </p:txBody>
      </p:sp>
      <p:sp>
        <p:nvSpPr>
          <p:cNvPr id="3" name="Sous-titre 2">
            <a:extLst>
              <a:ext uri="{FF2B5EF4-FFF2-40B4-BE49-F238E27FC236}">
                <a16:creationId xmlns:a16="http://schemas.microsoft.com/office/drawing/2014/main" id="{A8A24DBE-8F74-47E0-B711-A2487F0C99F2}"/>
              </a:ext>
            </a:extLst>
          </p:cNvPr>
          <p:cNvSpPr>
            <a:spLocks noGrp="1"/>
          </p:cNvSpPr>
          <p:nvPr>
            <p:ph type="subTitle" idx="1"/>
          </p:nvPr>
        </p:nvSpPr>
        <p:spPr/>
        <p:txBody>
          <a:bodyPr/>
          <a:lstStyle/>
          <a:p>
            <a:pPr algn="ctr"/>
            <a:r>
              <a:rPr lang="fr-FR" dirty="0">
                <a:latin typeface="Times New Roman" panose="02020603050405020304" pitchFamily="18" charset="0"/>
                <a:cs typeface="Times New Roman" panose="02020603050405020304" pitchFamily="18" charset="0"/>
              </a:rPr>
              <a:t>Présenté par Youmbi tiako carelle ornella</a:t>
            </a:r>
          </a:p>
        </p:txBody>
      </p:sp>
    </p:spTree>
    <p:extLst>
      <p:ext uri="{BB962C8B-B14F-4D97-AF65-F5344CB8AC3E}">
        <p14:creationId xmlns:p14="http://schemas.microsoft.com/office/powerpoint/2010/main" val="305082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A1AA76-51E4-4324-B0E5-6D60F7E60862}"/>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2- Planification Trello</a:t>
            </a:r>
          </a:p>
        </p:txBody>
      </p:sp>
      <p:sp>
        <p:nvSpPr>
          <p:cNvPr id="3" name="Espace réservé du contenu 2">
            <a:extLst>
              <a:ext uri="{FF2B5EF4-FFF2-40B4-BE49-F238E27FC236}">
                <a16:creationId xmlns:a16="http://schemas.microsoft.com/office/drawing/2014/main" id="{F960E2D5-C0C4-46B6-A4D4-30E72FFC873C}"/>
              </a:ext>
            </a:extLst>
          </p:cNvPr>
          <p:cNvSpPr>
            <a:spLocks noGrp="1"/>
          </p:cNvSpPr>
          <p:nvPr>
            <p:ph idx="1"/>
          </p:nvPr>
        </p:nvSpPr>
        <p:spPr/>
        <p:txBody>
          <a:bodyPr/>
          <a:lstStyle/>
          <a:p>
            <a:endParaRPr lang="fr-FR"/>
          </a:p>
        </p:txBody>
      </p:sp>
      <p:sp>
        <p:nvSpPr>
          <p:cNvPr id="5" name="Rectangle 2">
            <a:extLst>
              <a:ext uri="{FF2B5EF4-FFF2-40B4-BE49-F238E27FC236}">
                <a16:creationId xmlns:a16="http://schemas.microsoft.com/office/drawing/2014/main" id="{3BE6D20B-3B44-4040-8B9B-25BC3B771685}"/>
              </a:ext>
            </a:extLst>
          </p:cNvPr>
          <p:cNvSpPr>
            <a:spLocks noChangeArrowheads="1"/>
          </p:cNvSpPr>
          <p:nvPr/>
        </p:nvSpPr>
        <p:spPr bwMode="auto">
          <a:xfrm>
            <a:off x="468312" y="49011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pic>
        <p:nvPicPr>
          <p:cNvPr id="3073" name="Image 16">
            <a:extLst>
              <a:ext uri="{FF2B5EF4-FFF2-40B4-BE49-F238E27FC236}">
                <a16:creationId xmlns:a16="http://schemas.microsoft.com/office/drawing/2014/main" id="{FB29B8B9-C420-4EC1-BEE8-6DEEF106F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3" y="2603500"/>
            <a:ext cx="8825659" cy="34163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C260F4F2-90B2-44D4-8EF9-9E7159901728}"/>
              </a:ext>
            </a:extLst>
          </p:cNvPr>
          <p:cNvSpPr>
            <a:spLocks noChangeArrowheads="1"/>
          </p:cNvSpPr>
          <p:nvPr/>
        </p:nvSpPr>
        <p:spPr bwMode="auto">
          <a:xfrm>
            <a:off x="986971" y="6183220"/>
            <a:ext cx="49237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1F3864"/>
                </a:solidFill>
                <a:effectLst/>
                <a:latin typeface="Times New Roman" panose="02020603050405020304" pitchFamily="18" charset="0"/>
                <a:ea typeface="Calibri" panose="020F0502020204030204" pitchFamily="34" charset="0"/>
                <a:cs typeface="Times New Roman" panose="02020603050405020304" pitchFamily="18" charset="0"/>
              </a:rPr>
              <a:t>Figure1 : Tableau TRELLO de gestion de projet</a:t>
            </a:r>
            <a:endPar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306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2F0F28-BC1D-47F6-A668-CF9BA1EC0E97}"/>
              </a:ext>
            </a:extLst>
          </p:cNvPr>
          <p:cNvSpPr>
            <a:spLocks noGrp="1"/>
          </p:cNvSpPr>
          <p:nvPr>
            <p:ph type="title"/>
          </p:nvPr>
        </p:nvSpPr>
        <p:spPr/>
        <p:txBody>
          <a:bodyPr/>
          <a:lstStyle/>
          <a:p>
            <a:pPr algn="ctr"/>
            <a:r>
              <a:rPr lang="fr-FR" dirty="0"/>
              <a:t>3- VERSIONNING GITHUB</a:t>
            </a:r>
          </a:p>
        </p:txBody>
      </p:sp>
      <p:pic>
        <p:nvPicPr>
          <p:cNvPr id="5" name="Image 4">
            <a:extLst>
              <a:ext uri="{FF2B5EF4-FFF2-40B4-BE49-F238E27FC236}">
                <a16:creationId xmlns:a16="http://schemas.microsoft.com/office/drawing/2014/main" id="{247726FF-9A83-4161-921B-11CD45F587A4}"/>
              </a:ext>
            </a:extLst>
          </p:cNvPr>
          <p:cNvPicPr>
            <a:picLocks noChangeAspect="1"/>
          </p:cNvPicPr>
          <p:nvPr/>
        </p:nvPicPr>
        <p:blipFill>
          <a:blip r:embed="rId2"/>
          <a:stretch>
            <a:fillRect/>
          </a:stretch>
        </p:blipFill>
        <p:spPr>
          <a:xfrm>
            <a:off x="885372" y="2496457"/>
            <a:ext cx="10145486" cy="3702654"/>
          </a:xfrm>
          <a:prstGeom prst="rect">
            <a:avLst/>
          </a:prstGeom>
        </p:spPr>
      </p:pic>
    </p:spTree>
    <p:extLst>
      <p:ext uri="{BB962C8B-B14F-4D97-AF65-F5344CB8AC3E}">
        <p14:creationId xmlns:p14="http://schemas.microsoft.com/office/powerpoint/2010/main" val="233204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30E2BA-CE78-4375-802A-91D14D1FBE10}"/>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3- Conception des diagrammes</a:t>
            </a:r>
          </a:p>
        </p:txBody>
      </p:sp>
      <p:sp>
        <p:nvSpPr>
          <p:cNvPr id="3" name="Espace réservé du contenu 2">
            <a:extLst>
              <a:ext uri="{FF2B5EF4-FFF2-40B4-BE49-F238E27FC236}">
                <a16:creationId xmlns:a16="http://schemas.microsoft.com/office/drawing/2014/main" id="{3743D632-5080-4755-95DF-A19890210462}"/>
              </a:ext>
            </a:extLst>
          </p:cNvPr>
          <p:cNvSpPr>
            <a:spLocks noGrp="1"/>
          </p:cNvSpPr>
          <p:nvPr>
            <p:ph idx="1"/>
          </p:nvPr>
        </p:nvSpPr>
        <p:spPr/>
        <p:txBody>
          <a:bodyPr/>
          <a:lstStyle/>
          <a:p>
            <a:endParaRPr lang="fr-FR" b="1" dirty="0">
              <a:latin typeface="Times New Roman" panose="02020603050405020304" pitchFamily="18" charset="0"/>
              <a:cs typeface="Times New Roman" panose="02020603050405020304" pitchFamily="18" charset="0"/>
            </a:endParaRPr>
          </a:p>
        </p:txBody>
      </p:sp>
      <p:pic>
        <p:nvPicPr>
          <p:cNvPr id="4" name="Image 3">
            <a:extLst>
              <a:ext uri="{FF2B5EF4-FFF2-40B4-BE49-F238E27FC236}">
                <a16:creationId xmlns:a16="http://schemas.microsoft.com/office/drawing/2014/main" id="{AFF9C110-5A63-43CF-A6F9-5425BD522016}"/>
              </a:ext>
            </a:extLst>
          </p:cNvPr>
          <p:cNvPicPr/>
          <p:nvPr/>
        </p:nvPicPr>
        <p:blipFill rotWithShape="1">
          <a:blip r:embed="rId2">
            <a:extLst>
              <a:ext uri="{28A0092B-C50C-407E-A947-70E740481C1C}">
                <a14:useLocalDpi xmlns:a14="http://schemas.microsoft.com/office/drawing/2010/main" val="0"/>
              </a:ext>
            </a:extLst>
          </a:blip>
          <a:srcRect l="2942" t="4645" r="3654" b="6240"/>
          <a:stretch/>
        </p:blipFill>
        <p:spPr bwMode="auto">
          <a:xfrm>
            <a:off x="435429" y="2264229"/>
            <a:ext cx="11364685" cy="4593770"/>
          </a:xfrm>
          <a:prstGeom prst="rect">
            <a:avLst/>
          </a:prstGeom>
          <a:noFill/>
          <a:ln>
            <a:noFill/>
          </a:ln>
          <a:extLst>
            <a:ext uri="{53640926-AAD7-44D8-BBD7-CCE9431645EC}">
              <a14:shadowObscured xmlns:a14="http://schemas.microsoft.com/office/drawing/2010/main"/>
            </a:ext>
          </a:extLst>
        </p:spPr>
      </p:pic>
      <p:sp>
        <p:nvSpPr>
          <p:cNvPr id="6" name="ZoneTexte 5">
            <a:extLst>
              <a:ext uri="{FF2B5EF4-FFF2-40B4-BE49-F238E27FC236}">
                <a16:creationId xmlns:a16="http://schemas.microsoft.com/office/drawing/2014/main" id="{996D53D0-89F6-4CB8-AA47-D8BCB216EC14}"/>
              </a:ext>
            </a:extLst>
          </p:cNvPr>
          <p:cNvSpPr txBox="1"/>
          <p:nvPr/>
        </p:nvSpPr>
        <p:spPr>
          <a:xfrm>
            <a:off x="4296229" y="1680632"/>
            <a:ext cx="6096000" cy="369332"/>
          </a:xfrm>
          <a:prstGeom prst="rect">
            <a:avLst/>
          </a:prstGeom>
          <a:noFill/>
        </p:spPr>
        <p:txBody>
          <a:bodyPr wrap="square">
            <a:spAutoFit/>
          </a:bodyPr>
          <a:lstStyle/>
          <a:p>
            <a:r>
              <a:rPr lang="fr-FR" b="1" dirty="0">
                <a:solidFill>
                  <a:schemeClr val="bg1"/>
                </a:solidFill>
                <a:latin typeface="Times New Roman" panose="02020603050405020304" pitchFamily="18" charset="0"/>
                <a:cs typeface="Times New Roman" panose="02020603050405020304" pitchFamily="18" charset="0"/>
              </a:rPr>
              <a:t>1- Diagramme de classe</a:t>
            </a:r>
          </a:p>
        </p:txBody>
      </p:sp>
    </p:spTree>
    <p:extLst>
      <p:ext uri="{BB962C8B-B14F-4D97-AF65-F5344CB8AC3E}">
        <p14:creationId xmlns:p14="http://schemas.microsoft.com/office/powerpoint/2010/main" val="1014536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28F219-7E69-4A7D-8B50-7EE9E2F6823E}"/>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91F30F3D-8C8A-4003-B0C0-564F3D987887}"/>
              </a:ext>
            </a:extLst>
          </p:cNvPr>
          <p:cNvSpPr>
            <a:spLocks noGrp="1"/>
          </p:cNvSpPr>
          <p:nvPr>
            <p:ph type="body" idx="1"/>
          </p:nvPr>
        </p:nvSpPr>
        <p:spPr/>
        <p:txBody>
          <a:bodyPr/>
          <a:lstStyle/>
          <a:p>
            <a:pPr algn="ctr"/>
            <a:r>
              <a:rPr lang="fr-FR" dirty="0">
                <a:latin typeface="Times New Roman" panose="02020603050405020304" pitchFamily="18" charset="0"/>
                <a:cs typeface="Times New Roman" panose="02020603050405020304" pitchFamily="18" charset="0"/>
              </a:rPr>
              <a:t>2-Diagramme de cas d’utilisation</a:t>
            </a:r>
          </a:p>
        </p:txBody>
      </p:sp>
      <p:pic>
        <p:nvPicPr>
          <p:cNvPr id="4" name="Image 3">
            <a:extLst>
              <a:ext uri="{FF2B5EF4-FFF2-40B4-BE49-F238E27FC236}">
                <a16:creationId xmlns:a16="http://schemas.microsoft.com/office/drawing/2014/main" id="{53CD273E-138E-45E8-9B01-2596CCB82441}"/>
              </a:ext>
            </a:extLst>
          </p:cNvPr>
          <p:cNvPicPr/>
          <p:nvPr/>
        </p:nvPicPr>
        <p:blipFill>
          <a:blip r:embed="rId2">
            <a:extLst>
              <a:ext uri="{28A0092B-C50C-407E-A947-70E740481C1C}">
                <a14:useLocalDpi xmlns:a14="http://schemas.microsoft.com/office/drawing/2010/main" val="0"/>
              </a:ext>
            </a:extLst>
          </a:blip>
          <a:stretch>
            <a:fillRect/>
          </a:stretch>
        </p:blipFill>
        <p:spPr>
          <a:xfrm>
            <a:off x="1154954" y="854986"/>
            <a:ext cx="9274629" cy="3717014"/>
          </a:xfrm>
          <a:prstGeom prst="rect">
            <a:avLst/>
          </a:prstGeom>
        </p:spPr>
      </p:pic>
    </p:spTree>
    <p:extLst>
      <p:ext uri="{BB962C8B-B14F-4D97-AF65-F5344CB8AC3E}">
        <p14:creationId xmlns:p14="http://schemas.microsoft.com/office/powerpoint/2010/main" val="3520623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1DFCDD-34A7-4C6B-AE1A-2D9868064BB5}"/>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VI- BILAN ET AMELIORATION</a:t>
            </a:r>
          </a:p>
        </p:txBody>
      </p:sp>
      <p:sp>
        <p:nvSpPr>
          <p:cNvPr id="3" name="Espace réservé du contenu 2">
            <a:extLst>
              <a:ext uri="{FF2B5EF4-FFF2-40B4-BE49-F238E27FC236}">
                <a16:creationId xmlns:a16="http://schemas.microsoft.com/office/drawing/2014/main" id="{CCCADFF2-220B-45D7-93E8-3605694C6470}"/>
              </a:ext>
            </a:extLst>
          </p:cNvPr>
          <p:cNvSpPr>
            <a:spLocks noGrp="1"/>
          </p:cNvSpPr>
          <p:nvPr>
            <p:ph idx="1"/>
          </p:nvPr>
        </p:nvSpPr>
        <p:spPr>
          <a:xfrm>
            <a:off x="1154954" y="2603500"/>
            <a:ext cx="4273389" cy="3448957"/>
          </a:xfrm>
        </p:spPr>
        <p:txBody>
          <a:bodyPr/>
          <a:lstStyle/>
          <a:p>
            <a:r>
              <a:rPr lang="fr-FR" sz="2000" b="1" dirty="0">
                <a:solidFill>
                  <a:srgbClr val="1F3864"/>
                </a:solidFill>
                <a:effectLst/>
                <a:latin typeface="Times New Roman" panose="02020603050405020304" pitchFamily="18" charset="0"/>
                <a:ea typeface="Calibri" panose="020F0502020204030204" pitchFamily="34" charset="0"/>
              </a:rPr>
              <a:t>Perspectives et améliorations</a:t>
            </a:r>
          </a:p>
          <a:p>
            <a:r>
              <a:rPr lang="fr-FR" dirty="0">
                <a:solidFill>
                  <a:schemeClr val="tx1"/>
                </a:solidFill>
                <a:latin typeface="Times New Roman" panose="02020603050405020304" pitchFamily="18" charset="0"/>
              </a:rPr>
              <a:t>1-</a:t>
            </a:r>
            <a:r>
              <a:rPr lang="fr-F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Expansion internationale</a:t>
            </a:r>
            <a:endParaRPr lang="fr-FR"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fr-FR" dirty="0">
                <a:solidFill>
                  <a:schemeClr val="tx1"/>
                </a:solidFill>
                <a:latin typeface="Times New Roman" panose="02020603050405020304" pitchFamily="18" charset="0"/>
              </a:rPr>
              <a:t>2-</a:t>
            </a:r>
            <a:r>
              <a:rPr lang="fr-F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Diversification des contenus</a:t>
            </a:r>
            <a:endParaRPr lang="fr-FR"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fr-FR" dirty="0">
                <a:solidFill>
                  <a:schemeClr val="tx1"/>
                </a:solidFill>
                <a:latin typeface="Times New Roman" panose="02020603050405020304" pitchFamily="18" charset="0"/>
              </a:rPr>
              <a:t>3-</a:t>
            </a:r>
            <a:r>
              <a:rPr lang="fr-F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Renforcement des réseaux</a:t>
            </a:r>
            <a:endParaRPr lang="fr-FR"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fr-FR" dirty="0">
                <a:solidFill>
                  <a:schemeClr val="tx1"/>
                </a:solidFill>
                <a:latin typeface="Times New Roman" panose="02020603050405020304" pitchFamily="18" charset="0"/>
              </a:rPr>
              <a:t>4-</a:t>
            </a:r>
            <a:r>
              <a:rPr lang="fr-F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Modèle économique durable</a:t>
            </a:r>
            <a:endParaRPr lang="fr-FR"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fr-FR" dirty="0">
                <a:solidFill>
                  <a:schemeClr val="tx1"/>
                </a:solidFill>
                <a:latin typeface="Times New Roman" panose="02020603050405020304" pitchFamily="18" charset="0"/>
              </a:rPr>
              <a:t>5-</a:t>
            </a:r>
            <a:r>
              <a:rPr lang="fr-F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Mesure de l’impact</a:t>
            </a:r>
            <a:endParaRPr lang="fr-FR"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fr-FR" dirty="0"/>
          </a:p>
        </p:txBody>
      </p:sp>
      <p:sp>
        <p:nvSpPr>
          <p:cNvPr id="4" name="Espace réservé du contenu 2">
            <a:extLst>
              <a:ext uri="{FF2B5EF4-FFF2-40B4-BE49-F238E27FC236}">
                <a16:creationId xmlns:a16="http://schemas.microsoft.com/office/drawing/2014/main" id="{66021A58-38B6-4D90-9923-A3919E17FB47}"/>
              </a:ext>
            </a:extLst>
          </p:cNvPr>
          <p:cNvSpPr txBox="1">
            <a:spLocks/>
          </p:cNvSpPr>
          <p:nvPr/>
        </p:nvSpPr>
        <p:spPr>
          <a:xfrm>
            <a:off x="7432383" y="2603500"/>
            <a:ext cx="4273389" cy="365215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nSpc>
                <a:spcPct val="107000"/>
              </a:lnSpc>
              <a:spcBef>
                <a:spcPts val="200"/>
              </a:spcBef>
              <a:spcAft>
                <a:spcPts val="0"/>
              </a:spcAft>
            </a:pPr>
            <a:r>
              <a:rPr lang="fr-FR" sz="2000" b="1" dirty="0">
                <a:solidFill>
                  <a:srgbClr val="1F3864"/>
                </a:solidFill>
                <a:effectLst/>
                <a:latin typeface="Times New Roman" panose="02020603050405020304" pitchFamily="18" charset="0"/>
                <a:ea typeface="Times New Roman" panose="02020603050405020304" pitchFamily="18" charset="0"/>
                <a:cs typeface="Times New Roman" panose="02020603050405020304" pitchFamily="18" charset="0"/>
              </a:rPr>
              <a:t>Améliorations proposées</a:t>
            </a:r>
            <a:endParaRPr lang="fr-FR" sz="20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fr-FR" dirty="0">
                <a:solidFill>
                  <a:schemeClr val="tx1"/>
                </a:solidFill>
                <a:latin typeface="Times New Roman" panose="02020603050405020304" pitchFamily="18" charset="0"/>
              </a:rPr>
              <a:t>1-</a:t>
            </a:r>
            <a:r>
              <a:rPr lang="fr-FR"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a:solidFill>
                  <a:schemeClr val="tx1"/>
                </a:solidFill>
                <a:effectLst/>
                <a:latin typeface="Times New Roman" panose="02020603050405020304" pitchFamily="18" charset="0"/>
                <a:ea typeface="Calibri" panose="020F0502020204030204" pitchFamily="34" charset="0"/>
              </a:rPr>
              <a:t>Accessibilité</a:t>
            </a:r>
          </a:p>
          <a:p>
            <a:r>
              <a:rPr lang="fr-FR" dirty="0">
                <a:solidFill>
                  <a:schemeClr val="tx1"/>
                </a:solidFill>
                <a:latin typeface="Times New Roman" panose="02020603050405020304" pitchFamily="18" charset="0"/>
              </a:rPr>
              <a:t>2-</a:t>
            </a:r>
            <a:r>
              <a:rPr lang="fr-FR"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a:solidFill>
                  <a:schemeClr val="tx1"/>
                </a:solidFill>
                <a:effectLst/>
                <a:latin typeface="Times New Roman" panose="02020603050405020304" pitchFamily="18" charset="0"/>
                <a:ea typeface="Calibri" panose="020F0502020204030204" pitchFamily="34" charset="0"/>
              </a:rPr>
              <a:t>Personnalisation</a:t>
            </a:r>
          </a:p>
          <a:p>
            <a:pPr algn="just">
              <a:lnSpc>
                <a:spcPct val="107000"/>
              </a:lnSpc>
              <a:spcBef>
                <a:spcPts val="200"/>
              </a:spcBef>
              <a:spcAft>
                <a:spcPts val="0"/>
              </a:spcAft>
            </a:pPr>
            <a:r>
              <a:rPr lang="fr-FR" dirty="0">
                <a:solidFill>
                  <a:schemeClr val="tx1"/>
                </a:solidFill>
                <a:latin typeface="Times New Roman" panose="02020603050405020304" pitchFamily="18" charset="0"/>
              </a:rPr>
              <a:t>3-</a:t>
            </a:r>
            <a:r>
              <a:rPr lang="fr-FR"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Interactivité</a:t>
            </a:r>
            <a:endParaRPr lang="fr-FR"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Bef>
                <a:spcPts val="200"/>
              </a:spcBef>
              <a:spcAft>
                <a:spcPts val="0"/>
              </a:spcAft>
            </a:pPr>
            <a:r>
              <a:rPr lang="fr-FR" dirty="0">
                <a:solidFill>
                  <a:schemeClr val="tx1"/>
                </a:solidFill>
                <a:latin typeface="Times New Roman" panose="02020603050405020304" pitchFamily="18" charset="0"/>
              </a:rPr>
              <a:t>4-</a:t>
            </a:r>
            <a:r>
              <a:rPr lang="fr-FR"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Robustesse technique</a:t>
            </a:r>
            <a:endParaRPr lang="fr-FR"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Bef>
                <a:spcPts val="200"/>
              </a:spcBef>
              <a:spcAft>
                <a:spcPts val="0"/>
              </a:spcAft>
            </a:pPr>
            <a:r>
              <a:rPr lang="fr-FR" dirty="0">
                <a:solidFill>
                  <a:schemeClr val="tx1"/>
                </a:solidFill>
                <a:latin typeface="Times New Roman" panose="02020603050405020304" pitchFamily="18" charset="0"/>
              </a:rPr>
              <a:t>5-</a:t>
            </a:r>
            <a:r>
              <a:rPr lang="fr-FR"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fr-F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E-learning</a:t>
            </a:r>
            <a:endParaRPr lang="fr-FR"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fr-FR" dirty="0">
                <a:solidFill>
                  <a:schemeClr val="tx1"/>
                </a:solidFill>
              </a:rPr>
              <a:t>6- </a:t>
            </a:r>
            <a:r>
              <a:rPr lang="fr-FR"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Visibilité</a:t>
            </a:r>
            <a:endParaRPr lang="fr-FR" sz="1800" dirty="0">
              <a:solidFill>
                <a:schemeClr val="tx1"/>
              </a:solidFill>
              <a:effectLst/>
              <a:latin typeface="Calibri Light" panose="020F0302020204030204" pitchFamily="34" charset="0"/>
              <a:ea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89644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8A0EF2-D9B8-42FD-B4AA-251F81010EE4}"/>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VII-CONCLUSION</a:t>
            </a:r>
          </a:p>
        </p:txBody>
      </p:sp>
      <p:sp>
        <p:nvSpPr>
          <p:cNvPr id="3" name="Espace réservé du contenu 2">
            <a:extLst>
              <a:ext uri="{FF2B5EF4-FFF2-40B4-BE49-F238E27FC236}">
                <a16:creationId xmlns:a16="http://schemas.microsoft.com/office/drawing/2014/main" id="{01CF2F04-1BED-4C31-8594-6A9993CB2973}"/>
              </a:ext>
            </a:extLst>
          </p:cNvPr>
          <p:cNvSpPr>
            <a:spLocks noGrp="1"/>
          </p:cNvSpPr>
          <p:nvPr>
            <p:ph idx="1"/>
          </p:nvPr>
        </p:nvSpPr>
        <p:spPr>
          <a:xfrm>
            <a:off x="537030" y="2603500"/>
            <a:ext cx="11001828" cy="2999014"/>
          </a:xfrm>
        </p:spPr>
        <p:txBody>
          <a:bodyPr>
            <a:normAutofit/>
          </a:bodyPr>
          <a:lstStyle/>
          <a:p>
            <a:pPr algn="ctr"/>
            <a:r>
              <a:rPr lang="fr-FR" sz="2400" dirty="0">
                <a:solidFill>
                  <a:schemeClr val="tx1"/>
                </a:solidFill>
                <a:latin typeface="Times New Roman" panose="02020603050405020304" pitchFamily="18" charset="0"/>
                <a:cs typeface="Times New Roman" panose="02020603050405020304" pitchFamily="18" charset="0"/>
              </a:rPr>
              <a:t>Le projet </a:t>
            </a:r>
            <a:r>
              <a:rPr lang="fr-FR" sz="2400" dirty="0" err="1">
                <a:solidFill>
                  <a:schemeClr val="tx1"/>
                </a:solidFill>
                <a:latin typeface="Times New Roman" panose="02020603050405020304" pitchFamily="18" charset="0"/>
                <a:cs typeface="Times New Roman" panose="02020603050405020304" pitchFamily="18" charset="0"/>
              </a:rPr>
              <a:t>Women</a:t>
            </a:r>
            <a:r>
              <a:rPr lang="fr-FR" sz="2400" dirty="0">
                <a:solidFill>
                  <a:schemeClr val="tx1"/>
                </a:solidFill>
                <a:latin typeface="Times New Roman" panose="02020603050405020304" pitchFamily="18" charset="0"/>
                <a:cs typeface="Times New Roman" panose="02020603050405020304" pitchFamily="18" charset="0"/>
              </a:rPr>
              <a:t> </a:t>
            </a:r>
            <a:r>
              <a:rPr lang="fr-FR" sz="2400" dirty="0" err="1">
                <a:solidFill>
                  <a:schemeClr val="tx1"/>
                </a:solidFill>
                <a:latin typeface="Times New Roman" panose="02020603050405020304" pitchFamily="18" charset="0"/>
                <a:cs typeface="Times New Roman" panose="02020603050405020304" pitchFamily="18" charset="0"/>
              </a:rPr>
              <a:t>Grow</a:t>
            </a:r>
            <a:r>
              <a:rPr lang="fr-FR" sz="2400" dirty="0">
                <a:solidFill>
                  <a:schemeClr val="tx1"/>
                </a:solidFill>
                <a:latin typeface="Times New Roman" panose="02020603050405020304" pitchFamily="18" charset="0"/>
                <a:cs typeface="Times New Roman" panose="02020603050405020304" pitchFamily="18" charset="0"/>
              </a:rPr>
              <a:t> Up est une plateforme numérique inclusive et dynamique qui autonomise les femmes en offrant des ressources et en favorisant une communauté de soutien. Fort de bases solides et d'améliorations continues axées sur l'utilisateur, </a:t>
            </a:r>
            <a:r>
              <a:rPr lang="fr-FR" sz="2400" dirty="0" err="1">
                <a:solidFill>
                  <a:schemeClr val="tx1"/>
                </a:solidFill>
                <a:latin typeface="Times New Roman" panose="02020603050405020304" pitchFamily="18" charset="0"/>
                <a:cs typeface="Times New Roman" panose="02020603050405020304" pitchFamily="18" charset="0"/>
              </a:rPr>
              <a:t>Women</a:t>
            </a:r>
            <a:r>
              <a:rPr lang="fr-FR" sz="2400" dirty="0">
                <a:solidFill>
                  <a:schemeClr val="tx1"/>
                </a:solidFill>
                <a:latin typeface="Times New Roman" panose="02020603050405020304" pitchFamily="18" charset="0"/>
                <a:cs typeface="Times New Roman" panose="02020603050405020304" pitchFamily="18" charset="0"/>
              </a:rPr>
              <a:t> </a:t>
            </a:r>
            <a:r>
              <a:rPr lang="fr-FR" sz="2400" dirty="0" err="1">
                <a:solidFill>
                  <a:schemeClr val="tx1"/>
                </a:solidFill>
                <a:latin typeface="Times New Roman" panose="02020603050405020304" pitchFamily="18" charset="0"/>
                <a:cs typeface="Times New Roman" panose="02020603050405020304" pitchFamily="18" charset="0"/>
              </a:rPr>
              <a:t>Grow</a:t>
            </a:r>
            <a:r>
              <a:rPr lang="fr-FR" sz="2400" dirty="0">
                <a:solidFill>
                  <a:schemeClr val="tx1"/>
                </a:solidFill>
                <a:latin typeface="Times New Roman" panose="02020603050405020304" pitchFamily="18" charset="0"/>
                <a:cs typeface="Times New Roman" panose="02020603050405020304" pitchFamily="18" charset="0"/>
              </a:rPr>
              <a:t> Up a le potentiel de devenir un acteur clé de l'autonomisation féminine à l'échelle mondiale.</a:t>
            </a:r>
          </a:p>
        </p:txBody>
      </p:sp>
    </p:spTree>
    <p:extLst>
      <p:ext uri="{BB962C8B-B14F-4D97-AF65-F5344CB8AC3E}">
        <p14:creationId xmlns:p14="http://schemas.microsoft.com/office/powerpoint/2010/main" val="1618968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0C0C5-1421-4378-AF1B-21A48926246F}"/>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SOMMAIRE</a:t>
            </a:r>
          </a:p>
        </p:txBody>
      </p:sp>
      <p:sp>
        <p:nvSpPr>
          <p:cNvPr id="3" name="ZoneTexte 2">
            <a:extLst>
              <a:ext uri="{FF2B5EF4-FFF2-40B4-BE49-F238E27FC236}">
                <a16:creationId xmlns:a16="http://schemas.microsoft.com/office/drawing/2014/main" id="{B157D430-E345-4852-A1EB-3418733A0483}"/>
              </a:ext>
            </a:extLst>
          </p:cNvPr>
          <p:cNvSpPr txBox="1"/>
          <p:nvPr/>
        </p:nvSpPr>
        <p:spPr>
          <a:xfrm>
            <a:off x="834887" y="2747799"/>
            <a:ext cx="11158329" cy="3108543"/>
          </a:xfrm>
          <a:prstGeom prst="rect">
            <a:avLst/>
          </a:prstGeom>
          <a:noFill/>
        </p:spPr>
        <p:txBody>
          <a:bodyPr wrap="square" rtlCol="0">
            <a:spAutoFit/>
          </a:bodyPr>
          <a:lstStyle/>
          <a:p>
            <a:r>
              <a:rPr lang="fr-FR" sz="2800" dirty="0">
                <a:latin typeface="Times New Roman" panose="02020603050405020304" pitchFamily="18" charset="0"/>
                <a:cs typeface="Times New Roman" panose="02020603050405020304" pitchFamily="18" charset="0"/>
              </a:rPr>
              <a:t>1- INTRODUCTION</a:t>
            </a:r>
          </a:p>
          <a:p>
            <a:r>
              <a:rPr lang="fr-FR" sz="2800" dirty="0">
                <a:latin typeface="Times New Roman" panose="02020603050405020304" pitchFamily="18" charset="0"/>
                <a:cs typeface="Times New Roman" panose="02020603050405020304" pitchFamily="18" charset="0"/>
              </a:rPr>
              <a:t>2- COMPREHENSION DES BESOINS CLIENTS</a:t>
            </a:r>
          </a:p>
          <a:p>
            <a:r>
              <a:rPr lang="fr-FR" sz="2800" dirty="0">
                <a:latin typeface="Times New Roman" panose="02020603050405020304" pitchFamily="18" charset="0"/>
                <a:cs typeface="Times New Roman" panose="02020603050405020304" pitchFamily="18" charset="0"/>
              </a:rPr>
              <a:t>3- ETAT DE L’ART</a:t>
            </a:r>
          </a:p>
          <a:p>
            <a:r>
              <a:rPr lang="fr-FR" sz="2800" dirty="0">
                <a:latin typeface="Times New Roman" panose="02020603050405020304" pitchFamily="18" charset="0"/>
                <a:cs typeface="Times New Roman" panose="02020603050405020304" pitchFamily="18" charset="0"/>
              </a:rPr>
              <a:t>4- CHOIX TECHNIQUE DU PROJET</a:t>
            </a:r>
          </a:p>
          <a:p>
            <a:r>
              <a:rPr lang="fr-FR" sz="2800" dirty="0">
                <a:latin typeface="Times New Roman" panose="02020603050405020304" pitchFamily="18" charset="0"/>
                <a:cs typeface="Times New Roman" panose="02020603050405020304" pitchFamily="18" charset="0"/>
              </a:rPr>
              <a:t>5- GESTION DU PROJET</a:t>
            </a:r>
          </a:p>
          <a:p>
            <a:r>
              <a:rPr lang="fr-FR" sz="2800" dirty="0">
                <a:latin typeface="Times New Roman" panose="02020603050405020304" pitchFamily="18" charset="0"/>
                <a:cs typeface="Times New Roman" panose="02020603050405020304" pitchFamily="18" charset="0"/>
              </a:rPr>
              <a:t>6- BILAN ET AMELIORATION</a:t>
            </a:r>
          </a:p>
          <a:p>
            <a:r>
              <a:rPr lang="fr-FR" sz="2800" dirty="0">
                <a:latin typeface="Times New Roman" panose="02020603050405020304" pitchFamily="18" charset="0"/>
                <a:cs typeface="Times New Roman" panose="02020603050405020304" pitchFamily="18" charset="0"/>
              </a:rPr>
              <a:t>7-CONCLUSION</a:t>
            </a:r>
          </a:p>
        </p:txBody>
      </p:sp>
    </p:spTree>
    <p:extLst>
      <p:ext uri="{BB962C8B-B14F-4D97-AF65-F5344CB8AC3E}">
        <p14:creationId xmlns:p14="http://schemas.microsoft.com/office/powerpoint/2010/main" val="212900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B2EE9C-A88E-44D0-897E-DE7ED33544C6}"/>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I-INTRODUCTION</a:t>
            </a:r>
          </a:p>
        </p:txBody>
      </p:sp>
      <p:sp>
        <p:nvSpPr>
          <p:cNvPr id="3" name="Espace réservé du contenu 2">
            <a:extLst>
              <a:ext uri="{FF2B5EF4-FFF2-40B4-BE49-F238E27FC236}">
                <a16:creationId xmlns:a16="http://schemas.microsoft.com/office/drawing/2014/main" id="{48AFD5D9-F703-446E-9206-ED86BBA9F109}"/>
              </a:ext>
            </a:extLst>
          </p:cNvPr>
          <p:cNvSpPr>
            <a:spLocks noGrp="1"/>
          </p:cNvSpPr>
          <p:nvPr>
            <p:ph idx="1"/>
          </p:nvPr>
        </p:nvSpPr>
        <p:spPr/>
        <p:txBody>
          <a:bodyPr/>
          <a:lstStyle/>
          <a:p>
            <a:pPr algn="ctr"/>
            <a:r>
              <a:rPr lang="fr-FR" dirty="0">
                <a:latin typeface="Times New Roman" panose="02020603050405020304" pitchFamily="18" charset="0"/>
                <a:cs typeface="Times New Roman" panose="02020603050405020304" pitchFamily="18" charset="0"/>
              </a:rPr>
              <a:t>Que Savoir sur </a:t>
            </a:r>
            <a:r>
              <a:rPr lang="fr-FR" b="1" dirty="0">
                <a:latin typeface="Times New Roman" panose="02020603050405020304" pitchFamily="18" charset="0"/>
                <a:cs typeface="Times New Roman" panose="02020603050405020304" pitchFamily="18" charset="0"/>
              </a:rPr>
              <a:t>WOMEN GROW UP </a:t>
            </a:r>
            <a:r>
              <a:rPr lang="fr-FR" dirty="0">
                <a:latin typeface="Times New Roman" panose="02020603050405020304" pitchFamily="18" charset="0"/>
                <a:cs typeface="Times New Roman" panose="02020603050405020304" pitchFamily="18" charset="0"/>
              </a:rPr>
              <a:t>??</a:t>
            </a:r>
          </a:p>
          <a:p>
            <a:pPr algn="ctr"/>
            <a:endParaRPr lang="fr-FR" dirty="0"/>
          </a:p>
        </p:txBody>
      </p:sp>
      <p:pic>
        <p:nvPicPr>
          <p:cNvPr id="5" name="Image 4">
            <a:extLst>
              <a:ext uri="{FF2B5EF4-FFF2-40B4-BE49-F238E27FC236}">
                <a16:creationId xmlns:a16="http://schemas.microsoft.com/office/drawing/2014/main" id="{37746425-F35E-4B3F-B05A-ABEE7FB87730}"/>
              </a:ext>
            </a:extLst>
          </p:cNvPr>
          <p:cNvPicPr>
            <a:picLocks noChangeAspect="1"/>
          </p:cNvPicPr>
          <p:nvPr/>
        </p:nvPicPr>
        <p:blipFill>
          <a:blip r:embed="rId2"/>
          <a:stretch>
            <a:fillRect/>
          </a:stretch>
        </p:blipFill>
        <p:spPr>
          <a:xfrm>
            <a:off x="1417983" y="2941984"/>
            <a:ext cx="8825659" cy="3816626"/>
          </a:xfrm>
          <a:prstGeom prst="rect">
            <a:avLst/>
          </a:prstGeom>
        </p:spPr>
      </p:pic>
    </p:spTree>
    <p:extLst>
      <p:ext uri="{BB962C8B-B14F-4D97-AF65-F5344CB8AC3E}">
        <p14:creationId xmlns:p14="http://schemas.microsoft.com/office/powerpoint/2010/main" val="31398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841A5F-5FE3-47A0-86DD-A447DB1CD74F}"/>
              </a:ext>
            </a:extLst>
          </p:cNvPr>
          <p:cNvSpPr>
            <a:spLocks noGrp="1"/>
          </p:cNvSpPr>
          <p:nvPr>
            <p:ph type="title"/>
          </p:nvPr>
        </p:nvSpPr>
        <p:spPr>
          <a:xfrm>
            <a:off x="1154954" y="973668"/>
            <a:ext cx="9353389" cy="706964"/>
          </a:xfrm>
        </p:spPr>
        <p:txBody>
          <a:bodyPr/>
          <a:lstStyle/>
          <a:p>
            <a:pPr algn="ctr"/>
            <a:r>
              <a:rPr lang="fr-FR" dirty="0">
                <a:latin typeface="Times New Roman" panose="02020603050405020304" pitchFamily="18" charset="0"/>
                <a:cs typeface="Times New Roman" panose="02020603050405020304" pitchFamily="18" charset="0"/>
              </a:rPr>
              <a:t>II-COMPREHENSION DES BESOINS CLIENT</a:t>
            </a:r>
          </a:p>
        </p:txBody>
      </p:sp>
      <p:sp>
        <p:nvSpPr>
          <p:cNvPr id="3" name="ZoneTexte 2">
            <a:extLst>
              <a:ext uri="{FF2B5EF4-FFF2-40B4-BE49-F238E27FC236}">
                <a16:creationId xmlns:a16="http://schemas.microsoft.com/office/drawing/2014/main" id="{9200A3D0-4354-460D-B693-30675C5A41EE}"/>
              </a:ext>
            </a:extLst>
          </p:cNvPr>
          <p:cNvSpPr txBox="1"/>
          <p:nvPr/>
        </p:nvSpPr>
        <p:spPr>
          <a:xfrm>
            <a:off x="4905828" y="2667782"/>
            <a:ext cx="2380343"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1- Les acteurs</a:t>
            </a:r>
          </a:p>
        </p:txBody>
      </p:sp>
      <p:pic>
        <p:nvPicPr>
          <p:cNvPr id="5" name="Image 4">
            <a:extLst>
              <a:ext uri="{FF2B5EF4-FFF2-40B4-BE49-F238E27FC236}">
                <a16:creationId xmlns:a16="http://schemas.microsoft.com/office/drawing/2014/main" id="{1CCAFF7B-0BAF-4CDB-80AD-C8F447C3F71E}"/>
              </a:ext>
            </a:extLst>
          </p:cNvPr>
          <p:cNvPicPr>
            <a:picLocks noChangeAspect="1"/>
          </p:cNvPicPr>
          <p:nvPr/>
        </p:nvPicPr>
        <p:blipFill>
          <a:blip r:embed="rId2"/>
          <a:stretch>
            <a:fillRect/>
          </a:stretch>
        </p:blipFill>
        <p:spPr>
          <a:xfrm>
            <a:off x="7053943" y="4178152"/>
            <a:ext cx="4596169" cy="2303963"/>
          </a:xfrm>
          <a:prstGeom prst="rect">
            <a:avLst/>
          </a:prstGeom>
        </p:spPr>
      </p:pic>
      <p:sp>
        <p:nvSpPr>
          <p:cNvPr id="6" name="ZoneTexte 5">
            <a:extLst>
              <a:ext uri="{FF2B5EF4-FFF2-40B4-BE49-F238E27FC236}">
                <a16:creationId xmlns:a16="http://schemas.microsoft.com/office/drawing/2014/main" id="{2994A334-50C4-4C82-B1A5-C20B8F28932D}"/>
              </a:ext>
            </a:extLst>
          </p:cNvPr>
          <p:cNvSpPr txBox="1"/>
          <p:nvPr/>
        </p:nvSpPr>
        <p:spPr>
          <a:xfrm>
            <a:off x="769257" y="3846286"/>
            <a:ext cx="5326743" cy="707886"/>
          </a:xfrm>
          <a:prstGeom prst="rect">
            <a:avLst/>
          </a:prstGeom>
          <a:noFill/>
        </p:spPr>
        <p:txBody>
          <a:bodyPr wrap="square" rtlCol="0">
            <a:spAutoFit/>
          </a:bodyPr>
          <a:lstStyle/>
          <a:p>
            <a:pPr marL="285750" indent="-28575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 Commanditaire (client principal)</a:t>
            </a:r>
          </a:p>
          <a:p>
            <a:pPr marL="285750" indent="-285750">
              <a:buFont typeface="Arial" panose="020B0604020202020204" pitchFamily="34" charset="0"/>
              <a:buChar char="•"/>
            </a:pPr>
            <a:r>
              <a:rPr lang="fr-FR" sz="2000" dirty="0">
                <a:latin typeface="Times New Roman" panose="02020603050405020304" pitchFamily="18" charset="0"/>
                <a:cs typeface="Times New Roman" panose="02020603050405020304" pitchFamily="18" charset="0"/>
              </a:rPr>
              <a:t>Les principales Utilisatrices</a:t>
            </a:r>
          </a:p>
        </p:txBody>
      </p:sp>
    </p:spTree>
    <p:extLst>
      <p:ext uri="{BB962C8B-B14F-4D97-AF65-F5344CB8AC3E}">
        <p14:creationId xmlns:p14="http://schemas.microsoft.com/office/powerpoint/2010/main" val="75537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A63F3-B8C8-4C37-A7FE-84C3D9857D26}"/>
              </a:ext>
            </a:extLst>
          </p:cNvPr>
          <p:cNvSpPr>
            <a:spLocks noGrp="1"/>
          </p:cNvSpPr>
          <p:nvPr>
            <p:ph type="title"/>
          </p:nvPr>
        </p:nvSpPr>
        <p:spPr>
          <a:xfrm>
            <a:off x="1154954" y="2677644"/>
            <a:ext cx="4351025" cy="3026469"/>
          </a:xfrm>
        </p:spPr>
        <p:txBody>
          <a:bodyPr/>
          <a:lstStyle/>
          <a:p>
            <a:r>
              <a:rPr lang="fr-FR" sz="2400" dirty="0">
                <a:latin typeface="Times New Roman" panose="02020603050405020304" pitchFamily="18" charset="0"/>
                <a:cs typeface="Times New Roman" panose="02020603050405020304" pitchFamily="18" charset="0"/>
              </a:rPr>
              <a:t>1- Espace Utilisateurs</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2-Contenus Editoriaux</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3-Interraction Communautaire</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4-Agenda d’</a:t>
            </a:r>
            <a:r>
              <a:rPr lang="fr-FR" sz="2400" dirty="0" err="1">
                <a:latin typeface="Times New Roman" panose="02020603050405020304" pitchFamily="18" charset="0"/>
                <a:cs typeface="Times New Roman" panose="02020603050405020304" pitchFamily="18" charset="0"/>
              </a:rPr>
              <a:t>evenements</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5-Formulaire de Signalements</a:t>
            </a:r>
            <a:br>
              <a:rPr lang="fr-FR" sz="2400" dirty="0">
                <a:latin typeface="Times New Roman" panose="02020603050405020304" pitchFamily="18" charset="0"/>
                <a:cs typeface="Times New Roman" panose="02020603050405020304" pitchFamily="18" charset="0"/>
              </a:rPr>
            </a:br>
            <a:r>
              <a:rPr lang="fr-FR" sz="2400" dirty="0">
                <a:latin typeface="Times New Roman" panose="02020603050405020304" pitchFamily="18" charset="0"/>
                <a:cs typeface="Times New Roman" panose="02020603050405020304" pitchFamily="18" charset="0"/>
              </a:rPr>
              <a:t>6-Administration du site</a:t>
            </a:r>
          </a:p>
        </p:txBody>
      </p:sp>
      <p:sp>
        <p:nvSpPr>
          <p:cNvPr id="3" name="Espace réservé du texte 2">
            <a:extLst>
              <a:ext uri="{FF2B5EF4-FFF2-40B4-BE49-F238E27FC236}">
                <a16:creationId xmlns:a16="http://schemas.microsoft.com/office/drawing/2014/main" id="{9C56940D-0895-4D22-82A4-E5E8058746C8}"/>
              </a:ext>
            </a:extLst>
          </p:cNvPr>
          <p:cNvSpPr>
            <a:spLocks noGrp="1"/>
          </p:cNvSpPr>
          <p:nvPr>
            <p:ph type="body" idx="1"/>
          </p:nvPr>
        </p:nvSpPr>
        <p:spPr>
          <a:xfrm>
            <a:off x="6895559" y="2677644"/>
            <a:ext cx="4469127" cy="2895842"/>
          </a:xfrm>
        </p:spPr>
        <p:txBody>
          <a:bodyPr>
            <a:normAutofit/>
          </a:bodyPr>
          <a:lstStyle/>
          <a:p>
            <a:r>
              <a:rPr lang="fr-FR" dirty="0">
                <a:latin typeface="Times New Roman" panose="02020603050405020304" pitchFamily="18" charset="0"/>
                <a:cs typeface="Times New Roman" panose="02020603050405020304" pitchFamily="18" charset="0"/>
              </a:rPr>
              <a:t>1-Accessibilite</a:t>
            </a:r>
          </a:p>
          <a:p>
            <a:r>
              <a:rPr lang="fr-FR" dirty="0">
                <a:latin typeface="Times New Roman" panose="02020603050405020304" pitchFamily="18" charset="0"/>
                <a:cs typeface="Times New Roman" panose="02020603050405020304" pitchFamily="18" charset="0"/>
              </a:rPr>
              <a:t>2-securite</a:t>
            </a:r>
          </a:p>
          <a:p>
            <a:r>
              <a:rPr lang="fr-FR" dirty="0">
                <a:latin typeface="Times New Roman" panose="02020603050405020304" pitchFamily="18" charset="0"/>
                <a:cs typeface="Times New Roman" panose="02020603050405020304" pitchFamily="18" charset="0"/>
              </a:rPr>
              <a:t>3-scalabilite</a:t>
            </a:r>
          </a:p>
          <a:p>
            <a:r>
              <a:rPr lang="fr-FR" dirty="0">
                <a:latin typeface="Times New Roman" panose="02020603050405020304" pitchFamily="18" charset="0"/>
                <a:cs typeface="Times New Roman" panose="02020603050405020304" pitchFamily="18" charset="0"/>
              </a:rPr>
              <a:t>4-performance</a:t>
            </a:r>
          </a:p>
          <a:p>
            <a:r>
              <a:rPr lang="fr-FR" dirty="0">
                <a:latin typeface="Times New Roman" panose="02020603050405020304" pitchFamily="18" charset="0"/>
                <a:cs typeface="Times New Roman" panose="02020603050405020304" pitchFamily="18" charset="0"/>
              </a:rPr>
              <a:t>5-Maintenance et </a:t>
            </a:r>
            <a:r>
              <a:rPr lang="fr-FR" dirty="0" err="1">
                <a:latin typeface="Times New Roman" panose="02020603050405020304" pitchFamily="18" charset="0"/>
                <a:cs typeface="Times New Roman" panose="02020603050405020304" pitchFamily="18" charset="0"/>
              </a:rPr>
              <a:t>evolutivite</a:t>
            </a:r>
            <a:endParaRPr lang="fr-FR" dirty="0">
              <a:latin typeface="Times New Roman" panose="02020603050405020304" pitchFamily="18" charset="0"/>
              <a:cs typeface="Times New Roman" panose="02020603050405020304" pitchFamily="18" charset="0"/>
            </a:endParaRPr>
          </a:p>
        </p:txBody>
      </p:sp>
      <p:sp>
        <p:nvSpPr>
          <p:cNvPr id="4" name="ZoneTexte 3">
            <a:extLst>
              <a:ext uri="{FF2B5EF4-FFF2-40B4-BE49-F238E27FC236}">
                <a16:creationId xmlns:a16="http://schemas.microsoft.com/office/drawing/2014/main" id="{80D80696-2D98-4172-BA90-C6EC4A43CB4A}"/>
              </a:ext>
            </a:extLst>
          </p:cNvPr>
          <p:cNvSpPr txBox="1"/>
          <p:nvPr/>
        </p:nvSpPr>
        <p:spPr>
          <a:xfrm>
            <a:off x="1154954" y="1944914"/>
            <a:ext cx="4351025" cy="523220"/>
          </a:xfrm>
          <a:prstGeom prst="rect">
            <a:avLst/>
          </a:prstGeom>
          <a:noFill/>
        </p:spPr>
        <p:txBody>
          <a:bodyPr wrap="square" rtlCol="0">
            <a:spAutoFit/>
          </a:bodyPr>
          <a:lstStyle/>
          <a:p>
            <a:r>
              <a:rPr lang="fr-FR" sz="2800" b="1" dirty="0">
                <a:solidFill>
                  <a:schemeClr val="bg1"/>
                </a:solidFill>
                <a:latin typeface="Times New Roman" panose="02020603050405020304" pitchFamily="18" charset="0"/>
                <a:cs typeface="Times New Roman" panose="02020603050405020304" pitchFamily="18" charset="0"/>
              </a:rPr>
              <a:t>2-Les besoins Fonctionnels</a:t>
            </a:r>
          </a:p>
        </p:txBody>
      </p:sp>
      <p:sp>
        <p:nvSpPr>
          <p:cNvPr id="5" name="ZoneTexte 4">
            <a:extLst>
              <a:ext uri="{FF2B5EF4-FFF2-40B4-BE49-F238E27FC236}">
                <a16:creationId xmlns:a16="http://schemas.microsoft.com/office/drawing/2014/main" id="{91377A87-E9EC-45E6-9B10-22BA1E513696}"/>
              </a:ext>
            </a:extLst>
          </p:cNvPr>
          <p:cNvSpPr txBox="1"/>
          <p:nvPr/>
        </p:nvSpPr>
        <p:spPr>
          <a:xfrm>
            <a:off x="6895559" y="1944914"/>
            <a:ext cx="4933584" cy="523220"/>
          </a:xfrm>
          <a:prstGeom prst="rect">
            <a:avLst/>
          </a:prstGeom>
          <a:noFill/>
        </p:spPr>
        <p:txBody>
          <a:bodyPr wrap="square" rtlCol="0">
            <a:spAutoFit/>
          </a:bodyPr>
          <a:lstStyle/>
          <a:p>
            <a:r>
              <a:rPr lang="fr-FR" sz="2800" b="1" dirty="0">
                <a:latin typeface="Times New Roman" panose="02020603050405020304" pitchFamily="18" charset="0"/>
                <a:cs typeface="Times New Roman" panose="02020603050405020304" pitchFamily="18" charset="0"/>
              </a:rPr>
              <a:t>3-Les Besoins non-fonctionnels</a:t>
            </a:r>
          </a:p>
        </p:txBody>
      </p:sp>
    </p:spTree>
    <p:extLst>
      <p:ext uri="{BB962C8B-B14F-4D97-AF65-F5344CB8AC3E}">
        <p14:creationId xmlns:p14="http://schemas.microsoft.com/office/powerpoint/2010/main" val="1194184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55C2AC-D9FD-4580-B856-22F5D8D932CD}"/>
              </a:ext>
            </a:extLst>
          </p:cNvPr>
          <p:cNvSpPr>
            <a:spLocks noGrp="1"/>
          </p:cNvSpPr>
          <p:nvPr>
            <p:ph type="title"/>
          </p:nvPr>
        </p:nvSpPr>
        <p:spPr>
          <a:xfrm>
            <a:off x="1154954" y="1295400"/>
            <a:ext cx="3286415" cy="765629"/>
          </a:xfrm>
        </p:spPr>
        <p:txBody>
          <a:bodyPr/>
          <a:lstStyle/>
          <a:p>
            <a:r>
              <a:rPr lang="fr-FR" sz="2800" dirty="0">
                <a:latin typeface="Times New Roman" panose="02020603050405020304" pitchFamily="18" charset="0"/>
                <a:cs typeface="Times New Roman" panose="02020603050405020304" pitchFamily="18" charset="0"/>
              </a:rPr>
              <a:t>III- ETAT DE L’ART</a:t>
            </a:r>
          </a:p>
        </p:txBody>
      </p:sp>
      <p:sp>
        <p:nvSpPr>
          <p:cNvPr id="4" name="Espace réservé du texte 3">
            <a:extLst>
              <a:ext uri="{FF2B5EF4-FFF2-40B4-BE49-F238E27FC236}">
                <a16:creationId xmlns:a16="http://schemas.microsoft.com/office/drawing/2014/main" id="{010D33B1-9491-419A-83BF-159A8972D1C1}"/>
              </a:ext>
            </a:extLst>
          </p:cNvPr>
          <p:cNvSpPr>
            <a:spLocks noGrp="1"/>
          </p:cNvSpPr>
          <p:nvPr>
            <p:ph type="body" sz="half" idx="2"/>
          </p:nvPr>
        </p:nvSpPr>
        <p:spPr>
          <a:xfrm>
            <a:off x="1154951" y="2667001"/>
            <a:ext cx="3286417" cy="2895599"/>
          </a:xfrm>
        </p:spPr>
        <p:txBody>
          <a:bodyPr>
            <a:normAutofit/>
          </a:bodyPr>
          <a:lstStyle/>
          <a:p>
            <a:r>
              <a:rPr lang="fr-FR" sz="2000" b="1" dirty="0">
                <a:latin typeface="Times New Roman" panose="02020603050405020304" pitchFamily="18" charset="0"/>
                <a:cs typeface="Times New Roman" panose="02020603050405020304" pitchFamily="18" charset="0"/>
              </a:rPr>
              <a:t>a-</a:t>
            </a:r>
            <a:r>
              <a:rPr lang="fr-FR" sz="2000" b="1" dirty="0" err="1">
                <a:latin typeface="Times New Roman" panose="02020603050405020304" pitchFamily="18" charset="0"/>
                <a:cs typeface="Times New Roman" panose="02020603050405020304" pitchFamily="18" charset="0"/>
              </a:rPr>
              <a:t>Women</a:t>
            </a:r>
            <a:r>
              <a:rPr lang="fr-FR" sz="2000" b="1" dirty="0">
                <a:latin typeface="Times New Roman" panose="02020603050405020304" pitchFamily="18" charset="0"/>
                <a:cs typeface="Times New Roman" panose="02020603050405020304" pitchFamily="18" charset="0"/>
              </a:rPr>
              <a:t> </a:t>
            </a:r>
            <a:r>
              <a:rPr lang="fr-FR" sz="2000" b="1" dirty="0" err="1">
                <a:latin typeface="Times New Roman" panose="02020603050405020304" pitchFamily="18" charset="0"/>
                <a:cs typeface="Times New Roman" panose="02020603050405020304" pitchFamily="18" charset="0"/>
              </a:rPr>
              <a:t>Who</a:t>
            </a:r>
            <a:endParaRPr lang="fr-FR" sz="2000" b="1" dirty="0">
              <a:latin typeface="Times New Roman" panose="02020603050405020304" pitchFamily="18" charset="0"/>
              <a:cs typeface="Times New Roman" panose="02020603050405020304" pitchFamily="18" charset="0"/>
            </a:endParaRPr>
          </a:p>
          <a:p>
            <a:r>
              <a:rPr lang="fr-FR" sz="2000" b="1" dirty="0">
                <a:latin typeface="Times New Roman" panose="02020603050405020304" pitchFamily="18" charset="0"/>
                <a:cs typeface="Times New Roman" panose="02020603050405020304" pitchFamily="18" charset="0"/>
              </a:rPr>
              <a:t>b-Lead In</a:t>
            </a:r>
          </a:p>
          <a:p>
            <a:r>
              <a:rPr lang="fr-FR" sz="2000" b="1" dirty="0">
                <a:latin typeface="Times New Roman" panose="02020603050405020304" pitchFamily="18" charset="0"/>
                <a:cs typeface="Times New Roman" panose="02020603050405020304" pitchFamily="18" charset="0"/>
              </a:rPr>
              <a:t>c-Digital Ladies &amp; Allies</a:t>
            </a:r>
          </a:p>
          <a:p>
            <a:r>
              <a:rPr lang="fr-FR" sz="2000" b="1" dirty="0">
                <a:latin typeface="Times New Roman" panose="02020603050405020304" pitchFamily="18" charset="0"/>
                <a:cs typeface="Times New Roman" panose="02020603050405020304" pitchFamily="18" charset="0"/>
              </a:rPr>
              <a:t>d-</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Women in Africa </a:t>
            </a:r>
            <a:endPar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fr-FR" sz="2000" b="1" dirty="0">
                <a:latin typeface="Times New Roman" panose="02020603050405020304" pitchFamily="18" charset="0"/>
                <a:cs typeface="Times New Roman" panose="02020603050405020304" pitchFamily="18" charset="0"/>
              </a:rPr>
              <a:t>e-</a:t>
            </a:r>
            <a:r>
              <a:rPr lang="fr-FR" sz="2000" b="1" dirty="0" err="1">
                <a:effectLst/>
                <a:latin typeface="Times New Roman" panose="02020603050405020304" pitchFamily="18" charset="0"/>
                <a:ea typeface="Times New Roman" panose="02020603050405020304" pitchFamily="18" charset="0"/>
                <a:cs typeface="Times New Roman" panose="02020603050405020304" pitchFamily="18" charset="0"/>
              </a:rPr>
              <a:t>She</a:t>
            </a:r>
            <a:r>
              <a:rPr lang="fr-FR" sz="2000" b="1" dirty="0">
                <a:effectLst/>
                <a:latin typeface="Times New Roman" panose="02020603050405020304" pitchFamily="18" charset="0"/>
                <a:ea typeface="Times New Roman" panose="02020603050405020304" pitchFamily="18" charset="0"/>
                <a:cs typeface="Times New Roman" panose="02020603050405020304" pitchFamily="18" charset="0"/>
              </a:rPr>
              <a:t> Leads </a:t>
            </a:r>
            <a:r>
              <a:rPr lang="fr-FR" sz="2000" b="1" dirty="0" err="1">
                <a:effectLst/>
                <a:latin typeface="Times New Roman" panose="02020603050405020304" pitchFamily="18" charset="0"/>
                <a:ea typeface="Times New Roman" panose="02020603050405020304" pitchFamily="18" charset="0"/>
                <a:cs typeface="Times New Roman" panose="02020603050405020304" pitchFamily="18" charset="0"/>
              </a:rPr>
              <a:t>Africa</a:t>
            </a:r>
            <a:endParaRPr lang="fr-FR" sz="2000" b="1" dirty="0">
              <a:latin typeface="Times New Roman" panose="02020603050405020304" pitchFamily="18" charset="0"/>
              <a:cs typeface="Times New Roman" panose="02020603050405020304" pitchFamily="18" charset="0"/>
            </a:endParaRPr>
          </a:p>
        </p:txBody>
      </p:sp>
      <p:graphicFrame>
        <p:nvGraphicFramePr>
          <p:cNvPr id="8" name="Diagramme 7">
            <a:extLst>
              <a:ext uri="{FF2B5EF4-FFF2-40B4-BE49-F238E27FC236}">
                <a16:creationId xmlns:a16="http://schemas.microsoft.com/office/drawing/2014/main" id="{FCF132D0-9F01-433F-9310-A885B2D8EF19}"/>
              </a:ext>
            </a:extLst>
          </p:cNvPr>
          <p:cNvGraphicFramePr/>
          <p:nvPr>
            <p:extLst>
              <p:ext uri="{D42A27DB-BD31-4B8C-83A1-F6EECF244321}">
                <p14:modId xmlns:p14="http://schemas.microsoft.com/office/powerpoint/2010/main" val="1978729734"/>
              </p:ext>
            </p:extLst>
          </p:nvPr>
        </p:nvGraphicFramePr>
        <p:xfrm>
          <a:off x="5529489" y="188686"/>
          <a:ext cx="2381250" cy="2478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102" name="Picture 6" descr="Image de Digital Ladies &amp; Allies logo">
            <a:extLst>
              <a:ext uri="{FF2B5EF4-FFF2-40B4-BE49-F238E27FC236}">
                <a16:creationId xmlns:a16="http://schemas.microsoft.com/office/drawing/2014/main" id="{6C3B257C-3CE6-4D93-B326-E167F3E0ED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41581" y="346529"/>
            <a:ext cx="2143125" cy="17145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de Women in Africa logo">
            <a:extLst>
              <a:ext uri="{FF2B5EF4-FFF2-40B4-BE49-F238E27FC236}">
                <a16:creationId xmlns:a16="http://schemas.microsoft.com/office/drawing/2014/main" id="{1CC00355-46F4-4E97-8186-B4EDE8144B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95661" y="4435929"/>
            <a:ext cx="238125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de She Leads Africa logo">
            <a:extLst>
              <a:ext uri="{FF2B5EF4-FFF2-40B4-BE49-F238E27FC236}">
                <a16:creationId xmlns:a16="http://schemas.microsoft.com/office/drawing/2014/main" id="{69686B00-C4CE-4BDE-845C-577AB60CCDA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32398" y="2536371"/>
            <a:ext cx="1756682" cy="1442357"/>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de Women in Infrastructure Development in Africa">
            <a:extLst>
              <a:ext uri="{FF2B5EF4-FFF2-40B4-BE49-F238E27FC236}">
                <a16:creationId xmlns:a16="http://schemas.microsoft.com/office/drawing/2014/main" id="{9F822C2B-8A7B-4EE7-BDA5-7D138A9BA4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3547" y="4606471"/>
            <a:ext cx="23812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404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88CFAF-19BA-4996-A6D6-C147949C5D2E}"/>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IV- CHOIX TECHNIQUE DU PROJET</a:t>
            </a:r>
          </a:p>
        </p:txBody>
      </p:sp>
      <p:sp>
        <p:nvSpPr>
          <p:cNvPr id="3" name="ZoneTexte 2">
            <a:extLst>
              <a:ext uri="{FF2B5EF4-FFF2-40B4-BE49-F238E27FC236}">
                <a16:creationId xmlns:a16="http://schemas.microsoft.com/office/drawing/2014/main" id="{6CE897B0-A41B-4CC1-BA9B-CC9D00351A29}"/>
              </a:ext>
            </a:extLst>
          </p:cNvPr>
          <p:cNvSpPr txBox="1"/>
          <p:nvPr/>
        </p:nvSpPr>
        <p:spPr>
          <a:xfrm>
            <a:off x="3839028" y="2499249"/>
            <a:ext cx="4513943" cy="461665"/>
          </a:xfrm>
          <a:prstGeom prst="rect">
            <a:avLst/>
          </a:prstGeom>
          <a:noFill/>
        </p:spPr>
        <p:txBody>
          <a:bodyPr wrap="square" rtlCol="0">
            <a:spAutoFit/>
          </a:bodyPr>
          <a:lstStyle/>
          <a:p>
            <a:pPr algn="ctr"/>
            <a:r>
              <a:rPr lang="fr-FR" sz="2400" b="1" dirty="0">
                <a:latin typeface="Times New Roman" panose="02020603050405020304" pitchFamily="18" charset="0"/>
                <a:cs typeface="Times New Roman" panose="02020603050405020304" pitchFamily="18" charset="0"/>
              </a:rPr>
              <a:t>1- Architecture du Projet</a:t>
            </a:r>
          </a:p>
        </p:txBody>
      </p:sp>
      <p:sp>
        <p:nvSpPr>
          <p:cNvPr id="4" name="ZoneTexte 3">
            <a:extLst>
              <a:ext uri="{FF2B5EF4-FFF2-40B4-BE49-F238E27FC236}">
                <a16:creationId xmlns:a16="http://schemas.microsoft.com/office/drawing/2014/main" id="{971209EA-C6F6-4F5A-97D8-A894E4CD3D22}"/>
              </a:ext>
            </a:extLst>
          </p:cNvPr>
          <p:cNvSpPr txBox="1"/>
          <p:nvPr/>
        </p:nvSpPr>
        <p:spPr>
          <a:xfrm>
            <a:off x="464457" y="3429000"/>
            <a:ext cx="5138057" cy="1754326"/>
          </a:xfrm>
          <a:prstGeom prst="rect">
            <a:avLst/>
          </a:prstGeom>
          <a:noFill/>
        </p:spPr>
        <p:txBody>
          <a:bodyPr wrap="square" rtlCol="0">
            <a:spAutoFit/>
          </a:bodyPr>
          <a:lstStyle/>
          <a:p>
            <a:pPr marL="285750" indent="-285750">
              <a:buFont typeface="Symbol" panose="05050102010706020507" pitchFamily="18" charset="2"/>
              <a:buChar char="·"/>
            </a:pPr>
            <a:r>
              <a:rPr lang="fr-FR" sz="1800" b="1" dirty="0">
                <a:effectLst/>
                <a:latin typeface="Times New Roman" panose="02020603050405020304" pitchFamily="18" charset="0"/>
                <a:ea typeface="Times New Roman" panose="02020603050405020304" pitchFamily="18" charset="0"/>
              </a:rPr>
              <a:t>Type de plateforme</a:t>
            </a:r>
            <a:r>
              <a:rPr lang="fr-FR" sz="1800" dirty="0">
                <a:effectLst/>
                <a:latin typeface="Times New Roman" panose="02020603050405020304" pitchFamily="18" charset="0"/>
                <a:ea typeface="Times New Roman" panose="02020603050405020304" pitchFamily="18" charset="0"/>
              </a:rPr>
              <a:t> : Application web </a:t>
            </a:r>
          </a:p>
          <a:p>
            <a:pPr marL="285750" indent="-285750">
              <a:buFont typeface="Symbol" panose="05050102010706020507" pitchFamily="18" charset="2"/>
              <a:buChar char="·"/>
            </a:pPr>
            <a:endParaRPr lang="fr-FR" sz="1800" dirty="0">
              <a:effectLst/>
              <a:latin typeface="Times New Roman" panose="02020603050405020304" pitchFamily="18" charset="0"/>
              <a:ea typeface="Times New Roman" panose="02020603050405020304" pitchFamily="18" charset="0"/>
            </a:endParaRPr>
          </a:p>
          <a:p>
            <a:pPr marL="285750" indent="-285750">
              <a:buFont typeface="Symbol" panose="05050102010706020507" pitchFamily="18" charset="2"/>
              <a:buChar char="·"/>
            </a:pPr>
            <a:r>
              <a:rPr lang="fr-FR" sz="1800" b="1" dirty="0">
                <a:effectLst/>
                <a:latin typeface="Times New Roman" panose="02020603050405020304" pitchFamily="18" charset="0"/>
                <a:ea typeface="Times New Roman" panose="02020603050405020304" pitchFamily="18" charset="0"/>
              </a:rPr>
              <a:t>Architecture logicielle</a:t>
            </a:r>
            <a:r>
              <a:rPr lang="fr-FR" sz="1800" dirty="0">
                <a:effectLst/>
                <a:latin typeface="Times New Roman" panose="02020603050405020304" pitchFamily="18" charset="0"/>
                <a:ea typeface="Times New Roman" panose="02020603050405020304" pitchFamily="18" charset="0"/>
              </a:rPr>
              <a:t> : Architecture MVC (Model-</a:t>
            </a:r>
            <a:r>
              <a:rPr lang="fr-FR" sz="1800" dirty="0" err="1">
                <a:effectLst/>
                <a:latin typeface="Times New Roman" panose="02020603050405020304" pitchFamily="18" charset="0"/>
                <a:ea typeface="Times New Roman" panose="02020603050405020304" pitchFamily="18" charset="0"/>
              </a:rPr>
              <a:t>View</a:t>
            </a:r>
            <a:r>
              <a:rPr lang="fr-FR" sz="1800" dirty="0">
                <a:effectLst/>
                <a:latin typeface="Times New Roman" panose="02020603050405020304" pitchFamily="18" charset="0"/>
                <a:ea typeface="Times New Roman" panose="02020603050405020304" pitchFamily="18" charset="0"/>
              </a:rPr>
              <a:t>-Controller), choisie pour sa modularité, facilitant la séparation des responsabilités </a:t>
            </a:r>
            <a:endParaRPr lang="fr-FR" dirty="0"/>
          </a:p>
        </p:txBody>
      </p:sp>
      <p:pic>
        <p:nvPicPr>
          <p:cNvPr id="1028" name="Picture 4" descr="Résultat d’images pour Architecture mvc laravel">
            <a:extLst>
              <a:ext uri="{FF2B5EF4-FFF2-40B4-BE49-F238E27FC236}">
                <a16:creationId xmlns:a16="http://schemas.microsoft.com/office/drawing/2014/main" id="{FB229382-AA62-45FE-9DE9-DB79C3288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686" y="4044363"/>
            <a:ext cx="5747656" cy="2385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37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B7EBA-B7A2-44DF-93B4-A44CB8E2A662}"/>
              </a:ext>
            </a:extLst>
          </p:cNvPr>
          <p:cNvSpPr>
            <a:spLocks noGrp="1"/>
          </p:cNvSpPr>
          <p:nvPr>
            <p:ph type="title"/>
          </p:nvPr>
        </p:nvSpPr>
        <p:spPr>
          <a:xfrm>
            <a:off x="1154954" y="2677644"/>
            <a:ext cx="4941046" cy="2910355"/>
          </a:xfrm>
        </p:spPr>
        <p:txBody>
          <a:bodyPr/>
          <a:lstStyle/>
          <a:p>
            <a:pPr marL="457200" lvl="1" algn="l">
              <a:lnSpc>
                <a:spcPct val="150000"/>
              </a:lnSpc>
              <a:spcAft>
                <a:spcPts val="800"/>
              </a:spcAft>
              <a:tabLst>
                <a:tab pos="914400" algn="l"/>
              </a:tabLst>
            </a:pPr>
            <a:r>
              <a:rPr lang="fr-FR"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Langages</a:t>
            </a:r>
            <a:r>
              <a:rPr lang="fr-FR"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HTML5 pour la structure, JavaScript pour l’interactivité.</a:t>
            </a:r>
            <a:br>
              <a:rPr lang="fr-FR" sz="2000" dirty="0">
                <a:solidFill>
                  <a:schemeClr val="bg1"/>
                </a:solidFill>
                <a:latin typeface="Calibri" panose="020F0502020204030204" pitchFamily="34" charset="0"/>
                <a:ea typeface="Calibri" panose="020F0502020204030204" pitchFamily="34" charset="0"/>
                <a:cs typeface="Times New Roman" panose="02020603050405020304" pitchFamily="18" charset="0"/>
              </a:rPr>
            </a:br>
            <a:r>
              <a:rPr lang="fr-FR"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Framework</a:t>
            </a:r>
            <a:r>
              <a:rPr lang="fr-FR"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React.js</a:t>
            </a:r>
            <a:br>
              <a:rPr lang="fr-FR" sz="20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fr-FR" sz="20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Stylisation</a:t>
            </a:r>
            <a:r>
              <a:rPr lang="fr-FR"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 </a:t>
            </a:r>
            <a:r>
              <a:rPr lang="fr-FR" sz="20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Tailwind</a:t>
            </a:r>
            <a:r>
              <a:rPr lang="fr-FR"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CSS</a:t>
            </a:r>
            <a:br>
              <a:rPr lang="fr-FR" sz="1800" dirty="0">
                <a:effectLst/>
                <a:latin typeface="Calibri" panose="020F0502020204030204" pitchFamily="34" charset="0"/>
                <a:ea typeface="Calibri" panose="020F0502020204030204" pitchFamily="34" charset="0"/>
                <a:cs typeface="Times New Roman" panose="02020603050405020304" pitchFamily="18" charset="0"/>
              </a:rPr>
            </a:br>
            <a:endParaRPr lang="fr-FR" sz="2000" dirty="0"/>
          </a:p>
        </p:txBody>
      </p:sp>
      <p:sp>
        <p:nvSpPr>
          <p:cNvPr id="3" name="Espace réservé du texte 2">
            <a:extLst>
              <a:ext uri="{FF2B5EF4-FFF2-40B4-BE49-F238E27FC236}">
                <a16:creationId xmlns:a16="http://schemas.microsoft.com/office/drawing/2014/main" id="{F3DE00C7-33B9-4D69-A79D-E6C6871DE626}"/>
              </a:ext>
            </a:extLst>
          </p:cNvPr>
          <p:cNvSpPr>
            <a:spLocks noGrp="1"/>
          </p:cNvSpPr>
          <p:nvPr>
            <p:ph type="body" idx="1"/>
          </p:nvPr>
        </p:nvSpPr>
        <p:spPr>
          <a:xfrm>
            <a:off x="6742953" y="2677644"/>
            <a:ext cx="4941046" cy="2910354"/>
          </a:xfrm>
        </p:spPr>
        <p:txBody>
          <a:bodyPr>
            <a:noAutofit/>
          </a:bodyPr>
          <a:lstStyle/>
          <a:p>
            <a:pPr marL="742950" lvl="1" indent="-285750">
              <a:lnSpc>
                <a:spcPct val="150000"/>
              </a:lnSpc>
              <a:spcAft>
                <a:spcPts val="800"/>
              </a:spcAft>
              <a:buSzPts val="1000"/>
              <a:buFont typeface="Courier New" panose="02070309020205020404" pitchFamily="49" charset="0"/>
              <a:buChar char="o"/>
              <a:tabLst>
                <a:tab pos="914400" algn="l"/>
              </a:tabLst>
            </a:pPr>
            <a:r>
              <a:rPr lang="fr-FR"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Langage serveur</a:t>
            </a:r>
            <a:r>
              <a:rPr lang="fr-FR"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PHP avec le </a:t>
            </a:r>
            <a:r>
              <a:rPr lang="fr-FR"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framework</a:t>
            </a:r>
            <a:r>
              <a:rPr lang="fr-FR"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Laravel.</a:t>
            </a:r>
          </a:p>
          <a:p>
            <a:pPr marL="742950" lvl="1" indent="-285750">
              <a:lnSpc>
                <a:spcPct val="150000"/>
              </a:lnSpc>
              <a:spcAft>
                <a:spcPts val="800"/>
              </a:spcAft>
              <a:buSzPts val="1000"/>
              <a:buFont typeface="Courier New" panose="02070309020205020404" pitchFamily="49" charset="0"/>
              <a:buChar char="o"/>
              <a:tabLst>
                <a:tab pos="914400" algn="l"/>
              </a:tabLst>
            </a:pPr>
            <a:r>
              <a:rPr lang="fr-FR"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API</a:t>
            </a:r>
            <a:r>
              <a:rPr lang="fr-FR"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RESTful API, </a:t>
            </a:r>
            <a:r>
              <a:rPr lang="fr-FR"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Base de données</a:t>
            </a:r>
            <a:r>
              <a:rPr lang="fr-FR"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MySQL (relationnelle), </a:t>
            </a:r>
          </a:p>
          <a:p>
            <a:pPr marL="742950" lvl="1" indent="-285750">
              <a:lnSpc>
                <a:spcPct val="150000"/>
              </a:lnSpc>
              <a:spcAft>
                <a:spcPts val="800"/>
              </a:spcAft>
              <a:buSzPts val="1000"/>
              <a:buFont typeface="Courier New" panose="02070309020205020404" pitchFamily="49" charset="0"/>
              <a:buChar char="o"/>
              <a:tabLst>
                <a:tab pos="914400" algn="l"/>
              </a:tabLst>
            </a:pPr>
            <a:r>
              <a:rPr lang="fr-FR"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Authentification</a:t>
            </a:r>
            <a:r>
              <a:rPr lang="fr-FR"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JWT (JSON Web </a:t>
            </a:r>
            <a:r>
              <a:rPr lang="fr-FR"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Tokens</a:t>
            </a:r>
            <a:r>
              <a:rPr lang="fr-FR"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FR" dirty="0">
              <a:solidFill>
                <a:schemeClr val="tx1"/>
              </a:solidFill>
              <a:latin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5C73571E-8AAE-4FD7-BEB4-C29017C493D9}"/>
              </a:ext>
            </a:extLst>
          </p:cNvPr>
          <p:cNvSpPr txBox="1"/>
          <p:nvPr/>
        </p:nvSpPr>
        <p:spPr>
          <a:xfrm>
            <a:off x="2867017" y="874877"/>
            <a:ext cx="6096000" cy="461665"/>
          </a:xfrm>
          <a:prstGeom prst="rect">
            <a:avLst/>
          </a:prstGeom>
          <a:noFill/>
        </p:spPr>
        <p:txBody>
          <a:bodyPr wrap="square">
            <a:spAutoFit/>
          </a:bodyPr>
          <a:lstStyle/>
          <a:p>
            <a:pPr algn="ctr"/>
            <a:r>
              <a:rPr lang="fr-FR" sz="2400" b="1" dirty="0">
                <a:solidFill>
                  <a:schemeClr val="bg1"/>
                </a:solidFill>
                <a:latin typeface="Times New Roman" panose="02020603050405020304" pitchFamily="18" charset="0"/>
                <a:cs typeface="Times New Roman" panose="02020603050405020304" pitchFamily="18" charset="0"/>
              </a:rPr>
              <a:t>2-Technologies</a:t>
            </a:r>
            <a:r>
              <a:rPr lang="fr-FR" sz="2400" b="1" dirty="0">
                <a:latin typeface="Times New Roman" panose="02020603050405020304" pitchFamily="18" charset="0"/>
                <a:cs typeface="Times New Roman" panose="02020603050405020304" pitchFamily="18" charset="0"/>
              </a:rPr>
              <a:t> </a:t>
            </a:r>
            <a:r>
              <a:rPr lang="fr-FR" sz="2400" b="1" dirty="0" err="1">
                <a:latin typeface="Times New Roman" panose="02020603050405020304" pitchFamily="18" charset="0"/>
                <a:cs typeface="Times New Roman" panose="02020603050405020304" pitchFamily="18" charset="0"/>
              </a:rPr>
              <a:t>Utilisees</a:t>
            </a:r>
            <a:endParaRPr lang="fr-FR" sz="2400" b="1" dirty="0">
              <a:latin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8D35D3B7-A8D5-46B7-9291-03EC48A21706}"/>
              </a:ext>
            </a:extLst>
          </p:cNvPr>
          <p:cNvSpPr txBox="1"/>
          <p:nvPr/>
        </p:nvSpPr>
        <p:spPr>
          <a:xfrm>
            <a:off x="1057516" y="1759020"/>
            <a:ext cx="4351026" cy="369332"/>
          </a:xfrm>
          <a:prstGeom prst="rect">
            <a:avLst/>
          </a:prstGeom>
          <a:noFill/>
        </p:spPr>
        <p:txBody>
          <a:bodyPr wrap="square">
            <a:spAutoFit/>
          </a:bodyPr>
          <a:lstStyle/>
          <a:p>
            <a:r>
              <a:rPr lang="fr-FR" sz="1800" b="1" dirty="0">
                <a:solidFill>
                  <a:schemeClr val="bg1"/>
                </a:solidFill>
                <a:latin typeface="Times New Roman" panose="02020603050405020304" pitchFamily="18" charset="0"/>
                <a:cs typeface="Times New Roman" panose="02020603050405020304" pitchFamily="18" charset="0"/>
              </a:rPr>
              <a:t>A-Frontend (Interface Utilisateur)</a:t>
            </a:r>
          </a:p>
        </p:txBody>
      </p:sp>
      <p:sp>
        <p:nvSpPr>
          <p:cNvPr id="10" name="ZoneTexte 9">
            <a:extLst>
              <a:ext uri="{FF2B5EF4-FFF2-40B4-BE49-F238E27FC236}">
                <a16:creationId xmlns:a16="http://schemas.microsoft.com/office/drawing/2014/main" id="{A546B854-93D0-4465-8A26-1391A42D1B75}"/>
              </a:ext>
            </a:extLst>
          </p:cNvPr>
          <p:cNvSpPr txBox="1"/>
          <p:nvPr/>
        </p:nvSpPr>
        <p:spPr>
          <a:xfrm>
            <a:off x="6785682" y="1759020"/>
            <a:ext cx="4898317" cy="369332"/>
          </a:xfrm>
          <a:prstGeom prst="rect">
            <a:avLst/>
          </a:prstGeom>
          <a:noFill/>
        </p:spPr>
        <p:txBody>
          <a:bodyPr wrap="square">
            <a:spAutoFit/>
          </a:bodyPr>
          <a:lstStyle/>
          <a:p>
            <a:r>
              <a:rPr lang="fr-FR" sz="1800" b="1" dirty="0">
                <a:latin typeface="Times New Roman" panose="02020603050405020304" pitchFamily="18" charset="0"/>
                <a:cs typeface="Times New Roman" panose="02020603050405020304" pitchFamily="18" charset="0"/>
              </a:rPr>
              <a:t>B- Backend(Logique métier et Base de données)</a:t>
            </a:r>
          </a:p>
        </p:txBody>
      </p:sp>
    </p:spTree>
    <p:extLst>
      <p:ext uri="{BB962C8B-B14F-4D97-AF65-F5344CB8AC3E}">
        <p14:creationId xmlns:p14="http://schemas.microsoft.com/office/powerpoint/2010/main" val="3494607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5EC44-6D26-47BB-8B58-8B57EF6304CE}"/>
              </a:ext>
            </a:extLst>
          </p:cNvPr>
          <p:cNvSpPr>
            <a:spLocks noGrp="1"/>
          </p:cNvSpPr>
          <p:nvPr>
            <p:ph type="title"/>
          </p:nvPr>
        </p:nvSpPr>
        <p:spPr/>
        <p:txBody>
          <a:bodyPr/>
          <a:lstStyle/>
          <a:p>
            <a:pPr algn="ctr"/>
            <a:r>
              <a:rPr lang="fr-FR" dirty="0">
                <a:latin typeface="Times New Roman" panose="02020603050405020304" pitchFamily="18" charset="0"/>
                <a:cs typeface="Times New Roman" panose="02020603050405020304" pitchFamily="18" charset="0"/>
              </a:rPr>
              <a:t>V-GESTION DU PROJET</a:t>
            </a:r>
          </a:p>
        </p:txBody>
      </p:sp>
      <p:sp>
        <p:nvSpPr>
          <p:cNvPr id="3" name="ZoneTexte 2">
            <a:extLst>
              <a:ext uri="{FF2B5EF4-FFF2-40B4-BE49-F238E27FC236}">
                <a16:creationId xmlns:a16="http://schemas.microsoft.com/office/drawing/2014/main" id="{36248B11-13E8-4F02-BFCD-9536D0C85E87}"/>
              </a:ext>
            </a:extLst>
          </p:cNvPr>
          <p:cNvSpPr txBox="1"/>
          <p:nvPr/>
        </p:nvSpPr>
        <p:spPr>
          <a:xfrm>
            <a:off x="2714171" y="2423886"/>
            <a:ext cx="6778172" cy="400110"/>
          </a:xfrm>
          <a:prstGeom prst="rect">
            <a:avLst/>
          </a:prstGeom>
          <a:noFill/>
        </p:spPr>
        <p:txBody>
          <a:bodyPr wrap="square" rtlCol="0">
            <a:spAutoFit/>
          </a:bodyPr>
          <a:lstStyle/>
          <a:p>
            <a:pPr algn="ctr"/>
            <a:r>
              <a:rPr lang="fr-FR" sz="2000" b="1" dirty="0">
                <a:latin typeface="Times New Roman" panose="02020603050405020304" pitchFamily="18" charset="0"/>
                <a:cs typeface="Times New Roman" panose="02020603050405020304" pitchFamily="18" charset="0"/>
              </a:rPr>
              <a:t>1-Methode Agile Scrum</a:t>
            </a:r>
          </a:p>
        </p:txBody>
      </p:sp>
      <p:pic>
        <p:nvPicPr>
          <p:cNvPr id="2050" name="Picture 2" descr="Résultat d’images pour 1-Methode Agile Scrum">
            <a:extLst>
              <a:ext uri="{FF2B5EF4-FFF2-40B4-BE49-F238E27FC236}">
                <a16:creationId xmlns:a16="http://schemas.microsoft.com/office/drawing/2014/main" id="{FD3B3B86-AE87-4E53-83F8-7F599336F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313" y="3018971"/>
            <a:ext cx="8157029" cy="3139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721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345</TotalTime>
  <Words>354</Words>
  <Application>Microsoft Office PowerPoint</Application>
  <PresentationFormat>Grand écran</PresentationFormat>
  <Paragraphs>67</Paragraphs>
  <Slides>15</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15</vt:i4>
      </vt:variant>
    </vt:vector>
  </HeadingPairs>
  <TitlesOfParts>
    <vt:vector size="24" baseType="lpstr">
      <vt:lpstr>Arial</vt:lpstr>
      <vt:lpstr>Calibri</vt:lpstr>
      <vt:lpstr>Calibri Light</vt:lpstr>
      <vt:lpstr>Century Gothic</vt:lpstr>
      <vt:lpstr>Courier New</vt:lpstr>
      <vt:lpstr>Symbol</vt:lpstr>
      <vt:lpstr>Times New Roman</vt:lpstr>
      <vt:lpstr>Wingdings 3</vt:lpstr>
      <vt:lpstr>Salle d’ions</vt:lpstr>
      <vt:lpstr>MISE EN PLACE D’UNE PLATEFORME D’AUTONOMISATION: WOMEN GROW UP</vt:lpstr>
      <vt:lpstr>SOMMAIRE</vt:lpstr>
      <vt:lpstr>I-INTRODUCTION</vt:lpstr>
      <vt:lpstr>II-COMPREHENSION DES BESOINS CLIENT</vt:lpstr>
      <vt:lpstr>1- Espace Utilisateurs 2-Contenus Editoriaux 3-Interraction Communautaire 4-Agenda d’evenements 5-Formulaire de Signalements 6-Administration du site</vt:lpstr>
      <vt:lpstr>III- ETAT DE L’ART</vt:lpstr>
      <vt:lpstr>IV- CHOIX TECHNIQUE DU PROJET</vt:lpstr>
      <vt:lpstr>Langages : HTML5 pour la structure, JavaScript pour l’interactivité. Framework : React.js Stylisation : Tailwind CSS </vt:lpstr>
      <vt:lpstr>V-GESTION DU PROJET</vt:lpstr>
      <vt:lpstr>2- Planification Trello</vt:lpstr>
      <vt:lpstr>3- VERSIONNING GITHUB</vt:lpstr>
      <vt:lpstr>3- Conception des diagrammes</vt:lpstr>
      <vt:lpstr>Présentation PowerPoint</vt:lpstr>
      <vt:lpstr>VI- BILAN ET AMELIORATION</vt:lpstr>
      <vt:lpstr>VII-CONCLUSION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MISE EN PLACE D’UNE PLATEFORME D’AUTONOMISATION: WOMEN GROW UP</dc:title>
  <dc:creator>ornella tiako</dc:creator>
  <cp:lastModifiedBy>ornella tiako</cp:lastModifiedBy>
  <cp:revision>3</cp:revision>
  <dcterms:created xsi:type="dcterms:W3CDTF">2025-05-07T05:06:13Z</dcterms:created>
  <dcterms:modified xsi:type="dcterms:W3CDTF">2025-05-07T10:51:29Z</dcterms:modified>
</cp:coreProperties>
</file>