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0" r:id="rId3"/>
    <p:sldId id="257" r:id="rId4"/>
    <p:sldId id="258" r:id="rId5"/>
    <p:sldId id="272" r:id="rId6"/>
    <p:sldId id="259" r:id="rId7"/>
    <p:sldId id="260" r:id="rId8"/>
    <p:sldId id="261" r:id="rId9"/>
    <p:sldId id="262" r:id="rId10"/>
    <p:sldId id="263" r:id="rId11"/>
    <p:sldId id="264" r:id="rId12"/>
    <p:sldId id="266" r:id="rId13"/>
    <p:sldId id="275" r:id="rId14"/>
    <p:sldId id="274" r:id="rId15"/>
    <p:sldId id="268" r:id="rId16"/>
    <p:sldId id="269" r:id="rId17"/>
    <p:sldId id="271" r:id="rId18"/>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8A9713-952F-4ABE-A39B-099438ECD71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GT"/>
        </a:p>
      </dgm:t>
    </dgm:pt>
    <dgm:pt modelId="{84410C02-CE4A-4292-BE83-4344C6BF1DBC}">
      <dgm:prSet phldrT="[Texto]"/>
      <dgm:spPr/>
      <dgm:t>
        <a:bodyPr/>
        <a:lstStyle/>
        <a:p>
          <a:r>
            <a:rPr lang="es-GT" dirty="0" smtClean="0"/>
            <a:t>Primera generación </a:t>
          </a:r>
          <a:endParaRPr lang="es-GT" dirty="0"/>
        </a:p>
      </dgm:t>
    </dgm:pt>
    <dgm:pt modelId="{A9397BB3-2DD5-4B09-BF5D-B0B9C3DD3033}" type="parTrans" cxnId="{83A66156-DA59-4573-B44D-877061BE51C3}">
      <dgm:prSet/>
      <dgm:spPr/>
      <dgm:t>
        <a:bodyPr/>
        <a:lstStyle/>
        <a:p>
          <a:endParaRPr lang="es-GT"/>
        </a:p>
      </dgm:t>
    </dgm:pt>
    <dgm:pt modelId="{B9215939-75A4-420F-9B1D-3CC6DF1FBAC6}" type="sibTrans" cxnId="{83A66156-DA59-4573-B44D-877061BE51C3}">
      <dgm:prSet/>
      <dgm:spPr/>
      <dgm:t>
        <a:bodyPr/>
        <a:lstStyle/>
        <a:p>
          <a:endParaRPr lang="es-GT"/>
        </a:p>
      </dgm:t>
    </dgm:pt>
    <dgm:pt modelId="{0F16CE4E-7476-4ACA-9935-DD101CE7E269}">
      <dgm:prSet phldrT="[Texto]"/>
      <dgm:spPr/>
      <dgm:t>
        <a:bodyPr/>
        <a:lstStyle/>
        <a:p>
          <a:r>
            <a:rPr lang="es-GT" dirty="0" smtClean="0"/>
            <a:t>Segunda generación </a:t>
          </a:r>
          <a:endParaRPr lang="es-GT" dirty="0"/>
        </a:p>
      </dgm:t>
    </dgm:pt>
    <dgm:pt modelId="{F973D4DA-949B-4466-8750-DFBFC551DD75}" type="parTrans" cxnId="{1E69A226-A128-4D3A-A332-B4269D00B510}">
      <dgm:prSet/>
      <dgm:spPr/>
      <dgm:t>
        <a:bodyPr/>
        <a:lstStyle/>
        <a:p>
          <a:endParaRPr lang="es-GT"/>
        </a:p>
      </dgm:t>
    </dgm:pt>
    <dgm:pt modelId="{42E13C1D-C4D3-49CA-9701-9E8CE94D99A9}" type="sibTrans" cxnId="{1E69A226-A128-4D3A-A332-B4269D00B510}">
      <dgm:prSet/>
      <dgm:spPr/>
      <dgm:t>
        <a:bodyPr/>
        <a:lstStyle/>
        <a:p>
          <a:endParaRPr lang="es-GT"/>
        </a:p>
      </dgm:t>
    </dgm:pt>
    <dgm:pt modelId="{3320034C-519C-4A8A-A86C-23FA88256292}">
      <dgm:prSet phldrT="[Texto]"/>
      <dgm:spPr/>
      <dgm:t>
        <a:bodyPr/>
        <a:lstStyle/>
        <a:p>
          <a:r>
            <a:rPr lang="es-GT" dirty="0" smtClean="0"/>
            <a:t>Tercera generación </a:t>
          </a:r>
          <a:endParaRPr lang="es-GT" dirty="0"/>
        </a:p>
      </dgm:t>
    </dgm:pt>
    <dgm:pt modelId="{C73DBBA1-9E3A-4514-8597-5EEFF7463729}" type="parTrans" cxnId="{5E9ED2FF-D955-492F-AF01-197B4279414D}">
      <dgm:prSet/>
      <dgm:spPr/>
      <dgm:t>
        <a:bodyPr/>
        <a:lstStyle/>
        <a:p>
          <a:endParaRPr lang="es-GT"/>
        </a:p>
      </dgm:t>
    </dgm:pt>
    <dgm:pt modelId="{B117EA59-AC01-4A0C-89E2-B0A666921580}" type="sibTrans" cxnId="{5E9ED2FF-D955-492F-AF01-197B4279414D}">
      <dgm:prSet/>
      <dgm:spPr/>
      <dgm:t>
        <a:bodyPr/>
        <a:lstStyle/>
        <a:p>
          <a:endParaRPr lang="es-GT"/>
        </a:p>
      </dgm:t>
    </dgm:pt>
    <dgm:pt modelId="{D299F7CA-2FAE-489C-BE84-3C624E8743EB}" type="pres">
      <dgm:prSet presAssocID="{128A9713-952F-4ABE-A39B-099438ECD71F}" presName="outerComposite" presStyleCnt="0">
        <dgm:presLayoutVars>
          <dgm:chMax val="5"/>
          <dgm:dir/>
          <dgm:resizeHandles val="exact"/>
        </dgm:presLayoutVars>
      </dgm:prSet>
      <dgm:spPr/>
      <dgm:t>
        <a:bodyPr/>
        <a:lstStyle/>
        <a:p>
          <a:endParaRPr lang="es-GT"/>
        </a:p>
      </dgm:t>
    </dgm:pt>
    <dgm:pt modelId="{DF4CF8DF-AF20-4BDC-B694-BEC8BC5E4B0C}" type="pres">
      <dgm:prSet presAssocID="{128A9713-952F-4ABE-A39B-099438ECD71F}" presName="dummyMaxCanvas" presStyleCnt="0">
        <dgm:presLayoutVars/>
      </dgm:prSet>
      <dgm:spPr/>
    </dgm:pt>
    <dgm:pt modelId="{E8DC0663-3D1C-4C7A-A2BA-619C037C97A1}" type="pres">
      <dgm:prSet presAssocID="{128A9713-952F-4ABE-A39B-099438ECD71F}" presName="ThreeNodes_1" presStyleLbl="node1" presStyleIdx="0" presStyleCnt="3">
        <dgm:presLayoutVars>
          <dgm:bulletEnabled val="1"/>
        </dgm:presLayoutVars>
      </dgm:prSet>
      <dgm:spPr/>
      <dgm:t>
        <a:bodyPr/>
        <a:lstStyle/>
        <a:p>
          <a:endParaRPr lang="es-GT"/>
        </a:p>
      </dgm:t>
    </dgm:pt>
    <dgm:pt modelId="{8E25A4FD-74FA-4C38-855A-CE63DC9F6C09}" type="pres">
      <dgm:prSet presAssocID="{128A9713-952F-4ABE-A39B-099438ECD71F}" presName="ThreeNodes_2" presStyleLbl="node1" presStyleIdx="1" presStyleCnt="3">
        <dgm:presLayoutVars>
          <dgm:bulletEnabled val="1"/>
        </dgm:presLayoutVars>
      </dgm:prSet>
      <dgm:spPr/>
      <dgm:t>
        <a:bodyPr/>
        <a:lstStyle/>
        <a:p>
          <a:endParaRPr lang="es-GT"/>
        </a:p>
      </dgm:t>
    </dgm:pt>
    <dgm:pt modelId="{5007134C-798D-4728-AFFB-60ABF7CB0299}" type="pres">
      <dgm:prSet presAssocID="{128A9713-952F-4ABE-A39B-099438ECD71F}" presName="ThreeNodes_3" presStyleLbl="node1" presStyleIdx="2" presStyleCnt="3">
        <dgm:presLayoutVars>
          <dgm:bulletEnabled val="1"/>
        </dgm:presLayoutVars>
      </dgm:prSet>
      <dgm:spPr/>
      <dgm:t>
        <a:bodyPr/>
        <a:lstStyle/>
        <a:p>
          <a:endParaRPr lang="es-GT"/>
        </a:p>
      </dgm:t>
    </dgm:pt>
    <dgm:pt modelId="{92E6B0C7-D555-4966-BCBE-CF5CE4DDC073}" type="pres">
      <dgm:prSet presAssocID="{128A9713-952F-4ABE-A39B-099438ECD71F}" presName="ThreeConn_1-2" presStyleLbl="fgAccFollowNode1" presStyleIdx="0" presStyleCnt="2">
        <dgm:presLayoutVars>
          <dgm:bulletEnabled val="1"/>
        </dgm:presLayoutVars>
      </dgm:prSet>
      <dgm:spPr/>
      <dgm:t>
        <a:bodyPr/>
        <a:lstStyle/>
        <a:p>
          <a:endParaRPr lang="es-GT"/>
        </a:p>
      </dgm:t>
    </dgm:pt>
    <dgm:pt modelId="{7FC555A7-F589-4767-9050-1AF7389428F6}" type="pres">
      <dgm:prSet presAssocID="{128A9713-952F-4ABE-A39B-099438ECD71F}" presName="ThreeConn_2-3" presStyleLbl="fgAccFollowNode1" presStyleIdx="1" presStyleCnt="2">
        <dgm:presLayoutVars>
          <dgm:bulletEnabled val="1"/>
        </dgm:presLayoutVars>
      </dgm:prSet>
      <dgm:spPr/>
      <dgm:t>
        <a:bodyPr/>
        <a:lstStyle/>
        <a:p>
          <a:endParaRPr lang="es-GT"/>
        </a:p>
      </dgm:t>
    </dgm:pt>
    <dgm:pt modelId="{9DC76069-A0B3-4B2D-9579-21B2A2D186CC}" type="pres">
      <dgm:prSet presAssocID="{128A9713-952F-4ABE-A39B-099438ECD71F}" presName="ThreeNodes_1_text" presStyleLbl="node1" presStyleIdx="2" presStyleCnt="3">
        <dgm:presLayoutVars>
          <dgm:bulletEnabled val="1"/>
        </dgm:presLayoutVars>
      </dgm:prSet>
      <dgm:spPr/>
      <dgm:t>
        <a:bodyPr/>
        <a:lstStyle/>
        <a:p>
          <a:endParaRPr lang="es-GT"/>
        </a:p>
      </dgm:t>
    </dgm:pt>
    <dgm:pt modelId="{5D466E69-5628-4919-B2F3-6BAC80E30279}" type="pres">
      <dgm:prSet presAssocID="{128A9713-952F-4ABE-A39B-099438ECD71F}" presName="ThreeNodes_2_text" presStyleLbl="node1" presStyleIdx="2" presStyleCnt="3">
        <dgm:presLayoutVars>
          <dgm:bulletEnabled val="1"/>
        </dgm:presLayoutVars>
      </dgm:prSet>
      <dgm:spPr/>
      <dgm:t>
        <a:bodyPr/>
        <a:lstStyle/>
        <a:p>
          <a:endParaRPr lang="es-GT"/>
        </a:p>
      </dgm:t>
    </dgm:pt>
    <dgm:pt modelId="{79398C01-1E5B-401F-BF10-4373BF4937C0}" type="pres">
      <dgm:prSet presAssocID="{128A9713-952F-4ABE-A39B-099438ECD71F}" presName="ThreeNodes_3_text" presStyleLbl="node1" presStyleIdx="2" presStyleCnt="3">
        <dgm:presLayoutVars>
          <dgm:bulletEnabled val="1"/>
        </dgm:presLayoutVars>
      </dgm:prSet>
      <dgm:spPr/>
      <dgm:t>
        <a:bodyPr/>
        <a:lstStyle/>
        <a:p>
          <a:endParaRPr lang="es-GT"/>
        </a:p>
      </dgm:t>
    </dgm:pt>
  </dgm:ptLst>
  <dgm:cxnLst>
    <dgm:cxn modelId="{A0E655BB-972D-4282-9644-2307BAA950E3}" type="presOf" srcId="{42E13C1D-C4D3-49CA-9701-9E8CE94D99A9}" destId="{7FC555A7-F589-4767-9050-1AF7389428F6}" srcOrd="0" destOrd="0" presId="urn:microsoft.com/office/officeart/2005/8/layout/vProcess5"/>
    <dgm:cxn modelId="{29F5BDCB-A002-4717-9589-53FA1136C176}" type="presOf" srcId="{84410C02-CE4A-4292-BE83-4344C6BF1DBC}" destId="{9DC76069-A0B3-4B2D-9579-21B2A2D186CC}" srcOrd="1" destOrd="0" presId="urn:microsoft.com/office/officeart/2005/8/layout/vProcess5"/>
    <dgm:cxn modelId="{0E9C1B15-F15A-40D7-94F7-0DB3DF70DB80}" type="presOf" srcId="{B9215939-75A4-420F-9B1D-3CC6DF1FBAC6}" destId="{92E6B0C7-D555-4966-BCBE-CF5CE4DDC073}" srcOrd="0" destOrd="0" presId="urn:microsoft.com/office/officeart/2005/8/layout/vProcess5"/>
    <dgm:cxn modelId="{89A71402-4CD8-4DDE-9C31-474EBDF5F735}" type="presOf" srcId="{128A9713-952F-4ABE-A39B-099438ECD71F}" destId="{D299F7CA-2FAE-489C-BE84-3C624E8743EB}" srcOrd="0" destOrd="0" presId="urn:microsoft.com/office/officeart/2005/8/layout/vProcess5"/>
    <dgm:cxn modelId="{5E9ED2FF-D955-492F-AF01-197B4279414D}" srcId="{128A9713-952F-4ABE-A39B-099438ECD71F}" destId="{3320034C-519C-4A8A-A86C-23FA88256292}" srcOrd="2" destOrd="0" parTransId="{C73DBBA1-9E3A-4514-8597-5EEFF7463729}" sibTransId="{B117EA59-AC01-4A0C-89E2-B0A666921580}"/>
    <dgm:cxn modelId="{99F8D6A2-0D51-4477-AD4B-F24CCCC10F59}" type="presOf" srcId="{0F16CE4E-7476-4ACA-9935-DD101CE7E269}" destId="{5D466E69-5628-4919-B2F3-6BAC80E30279}" srcOrd="1" destOrd="0" presId="urn:microsoft.com/office/officeart/2005/8/layout/vProcess5"/>
    <dgm:cxn modelId="{BDC64465-A262-4994-BC7F-7BB112558CD7}" type="presOf" srcId="{3320034C-519C-4A8A-A86C-23FA88256292}" destId="{5007134C-798D-4728-AFFB-60ABF7CB0299}" srcOrd="0" destOrd="0" presId="urn:microsoft.com/office/officeart/2005/8/layout/vProcess5"/>
    <dgm:cxn modelId="{0ED8E8FA-49FA-45F4-86C3-6334D8A94579}" type="presOf" srcId="{3320034C-519C-4A8A-A86C-23FA88256292}" destId="{79398C01-1E5B-401F-BF10-4373BF4937C0}" srcOrd="1" destOrd="0" presId="urn:microsoft.com/office/officeart/2005/8/layout/vProcess5"/>
    <dgm:cxn modelId="{1E69A226-A128-4D3A-A332-B4269D00B510}" srcId="{128A9713-952F-4ABE-A39B-099438ECD71F}" destId="{0F16CE4E-7476-4ACA-9935-DD101CE7E269}" srcOrd="1" destOrd="0" parTransId="{F973D4DA-949B-4466-8750-DFBFC551DD75}" sibTransId="{42E13C1D-C4D3-49CA-9701-9E8CE94D99A9}"/>
    <dgm:cxn modelId="{83A66156-DA59-4573-B44D-877061BE51C3}" srcId="{128A9713-952F-4ABE-A39B-099438ECD71F}" destId="{84410C02-CE4A-4292-BE83-4344C6BF1DBC}" srcOrd="0" destOrd="0" parTransId="{A9397BB3-2DD5-4B09-BF5D-B0B9C3DD3033}" sibTransId="{B9215939-75A4-420F-9B1D-3CC6DF1FBAC6}"/>
    <dgm:cxn modelId="{907E2617-9683-428D-8069-15D86B3FD8C5}" type="presOf" srcId="{84410C02-CE4A-4292-BE83-4344C6BF1DBC}" destId="{E8DC0663-3D1C-4C7A-A2BA-619C037C97A1}" srcOrd="0" destOrd="0" presId="urn:microsoft.com/office/officeart/2005/8/layout/vProcess5"/>
    <dgm:cxn modelId="{DDEA8C18-2990-4CE5-AFB6-440B8224EAD7}" type="presOf" srcId="{0F16CE4E-7476-4ACA-9935-DD101CE7E269}" destId="{8E25A4FD-74FA-4C38-855A-CE63DC9F6C09}" srcOrd="0" destOrd="0" presId="urn:microsoft.com/office/officeart/2005/8/layout/vProcess5"/>
    <dgm:cxn modelId="{884E2513-D100-4942-A757-5ECCB88E6ED3}" type="presParOf" srcId="{D299F7CA-2FAE-489C-BE84-3C624E8743EB}" destId="{DF4CF8DF-AF20-4BDC-B694-BEC8BC5E4B0C}" srcOrd="0" destOrd="0" presId="urn:microsoft.com/office/officeart/2005/8/layout/vProcess5"/>
    <dgm:cxn modelId="{5B18FEA9-BD12-4A5F-9191-8FC43B24DD2A}" type="presParOf" srcId="{D299F7CA-2FAE-489C-BE84-3C624E8743EB}" destId="{E8DC0663-3D1C-4C7A-A2BA-619C037C97A1}" srcOrd="1" destOrd="0" presId="urn:microsoft.com/office/officeart/2005/8/layout/vProcess5"/>
    <dgm:cxn modelId="{41CC5C70-32D4-41B6-BE69-B5511ABAF156}" type="presParOf" srcId="{D299F7CA-2FAE-489C-BE84-3C624E8743EB}" destId="{8E25A4FD-74FA-4C38-855A-CE63DC9F6C09}" srcOrd="2" destOrd="0" presId="urn:microsoft.com/office/officeart/2005/8/layout/vProcess5"/>
    <dgm:cxn modelId="{22963FAC-C0C5-449C-847A-553E44E74311}" type="presParOf" srcId="{D299F7CA-2FAE-489C-BE84-3C624E8743EB}" destId="{5007134C-798D-4728-AFFB-60ABF7CB0299}" srcOrd="3" destOrd="0" presId="urn:microsoft.com/office/officeart/2005/8/layout/vProcess5"/>
    <dgm:cxn modelId="{B8E1D0A7-B805-448F-980A-A6C4DB176CE3}" type="presParOf" srcId="{D299F7CA-2FAE-489C-BE84-3C624E8743EB}" destId="{92E6B0C7-D555-4966-BCBE-CF5CE4DDC073}" srcOrd="4" destOrd="0" presId="urn:microsoft.com/office/officeart/2005/8/layout/vProcess5"/>
    <dgm:cxn modelId="{CB9B7B36-5C43-4E26-81E5-DA790808BFE0}" type="presParOf" srcId="{D299F7CA-2FAE-489C-BE84-3C624E8743EB}" destId="{7FC555A7-F589-4767-9050-1AF7389428F6}" srcOrd="5" destOrd="0" presId="urn:microsoft.com/office/officeart/2005/8/layout/vProcess5"/>
    <dgm:cxn modelId="{0054ADFE-34BA-460F-B9AE-FDEA6BC6B2DE}" type="presParOf" srcId="{D299F7CA-2FAE-489C-BE84-3C624E8743EB}" destId="{9DC76069-A0B3-4B2D-9579-21B2A2D186CC}" srcOrd="6" destOrd="0" presId="urn:microsoft.com/office/officeart/2005/8/layout/vProcess5"/>
    <dgm:cxn modelId="{C9EC60CD-DDA9-47D2-8118-2F3B93FD3402}" type="presParOf" srcId="{D299F7CA-2FAE-489C-BE84-3C624E8743EB}" destId="{5D466E69-5628-4919-B2F3-6BAC80E30279}" srcOrd="7" destOrd="0" presId="urn:microsoft.com/office/officeart/2005/8/layout/vProcess5"/>
    <dgm:cxn modelId="{CF1B7DDD-38E9-46DD-9BB6-A052CB072E0C}" type="presParOf" srcId="{D299F7CA-2FAE-489C-BE84-3C624E8743EB}" destId="{79398C01-1E5B-401F-BF10-4373BF4937C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7934A9-D6E6-4209-AA5A-F15686860180}"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A6DF080-1164-4D83-831E-795957DC44CC}" type="slidenum">
              <a:rPr lang="es-GT" smtClean="0"/>
              <a:t>‹Nº›</a:t>
            </a:fld>
            <a:endParaRPr lang="es-GT"/>
          </a:p>
        </p:txBody>
      </p:sp>
    </p:spTree>
    <p:extLst>
      <p:ext uri="{BB962C8B-B14F-4D97-AF65-F5344CB8AC3E}">
        <p14:creationId xmlns:p14="http://schemas.microsoft.com/office/powerpoint/2010/main" val="2418690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7934A9-D6E6-4209-AA5A-F15686860180}"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6DF080-1164-4D83-831E-795957DC44CC}" type="slidenum">
              <a:rPr lang="es-GT" smtClean="0"/>
              <a:t>‹Nº›</a:t>
            </a:fld>
            <a:endParaRPr lang="es-GT"/>
          </a:p>
        </p:txBody>
      </p:sp>
    </p:spTree>
    <p:extLst>
      <p:ext uri="{BB962C8B-B14F-4D97-AF65-F5344CB8AC3E}">
        <p14:creationId xmlns:p14="http://schemas.microsoft.com/office/powerpoint/2010/main" val="329405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7934A9-D6E6-4209-AA5A-F15686860180}"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6DF080-1164-4D83-831E-795957DC44CC}" type="slidenum">
              <a:rPr lang="es-GT" smtClean="0"/>
              <a:t>‹Nº›</a:t>
            </a:fld>
            <a:endParaRPr lang="es-G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1703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D7934A9-D6E6-4209-AA5A-F15686860180}"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6DF080-1164-4D83-831E-795957DC44CC}" type="slidenum">
              <a:rPr lang="es-GT" smtClean="0"/>
              <a:t>‹Nº›</a:t>
            </a:fld>
            <a:endParaRPr lang="es-GT"/>
          </a:p>
        </p:txBody>
      </p:sp>
    </p:spTree>
    <p:extLst>
      <p:ext uri="{BB962C8B-B14F-4D97-AF65-F5344CB8AC3E}">
        <p14:creationId xmlns:p14="http://schemas.microsoft.com/office/powerpoint/2010/main" val="86882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D7934A9-D6E6-4209-AA5A-F15686860180}"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6DF080-1164-4D83-831E-795957DC44CC}" type="slidenum">
              <a:rPr lang="es-GT" smtClean="0"/>
              <a:t>‹Nº›</a:t>
            </a:fld>
            <a:endParaRPr lang="es-G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0198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8D7934A9-D6E6-4209-AA5A-F15686860180}"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6DF080-1164-4D83-831E-795957DC44CC}" type="slidenum">
              <a:rPr lang="es-GT" smtClean="0"/>
              <a:t>‹Nº›</a:t>
            </a:fld>
            <a:endParaRPr lang="es-GT"/>
          </a:p>
        </p:txBody>
      </p:sp>
    </p:spTree>
    <p:extLst>
      <p:ext uri="{BB962C8B-B14F-4D97-AF65-F5344CB8AC3E}">
        <p14:creationId xmlns:p14="http://schemas.microsoft.com/office/powerpoint/2010/main" val="1016309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D7934A9-D6E6-4209-AA5A-F15686860180}"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6DF080-1164-4D83-831E-795957DC44CC}" type="slidenum">
              <a:rPr lang="es-GT" smtClean="0"/>
              <a:t>‹Nº›</a:t>
            </a:fld>
            <a:endParaRPr lang="es-GT"/>
          </a:p>
        </p:txBody>
      </p:sp>
    </p:spTree>
    <p:extLst>
      <p:ext uri="{BB962C8B-B14F-4D97-AF65-F5344CB8AC3E}">
        <p14:creationId xmlns:p14="http://schemas.microsoft.com/office/powerpoint/2010/main" val="968991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D7934A9-D6E6-4209-AA5A-F15686860180}"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6DF080-1164-4D83-831E-795957DC44CC}" type="slidenum">
              <a:rPr lang="es-GT" smtClean="0"/>
              <a:t>‹Nº›</a:t>
            </a:fld>
            <a:endParaRPr lang="es-GT"/>
          </a:p>
        </p:txBody>
      </p:sp>
    </p:spTree>
    <p:extLst>
      <p:ext uri="{BB962C8B-B14F-4D97-AF65-F5344CB8AC3E}">
        <p14:creationId xmlns:p14="http://schemas.microsoft.com/office/powerpoint/2010/main" val="1593139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D7934A9-D6E6-4209-AA5A-F15686860180}"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6DF080-1164-4D83-831E-795957DC44CC}" type="slidenum">
              <a:rPr lang="es-GT" smtClean="0"/>
              <a:t>‹Nº›</a:t>
            </a:fld>
            <a:endParaRPr lang="es-GT"/>
          </a:p>
        </p:txBody>
      </p:sp>
    </p:spTree>
    <p:extLst>
      <p:ext uri="{BB962C8B-B14F-4D97-AF65-F5344CB8AC3E}">
        <p14:creationId xmlns:p14="http://schemas.microsoft.com/office/powerpoint/2010/main" val="153416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7934A9-D6E6-4209-AA5A-F15686860180}"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6DF080-1164-4D83-831E-795957DC44CC}" type="slidenum">
              <a:rPr lang="es-GT" smtClean="0"/>
              <a:t>‹Nº›</a:t>
            </a:fld>
            <a:endParaRPr lang="es-GT"/>
          </a:p>
        </p:txBody>
      </p:sp>
    </p:spTree>
    <p:extLst>
      <p:ext uri="{BB962C8B-B14F-4D97-AF65-F5344CB8AC3E}">
        <p14:creationId xmlns:p14="http://schemas.microsoft.com/office/powerpoint/2010/main" val="557612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D7934A9-D6E6-4209-AA5A-F15686860180}"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A6DF080-1164-4D83-831E-795957DC44CC}" type="slidenum">
              <a:rPr lang="es-GT" smtClean="0"/>
              <a:t>‹Nº›</a:t>
            </a:fld>
            <a:endParaRPr lang="es-GT"/>
          </a:p>
        </p:txBody>
      </p:sp>
    </p:spTree>
    <p:extLst>
      <p:ext uri="{BB962C8B-B14F-4D97-AF65-F5344CB8AC3E}">
        <p14:creationId xmlns:p14="http://schemas.microsoft.com/office/powerpoint/2010/main" val="1836946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D7934A9-D6E6-4209-AA5A-F15686860180}"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A6DF080-1164-4D83-831E-795957DC44CC}" type="slidenum">
              <a:rPr lang="es-GT" smtClean="0"/>
              <a:t>‹Nº›</a:t>
            </a:fld>
            <a:endParaRPr lang="es-GT"/>
          </a:p>
        </p:txBody>
      </p:sp>
    </p:spTree>
    <p:extLst>
      <p:ext uri="{BB962C8B-B14F-4D97-AF65-F5344CB8AC3E}">
        <p14:creationId xmlns:p14="http://schemas.microsoft.com/office/powerpoint/2010/main" val="288324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D7934A9-D6E6-4209-AA5A-F15686860180}"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6DF080-1164-4D83-831E-795957DC44CC}" type="slidenum">
              <a:rPr lang="es-GT" smtClean="0"/>
              <a:t>‹Nº›</a:t>
            </a:fld>
            <a:endParaRPr lang="es-GT"/>
          </a:p>
        </p:txBody>
      </p:sp>
    </p:spTree>
    <p:extLst>
      <p:ext uri="{BB962C8B-B14F-4D97-AF65-F5344CB8AC3E}">
        <p14:creationId xmlns:p14="http://schemas.microsoft.com/office/powerpoint/2010/main" val="148510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934A9-D6E6-4209-AA5A-F15686860180}" type="datetimeFigureOut">
              <a:rPr lang="es-GT" smtClean="0"/>
              <a:t>19/04/2017</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6DF080-1164-4D83-831E-795957DC44CC}" type="slidenum">
              <a:rPr lang="es-GT" smtClean="0"/>
              <a:t>‹Nº›</a:t>
            </a:fld>
            <a:endParaRPr lang="es-GT"/>
          </a:p>
        </p:txBody>
      </p:sp>
    </p:spTree>
    <p:extLst>
      <p:ext uri="{BB962C8B-B14F-4D97-AF65-F5344CB8AC3E}">
        <p14:creationId xmlns:p14="http://schemas.microsoft.com/office/powerpoint/2010/main" val="418306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D7934A9-D6E6-4209-AA5A-F15686860180}"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6DF080-1164-4D83-831E-795957DC44CC}" type="slidenum">
              <a:rPr lang="es-GT" smtClean="0"/>
              <a:t>‹Nº›</a:t>
            </a:fld>
            <a:endParaRPr lang="es-GT"/>
          </a:p>
        </p:txBody>
      </p:sp>
    </p:spTree>
    <p:extLst>
      <p:ext uri="{BB962C8B-B14F-4D97-AF65-F5344CB8AC3E}">
        <p14:creationId xmlns:p14="http://schemas.microsoft.com/office/powerpoint/2010/main" val="114223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D7934A9-D6E6-4209-AA5A-F15686860180}"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6DF080-1164-4D83-831E-795957DC44CC}" type="slidenum">
              <a:rPr lang="es-GT" smtClean="0"/>
              <a:t>‹Nº›</a:t>
            </a:fld>
            <a:endParaRPr lang="es-GT"/>
          </a:p>
        </p:txBody>
      </p:sp>
    </p:spTree>
    <p:extLst>
      <p:ext uri="{BB962C8B-B14F-4D97-AF65-F5344CB8AC3E}">
        <p14:creationId xmlns:p14="http://schemas.microsoft.com/office/powerpoint/2010/main" val="3160244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D7934A9-D6E6-4209-AA5A-F15686860180}" type="datetimeFigureOut">
              <a:rPr lang="es-GT" smtClean="0"/>
              <a:t>19/04/2017</a:t>
            </a:fld>
            <a:endParaRPr lang="es-G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A6DF080-1164-4D83-831E-795957DC44CC}" type="slidenum">
              <a:rPr lang="es-GT" smtClean="0"/>
              <a:t>‹Nº›</a:t>
            </a:fld>
            <a:endParaRPr lang="es-GT"/>
          </a:p>
        </p:txBody>
      </p:sp>
    </p:spTree>
    <p:extLst>
      <p:ext uri="{BB962C8B-B14F-4D97-AF65-F5344CB8AC3E}">
        <p14:creationId xmlns:p14="http://schemas.microsoft.com/office/powerpoint/2010/main" val="409491490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www.vix.com/es/btg/curiosidades/2010/10/28/la-computadora-mas-rapida-del-mundo" TargetMode="External"/><Relationship Id="rId2" Type="http://schemas.openxmlformats.org/officeDocument/2006/relationships/hyperlink" Target="http://www.vix.com/es/btg/curiosidades/4175/la-historia-de-los-transistores" TargetMode="Externa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http://www.vix.com/es/btg/curiosidades/2011/04/08/ultimos-10-avances-cientificos-y-tecnologico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omputerhope.com/history/" TargetMode="External"/><Relationship Id="rId2" Type="http://schemas.openxmlformats.org/officeDocument/2006/relationships/hyperlink" Target="http://people.bu.edu/baws/computer%20fundamental.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vix.com/es/btg/curiosidades/3976/los-descubrimientos-cientificos-mas-importantes-de-todos-los-tiempos" TargetMode="External"/><Relationship Id="rId2" Type="http://schemas.openxmlformats.org/officeDocument/2006/relationships/hyperlink" Target="http://www.vix.com/es/btg/curiosidades/2009/01/22/el-mecanismo-de-anticitera-el-primer-ordenador"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97575" y="876822"/>
            <a:ext cx="8915399" cy="981995"/>
          </a:xfrm>
        </p:spPr>
        <p:txBody>
          <a:bodyPr/>
          <a:lstStyle/>
          <a:p>
            <a:r>
              <a:rPr lang="es-GT" dirty="0" err="1" smtClean="0">
                <a:solidFill>
                  <a:schemeClr val="accent6">
                    <a:lumMod val="75000"/>
                  </a:schemeClr>
                </a:solidFill>
              </a:rPr>
              <a:t>Caren</a:t>
            </a:r>
            <a:r>
              <a:rPr lang="es-GT" dirty="0" smtClean="0">
                <a:solidFill>
                  <a:schemeClr val="accent6">
                    <a:lumMod val="75000"/>
                  </a:schemeClr>
                </a:solidFill>
              </a:rPr>
              <a:t> Cifuentes </a:t>
            </a:r>
            <a:endParaRPr lang="es-GT" dirty="0">
              <a:solidFill>
                <a:schemeClr val="accent6">
                  <a:lumMod val="75000"/>
                </a:schemeClr>
              </a:solidFill>
            </a:endParaRPr>
          </a:p>
        </p:txBody>
      </p:sp>
      <p:sp>
        <p:nvSpPr>
          <p:cNvPr id="3" name="Subtítulo 2"/>
          <p:cNvSpPr>
            <a:spLocks noGrp="1"/>
          </p:cNvSpPr>
          <p:nvPr>
            <p:ph type="subTitle" idx="1"/>
          </p:nvPr>
        </p:nvSpPr>
        <p:spPr>
          <a:xfrm>
            <a:off x="2589213" y="2480153"/>
            <a:ext cx="8915399" cy="3423509"/>
          </a:xfrm>
        </p:spPr>
        <p:txBody>
          <a:bodyPr/>
          <a:lstStyle/>
          <a:p>
            <a:r>
              <a:rPr lang="es-GT" dirty="0" smtClean="0"/>
              <a:t>5to bachillerato en computación con orientación científica </a:t>
            </a:r>
          </a:p>
          <a:p>
            <a:r>
              <a:rPr lang="es-GT" dirty="0" smtClean="0"/>
              <a:t>Sección: A</a:t>
            </a:r>
          </a:p>
          <a:p>
            <a:r>
              <a:rPr lang="es-GT" dirty="0" smtClean="0"/>
              <a:t>Clave:10 </a:t>
            </a:r>
            <a:endParaRPr lang="es-GT" dirty="0"/>
          </a:p>
        </p:txBody>
      </p:sp>
    </p:spTree>
    <p:extLst>
      <p:ext uri="{BB962C8B-B14F-4D97-AF65-F5344CB8AC3E}">
        <p14:creationId xmlns:p14="http://schemas.microsoft.com/office/powerpoint/2010/main" val="416570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67871" y="1914291"/>
            <a:ext cx="8911687" cy="3334114"/>
          </a:xfrm>
        </p:spPr>
        <p:txBody>
          <a:bodyPr>
            <a:normAutofit fontScale="90000"/>
          </a:bodyPr>
          <a:lstStyle/>
          <a:p>
            <a:r>
              <a:rPr lang="es-GT" sz="7300" b="1" dirty="0">
                <a:solidFill>
                  <a:schemeClr val="accent1">
                    <a:lumMod val="75000"/>
                  </a:schemeClr>
                </a:solidFill>
                <a:latin typeface="Algerian" panose="04020705040A02060702" pitchFamily="82" charset="0"/>
              </a:rPr>
              <a:t>La segunda generación de computadoras</a:t>
            </a:r>
            <a:r>
              <a:rPr lang="es-GT" b="1" dirty="0"/>
              <a:t/>
            </a:r>
            <a:br>
              <a:rPr lang="es-GT" b="1" dirty="0"/>
            </a:br>
            <a:endParaRPr lang="es-GT" dirty="0"/>
          </a:p>
        </p:txBody>
      </p:sp>
    </p:spTree>
    <p:extLst>
      <p:ext uri="{BB962C8B-B14F-4D97-AF65-F5344CB8AC3E}">
        <p14:creationId xmlns:p14="http://schemas.microsoft.com/office/powerpoint/2010/main" val="232970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2970860"/>
          </a:xfrm>
        </p:spPr>
        <p:txBody>
          <a:bodyPr>
            <a:noAutofit/>
          </a:bodyPr>
          <a:lstStyle/>
          <a:p>
            <a:r>
              <a:rPr lang="es-GT" sz="1600" dirty="0"/>
              <a:t>La </a:t>
            </a:r>
            <a:r>
              <a:rPr lang="es-GT" sz="1600" b="1" dirty="0"/>
              <a:t>segunda generación de computadoras</a:t>
            </a:r>
            <a:r>
              <a:rPr lang="es-GT" sz="1600" dirty="0"/>
              <a:t> comprende todas las </a:t>
            </a:r>
            <a:r>
              <a:rPr lang="es-GT" sz="1600" b="1" dirty="0" err="1"/>
              <a:t>computadoras</a:t>
            </a:r>
            <a:r>
              <a:rPr lang="es-GT" sz="1600" dirty="0" err="1"/>
              <a:t>construidas</a:t>
            </a:r>
            <a:r>
              <a:rPr lang="es-GT" sz="1600" dirty="0"/>
              <a:t> entre 1947 y 1962, y su principal diferencia con las anteriores es que comienzan a utilizar </a:t>
            </a:r>
            <a:r>
              <a:rPr lang="es-GT" sz="1600" b="1" dirty="0">
                <a:hlinkClick r:id="rId2"/>
              </a:rPr>
              <a:t>transistores</a:t>
            </a:r>
            <a:r>
              <a:rPr lang="es-GT" sz="1600" dirty="0"/>
              <a:t> -inventados, precisamente, en 1947- en lugar de tubos de vacío. Esto generaba menos calor, necesitaba menos energía y hacía a las </a:t>
            </a:r>
            <a:r>
              <a:rPr lang="es-GT" sz="1600" dirty="0">
                <a:hlinkClick r:id="rId3"/>
              </a:rPr>
              <a:t>computadoras</a:t>
            </a:r>
            <a:r>
              <a:rPr lang="es-GT" sz="1600" dirty="0"/>
              <a:t> más pequeñas. Además, se comienzan a desarrollar los sistemas operativos, los </a:t>
            </a:r>
            <a:r>
              <a:rPr lang="es-GT" sz="1600" b="1" dirty="0"/>
              <a:t>lenguajes de programación</a:t>
            </a:r>
            <a:r>
              <a:rPr lang="es-GT" sz="1600" dirty="0"/>
              <a:t> -</a:t>
            </a:r>
            <a:r>
              <a:rPr lang="es-GT" sz="1600" b="1" i="1" dirty="0"/>
              <a:t>FORTRAN</a:t>
            </a:r>
            <a:r>
              <a:rPr lang="es-GT" sz="1600" dirty="0"/>
              <a:t>- e incluso los primeros juegos -</a:t>
            </a:r>
            <a:r>
              <a:rPr lang="es-GT" sz="1600" b="1" i="1" dirty="0" err="1"/>
              <a:t>Spacewar</a:t>
            </a:r>
            <a:r>
              <a:rPr lang="es-GT" sz="1600" dirty="0"/>
              <a:t>-.</a:t>
            </a:r>
            <a:br>
              <a:rPr lang="es-GT" sz="1600" dirty="0"/>
            </a:br>
            <a:r>
              <a:rPr lang="es-GT" sz="1600" dirty="0"/>
              <a:t>Otro gran </a:t>
            </a:r>
            <a:r>
              <a:rPr lang="es-GT" sz="1600" dirty="0">
                <a:hlinkClick r:id="rId4"/>
              </a:rPr>
              <a:t>avance</a:t>
            </a:r>
            <a:r>
              <a:rPr lang="es-GT" sz="1600" dirty="0"/>
              <a:t> se produce en 1960, con </a:t>
            </a:r>
            <a:r>
              <a:rPr lang="es-GT" sz="1600" b="1" dirty="0"/>
              <a:t>la invención del microchip</a:t>
            </a:r>
            <a:r>
              <a:rPr lang="es-GT" sz="1600" dirty="0"/>
              <a:t>, ya que permitió fabricar computadoras más pequeñas y manejables en el ámbito del trabajo e incluso como las PC, ya que llevó también a la creación de los microprocesadores. Los tres principales modelos de </a:t>
            </a:r>
            <a:r>
              <a:rPr lang="es-GT" sz="1600" b="1" dirty="0"/>
              <a:t>microprocesadores </a:t>
            </a:r>
            <a:r>
              <a:rPr lang="es-GT" sz="1600" dirty="0"/>
              <a:t>fueron el de </a:t>
            </a:r>
            <a:r>
              <a:rPr lang="es-GT" sz="1600" b="1" i="1" dirty="0"/>
              <a:t>Intel</a:t>
            </a:r>
            <a:r>
              <a:rPr lang="es-GT" sz="1600" dirty="0"/>
              <a:t>, el de</a:t>
            </a:r>
            <a:r>
              <a:rPr lang="es-GT" sz="1600" i="1" dirty="0"/>
              <a:t> Texas </a:t>
            </a:r>
            <a:r>
              <a:rPr lang="es-GT" sz="1600" i="1" dirty="0" err="1"/>
              <a:t>Instrument</a:t>
            </a:r>
            <a:r>
              <a:rPr lang="es-GT" sz="1600" i="1" dirty="0"/>
              <a:t> </a:t>
            </a:r>
            <a:r>
              <a:rPr lang="es-GT" sz="1600" dirty="0"/>
              <a:t>y el de </a:t>
            </a:r>
            <a:r>
              <a:rPr lang="es-GT" sz="1600" i="1" dirty="0"/>
              <a:t>Garrett </a:t>
            </a:r>
            <a:r>
              <a:rPr lang="es-GT" sz="1600" i="1" dirty="0" err="1"/>
              <a:t>AiResearch</a:t>
            </a:r>
            <a:r>
              <a:rPr lang="es-GT" sz="1600" dirty="0"/>
              <a:t>.</a:t>
            </a:r>
            <a:br>
              <a:rPr lang="es-GT" sz="1600" dirty="0"/>
            </a:br>
            <a:endParaRPr lang="es-GT" sz="1600" dirty="0"/>
          </a:p>
        </p:txBody>
      </p:sp>
      <p:pic>
        <p:nvPicPr>
          <p:cNvPr id="6" name="Marcador de contenido 5"/>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5531057" y="4057650"/>
            <a:ext cx="3031712" cy="1854200"/>
          </a:xfrm>
        </p:spPr>
      </p:pic>
    </p:spTree>
    <p:extLst>
      <p:ext uri="{BB962C8B-B14F-4D97-AF65-F5344CB8AC3E}">
        <p14:creationId xmlns:p14="http://schemas.microsoft.com/office/powerpoint/2010/main" val="134251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5230" y="2342367"/>
            <a:ext cx="8915399" cy="2492680"/>
          </a:xfrm>
        </p:spPr>
        <p:txBody>
          <a:bodyPr>
            <a:noAutofit/>
          </a:bodyPr>
          <a:lstStyle/>
          <a:p>
            <a:pPr algn="ctr"/>
            <a:r>
              <a:rPr lang="es-GT" sz="1600" dirty="0"/>
              <a:t>La primera compañía de computación fue fundada en 1949 con el nombre de </a:t>
            </a:r>
            <a:r>
              <a:rPr lang="es-GT" sz="1600" b="1" i="1" dirty="0" err="1"/>
              <a:t>Electronic</a:t>
            </a:r>
            <a:r>
              <a:rPr lang="es-GT" sz="1600" b="1" i="1" dirty="0"/>
              <a:t> </a:t>
            </a:r>
            <a:r>
              <a:rPr lang="es-GT" sz="1600" b="1" i="1" dirty="0" err="1"/>
              <a:t>Controls</a:t>
            </a:r>
            <a:r>
              <a:rPr lang="es-GT" sz="1600" b="1" i="1" dirty="0"/>
              <a:t> </a:t>
            </a:r>
            <a:r>
              <a:rPr lang="es-GT" sz="1600" b="1" i="1" dirty="0" err="1"/>
              <a:t>Company</a:t>
            </a:r>
            <a:r>
              <a:rPr lang="es-GT" sz="1600" dirty="0"/>
              <a:t>, y realizó una serie de computadoras llamadas </a:t>
            </a:r>
            <a:r>
              <a:rPr lang="es-GT" sz="1600" b="1" i="1" dirty="0"/>
              <a:t>UNIVAC</a:t>
            </a:r>
            <a:r>
              <a:rPr lang="es-GT" sz="1600" dirty="0"/>
              <a:t>. La </a:t>
            </a:r>
            <a:r>
              <a:rPr lang="es-GT" sz="1600" i="1" dirty="0"/>
              <a:t>UNIVAC</a:t>
            </a:r>
            <a:r>
              <a:rPr lang="es-GT" sz="1600" dirty="0"/>
              <a:t> 1101 fue la primera en poder almacenar y ejecutar un programa en la memoria (1950) y un año más tarde era presentada la primer computadora de uso comercial de la marca</a:t>
            </a:r>
            <a:r>
              <a:rPr lang="es-GT" sz="1600" dirty="0" smtClean="0"/>
              <a:t>.    </a:t>
            </a:r>
            <a:br>
              <a:rPr lang="es-GT" sz="1600" dirty="0" smtClean="0"/>
            </a:br>
            <a:r>
              <a:rPr lang="es-GT" sz="1600" dirty="0"/>
              <a:t/>
            </a:r>
            <a:br>
              <a:rPr lang="es-GT" sz="1600" dirty="0"/>
            </a:br>
            <a:r>
              <a:rPr lang="es-GT" sz="1600" dirty="0"/>
              <a:t>En esta época se produjo el salto a la fama de </a:t>
            </a:r>
            <a:r>
              <a:rPr lang="es-GT" sz="1600" b="1" dirty="0"/>
              <a:t>IBM</a:t>
            </a:r>
            <a:r>
              <a:rPr lang="es-GT" sz="1600" dirty="0"/>
              <a:t>, con las llamadas </a:t>
            </a:r>
            <a:r>
              <a:rPr lang="es-GT" sz="1600" b="1" dirty="0"/>
              <a:t>PC</a:t>
            </a:r>
            <a:r>
              <a:rPr lang="es-GT" sz="1600" dirty="0"/>
              <a:t> (</a:t>
            </a:r>
            <a:r>
              <a:rPr lang="es-GT" sz="1600" i="1" dirty="0"/>
              <a:t>Personal </a:t>
            </a:r>
            <a:r>
              <a:rPr lang="es-GT" sz="1600" i="1" dirty="0" err="1"/>
              <a:t>Computers</a:t>
            </a:r>
            <a:r>
              <a:rPr lang="es-GT" sz="1600" dirty="0"/>
              <a:t>), siendo la primera la</a:t>
            </a:r>
            <a:r>
              <a:rPr lang="es-GT" sz="1600" b="1" dirty="0"/>
              <a:t> IBM 701</a:t>
            </a:r>
            <a:r>
              <a:rPr lang="es-GT" sz="1600" dirty="0"/>
              <a:t> en 1953. Esta tenía 16KB de memoria y utilizaba el </a:t>
            </a:r>
            <a:r>
              <a:rPr lang="es-GT" sz="1600" b="1" dirty="0"/>
              <a:t>sistema operativo MS-DOS</a:t>
            </a:r>
            <a:r>
              <a:rPr lang="es-GT" sz="1600" dirty="0"/>
              <a:t>, que hoy en día sigue existiendo. Para el año 1955 ya existía la primera computadora con memoria RAM, la </a:t>
            </a:r>
            <a:r>
              <a:rPr lang="es-GT" sz="1600" i="1" dirty="0" err="1"/>
              <a:t>Whirlwind</a:t>
            </a:r>
            <a:r>
              <a:rPr lang="es-GT" sz="1600" dirty="0"/>
              <a:t> 8.</a:t>
            </a:r>
          </a:p>
        </p:txBody>
      </p:sp>
      <p:sp>
        <p:nvSpPr>
          <p:cNvPr id="3" name="Subtítulo 2"/>
          <p:cNvSpPr>
            <a:spLocks noGrp="1"/>
          </p:cNvSpPr>
          <p:nvPr>
            <p:ph type="subTitle" idx="1"/>
          </p:nvPr>
        </p:nvSpPr>
        <p:spPr>
          <a:xfrm>
            <a:off x="2814681" y="3938136"/>
            <a:ext cx="8915399" cy="1126283"/>
          </a:xfrm>
        </p:spPr>
        <p:txBody>
          <a:bodyPr/>
          <a:lstStyle/>
          <a:p>
            <a:r>
              <a:rPr lang="es-GT" dirty="0"/>
              <a:t> </a:t>
            </a:r>
          </a:p>
        </p:txBody>
      </p:sp>
    </p:spTree>
    <p:extLst>
      <p:ext uri="{BB962C8B-B14F-4D97-AF65-F5344CB8AC3E}">
        <p14:creationId xmlns:p14="http://schemas.microsoft.com/office/powerpoint/2010/main" val="414569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4228" y="2753534"/>
            <a:ext cx="8911687" cy="2595080"/>
          </a:xfrm>
        </p:spPr>
        <p:txBody>
          <a:bodyPr>
            <a:noAutofit/>
          </a:bodyPr>
          <a:lstStyle/>
          <a:p>
            <a:r>
              <a:rPr lang="es-GT" sz="8800" dirty="0" smtClean="0">
                <a:solidFill>
                  <a:schemeClr val="tx2">
                    <a:lumMod val="50000"/>
                  </a:schemeClr>
                </a:solidFill>
              </a:rPr>
              <a:t>Tercera Generación </a:t>
            </a:r>
            <a:endParaRPr lang="es-GT" sz="8800" dirty="0">
              <a:solidFill>
                <a:schemeClr val="tx2">
                  <a:lumMod val="50000"/>
                </a:schemeClr>
              </a:solidFill>
            </a:endParaRPr>
          </a:p>
        </p:txBody>
      </p:sp>
    </p:spTree>
    <p:extLst>
      <p:ext uri="{BB962C8B-B14F-4D97-AF65-F5344CB8AC3E}">
        <p14:creationId xmlns:p14="http://schemas.microsoft.com/office/powerpoint/2010/main" val="405577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09"/>
            <a:ext cx="8911687" cy="2444767"/>
          </a:xfrm>
        </p:spPr>
        <p:txBody>
          <a:bodyPr>
            <a:normAutofit fontScale="90000"/>
          </a:bodyPr>
          <a:lstStyle/>
          <a:p>
            <a:r>
              <a:rPr lang="es-GT" dirty="0"/>
              <a:t>Podrás ver cómo sigue la</a:t>
            </a:r>
            <a:r>
              <a:rPr lang="es-GT" b="1" dirty="0"/>
              <a:t> historia de las computadoras</a:t>
            </a:r>
            <a:r>
              <a:rPr lang="es-GT" dirty="0"/>
              <a:t> en próximos artículo, donde hablaremos de la tercera generación de computadoras y de las computadoras en la actualidad.</a:t>
            </a:r>
            <a:br>
              <a:rPr lang="es-GT" dirty="0"/>
            </a:br>
            <a:endParaRPr lang="es-GT"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6953" y="3344863"/>
            <a:ext cx="4179919" cy="2566987"/>
          </a:xfrm>
        </p:spPr>
      </p:pic>
    </p:spTree>
    <p:extLst>
      <p:ext uri="{BB962C8B-B14F-4D97-AF65-F5344CB8AC3E}">
        <p14:creationId xmlns:p14="http://schemas.microsoft.com/office/powerpoint/2010/main" val="232158812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p:cNvGraphicFramePr/>
          <p:nvPr>
            <p:extLst>
              <p:ext uri="{D42A27DB-BD31-4B8C-83A1-F6EECF244321}">
                <p14:modId xmlns:p14="http://schemas.microsoft.com/office/powerpoint/2010/main" val="116068444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211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4" y="624110"/>
            <a:ext cx="8911687" cy="954169"/>
          </a:xfrm>
        </p:spPr>
        <p:txBody>
          <a:bodyPr/>
          <a:lstStyle/>
          <a:p>
            <a:r>
              <a:rPr lang="es-GT" dirty="0" smtClean="0"/>
              <a:t>Computadoras </a:t>
            </a:r>
            <a:endParaRPr lang="es-GT" dirty="0"/>
          </a:p>
        </p:txBody>
      </p:sp>
      <p:sp>
        <p:nvSpPr>
          <p:cNvPr id="3" name="Marcador de texto 2"/>
          <p:cNvSpPr>
            <a:spLocks noGrp="1"/>
          </p:cNvSpPr>
          <p:nvPr>
            <p:ph type="body" idx="1"/>
          </p:nvPr>
        </p:nvSpPr>
        <p:spPr>
          <a:xfrm>
            <a:off x="3963530" y="1856733"/>
            <a:ext cx="1594766" cy="576262"/>
          </a:xfrm>
        </p:spPr>
        <p:txBody>
          <a:bodyPr/>
          <a:lstStyle/>
          <a:p>
            <a:r>
              <a:rPr lang="es-GT" dirty="0" smtClean="0">
                <a:solidFill>
                  <a:schemeClr val="accent1">
                    <a:lumMod val="75000"/>
                  </a:schemeClr>
                </a:solidFill>
              </a:rPr>
              <a:t>Antigua </a:t>
            </a:r>
            <a:endParaRPr lang="es-GT" dirty="0">
              <a:solidFill>
                <a:schemeClr val="accent1">
                  <a:lumMod val="75000"/>
                </a:schemeClr>
              </a:solidFill>
            </a:endParaRPr>
          </a:p>
        </p:txBody>
      </p:sp>
      <p:pic>
        <p:nvPicPr>
          <p:cNvPr id="7" name="Marcador de contenido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36913" y="2711450"/>
            <a:ext cx="3048000" cy="3028950"/>
          </a:xfrm>
        </p:spPr>
      </p:pic>
      <p:sp>
        <p:nvSpPr>
          <p:cNvPr id="5" name="Marcador de texto 4"/>
          <p:cNvSpPr>
            <a:spLocks noGrp="1"/>
          </p:cNvSpPr>
          <p:nvPr>
            <p:ph type="body" sz="quarter" idx="3"/>
          </p:nvPr>
        </p:nvSpPr>
        <p:spPr>
          <a:xfrm>
            <a:off x="8430513" y="1982001"/>
            <a:ext cx="1812735" cy="576262"/>
          </a:xfrm>
        </p:spPr>
        <p:txBody>
          <a:bodyPr/>
          <a:lstStyle/>
          <a:p>
            <a:r>
              <a:rPr lang="es-GT" dirty="0" smtClean="0">
                <a:solidFill>
                  <a:schemeClr val="accent1">
                    <a:lumMod val="75000"/>
                  </a:schemeClr>
                </a:solidFill>
              </a:rPr>
              <a:t>Moderna</a:t>
            </a:r>
            <a:endParaRPr lang="es-GT" dirty="0">
              <a:solidFill>
                <a:schemeClr val="accent1">
                  <a:lumMod val="75000"/>
                </a:schemeClr>
              </a:solidFill>
            </a:endParaRPr>
          </a:p>
        </p:txBody>
      </p:sp>
      <p:pic>
        <p:nvPicPr>
          <p:cNvPr id="8" name="Marcador de contenido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812881" y="2698750"/>
            <a:ext cx="3048000" cy="3048000"/>
          </a:xfrm>
        </p:spPr>
      </p:pic>
    </p:spTree>
    <p:extLst>
      <p:ext uri="{BB962C8B-B14F-4D97-AF65-F5344CB8AC3E}">
        <p14:creationId xmlns:p14="http://schemas.microsoft.com/office/powerpoint/2010/main" val="214849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46531" y="1127343"/>
            <a:ext cx="4890869" cy="1221434"/>
          </a:xfrm>
        </p:spPr>
        <p:txBody>
          <a:bodyPr/>
          <a:lstStyle/>
          <a:p>
            <a:r>
              <a:rPr lang="es-GT" dirty="0" smtClean="0">
                <a:solidFill>
                  <a:schemeClr val="tx2">
                    <a:lumMod val="50000"/>
                  </a:schemeClr>
                </a:solidFill>
              </a:rPr>
              <a:t>Conclusión:</a:t>
            </a:r>
            <a:r>
              <a:rPr lang="es-GT" dirty="0" smtClean="0"/>
              <a:t> </a:t>
            </a:r>
            <a:endParaRPr lang="es-GT" dirty="0"/>
          </a:p>
        </p:txBody>
      </p:sp>
      <p:sp>
        <p:nvSpPr>
          <p:cNvPr id="3" name="Marcador de texto 2"/>
          <p:cNvSpPr>
            <a:spLocks noGrp="1"/>
          </p:cNvSpPr>
          <p:nvPr>
            <p:ph type="body" idx="1"/>
          </p:nvPr>
        </p:nvSpPr>
        <p:spPr>
          <a:xfrm>
            <a:off x="2013015" y="2793304"/>
            <a:ext cx="8915399" cy="2790929"/>
          </a:xfrm>
        </p:spPr>
        <p:txBody>
          <a:bodyPr/>
          <a:lstStyle/>
          <a:p>
            <a:r>
              <a:rPr lang="es-GT" dirty="0"/>
              <a:t>La computadora es una máquina electrónica capaz de ordenar procesar y elegir un resultado con una información. En la actualidad, dada la complejidad del mundo actual, con el manejo inmenso de conocimientos e información propia de esta época de crecimiento tecnológico es indispensable contar con una herramienta que permita manejar información con eficiencia y flexibilidad, esa herramienta es la computadora. </a:t>
            </a:r>
          </a:p>
        </p:txBody>
      </p:sp>
    </p:spTree>
    <p:extLst>
      <p:ext uri="{BB962C8B-B14F-4D97-AF65-F5344CB8AC3E}">
        <p14:creationId xmlns:p14="http://schemas.microsoft.com/office/powerpoint/2010/main" val="56924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49969" y="2079321"/>
            <a:ext cx="8915399" cy="1019573"/>
          </a:xfrm>
        </p:spPr>
        <p:txBody>
          <a:bodyPr/>
          <a:lstStyle/>
          <a:p>
            <a:r>
              <a:rPr lang="es-GT" dirty="0" smtClean="0">
                <a:solidFill>
                  <a:schemeClr val="tx2">
                    <a:lumMod val="50000"/>
                  </a:schemeClr>
                </a:solidFill>
              </a:rPr>
              <a:t>Introducción</a:t>
            </a:r>
            <a:endParaRPr lang="es-GT" dirty="0">
              <a:solidFill>
                <a:schemeClr val="tx2">
                  <a:lumMod val="50000"/>
                </a:schemeClr>
              </a:solidFill>
            </a:endParaRPr>
          </a:p>
        </p:txBody>
      </p:sp>
      <p:sp>
        <p:nvSpPr>
          <p:cNvPr id="3" name="Subtítulo 2"/>
          <p:cNvSpPr>
            <a:spLocks noGrp="1"/>
          </p:cNvSpPr>
          <p:nvPr>
            <p:ph type="subTitle" idx="1"/>
          </p:nvPr>
        </p:nvSpPr>
        <p:spPr>
          <a:xfrm>
            <a:off x="3040150" y="3462146"/>
            <a:ext cx="8915399" cy="2725712"/>
          </a:xfrm>
        </p:spPr>
        <p:txBody>
          <a:bodyPr/>
          <a:lstStyle/>
          <a:p>
            <a:r>
              <a:rPr lang="es-GT" dirty="0" smtClean="0"/>
              <a:t>En la presentación podremos ver la historia de la computadora y como han cambiado durante los años , </a:t>
            </a:r>
            <a:r>
              <a:rPr lang="es-GT" dirty="0"/>
              <a:t>La historia de la computadora es muy interesante ya que muestra cómo el hombre logra producir las primeras herramientas para registrar los acontecimientos diarios desde el inicio de la civilización, cuando grupos empezaron a formar naciones y el comercio era ya medio de vida.</a:t>
            </a:r>
          </a:p>
        </p:txBody>
      </p:sp>
    </p:spTree>
    <p:extLst>
      <p:ext uri="{BB962C8B-B14F-4D97-AF65-F5344CB8AC3E}">
        <p14:creationId xmlns:p14="http://schemas.microsoft.com/office/powerpoint/2010/main" val="193582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rgbClr val="FF0000"/>
                </a:solidFill>
              </a:rPr>
              <a:t>Historia de la computadora</a:t>
            </a:r>
            <a:endParaRPr lang="es-GT" dirty="0">
              <a:solidFill>
                <a:srgbClr val="FF0000"/>
              </a:solidFill>
            </a:endParaRPr>
          </a:p>
        </p:txBody>
      </p:sp>
      <p:sp>
        <p:nvSpPr>
          <p:cNvPr id="3" name="Marcador de contenido 2"/>
          <p:cNvSpPr>
            <a:spLocks noGrp="1"/>
          </p:cNvSpPr>
          <p:nvPr>
            <p:ph idx="1"/>
          </p:nvPr>
        </p:nvSpPr>
        <p:spPr/>
        <p:txBody>
          <a:bodyPr/>
          <a:lstStyle/>
          <a:p>
            <a:r>
              <a:rPr lang="es-GT" b="1" dirty="0">
                <a:solidFill>
                  <a:schemeClr val="tx1">
                    <a:lumMod val="95000"/>
                    <a:lumOff val="5000"/>
                  </a:schemeClr>
                </a:solidFill>
              </a:rPr>
              <a:t>Hoy en día nos resulta casi impensable una vida sin computadoras: las usamos en el trabajo, para nuestro entretenimiento, comunicarnos, y con un sinfín de cometidos más. Sin embargo, la computadora es un invento reciente que ha sufrido una serie de importantes cambios hasta llegar a lo que hoy conocemos como tal.  Los invitamos entonces a empezar por conocer los inicios de la </a:t>
            </a:r>
            <a:r>
              <a:rPr lang="es-GT" b="1" dirty="0" smtClean="0">
                <a:solidFill>
                  <a:schemeClr val="tx1">
                    <a:lumMod val="95000"/>
                    <a:lumOff val="5000"/>
                  </a:schemeClr>
                </a:solidFill>
              </a:rPr>
              <a:t>historia de la computadora</a:t>
            </a:r>
            <a:r>
              <a:rPr lang="es-GT" b="1" dirty="0" smtClean="0"/>
              <a:t>.</a:t>
            </a:r>
          </a:p>
          <a:p>
            <a:pPr marL="0" indent="0">
              <a:buNone/>
            </a:pPr>
            <a:endParaRPr lang="es-GT" b="1" dirty="0"/>
          </a:p>
        </p:txBody>
      </p:sp>
    </p:spTree>
    <p:extLst>
      <p:ext uri="{BB962C8B-B14F-4D97-AF65-F5344CB8AC3E}">
        <p14:creationId xmlns:p14="http://schemas.microsoft.com/office/powerpoint/2010/main" val="214418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GT" b="1" dirty="0"/>
              <a:t>¿Qué es una computadora?</a:t>
            </a:r>
            <a:br>
              <a:rPr lang="es-GT" b="1" dirty="0"/>
            </a:br>
            <a:endParaRPr lang="es-GT" dirty="0"/>
          </a:p>
        </p:txBody>
      </p:sp>
      <p:sp>
        <p:nvSpPr>
          <p:cNvPr id="3" name="Subtítulo 2"/>
          <p:cNvSpPr>
            <a:spLocks noGrp="1"/>
          </p:cNvSpPr>
          <p:nvPr>
            <p:ph type="subTitle" idx="1"/>
          </p:nvPr>
        </p:nvSpPr>
        <p:spPr/>
        <p:txBody>
          <a:bodyPr>
            <a:normAutofit fontScale="77500" lnSpcReduction="20000"/>
          </a:bodyPr>
          <a:lstStyle/>
          <a:p>
            <a:r>
              <a:rPr lang="es-GT" dirty="0"/>
              <a:t>La </a:t>
            </a:r>
            <a:r>
              <a:rPr lang="es-GT" b="1" dirty="0">
                <a:hlinkClick r:id="rId2"/>
              </a:rPr>
              <a:t>primera computadora</a:t>
            </a:r>
            <a:r>
              <a:rPr lang="es-GT" dirty="0"/>
              <a:t>, aunque no lo creamos, fue el ábaco. En términos estrictos, la computadora es el dispositivo que nos ayuda a realizar cálculos. En una computadora se debe realizar un proceso de entrada de datos, procesamiento de los mismos y salida.</a:t>
            </a:r>
          </a:p>
          <a:p>
            <a:r>
              <a:rPr lang="es-GT" dirty="0"/>
              <a:t>Hoy en día las </a:t>
            </a:r>
            <a:r>
              <a:rPr lang="es-GT" b="1" dirty="0">
                <a:hlinkClick r:id="rId3"/>
              </a:rPr>
              <a:t>computadoras</a:t>
            </a:r>
            <a:r>
              <a:rPr lang="es-GT" dirty="0"/>
              <a:t> han avanzado tanto que podemos llegar a realizar grandes procesamientos de datos sin ningún tipo de problema.</a:t>
            </a:r>
          </a:p>
          <a:p>
            <a:endParaRPr lang="es-GT" dirty="0"/>
          </a:p>
        </p:txBody>
      </p:sp>
    </p:spTree>
    <p:extLst>
      <p:ext uri="{BB962C8B-B14F-4D97-AF65-F5344CB8AC3E}">
        <p14:creationId xmlns:p14="http://schemas.microsoft.com/office/powerpoint/2010/main" val="15065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30293" y="1463354"/>
            <a:ext cx="8911687" cy="3133698"/>
          </a:xfrm>
        </p:spPr>
        <p:txBody>
          <a:bodyPr>
            <a:noAutofit/>
          </a:bodyPr>
          <a:lstStyle/>
          <a:p>
            <a:r>
              <a:rPr lang="es-GT" sz="9600" dirty="0" smtClean="0">
                <a:solidFill>
                  <a:schemeClr val="tx2">
                    <a:lumMod val="50000"/>
                  </a:schemeClr>
                </a:solidFill>
              </a:rPr>
              <a:t>Primera generación </a:t>
            </a:r>
            <a:endParaRPr lang="es-GT" sz="9600" dirty="0">
              <a:solidFill>
                <a:schemeClr val="tx2">
                  <a:lumMod val="50000"/>
                </a:schemeClr>
              </a:solidFill>
            </a:endParaRPr>
          </a:p>
        </p:txBody>
      </p:sp>
    </p:spTree>
    <p:extLst>
      <p:ext uri="{BB962C8B-B14F-4D97-AF65-F5344CB8AC3E}">
        <p14:creationId xmlns:p14="http://schemas.microsoft.com/office/powerpoint/2010/main" val="242606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b="1" dirty="0"/>
              <a:t>Los inicios de la computadora</a:t>
            </a:r>
            <a:br>
              <a:rPr lang="es-GT" b="1" dirty="0"/>
            </a:br>
            <a:endParaRPr lang="es-GT"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4264" y="2133600"/>
            <a:ext cx="5685298" cy="3778250"/>
          </a:xfrm>
        </p:spPr>
      </p:pic>
    </p:spTree>
    <p:extLst>
      <p:ext uri="{BB962C8B-B14F-4D97-AF65-F5344CB8AC3E}">
        <p14:creationId xmlns:p14="http://schemas.microsoft.com/office/powerpoint/2010/main" val="106142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85882" y="898743"/>
            <a:ext cx="8915399" cy="2262781"/>
          </a:xfrm>
        </p:spPr>
        <p:txBody>
          <a:bodyPr>
            <a:normAutofit/>
          </a:bodyPr>
          <a:lstStyle/>
          <a:p>
            <a:r>
              <a:rPr lang="es-GT" sz="1600" dirty="0"/>
              <a:t>Es muy difícil decir </a:t>
            </a:r>
            <a:r>
              <a:rPr lang="es-GT" sz="1600" b="1" dirty="0"/>
              <a:t>quién inventó la computadora</a:t>
            </a:r>
            <a:r>
              <a:rPr lang="es-GT" sz="1600" dirty="0"/>
              <a:t>, o cuál fue la </a:t>
            </a:r>
            <a:r>
              <a:rPr lang="es-GT" sz="1600" b="1" dirty="0"/>
              <a:t>primera computadora</a:t>
            </a:r>
            <a:r>
              <a:rPr lang="es-GT" sz="1600" dirty="0"/>
              <a:t>. Además, debemos distinguir entre las computadoras mecánicas y las programables</a:t>
            </a:r>
            <a:r>
              <a:rPr lang="es-GT" sz="1600" dirty="0" smtClean="0"/>
              <a:t>.</a:t>
            </a:r>
            <a:br>
              <a:rPr lang="es-GT" sz="1600" dirty="0" smtClean="0"/>
            </a:br>
            <a:r>
              <a:rPr lang="es-GT" sz="1600" dirty="0"/>
              <a:t/>
            </a:r>
            <a:br>
              <a:rPr lang="es-GT" sz="1600" dirty="0"/>
            </a:br>
            <a:r>
              <a:rPr lang="es-GT" sz="1600" dirty="0"/>
              <a:t>La </a:t>
            </a:r>
            <a:r>
              <a:rPr lang="es-GT" sz="1600" b="1" dirty="0">
                <a:hlinkClick r:id="rId2"/>
              </a:rPr>
              <a:t>primer computadora mecánica</a:t>
            </a:r>
            <a:r>
              <a:rPr lang="es-GT" sz="1600" dirty="0"/>
              <a:t> la creó </a:t>
            </a:r>
            <a:r>
              <a:rPr lang="es-GT" sz="1600" b="1" dirty="0"/>
              <a:t>Charles Babbage</a:t>
            </a:r>
            <a:r>
              <a:rPr lang="es-GT" sz="1600" dirty="0"/>
              <a:t> en 1822, el primer motor de cálculo automático que además podía realizar algunas copias en papel -por lo cual, también era una especie de impresora-. Pero Babbage no consiguió la financiación necesaria para construir a gran escala esta computadora rudimentaria y su invento quedó en el olvido</a:t>
            </a:r>
            <a:r>
              <a:rPr lang="es-GT" sz="1600" dirty="0" smtClean="0"/>
              <a:t>.</a:t>
            </a:r>
            <a:endParaRPr lang="es-GT" sz="1600" dirty="0"/>
          </a:p>
        </p:txBody>
      </p:sp>
      <p:sp>
        <p:nvSpPr>
          <p:cNvPr id="3" name="Subtítulo 2"/>
          <p:cNvSpPr>
            <a:spLocks noGrp="1"/>
          </p:cNvSpPr>
          <p:nvPr>
            <p:ph type="subTitle" idx="1"/>
          </p:nvPr>
        </p:nvSpPr>
        <p:spPr>
          <a:xfrm>
            <a:off x="2451427" y="3474673"/>
            <a:ext cx="8915399" cy="2287300"/>
          </a:xfrm>
        </p:spPr>
        <p:txBody>
          <a:bodyPr>
            <a:normAutofit/>
          </a:bodyPr>
          <a:lstStyle/>
          <a:p>
            <a:r>
              <a:rPr lang="es-GT" dirty="0"/>
              <a:t>Sin embargo, podemos situar el </a:t>
            </a:r>
            <a:r>
              <a:rPr lang="es-GT" b="1" dirty="0">
                <a:hlinkClick r:id="rId3"/>
              </a:rPr>
              <a:t>origen de las computadoras</a:t>
            </a:r>
            <a:r>
              <a:rPr lang="es-GT" dirty="0"/>
              <a:t> en un sentido estricto en el año 1936, cuando </a:t>
            </a:r>
            <a:r>
              <a:rPr lang="es-GT" b="1" dirty="0"/>
              <a:t>Konrad </a:t>
            </a:r>
            <a:r>
              <a:rPr lang="es-GT" b="1" dirty="0" err="1"/>
              <a:t>Zuse</a:t>
            </a:r>
            <a:r>
              <a:rPr lang="es-GT" dirty="0"/>
              <a:t> inventó la </a:t>
            </a:r>
            <a:r>
              <a:rPr lang="es-GT" b="1" i="1" dirty="0"/>
              <a:t>Z1</a:t>
            </a:r>
            <a:r>
              <a:rPr lang="es-GT" dirty="0"/>
              <a:t>, la </a:t>
            </a:r>
            <a:r>
              <a:rPr lang="es-GT" b="1" dirty="0"/>
              <a:t>primera computadora programable</a:t>
            </a:r>
            <a:r>
              <a:rPr lang="es-GT" dirty="0"/>
              <a:t>. Aquí comienza la llamada primera generación, que abarca hasta el año 1946, teniendo propósitos básicamente militares</a:t>
            </a:r>
            <a:r>
              <a:rPr lang="es-GT" dirty="0" smtClean="0"/>
              <a:t>.</a:t>
            </a:r>
          </a:p>
          <a:p>
            <a:endParaRPr lang="es-GT" dirty="0" smtClean="0"/>
          </a:p>
          <a:p>
            <a:endParaRPr lang="es-GT" dirty="0" smtClean="0"/>
          </a:p>
          <a:p>
            <a:endParaRPr lang="es-GT" dirty="0"/>
          </a:p>
        </p:txBody>
      </p:sp>
    </p:spTree>
    <p:extLst>
      <p:ext uri="{BB962C8B-B14F-4D97-AF65-F5344CB8AC3E}">
        <p14:creationId xmlns:p14="http://schemas.microsoft.com/office/powerpoint/2010/main" val="4331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1893622"/>
          </a:xfrm>
        </p:spPr>
        <p:txBody>
          <a:bodyPr>
            <a:noAutofit/>
          </a:bodyPr>
          <a:lstStyle/>
          <a:p>
            <a:r>
              <a:rPr lang="es-GT" sz="1800" dirty="0"/>
              <a:t>En 1946 se construye la </a:t>
            </a:r>
            <a:r>
              <a:rPr lang="es-GT" sz="1800" b="1" dirty="0"/>
              <a:t>primera computadora </a:t>
            </a:r>
            <a:r>
              <a:rPr lang="es-GT" sz="1800" dirty="0"/>
              <a:t>con propósitos generales, llamada </a:t>
            </a:r>
            <a:r>
              <a:rPr lang="es-GT" sz="1800" b="1" i="1" dirty="0"/>
              <a:t>ENIAC</a:t>
            </a:r>
            <a:r>
              <a:rPr lang="es-GT" sz="1800" dirty="0"/>
              <a:t> (Integrador Numérico Electrónico e Informático). Pesaba 30 toneladas, por lo que básicamente no era parecida a lo que hoy conocemos como computadora, podía realizar una única tarea y consumía grandes cantidades de energía. Otra característica particular es que esta computadora no tenía sistema operativo.</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9753" y="2894013"/>
            <a:ext cx="4934319" cy="3017837"/>
          </a:xfrm>
        </p:spPr>
      </p:pic>
    </p:spTree>
    <p:extLst>
      <p:ext uri="{BB962C8B-B14F-4D97-AF65-F5344CB8AC3E}">
        <p14:creationId xmlns:p14="http://schemas.microsoft.com/office/powerpoint/2010/main" val="286401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4" y="624109"/>
            <a:ext cx="8911687" cy="4273567"/>
          </a:xfrm>
        </p:spPr>
        <p:txBody>
          <a:bodyPr>
            <a:normAutofit fontScale="90000"/>
          </a:bodyPr>
          <a:lstStyle/>
          <a:p>
            <a:r>
              <a:rPr lang="es-GT" dirty="0"/>
              <a:t>Otras computadoras famosas de esta generación fueron </a:t>
            </a:r>
            <a:r>
              <a:rPr lang="es-GT" b="1" i="1" dirty="0" err="1"/>
              <a:t>Colossus</a:t>
            </a:r>
            <a:r>
              <a:rPr lang="es-GT" dirty="0"/>
              <a:t> -la primera computadora programable eléctrica-, la </a:t>
            </a:r>
            <a:r>
              <a:rPr lang="es-GT" b="1" i="1" dirty="0"/>
              <a:t>ABC</a:t>
            </a:r>
            <a:r>
              <a:rPr lang="es-GT" dirty="0"/>
              <a:t> -considerada la </a:t>
            </a:r>
            <a:r>
              <a:rPr lang="es-GT" b="1" dirty="0"/>
              <a:t>primera computadora digital</a:t>
            </a:r>
            <a:r>
              <a:rPr lang="es-GT" dirty="0"/>
              <a:t>, aunque no fuera completamente funcional como la ENIAC- y la </a:t>
            </a:r>
            <a:r>
              <a:rPr lang="es-GT" b="1" i="1" dirty="0"/>
              <a:t>Harvard Mark I </a:t>
            </a:r>
            <a:r>
              <a:rPr lang="es-GT" b="1" i="1" dirty="0" err="1"/>
              <a:t>Computer</a:t>
            </a:r>
            <a:r>
              <a:rPr lang="es-GT" dirty="0"/>
              <a:t> -financiada por la conocida marca IBM-.</a:t>
            </a:r>
          </a:p>
        </p:txBody>
      </p:sp>
    </p:spTree>
    <p:extLst>
      <p:ext uri="{BB962C8B-B14F-4D97-AF65-F5344CB8AC3E}">
        <p14:creationId xmlns:p14="http://schemas.microsoft.com/office/powerpoint/2010/main" val="144695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46</TotalTime>
  <Words>230</Words>
  <Application>Microsoft Office PowerPoint</Application>
  <PresentationFormat>Panorámica</PresentationFormat>
  <Paragraphs>32</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Algerian</vt:lpstr>
      <vt:lpstr>Arial</vt:lpstr>
      <vt:lpstr>Century Gothic</vt:lpstr>
      <vt:lpstr>Wingdings 3</vt:lpstr>
      <vt:lpstr>Espiral</vt:lpstr>
      <vt:lpstr>Caren Cifuentes </vt:lpstr>
      <vt:lpstr>Introducción</vt:lpstr>
      <vt:lpstr>Historia de la computadora</vt:lpstr>
      <vt:lpstr>¿Qué es una computadora? </vt:lpstr>
      <vt:lpstr>Primera generación </vt:lpstr>
      <vt:lpstr>Los inicios de la computadora </vt:lpstr>
      <vt:lpstr>Es muy difícil decir quién inventó la computadora, o cuál fue la primera computadora. Además, debemos distinguir entre las computadoras mecánicas y las programables.  La primer computadora mecánica la creó Charles Babbage en 1822, el primer motor de cálculo automático que además podía realizar algunas copias en papel -por lo cual, también era una especie de impresora-. Pero Babbage no consiguió la financiación necesaria para construir a gran escala esta computadora rudimentaria y su invento quedó en el olvido.</vt:lpstr>
      <vt:lpstr>En 1946 se construye la primera computadora con propósitos generales, llamada ENIAC (Integrador Numérico Electrónico e Informático). Pesaba 30 toneladas, por lo que básicamente no era parecida a lo que hoy conocemos como computadora, podía realizar una única tarea y consumía grandes cantidades de energía. Otra característica particular es que esta computadora no tenía sistema operativo.</vt:lpstr>
      <vt:lpstr>Otras computadoras famosas de esta generación fueron Colossus -la primera computadora programable eléctrica-, la ABC -considerada la primera computadora digital, aunque no fuera completamente funcional como la ENIAC- y la Harvard Mark I Computer -financiada por la conocida marca IBM-.</vt:lpstr>
      <vt:lpstr>La segunda generación de computadoras </vt:lpstr>
      <vt:lpstr>La segunda generación de computadoras comprende todas las computadorasconstruidas entre 1947 y 1962, y su principal diferencia con las anteriores es que comienzan a utilizar transistores -inventados, precisamente, en 1947- en lugar de tubos de vacío. Esto generaba menos calor, necesitaba menos energía y hacía a las computadoras más pequeñas. Además, se comienzan a desarrollar los sistemas operativos, los lenguajes de programación -FORTRAN- e incluso los primeros juegos -Spacewar-. Otro gran avance se produce en 1960, con la invención del microchip, ya que permitió fabricar computadoras más pequeñas y manejables en el ámbito del trabajo e incluso como las PC, ya que llevó también a la creación de los microprocesadores. Los tres principales modelos de microprocesadores fueron el de Intel, el de Texas Instrument y el de Garrett AiResearch. </vt:lpstr>
      <vt:lpstr>La primera compañía de computación fue fundada en 1949 con el nombre de Electronic Controls Company, y realizó una serie de computadoras llamadas UNIVAC. La UNIVAC 1101 fue la primera en poder almacenar y ejecutar un programa en la memoria (1950) y un año más tarde era presentada la primer computadora de uso comercial de la marca.      En esta época se produjo el salto a la fama de IBM, con las llamadas PC (Personal Computers), siendo la primera la IBM 701 en 1953. Esta tenía 16KB de memoria y utilizaba el sistema operativo MS-DOS, que hoy en día sigue existiendo. Para el año 1955 ya existía la primera computadora con memoria RAM, la Whirlwind 8.</vt:lpstr>
      <vt:lpstr>Tercera Generación </vt:lpstr>
      <vt:lpstr>Podrás ver cómo sigue la historia de las computadoras en próximos artículo, donde hablaremos de la tercera generación de computadoras y de las computadoras en la actualidad. </vt:lpstr>
      <vt:lpstr>Presentación de PowerPoint</vt:lpstr>
      <vt:lpstr>Computadoras </vt:lpstr>
      <vt:lpstr>Conclusión: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7</cp:revision>
  <dcterms:created xsi:type="dcterms:W3CDTF">2017-04-19T18:58:29Z</dcterms:created>
  <dcterms:modified xsi:type="dcterms:W3CDTF">2017-04-19T19:46:27Z</dcterms:modified>
</cp:coreProperties>
</file>