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CC"/>
    <a:srgbClr val="0066CC"/>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0" autoAdjust="0"/>
    <p:restoredTop sz="94660"/>
  </p:normalViewPr>
  <p:slideViewPr>
    <p:cSldViewPr snapToGrid="0">
      <p:cViewPr varScale="1">
        <p:scale>
          <a:sx n="78" d="100"/>
          <a:sy n="78" d="100"/>
        </p:scale>
        <p:origin x="54"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AF654-A291-4A6D-9780-BE59CEEBA7D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s-GT"/>
        </a:p>
      </dgm:t>
    </dgm:pt>
    <dgm:pt modelId="{81F1F6E8-C077-4897-9D00-4CC671818829}">
      <dgm:prSet phldrT="[Texto]"/>
      <dgm:spPr>
        <a:solidFill>
          <a:schemeClr val="bg2">
            <a:lumMod val="60000"/>
            <a:lumOff val="40000"/>
          </a:schemeClr>
        </a:solidFill>
      </dgm:spPr>
      <dgm:t>
        <a:bodyPr/>
        <a:lstStyle/>
        <a:p>
          <a:r>
            <a:rPr lang="es-GT" dirty="0" smtClean="0"/>
            <a:t>Tipos de lenguaje</a:t>
          </a:r>
          <a:endParaRPr lang="es-GT" dirty="0"/>
        </a:p>
      </dgm:t>
    </dgm:pt>
    <dgm:pt modelId="{1844DDFF-99D7-4DA1-84D0-DFA52819CAC3}" type="parTrans" cxnId="{04C33CB6-2535-4842-BAF6-16CE58235F8E}">
      <dgm:prSet/>
      <dgm:spPr/>
      <dgm:t>
        <a:bodyPr/>
        <a:lstStyle/>
        <a:p>
          <a:endParaRPr lang="es-GT"/>
        </a:p>
      </dgm:t>
    </dgm:pt>
    <dgm:pt modelId="{D64CF293-7BD8-41F1-9D14-695480CB3734}" type="sibTrans" cxnId="{04C33CB6-2535-4842-BAF6-16CE58235F8E}">
      <dgm:prSet/>
      <dgm:spPr/>
      <dgm:t>
        <a:bodyPr/>
        <a:lstStyle/>
        <a:p>
          <a:endParaRPr lang="es-GT"/>
        </a:p>
      </dgm:t>
    </dgm:pt>
    <dgm:pt modelId="{110607E1-EDE2-4870-AF5B-EAB68DDD1128}">
      <dgm:prSet phldrT="[Texto]"/>
      <dgm:spPr>
        <a:solidFill>
          <a:schemeClr val="accent6">
            <a:lumMod val="60000"/>
            <a:lumOff val="40000"/>
          </a:schemeClr>
        </a:solidFill>
      </dgm:spPr>
      <dgm:t>
        <a:bodyPr/>
        <a:lstStyle/>
        <a:p>
          <a:r>
            <a:rPr lang="es-GT" dirty="0" smtClean="0"/>
            <a:t>Lenguaje funcional</a:t>
          </a:r>
          <a:endParaRPr lang="es-GT" dirty="0"/>
        </a:p>
      </dgm:t>
    </dgm:pt>
    <dgm:pt modelId="{319F3026-E880-4961-9C16-807186C3F148}" type="parTrans" cxnId="{C9962BAD-1776-43DF-AC9D-A36E1AA16FFB}">
      <dgm:prSet/>
      <dgm:spPr/>
      <dgm:t>
        <a:bodyPr/>
        <a:lstStyle/>
        <a:p>
          <a:endParaRPr lang="es-GT"/>
        </a:p>
      </dgm:t>
    </dgm:pt>
    <dgm:pt modelId="{F4BD0EF4-A209-4781-9882-0427897A373B}" type="sibTrans" cxnId="{C9962BAD-1776-43DF-AC9D-A36E1AA16FFB}">
      <dgm:prSet/>
      <dgm:spPr/>
      <dgm:t>
        <a:bodyPr/>
        <a:lstStyle/>
        <a:p>
          <a:endParaRPr lang="es-GT"/>
        </a:p>
      </dgm:t>
    </dgm:pt>
    <dgm:pt modelId="{48E3D10A-1767-4766-A76D-09F21B8F4DAA}">
      <dgm:prSet phldrT="[Texto]"/>
      <dgm:spPr>
        <a:solidFill>
          <a:srgbClr val="92D050"/>
        </a:solidFill>
      </dgm:spPr>
      <dgm:t>
        <a:bodyPr/>
        <a:lstStyle/>
        <a:p>
          <a:r>
            <a:rPr lang="es-GT" dirty="0" smtClean="0"/>
            <a:t>Lenguaje lógico</a:t>
          </a:r>
          <a:endParaRPr lang="es-GT" dirty="0"/>
        </a:p>
      </dgm:t>
    </dgm:pt>
    <dgm:pt modelId="{1018F7B1-5EB3-4FB2-8AF3-4A6738A5F6B8}" type="parTrans" cxnId="{A1D3B1BB-2E46-4F7B-B3D5-AD31A7636129}">
      <dgm:prSet/>
      <dgm:spPr/>
      <dgm:t>
        <a:bodyPr/>
        <a:lstStyle/>
        <a:p>
          <a:endParaRPr lang="es-GT"/>
        </a:p>
      </dgm:t>
    </dgm:pt>
    <dgm:pt modelId="{52630B9F-1705-447C-8721-FAFCF5F1A3B4}" type="sibTrans" cxnId="{A1D3B1BB-2E46-4F7B-B3D5-AD31A7636129}">
      <dgm:prSet/>
      <dgm:spPr/>
      <dgm:t>
        <a:bodyPr/>
        <a:lstStyle/>
        <a:p>
          <a:endParaRPr lang="es-GT"/>
        </a:p>
      </dgm:t>
    </dgm:pt>
    <dgm:pt modelId="{0311A105-09B5-418C-B812-76C09DE2DE24}">
      <dgm:prSet phldrT="[Texto]"/>
      <dgm:spPr>
        <a:solidFill>
          <a:srgbClr val="FF0066"/>
        </a:solidFill>
      </dgm:spPr>
      <dgm:t>
        <a:bodyPr/>
        <a:lstStyle/>
        <a:p>
          <a:r>
            <a:rPr lang="es-GT" smtClean="0"/>
            <a:t>Lenguaje otientado </a:t>
          </a:r>
          <a:r>
            <a:rPr lang="es-GT" dirty="0" smtClean="0"/>
            <a:t>a objetos </a:t>
          </a:r>
          <a:endParaRPr lang="es-GT" dirty="0"/>
        </a:p>
      </dgm:t>
    </dgm:pt>
    <dgm:pt modelId="{36169B3D-2A91-4E22-A3C9-07C7AFA0C7D9}" type="parTrans" cxnId="{60017839-FF7F-4E18-A547-AE91573A9364}">
      <dgm:prSet/>
      <dgm:spPr/>
      <dgm:t>
        <a:bodyPr/>
        <a:lstStyle/>
        <a:p>
          <a:endParaRPr lang="es-GT"/>
        </a:p>
      </dgm:t>
    </dgm:pt>
    <dgm:pt modelId="{921A41B9-E276-4F2C-BFBB-8710C76BE362}" type="sibTrans" cxnId="{60017839-FF7F-4E18-A547-AE91573A9364}">
      <dgm:prSet/>
      <dgm:spPr/>
      <dgm:t>
        <a:bodyPr/>
        <a:lstStyle/>
        <a:p>
          <a:endParaRPr lang="es-GT"/>
        </a:p>
      </dgm:t>
    </dgm:pt>
    <dgm:pt modelId="{5FAB5917-0985-4F80-8B62-159CD03C28DE}">
      <dgm:prSet phldrT="[Texto]"/>
      <dgm:spPr>
        <a:solidFill>
          <a:srgbClr val="FFC000"/>
        </a:solidFill>
      </dgm:spPr>
      <dgm:t>
        <a:bodyPr/>
        <a:lstStyle/>
        <a:p>
          <a:r>
            <a:rPr lang="es-GT" dirty="0" smtClean="0">
              <a:solidFill>
                <a:schemeClr val="bg1"/>
              </a:solidFill>
            </a:rPr>
            <a:t>Lenguajes Concurrentes, Paralelos y Distribuidos </a:t>
          </a:r>
          <a:endParaRPr lang="es-GT" dirty="0"/>
        </a:p>
      </dgm:t>
    </dgm:pt>
    <dgm:pt modelId="{17DB9130-71AD-4FFC-A1D3-4E899EB541BA}" type="parTrans" cxnId="{2634E183-039C-4949-A5C1-152B51FD39F3}">
      <dgm:prSet/>
      <dgm:spPr/>
      <dgm:t>
        <a:bodyPr/>
        <a:lstStyle/>
        <a:p>
          <a:endParaRPr lang="es-GT"/>
        </a:p>
      </dgm:t>
    </dgm:pt>
    <dgm:pt modelId="{634388AB-092D-4D8A-AD6D-369768471C69}" type="sibTrans" cxnId="{2634E183-039C-4949-A5C1-152B51FD39F3}">
      <dgm:prSet/>
      <dgm:spPr/>
      <dgm:t>
        <a:bodyPr/>
        <a:lstStyle/>
        <a:p>
          <a:endParaRPr lang="es-GT"/>
        </a:p>
      </dgm:t>
    </dgm:pt>
    <dgm:pt modelId="{D7E1F1BC-BDBC-48FD-8246-96E10E2B0D5F}" type="pres">
      <dgm:prSet presAssocID="{DE1AF654-A291-4A6D-9780-BE59CEEBA7D9}" presName="diagram" presStyleCnt="0">
        <dgm:presLayoutVars>
          <dgm:dir/>
          <dgm:resizeHandles val="exact"/>
        </dgm:presLayoutVars>
      </dgm:prSet>
      <dgm:spPr/>
    </dgm:pt>
    <dgm:pt modelId="{C0318D9E-B53C-4E29-92F1-2BBC4DA94D04}" type="pres">
      <dgm:prSet presAssocID="{81F1F6E8-C077-4897-9D00-4CC671818829}" presName="node" presStyleLbl="node1" presStyleIdx="0" presStyleCnt="5">
        <dgm:presLayoutVars>
          <dgm:bulletEnabled val="1"/>
        </dgm:presLayoutVars>
      </dgm:prSet>
      <dgm:spPr/>
      <dgm:t>
        <a:bodyPr/>
        <a:lstStyle/>
        <a:p>
          <a:endParaRPr lang="es-GT"/>
        </a:p>
      </dgm:t>
    </dgm:pt>
    <dgm:pt modelId="{57DE4D9F-341E-43E4-9C93-A98ABFDE3ACE}" type="pres">
      <dgm:prSet presAssocID="{D64CF293-7BD8-41F1-9D14-695480CB3734}" presName="sibTrans" presStyleCnt="0"/>
      <dgm:spPr/>
    </dgm:pt>
    <dgm:pt modelId="{058B79A4-FD1D-46AD-943B-0FE18D87F72C}" type="pres">
      <dgm:prSet presAssocID="{110607E1-EDE2-4870-AF5B-EAB68DDD1128}" presName="node" presStyleLbl="node1" presStyleIdx="1" presStyleCnt="5">
        <dgm:presLayoutVars>
          <dgm:bulletEnabled val="1"/>
        </dgm:presLayoutVars>
      </dgm:prSet>
      <dgm:spPr/>
      <dgm:t>
        <a:bodyPr/>
        <a:lstStyle/>
        <a:p>
          <a:endParaRPr lang="es-GT"/>
        </a:p>
      </dgm:t>
    </dgm:pt>
    <dgm:pt modelId="{33C85BC3-B76B-41C0-B789-F4A20120C96B}" type="pres">
      <dgm:prSet presAssocID="{F4BD0EF4-A209-4781-9882-0427897A373B}" presName="sibTrans" presStyleCnt="0"/>
      <dgm:spPr/>
    </dgm:pt>
    <dgm:pt modelId="{98310E63-E548-4F64-AD3A-63029DAD84C1}" type="pres">
      <dgm:prSet presAssocID="{48E3D10A-1767-4766-A76D-09F21B8F4DAA}" presName="node" presStyleLbl="node1" presStyleIdx="2" presStyleCnt="5">
        <dgm:presLayoutVars>
          <dgm:bulletEnabled val="1"/>
        </dgm:presLayoutVars>
      </dgm:prSet>
      <dgm:spPr/>
    </dgm:pt>
    <dgm:pt modelId="{8BC0707F-D413-4345-961E-DC389F312F33}" type="pres">
      <dgm:prSet presAssocID="{52630B9F-1705-447C-8721-FAFCF5F1A3B4}" presName="sibTrans" presStyleCnt="0"/>
      <dgm:spPr/>
    </dgm:pt>
    <dgm:pt modelId="{5F657A62-1750-41B1-9C5E-73E8E380AC15}" type="pres">
      <dgm:prSet presAssocID="{0311A105-09B5-418C-B812-76C09DE2DE24}" presName="node" presStyleLbl="node1" presStyleIdx="3" presStyleCnt="5">
        <dgm:presLayoutVars>
          <dgm:bulletEnabled val="1"/>
        </dgm:presLayoutVars>
      </dgm:prSet>
      <dgm:spPr/>
      <dgm:t>
        <a:bodyPr/>
        <a:lstStyle/>
        <a:p>
          <a:endParaRPr lang="es-GT"/>
        </a:p>
      </dgm:t>
    </dgm:pt>
    <dgm:pt modelId="{E2413691-ECD8-4854-888F-E5C0AB45B45D}" type="pres">
      <dgm:prSet presAssocID="{921A41B9-E276-4F2C-BFBB-8710C76BE362}" presName="sibTrans" presStyleCnt="0"/>
      <dgm:spPr/>
    </dgm:pt>
    <dgm:pt modelId="{0E3E7F84-307B-423B-8DD5-E41ECF4C807C}" type="pres">
      <dgm:prSet presAssocID="{5FAB5917-0985-4F80-8B62-159CD03C28DE}" presName="node" presStyleLbl="node1" presStyleIdx="4" presStyleCnt="5">
        <dgm:presLayoutVars>
          <dgm:bulletEnabled val="1"/>
        </dgm:presLayoutVars>
      </dgm:prSet>
      <dgm:spPr/>
      <dgm:t>
        <a:bodyPr/>
        <a:lstStyle/>
        <a:p>
          <a:endParaRPr lang="es-GT"/>
        </a:p>
      </dgm:t>
    </dgm:pt>
  </dgm:ptLst>
  <dgm:cxnLst>
    <dgm:cxn modelId="{A38EEF63-58F8-456C-ADDA-181DDC218F40}" type="presOf" srcId="{110607E1-EDE2-4870-AF5B-EAB68DDD1128}" destId="{058B79A4-FD1D-46AD-943B-0FE18D87F72C}" srcOrd="0" destOrd="0" presId="urn:microsoft.com/office/officeart/2005/8/layout/default"/>
    <dgm:cxn modelId="{439C0106-DCBF-49D9-815E-DC0C73C015E5}" type="presOf" srcId="{DE1AF654-A291-4A6D-9780-BE59CEEBA7D9}" destId="{D7E1F1BC-BDBC-48FD-8246-96E10E2B0D5F}" srcOrd="0" destOrd="0" presId="urn:microsoft.com/office/officeart/2005/8/layout/default"/>
    <dgm:cxn modelId="{93C8BD76-E8D6-4818-BB44-DB32910F3523}" type="presOf" srcId="{48E3D10A-1767-4766-A76D-09F21B8F4DAA}" destId="{98310E63-E548-4F64-AD3A-63029DAD84C1}" srcOrd="0" destOrd="0" presId="urn:microsoft.com/office/officeart/2005/8/layout/default"/>
    <dgm:cxn modelId="{2634E183-039C-4949-A5C1-152B51FD39F3}" srcId="{DE1AF654-A291-4A6D-9780-BE59CEEBA7D9}" destId="{5FAB5917-0985-4F80-8B62-159CD03C28DE}" srcOrd="4" destOrd="0" parTransId="{17DB9130-71AD-4FFC-A1D3-4E899EB541BA}" sibTransId="{634388AB-092D-4D8A-AD6D-369768471C69}"/>
    <dgm:cxn modelId="{721A1709-EA8E-409B-90D8-67E82A9F12B7}" type="presOf" srcId="{5FAB5917-0985-4F80-8B62-159CD03C28DE}" destId="{0E3E7F84-307B-423B-8DD5-E41ECF4C807C}" srcOrd="0" destOrd="0" presId="urn:microsoft.com/office/officeart/2005/8/layout/default"/>
    <dgm:cxn modelId="{C9962BAD-1776-43DF-AC9D-A36E1AA16FFB}" srcId="{DE1AF654-A291-4A6D-9780-BE59CEEBA7D9}" destId="{110607E1-EDE2-4870-AF5B-EAB68DDD1128}" srcOrd="1" destOrd="0" parTransId="{319F3026-E880-4961-9C16-807186C3F148}" sibTransId="{F4BD0EF4-A209-4781-9882-0427897A373B}"/>
    <dgm:cxn modelId="{A1D3B1BB-2E46-4F7B-B3D5-AD31A7636129}" srcId="{DE1AF654-A291-4A6D-9780-BE59CEEBA7D9}" destId="{48E3D10A-1767-4766-A76D-09F21B8F4DAA}" srcOrd="2" destOrd="0" parTransId="{1018F7B1-5EB3-4FB2-8AF3-4A6738A5F6B8}" sibTransId="{52630B9F-1705-447C-8721-FAFCF5F1A3B4}"/>
    <dgm:cxn modelId="{04C33CB6-2535-4842-BAF6-16CE58235F8E}" srcId="{DE1AF654-A291-4A6D-9780-BE59CEEBA7D9}" destId="{81F1F6E8-C077-4897-9D00-4CC671818829}" srcOrd="0" destOrd="0" parTransId="{1844DDFF-99D7-4DA1-84D0-DFA52819CAC3}" sibTransId="{D64CF293-7BD8-41F1-9D14-695480CB3734}"/>
    <dgm:cxn modelId="{62CF99D5-1DE8-47AD-ABA9-1A95816B40FB}" type="presOf" srcId="{81F1F6E8-C077-4897-9D00-4CC671818829}" destId="{C0318D9E-B53C-4E29-92F1-2BBC4DA94D04}" srcOrd="0" destOrd="0" presId="urn:microsoft.com/office/officeart/2005/8/layout/default"/>
    <dgm:cxn modelId="{E8D02D7B-D236-499B-8C64-10A029008C6C}" type="presOf" srcId="{0311A105-09B5-418C-B812-76C09DE2DE24}" destId="{5F657A62-1750-41B1-9C5E-73E8E380AC15}" srcOrd="0" destOrd="0" presId="urn:microsoft.com/office/officeart/2005/8/layout/default"/>
    <dgm:cxn modelId="{60017839-FF7F-4E18-A547-AE91573A9364}" srcId="{DE1AF654-A291-4A6D-9780-BE59CEEBA7D9}" destId="{0311A105-09B5-418C-B812-76C09DE2DE24}" srcOrd="3" destOrd="0" parTransId="{36169B3D-2A91-4E22-A3C9-07C7AFA0C7D9}" sibTransId="{921A41B9-E276-4F2C-BFBB-8710C76BE362}"/>
    <dgm:cxn modelId="{510C0A23-9E50-4C4A-8031-6B240E8D1618}" type="presParOf" srcId="{D7E1F1BC-BDBC-48FD-8246-96E10E2B0D5F}" destId="{C0318D9E-B53C-4E29-92F1-2BBC4DA94D04}" srcOrd="0" destOrd="0" presId="urn:microsoft.com/office/officeart/2005/8/layout/default"/>
    <dgm:cxn modelId="{695EFDB7-B2BC-4321-8A49-19D6B8E7AC76}" type="presParOf" srcId="{D7E1F1BC-BDBC-48FD-8246-96E10E2B0D5F}" destId="{57DE4D9F-341E-43E4-9C93-A98ABFDE3ACE}" srcOrd="1" destOrd="0" presId="urn:microsoft.com/office/officeart/2005/8/layout/default"/>
    <dgm:cxn modelId="{6603DF53-8373-4A08-A2FF-3FFF524A9B65}" type="presParOf" srcId="{D7E1F1BC-BDBC-48FD-8246-96E10E2B0D5F}" destId="{058B79A4-FD1D-46AD-943B-0FE18D87F72C}" srcOrd="2" destOrd="0" presId="urn:microsoft.com/office/officeart/2005/8/layout/default"/>
    <dgm:cxn modelId="{91B9B82E-A216-44D7-A516-D220DABAE73F}" type="presParOf" srcId="{D7E1F1BC-BDBC-48FD-8246-96E10E2B0D5F}" destId="{33C85BC3-B76B-41C0-B789-F4A20120C96B}" srcOrd="3" destOrd="0" presId="urn:microsoft.com/office/officeart/2005/8/layout/default"/>
    <dgm:cxn modelId="{01BEC9FA-71CB-48A2-B2E3-C802B9EAC4DC}" type="presParOf" srcId="{D7E1F1BC-BDBC-48FD-8246-96E10E2B0D5F}" destId="{98310E63-E548-4F64-AD3A-63029DAD84C1}" srcOrd="4" destOrd="0" presId="urn:microsoft.com/office/officeart/2005/8/layout/default"/>
    <dgm:cxn modelId="{C61B9154-D4B5-4C41-813B-5D15B6CD78C6}" type="presParOf" srcId="{D7E1F1BC-BDBC-48FD-8246-96E10E2B0D5F}" destId="{8BC0707F-D413-4345-961E-DC389F312F33}" srcOrd="5" destOrd="0" presId="urn:microsoft.com/office/officeart/2005/8/layout/default"/>
    <dgm:cxn modelId="{9180A666-A437-4E61-AD19-69EDCA3AD851}" type="presParOf" srcId="{D7E1F1BC-BDBC-48FD-8246-96E10E2B0D5F}" destId="{5F657A62-1750-41B1-9C5E-73E8E380AC15}" srcOrd="6" destOrd="0" presId="urn:microsoft.com/office/officeart/2005/8/layout/default"/>
    <dgm:cxn modelId="{BB71D833-87A8-4B58-B541-505670B54CFB}" type="presParOf" srcId="{D7E1F1BC-BDBC-48FD-8246-96E10E2B0D5F}" destId="{E2413691-ECD8-4854-888F-E5C0AB45B45D}" srcOrd="7" destOrd="0" presId="urn:microsoft.com/office/officeart/2005/8/layout/default"/>
    <dgm:cxn modelId="{E039BF1F-FD7C-4306-8BED-BE13DF9C3F17}" type="presParOf" srcId="{D7E1F1BC-BDBC-48FD-8246-96E10E2B0D5F}" destId="{0E3E7F84-307B-423B-8DD5-E41ECF4C807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18D9E-B53C-4E29-92F1-2BBC4DA94D04}">
      <dsp:nvSpPr>
        <dsp:cNvPr id="0" name=""/>
        <dsp:cNvSpPr/>
      </dsp:nvSpPr>
      <dsp:spPr>
        <a:xfrm>
          <a:off x="1221978" y="2645"/>
          <a:ext cx="2706687" cy="1624012"/>
        </a:xfrm>
        <a:prstGeom prst="rect">
          <a:avLst/>
        </a:prstGeom>
        <a:solidFill>
          <a:schemeClr val="bg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t>Tipos de lenguaje</a:t>
          </a:r>
          <a:endParaRPr lang="es-GT" sz="2500" kern="1200" dirty="0"/>
        </a:p>
      </dsp:txBody>
      <dsp:txXfrm>
        <a:off x="1221978" y="2645"/>
        <a:ext cx="2706687" cy="1624012"/>
      </dsp:txXfrm>
    </dsp:sp>
    <dsp:sp modelId="{058B79A4-FD1D-46AD-943B-0FE18D87F72C}">
      <dsp:nvSpPr>
        <dsp:cNvPr id="0" name=""/>
        <dsp:cNvSpPr/>
      </dsp:nvSpPr>
      <dsp:spPr>
        <a:xfrm>
          <a:off x="4199334" y="2645"/>
          <a:ext cx="2706687" cy="1624012"/>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t>Lenguaje funcional</a:t>
          </a:r>
          <a:endParaRPr lang="es-GT" sz="2500" kern="1200" dirty="0"/>
        </a:p>
      </dsp:txBody>
      <dsp:txXfrm>
        <a:off x="4199334" y="2645"/>
        <a:ext cx="2706687" cy="1624012"/>
      </dsp:txXfrm>
    </dsp:sp>
    <dsp:sp modelId="{98310E63-E548-4F64-AD3A-63029DAD84C1}">
      <dsp:nvSpPr>
        <dsp:cNvPr id="0" name=""/>
        <dsp:cNvSpPr/>
      </dsp:nvSpPr>
      <dsp:spPr>
        <a:xfrm>
          <a:off x="1221978" y="1897327"/>
          <a:ext cx="2706687" cy="1624012"/>
        </a:xfrm>
        <a:prstGeom prst="rect">
          <a:avLst/>
        </a:prstGeom>
        <a:solidFill>
          <a:srgbClr val="92D05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t>Lenguaje lógico</a:t>
          </a:r>
          <a:endParaRPr lang="es-GT" sz="2500" kern="1200" dirty="0"/>
        </a:p>
      </dsp:txBody>
      <dsp:txXfrm>
        <a:off x="1221978" y="1897327"/>
        <a:ext cx="2706687" cy="1624012"/>
      </dsp:txXfrm>
    </dsp:sp>
    <dsp:sp modelId="{5F657A62-1750-41B1-9C5E-73E8E380AC15}">
      <dsp:nvSpPr>
        <dsp:cNvPr id="0" name=""/>
        <dsp:cNvSpPr/>
      </dsp:nvSpPr>
      <dsp:spPr>
        <a:xfrm>
          <a:off x="4199334" y="1897327"/>
          <a:ext cx="2706687" cy="1624012"/>
        </a:xfrm>
        <a:prstGeom prst="rect">
          <a:avLst/>
        </a:prstGeom>
        <a:solidFill>
          <a:srgbClr val="FF0066"/>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smtClean="0"/>
            <a:t>Lenguaje otientado </a:t>
          </a:r>
          <a:r>
            <a:rPr lang="es-GT" sz="2500" kern="1200" dirty="0" smtClean="0"/>
            <a:t>a objetos </a:t>
          </a:r>
          <a:endParaRPr lang="es-GT" sz="2500" kern="1200" dirty="0"/>
        </a:p>
      </dsp:txBody>
      <dsp:txXfrm>
        <a:off x="4199334" y="1897327"/>
        <a:ext cx="2706687" cy="1624012"/>
      </dsp:txXfrm>
    </dsp:sp>
    <dsp:sp modelId="{0E3E7F84-307B-423B-8DD5-E41ECF4C807C}">
      <dsp:nvSpPr>
        <dsp:cNvPr id="0" name=""/>
        <dsp:cNvSpPr/>
      </dsp:nvSpPr>
      <dsp:spPr>
        <a:xfrm>
          <a:off x="2710656" y="3792008"/>
          <a:ext cx="2706687" cy="1624012"/>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solidFill>
                <a:schemeClr val="bg1"/>
              </a:solidFill>
            </a:rPr>
            <a:t>Lenguajes Concurrentes, Paralelos y Distribuidos </a:t>
          </a:r>
          <a:endParaRPr lang="es-GT" sz="2500" kern="1200" dirty="0"/>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237103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247852-39F5-421A-A1F8-E40340F81316}"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29736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132476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377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111388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3952732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401105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17461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261750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324628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168785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A247852-39F5-421A-A1F8-E40340F81316}"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153457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A247852-39F5-421A-A1F8-E40340F81316}"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36703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206312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345566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0A247852-39F5-421A-A1F8-E40340F81316}" type="datetimeFigureOut">
              <a:rPr lang="es-GT" smtClean="0"/>
              <a:t>19/04/2017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4169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247852-39F5-421A-A1F8-E40340F81316}"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47BAC2C-8715-4796-9939-BF341261968F}" type="slidenum">
              <a:rPr lang="es-GT" smtClean="0"/>
              <a:t>‹Nº›</a:t>
            </a:fld>
            <a:endParaRPr lang="es-GT"/>
          </a:p>
        </p:txBody>
      </p:sp>
    </p:spTree>
    <p:extLst>
      <p:ext uri="{BB962C8B-B14F-4D97-AF65-F5344CB8AC3E}">
        <p14:creationId xmlns:p14="http://schemas.microsoft.com/office/powerpoint/2010/main" val="363086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A247852-39F5-421A-A1F8-E40340F81316}" type="datetimeFigureOut">
              <a:rPr lang="es-GT" smtClean="0"/>
              <a:t>19/04/2017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7BAC2C-8715-4796-9939-BF341261968F}" type="slidenum">
              <a:rPr lang="es-GT" smtClean="0"/>
              <a:t>‹Nº›</a:t>
            </a:fld>
            <a:endParaRPr lang="es-GT"/>
          </a:p>
        </p:txBody>
      </p:sp>
    </p:spTree>
    <p:extLst>
      <p:ext uri="{BB962C8B-B14F-4D97-AF65-F5344CB8AC3E}">
        <p14:creationId xmlns:p14="http://schemas.microsoft.com/office/powerpoint/2010/main" val="2074989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55372" y="814192"/>
            <a:ext cx="8825658" cy="1207463"/>
          </a:xfrm>
        </p:spPr>
        <p:txBody>
          <a:bodyPr/>
          <a:lstStyle/>
          <a:p>
            <a:r>
              <a:rPr lang="es-GT" dirty="0" err="1" smtClean="0"/>
              <a:t>Caren</a:t>
            </a:r>
            <a:r>
              <a:rPr lang="es-GT" dirty="0" smtClean="0"/>
              <a:t> Cifuentes </a:t>
            </a:r>
            <a:endParaRPr lang="es-GT" dirty="0"/>
          </a:p>
        </p:txBody>
      </p:sp>
      <p:sp>
        <p:nvSpPr>
          <p:cNvPr id="3" name="Subtítulo 2"/>
          <p:cNvSpPr>
            <a:spLocks noGrp="1"/>
          </p:cNvSpPr>
          <p:nvPr>
            <p:ph type="subTitle" idx="1"/>
          </p:nvPr>
        </p:nvSpPr>
        <p:spPr>
          <a:xfrm>
            <a:off x="1154955" y="2404997"/>
            <a:ext cx="8825658" cy="3233803"/>
          </a:xfrm>
        </p:spPr>
        <p:txBody>
          <a:bodyPr/>
          <a:lstStyle/>
          <a:p>
            <a:r>
              <a:rPr lang="es-GT" dirty="0" smtClean="0"/>
              <a:t>5to bachillerato en computación con orientación científica sección: “a” </a:t>
            </a:r>
          </a:p>
          <a:p>
            <a:r>
              <a:rPr lang="es-GT" dirty="0" smtClean="0"/>
              <a:t>Clave: 10 </a:t>
            </a:r>
          </a:p>
        </p:txBody>
      </p:sp>
    </p:spTree>
    <p:extLst>
      <p:ext uri="{BB962C8B-B14F-4D97-AF65-F5344CB8AC3E}">
        <p14:creationId xmlns:p14="http://schemas.microsoft.com/office/powerpoint/2010/main" val="395839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765" y="187890"/>
            <a:ext cx="6298033" cy="553233"/>
          </a:xfrm>
        </p:spPr>
        <p:txBody>
          <a:bodyPr/>
          <a:lstStyle/>
          <a:p>
            <a:r>
              <a:rPr lang="es-GT" dirty="0">
                <a:solidFill>
                  <a:srgbClr val="00FFCC"/>
                </a:solidFill>
              </a:rPr>
              <a:t>• Lenguajes Orientados a Objetos </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1299" y="2156833"/>
            <a:ext cx="3165475" cy="3126793"/>
          </a:xfrm>
        </p:spPr>
      </p:pic>
      <p:sp>
        <p:nvSpPr>
          <p:cNvPr id="4" name="Marcador de texto 3"/>
          <p:cNvSpPr>
            <a:spLocks noGrp="1"/>
          </p:cNvSpPr>
          <p:nvPr>
            <p:ph type="body" sz="half" idx="2"/>
          </p:nvPr>
        </p:nvSpPr>
        <p:spPr>
          <a:xfrm>
            <a:off x="102765" y="1039660"/>
            <a:ext cx="8427460" cy="5361140"/>
          </a:xfrm>
        </p:spPr>
        <p:txBody>
          <a:bodyPr/>
          <a:lstStyle/>
          <a:p>
            <a:r>
              <a:rPr lang="es-GT" dirty="0"/>
              <a:t>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 También surgió el concepto de polimorfismo introducido vía procedimientos virtuales. Todos estos conceptos (que hoy identificamos como conceptos del modelo de objetos) fueron presentados en el lenguaje Simula 67, desde el año 1967, aunque este lenguaje estaba enfocado a aplicaciones de simulación discreta. Fue en los años 80 cuando surgieron lenguajes de programación con conceptos de objetos encabezada por </a:t>
            </a:r>
            <a:r>
              <a:rPr lang="es-GT" dirty="0" err="1"/>
              <a:t>Smalltalk</a:t>
            </a:r>
            <a:r>
              <a:rPr lang="es-GT" dirty="0"/>
              <a:t>, C++, Eiffel, Modula-3, Ada 95 y terminando con Java. El modelo de objetos, y los lenguajes que lo usan, parecen facilitar la construcción de sistemas o programas en forma modular. Los objetos ayudan a expresar programas en términos de abstracciones del mundo real, lo que aumenta su comprensión. La clase ofrece cierto tipo de </a:t>
            </a:r>
            <a:r>
              <a:rPr lang="es-GT" dirty="0" err="1"/>
              <a:t>modularización</a:t>
            </a:r>
            <a:r>
              <a:rPr lang="es-GT" dirty="0"/>
              <a:t> que facilita las modificaciones al sistema. La reutilización de clases previamente probadas en distintos sistemas también es otro punto a favor. Sin embargo, el modelo de objetos, a la hora de ser interpretado en la arquitectura von Neumann conlleva un excesivo manejo dinámico de memoria debido a la constante creación de objetos, así como a una carga de código fuerte causada por la constante invocación de métodos. Por lo tanto los programas en lenguajes orientados a objetos son ineficientes, en tiempo y memoria, contra los programas equivalentes en lenguajes imperativos, aunque les ganan en la comprensión de código. </a:t>
            </a:r>
          </a:p>
        </p:txBody>
      </p:sp>
    </p:spTree>
    <p:extLst>
      <p:ext uri="{BB962C8B-B14F-4D97-AF65-F5344CB8AC3E}">
        <p14:creationId xmlns:p14="http://schemas.microsoft.com/office/powerpoint/2010/main" val="35802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46789" y="1226508"/>
            <a:ext cx="4217814" cy="778700"/>
          </a:xfrm>
        </p:spPr>
        <p:txBody>
          <a:bodyPr/>
          <a:lstStyle/>
          <a:p>
            <a:r>
              <a:rPr lang="es-GT" dirty="0">
                <a:solidFill>
                  <a:srgbClr val="FFC000"/>
                </a:solidFill>
              </a:rPr>
              <a:t>• Lenguajes Concurrentes, Paralelos y Distribuidos </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157" y="4246324"/>
            <a:ext cx="1890980" cy="1890980"/>
          </a:xfrm>
        </p:spPr>
      </p:pic>
      <p:sp>
        <p:nvSpPr>
          <p:cNvPr id="4" name="Marcador de texto 3"/>
          <p:cNvSpPr>
            <a:spLocks noGrp="1"/>
          </p:cNvSpPr>
          <p:nvPr>
            <p:ph type="body" sz="half" idx="2"/>
          </p:nvPr>
        </p:nvSpPr>
        <p:spPr>
          <a:xfrm>
            <a:off x="413359" y="2167004"/>
            <a:ext cx="9895562" cy="1603330"/>
          </a:xfrm>
        </p:spPr>
        <p:txBody>
          <a:bodyPr/>
          <a:lstStyle/>
          <a:p>
            <a:r>
              <a:rPr lang="es-GT" dirty="0">
                <a:solidFill>
                  <a:srgbClr val="00FFCC"/>
                </a:solidFill>
              </a:rPr>
              <a:t>El origen de los conceptos para el manejo de concurrencia, paralelismo y distribución está en el deseo de aprovechar al máximo la arquitectura von Neumann y sus modalidades reflejadas en conexiones paralelas y distribuidas. Esto fue un tema importante sobre todo cuando las computadoras eran caras y escasas; el sistema operativo tenía que ofrecer la ejecución concurrente y segura de programas de varios usuarios, que desde distintos terminales utilizaban un solo procesador, y así surgió la necesidad de introducir algunos conceptos de programación concurrente para programar los sistemas operativos. </a:t>
            </a:r>
          </a:p>
        </p:txBody>
      </p:sp>
    </p:spTree>
    <p:extLst>
      <p:ext uri="{BB962C8B-B14F-4D97-AF65-F5344CB8AC3E}">
        <p14:creationId xmlns:p14="http://schemas.microsoft.com/office/powerpoint/2010/main" val="2820716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91908" y="513567"/>
            <a:ext cx="8825658" cy="1645874"/>
          </a:xfrm>
        </p:spPr>
        <p:txBody>
          <a:bodyPr/>
          <a:lstStyle/>
          <a:p>
            <a:r>
              <a:rPr lang="es-GT" sz="4400" dirty="0" smtClean="0">
                <a:solidFill>
                  <a:srgbClr val="FFC000"/>
                </a:solidFill>
              </a:rPr>
              <a:t>Otros </a:t>
            </a:r>
            <a:r>
              <a:rPr lang="es-GT" sz="4400" dirty="0">
                <a:solidFill>
                  <a:srgbClr val="FFC000"/>
                </a:solidFill>
              </a:rPr>
              <a:t>tipos de lenguajes de programación </a:t>
            </a:r>
            <a:r>
              <a:rPr lang="es-GT" sz="4400" dirty="0" smtClean="0">
                <a:solidFill>
                  <a:srgbClr val="FFC000"/>
                </a:solidFill>
              </a:rPr>
              <a:t>son:</a:t>
            </a:r>
            <a:endParaRPr lang="es-GT" sz="4400" dirty="0">
              <a:solidFill>
                <a:srgbClr val="FFC000"/>
              </a:solidFill>
            </a:endParaRPr>
          </a:p>
        </p:txBody>
      </p:sp>
      <p:sp>
        <p:nvSpPr>
          <p:cNvPr id="3" name="Subtítulo 2"/>
          <p:cNvSpPr>
            <a:spLocks noGrp="1"/>
          </p:cNvSpPr>
          <p:nvPr>
            <p:ph type="subTitle" idx="1"/>
          </p:nvPr>
        </p:nvSpPr>
        <p:spPr>
          <a:xfrm>
            <a:off x="1154955" y="2555310"/>
            <a:ext cx="8825658" cy="3083490"/>
          </a:xfrm>
        </p:spPr>
        <p:txBody>
          <a:bodyPr>
            <a:normAutofit/>
          </a:bodyPr>
          <a:lstStyle/>
          <a:p>
            <a:r>
              <a:rPr lang="es-GT" dirty="0"/>
              <a:t>Otros tipos de lenguajes de programación son: Procedural </a:t>
            </a:r>
            <a:r>
              <a:rPr lang="es-GT" dirty="0" err="1"/>
              <a:t>Language</a:t>
            </a:r>
            <a:r>
              <a:rPr lang="es-GT" dirty="0"/>
              <a:t>, </a:t>
            </a:r>
            <a:r>
              <a:rPr lang="es-GT" dirty="0" err="1"/>
              <a:t>Declarative</a:t>
            </a:r>
            <a:r>
              <a:rPr lang="es-GT" dirty="0"/>
              <a:t> </a:t>
            </a:r>
            <a:r>
              <a:rPr lang="es-GT" dirty="0" err="1"/>
              <a:t>Language</a:t>
            </a:r>
            <a:r>
              <a:rPr lang="es-GT" dirty="0"/>
              <a:t>, </a:t>
            </a:r>
            <a:r>
              <a:rPr lang="es-GT" dirty="0" err="1"/>
              <a:t>Applicative</a:t>
            </a:r>
            <a:r>
              <a:rPr lang="es-GT" dirty="0"/>
              <a:t> </a:t>
            </a:r>
            <a:r>
              <a:rPr lang="es-GT" dirty="0" err="1"/>
              <a:t>Language</a:t>
            </a:r>
            <a:r>
              <a:rPr lang="es-GT" dirty="0"/>
              <a:t>, </a:t>
            </a:r>
            <a:r>
              <a:rPr lang="es-GT" dirty="0" err="1"/>
              <a:t>Definitional</a:t>
            </a:r>
            <a:r>
              <a:rPr lang="es-GT" dirty="0"/>
              <a:t> </a:t>
            </a:r>
            <a:r>
              <a:rPr lang="es-GT" dirty="0" err="1"/>
              <a:t>Language</a:t>
            </a:r>
            <a:r>
              <a:rPr lang="es-GT" dirty="0"/>
              <a:t>, Single </a:t>
            </a:r>
            <a:r>
              <a:rPr lang="es-GT" dirty="0" err="1"/>
              <a:t>Assignment</a:t>
            </a:r>
            <a:r>
              <a:rPr lang="es-GT" dirty="0"/>
              <a:t> </a:t>
            </a:r>
            <a:r>
              <a:rPr lang="es-GT" dirty="0" err="1"/>
              <a:t>Language</a:t>
            </a:r>
            <a:r>
              <a:rPr lang="es-GT" dirty="0"/>
              <a:t>, </a:t>
            </a:r>
            <a:r>
              <a:rPr lang="es-GT" dirty="0" err="1"/>
              <a:t>Dataflow</a:t>
            </a:r>
            <a:r>
              <a:rPr lang="es-GT" dirty="0"/>
              <a:t> </a:t>
            </a:r>
            <a:r>
              <a:rPr lang="es-GT" dirty="0" err="1"/>
              <a:t>Language</a:t>
            </a:r>
            <a:r>
              <a:rPr lang="es-GT" dirty="0"/>
              <a:t>, </a:t>
            </a:r>
            <a:r>
              <a:rPr lang="es-GT" dirty="0" err="1"/>
              <a:t>Constraint</a:t>
            </a:r>
            <a:r>
              <a:rPr lang="es-GT" dirty="0"/>
              <a:t> </a:t>
            </a:r>
            <a:r>
              <a:rPr lang="es-GT" dirty="0" err="1"/>
              <a:t>Language</a:t>
            </a:r>
            <a:r>
              <a:rPr lang="es-GT" dirty="0"/>
              <a:t>, Lenguaje de cuarta generación(4GL), </a:t>
            </a:r>
            <a:r>
              <a:rPr lang="es-GT" dirty="0" err="1"/>
              <a:t>Query</a:t>
            </a:r>
            <a:r>
              <a:rPr lang="es-GT" dirty="0"/>
              <a:t> </a:t>
            </a:r>
            <a:r>
              <a:rPr lang="es-GT" dirty="0" err="1"/>
              <a:t>Language</a:t>
            </a:r>
            <a:r>
              <a:rPr lang="es-GT" dirty="0"/>
              <a:t>, </a:t>
            </a:r>
            <a:r>
              <a:rPr lang="es-GT" dirty="0" err="1"/>
              <a:t>Specification</a:t>
            </a:r>
            <a:r>
              <a:rPr lang="es-GT" dirty="0"/>
              <a:t> </a:t>
            </a:r>
            <a:r>
              <a:rPr lang="es-GT" dirty="0" err="1"/>
              <a:t>Language</a:t>
            </a:r>
            <a:r>
              <a:rPr lang="es-GT" dirty="0"/>
              <a:t>, </a:t>
            </a:r>
            <a:r>
              <a:rPr lang="es-GT" dirty="0" err="1"/>
              <a:t>Assembly</a:t>
            </a:r>
            <a:r>
              <a:rPr lang="es-GT" dirty="0"/>
              <a:t> </a:t>
            </a:r>
            <a:r>
              <a:rPr lang="es-GT" dirty="0" err="1"/>
              <a:t>Language</a:t>
            </a:r>
            <a:r>
              <a:rPr lang="es-GT" dirty="0"/>
              <a:t>, </a:t>
            </a:r>
            <a:r>
              <a:rPr lang="es-GT" dirty="0" err="1"/>
              <a:t>Intermediate</a:t>
            </a:r>
            <a:r>
              <a:rPr lang="es-GT" dirty="0"/>
              <a:t> </a:t>
            </a:r>
            <a:r>
              <a:rPr lang="es-GT" dirty="0" err="1"/>
              <a:t>Language</a:t>
            </a:r>
            <a:r>
              <a:rPr lang="es-GT" dirty="0"/>
              <a:t>, Metalenguajes.</a:t>
            </a:r>
          </a:p>
        </p:txBody>
      </p:sp>
    </p:spTree>
    <p:extLst>
      <p:ext uri="{BB962C8B-B14F-4D97-AF65-F5344CB8AC3E}">
        <p14:creationId xmlns:p14="http://schemas.microsoft.com/office/powerpoint/2010/main" val="1685015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60489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5002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9590" y="783921"/>
            <a:ext cx="2928531" cy="819411"/>
          </a:xfrm>
        </p:spPr>
        <p:txBody>
          <a:bodyPr/>
          <a:lstStyle/>
          <a:p>
            <a:r>
              <a:rPr lang="es-GT" dirty="0" smtClean="0">
                <a:solidFill>
                  <a:srgbClr val="FFC000"/>
                </a:solidFill>
                <a:latin typeface="Curlz MT" panose="04040404050702020202" pitchFamily="82" charset="0"/>
              </a:rPr>
              <a:t>Conclusión: </a:t>
            </a:r>
            <a:endParaRPr lang="es-GT" dirty="0">
              <a:solidFill>
                <a:srgbClr val="FFC000"/>
              </a:solidFill>
              <a:latin typeface="Curlz MT" panose="04040404050702020202" pitchFamily="82" charset="0"/>
            </a:endParaRPr>
          </a:p>
        </p:txBody>
      </p:sp>
      <p:sp>
        <p:nvSpPr>
          <p:cNvPr id="3" name="Marcador de texto 2"/>
          <p:cNvSpPr>
            <a:spLocks noGrp="1"/>
          </p:cNvSpPr>
          <p:nvPr>
            <p:ph type="body" sz="half" idx="2"/>
          </p:nvPr>
        </p:nvSpPr>
        <p:spPr>
          <a:xfrm>
            <a:off x="1154954" y="1603331"/>
            <a:ext cx="8825659" cy="4534421"/>
          </a:xfrm>
        </p:spPr>
        <p:txBody>
          <a:bodyPr>
            <a:normAutofit fontScale="92500" lnSpcReduction="20000"/>
          </a:bodyPr>
          <a:lstStyle/>
          <a:p>
            <a:r>
              <a:rPr lang="es-GT" dirty="0"/>
              <a:t>Como puede apreciarse, existen lenguajes específicos para cada tarea diferente.</a:t>
            </a:r>
          </a:p>
          <a:p>
            <a:r>
              <a:rPr lang="es-GT" dirty="0"/>
              <a:t>Muchos de ellos (Lenguajes de Programación) ya no se usan, mientras que las nociones de otros han sido incorporadas a otros lenguajes.</a:t>
            </a:r>
          </a:p>
          <a:p>
            <a:r>
              <a:rPr lang="es-GT" dirty="0"/>
              <a:t>Los lenguajes y las Técnicas de Programación son importantes para la utilización de la computadora como una herramienta para resolver problemas.</a:t>
            </a:r>
          </a:p>
          <a:p>
            <a:r>
              <a:rPr lang="es-GT" dirty="0"/>
              <a:t>En computación, un Problema consiste en la necesidad de transformar un grupo de datos iniciales en un grupo diferente de datos finales (resultados).</a:t>
            </a:r>
          </a:p>
          <a:p>
            <a:r>
              <a:rPr lang="es-GT" dirty="0"/>
              <a:t>De este modo, una computadora podrá resolver un problema si alguien desarrolla un programa que contenga las instrucciones adecuadas que permitan transformar los datos.</a:t>
            </a:r>
          </a:p>
          <a:p>
            <a:r>
              <a:rPr lang="es-GT" dirty="0"/>
              <a:t>Los lenguajes deben ser confiables, comprensibles, eficientes en términos de tiempo de ejecución y consumo de espacio, y deben satisfacer las necesidades de una comunidad, ya sean científicos, hombres de negocios o usuarios no técnicos. Cada uno estos grupos está acostumbrado a un vocabulario particular y una manera de ver las cosas; de este modo, existe una gran variedad de lenguajes y muy probablemente esto continuará siendo así.</a:t>
            </a:r>
          </a:p>
          <a:p>
            <a:endParaRPr lang="es-GT" dirty="0"/>
          </a:p>
        </p:txBody>
      </p:sp>
    </p:spTree>
    <p:extLst>
      <p:ext uri="{BB962C8B-B14F-4D97-AF65-F5344CB8AC3E}">
        <p14:creationId xmlns:p14="http://schemas.microsoft.com/office/powerpoint/2010/main" val="35479545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66"/>
                </a:solidFill>
                <a:latin typeface="Algerian" panose="04020705040A02060702" pitchFamily="82" charset="0"/>
              </a:rPr>
              <a:t>Introducción: </a:t>
            </a:r>
            <a:endParaRPr lang="es-GT" dirty="0">
              <a:solidFill>
                <a:srgbClr val="FF0066"/>
              </a:solidFill>
              <a:latin typeface="Algerian" panose="04020705040A02060702" pitchFamily="82" charset="0"/>
            </a:endParaRPr>
          </a:p>
        </p:txBody>
      </p:sp>
      <p:sp>
        <p:nvSpPr>
          <p:cNvPr id="3" name="Marcador de texto 2"/>
          <p:cNvSpPr>
            <a:spLocks noGrp="1"/>
          </p:cNvSpPr>
          <p:nvPr>
            <p:ph type="body" sz="half" idx="2"/>
          </p:nvPr>
        </p:nvSpPr>
        <p:spPr>
          <a:xfrm>
            <a:off x="1154954" y="2793303"/>
            <a:ext cx="8825659" cy="1698321"/>
          </a:xfrm>
        </p:spPr>
        <p:txBody>
          <a:bodyPr/>
          <a:lstStyle/>
          <a:p>
            <a:r>
              <a:rPr lang="es-GT" dirty="0" smtClean="0"/>
              <a:t>En la siguientes presentación podemos observar la historia de la programación . </a:t>
            </a:r>
            <a:endParaRPr lang="es-GT" dirty="0"/>
          </a:p>
        </p:txBody>
      </p:sp>
    </p:spTree>
    <p:extLst>
      <p:ext uri="{BB962C8B-B14F-4D97-AF65-F5344CB8AC3E}">
        <p14:creationId xmlns:p14="http://schemas.microsoft.com/office/powerpoint/2010/main" val="133344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8901" y="1617728"/>
            <a:ext cx="6915411" cy="3292475"/>
          </a:xfrm>
        </p:spPr>
        <p:txBody>
          <a:bodyPr>
            <a:normAutofit fontScale="90000"/>
          </a:bodyPr>
          <a:lstStyle/>
          <a:p>
            <a:r>
              <a:rPr lang="es-GT" sz="9600" b="1" dirty="0" smtClean="0">
                <a:solidFill>
                  <a:srgbClr val="9933FF"/>
                </a:solidFill>
                <a:latin typeface="Curlz MT" panose="04040404050702020202" pitchFamily="82" charset="0"/>
              </a:rPr>
              <a:t>Historia de la programación</a:t>
            </a:r>
            <a:br>
              <a:rPr lang="es-GT" sz="9600" b="1" dirty="0" smtClean="0">
                <a:solidFill>
                  <a:srgbClr val="9933FF"/>
                </a:solidFill>
                <a:latin typeface="Curlz MT" panose="04040404050702020202" pitchFamily="82" charset="0"/>
              </a:rPr>
            </a:br>
            <a:endParaRPr lang="es-GT" sz="9600" b="1" dirty="0">
              <a:solidFill>
                <a:srgbClr val="9933FF"/>
              </a:solidFill>
              <a:latin typeface="Curlz MT" panose="04040404050702020202" pitchFamily="82" charset="0"/>
            </a:endParaRPr>
          </a:p>
        </p:txBody>
      </p:sp>
    </p:spTree>
    <p:extLst>
      <p:ext uri="{BB962C8B-B14F-4D97-AF65-F5344CB8AC3E}">
        <p14:creationId xmlns:p14="http://schemas.microsoft.com/office/powerpoint/2010/main" val="826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3" y="438412"/>
            <a:ext cx="8825659" cy="1553226"/>
          </a:xfrm>
        </p:spPr>
        <p:txBody>
          <a:bodyPr/>
          <a:lstStyle/>
          <a:p>
            <a:r>
              <a:rPr lang="es-GT" dirty="0">
                <a:solidFill>
                  <a:srgbClr val="FF0066"/>
                </a:solidFill>
              </a:rPr>
              <a:t>“Historia de la programación” </a:t>
            </a:r>
          </a:p>
        </p:txBody>
      </p:sp>
      <p:sp>
        <p:nvSpPr>
          <p:cNvPr id="3" name="Marcador de texto 2"/>
          <p:cNvSpPr>
            <a:spLocks noGrp="1"/>
          </p:cNvSpPr>
          <p:nvPr>
            <p:ph type="body" sz="half" idx="2"/>
          </p:nvPr>
        </p:nvSpPr>
        <p:spPr>
          <a:xfrm>
            <a:off x="2883544" y="2116899"/>
            <a:ext cx="8825659" cy="3995803"/>
          </a:xfrm>
        </p:spPr>
        <p:txBody>
          <a:bodyPr>
            <a:normAutofit fontScale="92500"/>
          </a:bodyPr>
          <a:lstStyle/>
          <a:p>
            <a:r>
              <a:rPr lang="es-GT" dirty="0">
                <a:solidFill>
                  <a:schemeClr val="bg2">
                    <a:lumMod val="20000"/>
                    <a:lumOff val="80000"/>
                  </a:schemeClr>
                </a:solidFill>
              </a:rPr>
              <a:t>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 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 </a:t>
            </a:r>
          </a:p>
        </p:txBody>
      </p:sp>
    </p:spTree>
    <p:extLst>
      <p:ext uri="{BB962C8B-B14F-4D97-AF65-F5344CB8AC3E}">
        <p14:creationId xmlns:p14="http://schemas.microsoft.com/office/powerpoint/2010/main" val="18928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079" y="463463"/>
            <a:ext cx="3401064" cy="841332"/>
          </a:xfrm>
        </p:spPr>
        <p:txBody>
          <a:bodyPr/>
          <a:lstStyle/>
          <a:p>
            <a:r>
              <a:rPr lang="es-GT" dirty="0"/>
              <a:t>Representación de conocimiento</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2408" y="2251028"/>
            <a:ext cx="5195888" cy="2915439"/>
          </a:xfrm>
        </p:spPr>
      </p:pic>
      <p:sp>
        <p:nvSpPr>
          <p:cNvPr id="4" name="Marcador de texto 3"/>
          <p:cNvSpPr>
            <a:spLocks noGrp="1"/>
          </p:cNvSpPr>
          <p:nvPr>
            <p:ph type="body" sz="half" idx="2"/>
          </p:nvPr>
        </p:nvSpPr>
        <p:spPr>
          <a:xfrm>
            <a:off x="413359" y="1447800"/>
            <a:ext cx="4142657" cy="4577079"/>
          </a:xfrm>
        </p:spPr>
        <p:txBody>
          <a:bodyPr>
            <a:normAutofit/>
          </a:bodyPr>
          <a:lstStyle/>
          <a:p>
            <a:r>
              <a:rPr lang="es-GT" sz="1600" dirty="0">
                <a:solidFill>
                  <a:srgbClr val="92D050"/>
                </a:solidFill>
              </a:rPr>
              <a:t>Representación del conocimiento es escribir en un lenguaje descripciones del mundo. Una de las ambiciones es poder llegar a representar el “sentido común”. En general una representación debe: • Ser capaz de expresar el conocimiento que deseamos expresar. • Tener capacidad para resolver problemas. • Dar simplicidad para acceder al conocimiento y facilidad de entendimiento. Por lo tanto un lenguaje de representación tiene que ser expresivo, conciso, no ambiguo, y efectivo, pues es el que determina todas las características previas. </a:t>
            </a:r>
          </a:p>
        </p:txBody>
      </p:sp>
    </p:spTree>
    <p:extLst>
      <p:ext uri="{BB962C8B-B14F-4D97-AF65-F5344CB8AC3E}">
        <p14:creationId xmlns:p14="http://schemas.microsoft.com/office/powerpoint/2010/main" val="14482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87229" y="3095709"/>
            <a:ext cx="9404723" cy="1827019"/>
          </a:xfrm>
        </p:spPr>
        <p:txBody>
          <a:bodyPr/>
          <a:lstStyle/>
          <a:p>
            <a:r>
              <a:rPr lang="es-GT" sz="5400" u="sng" dirty="0" smtClean="0">
                <a:solidFill>
                  <a:schemeClr val="bg2">
                    <a:lumMod val="60000"/>
                    <a:lumOff val="40000"/>
                  </a:schemeClr>
                </a:solidFill>
              </a:rPr>
              <a:t>Tipos de lenguajes de programación</a:t>
            </a:r>
            <a:endParaRPr lang="es-GT" sz="5400" u="sng" dirty="0">
              <a:solidFill>
                <a:schemeClr val="bg2">
                  <a:lumMod val="60000"/>
                  <a:lumOff val="40000"/>
                </a:schemeClr>
              </a:solidFill>
            </a:endParaRPr>
          </a:p>
        </p:txBody>
      </p:sp>
    </p:spTree>
    <p:extLst>
      <p:ext uri="{BB962C8B-B14F-4D97-AF65-F5344CB8AC3E}">
        <p14:creationId xmlns:p14="http://schemas.microsoft.com/office/powerpoint/2010/main" val="302765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583499"/>
          </a:xfrm>
        </p:spPr>
        <p:txBody>
          <a:bodyPr/>
          <a:lstStyle/>
          <a:p>
            <a:r>
              <a:rPr lang="es-GT" sz="4000" dirty="0">
                <a:solidFill>
                  <a:schemeClr val="accent1">
                    <a:lumMod val="40000"/>
                    <a:lumOff val="60000"/>
                  </a:schemeClr>
                </a:solidFill>
              </a:rPr>
              <a:t>Los tipos más importantes de lenguajes de programación son: </a:t>
            </a:r>
          </a:p>
        </p:txBody>
      </p:sp>
      <p:sp>
        <p:nvSpPr>
          <p:cNvPr id="3" name="Marcador de texto 2"/>
          <p:cNvSpPr>
            <a:spLocks noGrp="1"/>
          </p:cNvSpPr>
          <p:nvPr>
            <p:ph type="body" sz="half" idx="2"/>
          </p:nvPr>
        </p:nvSpPr>
        <p:spPr>
          <a:xfrm>
            <a:off x="1154954" y="2805830"/>
            <a:ext cx="8825659" cy="3439438"/>
          </a:xfrm>
        </p:spPr>
        <p:txBody>
          <a:bodyPr>
            <a:normAutofit fontScale="92500" lnSpcReduction="10000"/>
          </a:bodyPr>
          <a:lstStyle/>
          <a:p>
            <a:r>
              <a:rPr lang="es-GT" dirty="0">
                <a:solidFill>
                  <a:srgbClr val="FF0000"/>
                </a:solidFill>
              </a:rPr>
              <a:t>• Lenguajes </a:t>
            </a:r>
            <a:r>
              <a:rPr lang="es-GT" dirty="0" smtClean="0">
                <a:solidFill>
                  <a:srgbClr val="FF0000"/>
                </a:solidFill>
              </a:rPr>
              <a:t>Imperativos</a:t>
            </a:r>
          </a:p>
          <a:p>
            <a:r>
              <a:rPr lang="es-GT" dirty="0" smtClean="0">
                <a:solidFill>
                  <a:srgbClr val="FF0000"/>
                </a:solidFill>
              </a:rPr>
              <a:t> </a:t>
            </a:r>
            <a:r>
              <a:rPr lang="es-GT" dirty="0"/>
              <a:t>Su origen es la propia arquitectura de von Neumann, que consta de una secuencia de celdas (memoria) en las cuales se pueden guardar datos e instrucciones, y de un procesador capaz de ejecutar de manera secuencial una serie de operaciones (</a:t>
            </a:r>
            <a:r>
              <a:rPr lang="es-GT" dirty="0" err="1"/>
              <a:t>ó</a:t>
            </a:r>
            <a:r>
              <a:rPr lang="es-GT" dirty="0"/>
              <a:t> comandos) principalmente aritméticas y booleanas. En general, un lenguaje imperativo ofrece al programador conceptos que se traducen de forma natural al modelo de la máquina. Ejemplos: FORTRAN, Algol, Pascal, C, Modula-2, Ada. El programador tiene que traducir la solución abstracta del problema a términos muy primitivos, cercanos a la máquina, por lo que los programas son más "comprensibles" para la máquina que para el hombre. Esto es una desventaja para nosotros que hace que sea sumamente complicado construir código en lenguaje imperativo. Lo bueno de este lenguaje es que es tan cercano al lenguaje de la máquina que la eficiencia en la ejecución es altísima. </a:t>
            </a:r>
          </a:p>
        </p:txBody>
      </p:sp>
    </p:spTree>
    <p:extLst>
      <p:ext uri="{BB962C8B-B14F-4D97-AF65-F5344CB8AC3E}">
        <p14:creationId xmlns:p14="http://schemas.microsoft.com/office/powerpoint/2010/main" val="412288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7398" y="375781"/>
            <a:ext cx="3054838" cy="1224418"/>
          </a:xfrm>
        </p:spPr>
        <p:txBody>
          <a:bodyPr/>
          <a:lstStyle/>
          <a:p>
            <a:r>
              <a:rPr lang="es-GT" dirty="0">
                <a:solidFill>
                  <a:srgbClr val="FF0066"/>
                </a:solidFill>
              </a:rPr>
              <a:t>• Lenguajes Funcionales</a:t>
            </a:r>
          </a:p>
        </p:txBody>
      </p:sp>
      <p:pic>
        <p:nvPicPr>
          <p:cNvPr id="7" name="Marcador de posición de imagen 6"/>
          <p:cNvPicPr>
            <a:picLocks noGrp="1" noChangeAspect="1"/>
          </p:cNvPicPr>
          <p:nvPr>
            <p:ph type="pic" idx="1"/>
          </p:nvPr>
        </p:nvPicPr>
        <p:blipFill>
          <a:blip r:embed="rId2">
            <a:extLst>
              <a:ext uri="{28A0092B-C50C-407E-A947-70E740481C1C}">
                <a14:useLocalDpi xmlns:a14="http://schemas.microsoft.com/office/drawing/2010/main" val="0"/>
              </a:ext>
            </a:extLst>
          </a:blip>
          <a:srcRect l="3429" r="3429"/>
          <a:stretch>
            <a:fillRect/>
          </a:stretch>
        </p:blipFill>
        <p:spPr>
          <a:xfrm>
            <a:off x="6950075" y="1143000"/>
            <a:ext cx="4862513" cy="5457825"/>
          </a:xfrm>
        </p:spPr>
      </p:pic>
      <p:sp>
        <p:nvSpPr>
          <p:cNvPr id="4" name="Marcador de texto 3"/>
          <p:cNvSpPr>
            <a:spLocks noGrp="1"/>
          </p:cNvSpPr>
          <p:nvPr>
            <p:ph type="body" sz="half" idx="2"/>
          </p:nvPr>
        </p:nvSpPr>
        <p:spPr>
          <a:xfrm>
            <a:off x="427398" y="1929009"/>
            <a:ext cx="5787483" cy="4672208"/>
          </a:xfrm>
        </p:spPr>
        <p:txBody>
          <a:bodyPr>
            <a:normAutofit fontScale="92500" lnSpcReduction="20000"/>
          </a:bodyPr>
          <a:lstStyle/>
          <a:p>
            <a:r>
              <a:rPr lang="es-GT" dirty="0"/>
              <a:t>Los 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otros más sencillos. También se incluyó la posibilidad de definir funciones recursivamente. Un lenguaje funcional ofrece conceptos que son muy entendibles y relativamente fáciles de manejar. El lenguaje funcional más antiguo y popular es LISP, diseñado por McCarthy en la segunda mitad de los años 50. Se usa principalmente en Inteligencia Artificial. En los 80 se añadió a los lenguajes funcionales la tipificación y algunos conceptos modernos de </a:t>
            </a:r>
            <a:r>
              <a:rPr lang="es-GT" dirty="0" err="1"/>
              <a:t>modularización</a:t>
            </a:r>
            <a:r>
              <a:rPr lang="es-GT" dirty="0"/>
              <a:t> y polimorfismo, un ejemplo es el lenguaje ML. Programar en un lenguaje funcional significa construir funciones a partir de las ya existentes. Por lo tanto es importante conocer y comprender bien las funciones que conforman la base del lenguaje, así como las que ya fueron definidas previamente. De esta manera se pueden ir construyendo aplicaciones cada vez más complejas. La desventaja es que está alejado del modelo de la máquina de von Neumann y, por lo tanto, la eficiencia de ejecución de los intérpretes de lenguajes funcionales es peor que la ejecución de los programas imperativos </a:t>
            </a:r>
            <a:r>
              <a:rPr lang="es-GT" dirty="0" err="1"/>
              <a:t>precompilados</a:t>
            </a:r>
            <a:r>
              <a:rPr lang="es-GT" dirty="0"/>
              <a:t>.</a:t>
            </a:r>
          </a:p>
        </p:txBody>
      </p:sp>
    </p:spTree>
    <p:extLst>
      <p:ext uri="{BB962C8B-B14F-4D97-AF65-F5344CB8AC3E}">
        <p14:creationId xmlns:p14="http://schemas.microsoft.com/office/powerpoint/2010/main" val="39959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00416"/>
            <a:ext cx="6473397" cy="651352"/>
          </a:xfrm>
        </p:spPr>
        <p:txBody>
          <a:bodyPr/>
          <a:lstStyle/>
          <a:p>
            <a:r>
              <a:rPr lang="es-GT" dirty="0">
                <a:solidFill>
                  <a:srgbClr val="FFC000"/>
                </a:solidFill>
              </a:rPr>
              <a:t>• Lenguajes Lógicos</a:t>
            </a:r>
          </a:p>
        </p:txBody>
      </p:sp>
      <p:sp>
        <p:nvSpPr>
          <p:cNvPr id="3" name="Marcador de texto 2"/>
          <p:cNvSpPr>
            <a:spLocks noGrp="1"/>
          </p:cNvSpPr>
          <p:nvPr>
            <p:ph type="body" sz="half" idx="2"/>
          </p:nvPr>
        </p:nvSpPr>
        <p:spPr>
          <a:xfrm>
            <a:off x="576197" y="1139869"/>
            <a:ext cx="11035429" cy="5035464"/>
          </a:xfrm>
        </p:spPr>
        <p:txBody>
          <a:bodyPr>
            <a:normAutofit fontScale="85000" lnSpcReduction="10000"/>
          </a:bodyPr>
          <a:lstStyle/>
          <a:p>
            <a:r>
              <a:rPr lang="es-GT" dirty="0"/>
              <a:t>Otra 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 También se conoce a estos lenguajes, y a los funcionales, como lenguajes declarativos, porque para solucionar un problema el programador solo tiene que describirlo con axiomas y reglas de deducción en el caso de la programación lógica y con funciones en el caso de la programación funcional. En los lenguajes lógicos se utiliza el formalismo de la lógica para representar el conocimiento sobre un problema y para hacer preguntas que se vuelven teoremas si se demuestra que se pueden deducir a partir del conocimiento dado en forma de axiomas y de las reglas de deducción estipuladas. Así se encuentran soluciones a problemas formulados como preguntas. Con base en la información expresada dentro de la lógica de primer orden, se formulan las preguntas sobre el dominio del problema y el intérprete del lenguaje lógico trata de encontrar la respuesta automáticamente. El conocimiento sobre el problema se expresa en forma de predicados (axiomas) que establecen relaciones sobre los símbolos que representan los datos del dominio del problema. El PROLOG surgió a principio de los 70 y es el primer lenguaje lógico. Las aplicaciones en la Inteligencia Artificial lo mantienen vivo y útil. En el caso de la programación lógica, el trabajo del programador es la buena descripción del problema en forma de hechos y reglas. A partir de ésta se pueden encontrar muchas soluciones dependiendo de como se formulen las preguntas (metas), que tienen sentido para el problema. Si el programa está bien definido, el sistema encuentra automáticamente las respuestas a las preguntas formuladas. En este caso ya no es necesario definir el algoritmo de solución, como en la programación imperativa, lo fundamental aquí es expresar bien el conocimiento sobre el </a:t>
            </a:r>
            <a:r>
              <a:rPr lang="es-GT" dirty="0" smtClean="0"/>
              <a:t>problema.</a:t>
            </a:r>
            <a:endParaRPr lang="es-GT" dirty="0"/>
          </a:p>
        </p:txBody>
      </p:sp>
    </p:spTree>
    <p:extLst>
      <p:ext uri="{BB962C8B-B14F-4D97-AF65-F5344CB8AC3E}">
        <p14:creationId xmlns:p14="http://schemas.microsoft.com/office/powerpoint/2010/main" val="27473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1929</Words>
  <Application>Microsoft Office PowerPoint</Application>
  <PresentationFormat>Panorámica</PresentationFormat>
  <Paragraphs>36</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Algerian</vt:lpstr>
      <vt:lpstr>Arial</vt:lpstr>
      <vt:lpstr>Century Gothic</vt:lpstr>
      <vt:lpstr>Curlz MT</vt:lpstr>
      <vt:lpstr>Wingdings 3</vt:lpstr>
      <vt:lpstr>Ion</vt:lpstr>
      <vt:lpstr>Caren Cifuentes </vt:lpstr>
      <vt:lpstr>Introducción: </vt:lpstr>
      <vt:lpstr>Historia de la programación </vt:lpstr>
      <vt:lpstr>“Historia de la programación” </vt:lpstr>
      <vt:lpstr>Representación de conocimiento</vt:lpstr>
      <vt:lpstr>Tipos de lenguajes de programación</vt:lpstr>
      <vt:lpstr>Los tipos más importantes de lenguajes de programación son: </vt:lpstr>
      <vt:lpstr>• Lenguajes Funcionales</vt:lpstr>
      <vt:lpstr>• Lenguajes Lógicos</vt:lpstr>
      <vt:lpstr>• Lenguajes Orientados a Objetos </vt:lpstr>
      <vt:lpstr>• Lenguajes Concurrentes, Paralelos y Distribuidos </vt:lpstr>
      <vt:lpstr>Otros tipos de lenguajes de programación son:</vt:lpstr>
      <vt:lpstr>Presentación de PowerPoint</vt:lpstr>
      <vt:lpstr>Conclusión: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6</cp:revision>
  <dcterms:created xsi:type="dcterms:W3CDTF">2017-04-19T19:49:19Z</dcterms:created>
  <dcterms:modified xsi:type="dcterms:W3CDTF">2017-04-19T20:38:01Z</dcterms:modified>
</cp:coreProperties>
</file>