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777777"/>
    <a:srgbClr val="0099FF"/>
    <a:srgbClr val="FF0066"/>
    <a:srgbClr val="F8DC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7D19C3E-90CB-4D1D-8044-45CAD9A33DB5}"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C71004-681E-4ED5-8FC3-0EE4B7E3EEB3}" type="slidenum">
              <a:rPr lang="es-GT" smtClean="0"/>
              <a:t>‹Nº›</a:t>
            </a:fld>
            <a:endParaRPr lang="es-GT"/>
          </a:p>
        </p:txBody>
      </p:sp>
    </p:spTree>
    <p:extLst>
      <p:ext uri="{BB962C8B-B14F-4D97-AF65-F5344CB8AC3E}">
        <p14:creationId xmlns:p14="http://schemas.microsoft.com/office/powerpoint/2010/main" val="399252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7D19C3E-90CB-4D1D-8044-45CAD9A33DB5}"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FC71004-681E-4ED5-8FC3-0EE4B7E3EEB3}" type="slidenum">
              <a:rPr lang="es-GT" smtClean="0"/>
              <a:t>‹Nº›</a:t>
            </a:fld>
            <a:endParaRPr lang="es-GT"/>
          </a:p>
        </p:txBody>
      </p:sp>
    </p:spTree>
    <p:extLst>
      <p:ext uri="{BB962C8B-B14F-4D97-AF65-F5344CB8AC3E}">
        <p14:creationId xmlns:p14="http://schemas.microsoft.com/office/powerpoint/2010/main" val="1527078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7D19C3E-90CB-4D1D-8044-45CAD9A33DB5}"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C71004-681E-4ED5-8FC3-0EE4B7E3EEB3}" type="slidenum">
              <a:rPr lang="es-GT" smtClean="0"/>
              <a:t>‹Nº›</a:t>
            </a:fld>
            <a:endParaRPr lang="es-GT"/>
          </a:p>
        </p:txBody>
      </p:sp>
    </p:spTree>
    <p:extLst>
      <p:ext uri="{BB962C8B-B14F-4D97-AF65-F5344CB8AC3E}">
        <p14:creationId xmlns:p14="http://schemas.microsoft.com/office/powerpoint/2010/main" val="385972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7D19C3E-90CB-4D1D-8044-45CAD9A33DB5}"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C71004-681E-4ED5-8FC3-0EE4B7E3EEB3}" type="slidenum">
              <a:rPr lang="es-GT" smtClean="0"/>
              <a:t>‹Nº›</a:t>
            </a:fld>
            <a:endParaRPr lang="es-GT"/>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86430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7D19C3E-90CB-4D1D-8044-45CAD9A33DB5}"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C71004-681E-4ED5-8FC3-0EE4B7E3EEB3}" type="slidenum">
              <a:rPr lang="es-GT" smtClean="0"/>
              <a:t>‹Nº›</a:t>
            </a:fld>
            <a:endParaRPr lang="es-GT"/>
          </a:p>
        </p:txBody>
      </p:sp>
    </p:spTree>
    <p:extLst>
      <p:ext uri="{BB962C8B-B14F-4D97-AF65-F5344CB8AC3E}">
        <p14:creationId xmlns:p14="http://schemas.microsoft.com/office/powerpoint/2010/main" val="455544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D19C3E-90CB-4D1D-8044-45CAD9A33DB5}" type="datetimeFigureOut">
              <a:rPr lang="es-GT" smtClean="0"/>
              <a:t>19/04/2017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C71004-681E-4ED5-8FC3-0EE4B7E3EEB3}" type="slidenum">
              <a:rPr lang="es-GT" smtClean="0"/>
              <a:t>‹Nº›</a:t>
            </a:fld>
            <a:endParaRPr lang="es-GT"/>
          </a:p>
        </p:txBody>
      </p:sp>
    </p:spTree>
    <p:extLst>
      <p:ext uri="{BB962C8B-B14F-4D97-AF65-F5344CB8AC3E}">
        <p14:creationId xmlns:p14="http://schemas.microsoft.com/office/powerpoint/2010/main" val="1411344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D19C3E-90CB-4D1D-8044-45CAD9A33DB5}" type="datetimeFigureOut">
              <a:rPr lang="es-GT" smtClean="0"/>
              <a:t>19/04/2017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C71004-681E-4ED5-8FC3-0EE4B7E3EEB3}" type="slidenum">
              <a:rPr lang="es-GT" smtClean="0"/>
              <a:t>‹Nº›</a:t>
            </a:fld>
            <a:endParaRPr lang="es-GT"/>
          </a:p>
        </p:txBody>
      </p:sp>
    </p:spTree>
    <p:extLst>
      <p:ext uri="{BB962C8B-B14F-4D97-AF65-F5344CB8AC3E}">
        <p14:creationId xmlns:p14="http://schemas.microsoft.com/office/powerpoint/2010/main" val="2068968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7D19C3E-90CB-4D1D-8044-45CAD9A33DB5}"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C71004-681E-4ED5-8FC3-0EE4B7E3EEB3}" type="slidenum">
              <a:rPr lang="es-GT" smtClean="0"/>
              <a:t>‹Nº›</a:t>
            </a:fld>
            <a:endParaRPr lang="es-GT"/>
          </a:p>
        </p:txBody>
      </p:sp>
    </p:spTree>
    <p:extLst>
      <p:ext uri="{BB962C8B-B14F-4D97-AF65-F5344CB8AC3E}">
        <p14:creationId xmlns:p14="http://schemas.microsoft.com/office/powerpoint/2010/main" val="667459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7D19C3E-90CB-4D1D-8044-45CAD9A33DB5}"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C71004-681E-4ED5-8FC3-0EE4B7E3EEB3}" type="slidenum">
              <a:rPr lang="es-GT" smtClean="0"/>
              <a:t>‹Nº›</a:t>
            </a:fld>
            <a:endParaRPr lang="es-GT"/>
          </a:p>
        </p:txBody>
      </p:sp>
    </p:spTree>
    <p:extLst>
      <p:ext uri="{BB962C8B-B14F-4D97-AF65-F5344CB8AC3E}">
        <p14:creationId xmlns:p14="http://schemas.microsoft.com/office/powerpoint/2010/main" val="189925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7D19C3E-90CB-4D1D-8044-45CAD9A33DB5}"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C71004-681E-4ED5-8FC3-0EE4B7E3EEB3}" type="slidenum">
              <a:rPr lang="es-GT" smtClean="0"/>
              <a:t>‹Nº›</a:t>
            </a:fld>
            <a:endParaRPr lang="es-GT"/>
          </a:p>
        </p:txBody>
      </p:sp>
    </p:spTree>
    <p:extLst>
      <p:ext uri="{BB962C8B-B14F-4D97-AF65-F5344CB8AC3E}">
        <p14:creationId xmlns:p14="http://schemas.microsoft.com/office/powerpoint/2010/main" val="170785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7D19C3E-90CB-4D1D-8044-45CAD9A33DB5}"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FC71004-681E-4ED5-8FC3-0EE4B7E3EEB3}" type="slidenum">
              <a:rPr lang="es-GT" smtClean="0"/>
              <a:t>‹Nº›</a:t>
            </a:fld>
            <a:endParaRPr lang="es-GT"/>
          </a:p>
        </p:txBody>
      </p:sp>
    </p:spTree>
    <p:extLst>
      <p:ext uri="{BB962C8B-B14F-4D97-AF65-F5344CB8AC3E}">
        <p14:creationId xmlns:p14="http://schemas.microsoft.com/office/powerpoint/2010/main" val="339781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7D19C3E-90CB-4D1D-8044-45CAD9A33DB5}"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FC71004-681E-4ED5-8FC3-0EE4B7E3EEB3}" type="slidenum">
              <a:rPr lang="es-GT" smtClean="0"/>
              <a:t>‹Nº›</a:t>
            </a:fld>
            <a:endParaRPr lang="es-GT"/>
          </a:p>
        </p:txBody>
      </p:sp>
    </p:spTree>
    <p:extLst>
      <p:ext uri="{BB962C8B-B14F-4D97-AF65-F5344CB8AC3E}">
        <p14:creationId xmlns:p14="http://schemas.microsoft.com/office/powerpoint/2010/main" val="2110463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7D19C3E-90CB-4D1D-8044-45CAD9A33DB5}" type="datetimeFigureOut">
              <a:rPr lang="es-GT" smtClean="0"/>
              <a:t>19/04/2017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9FC71004-681E-4ED5-8FC3-0EE4B7E3EEB3}" type="slidenum">
              <a:rPr lang="es-GT" smtClean="0"/>
              <a:t>‹Nº›</a:t>
            </a:fld>
            <a:endParaRPr lang="es-GT"/>
          </a:p>
        </p:txBody>
      </p:sp>
    </p:spTree>
    <p:extLst>
      <p:ext uri="{BB962C8B-B14F-4D97-AF65-F5344CB8AC3E}">
        <p14:creationId xmlns:p14="http://schemas.microsoft.com/office/powerpoint/2010/main" val="1020865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F7D19C3E-90CB-4D1D-8044-45CAD9A33DB5}" type="datetimeFigureOut">
              <a:rPr lang="es-GT" smtClean="0"/>
              <a:t>19/04/2017</a:t>
            </a:fld>
            <a:endParaRPr lang="es-GT"/>
          </a:p>
        </p:txBody>
      </p:sp>
      <p:sp>
        <p:nvSpPr>
          <p:cNvPr id="5" name="Footer Placeholder 3"/>
          <p:cNvSpPr>
            <a:spLocks noGrp="1"/>
          </p:cNvSpPr>
          <p:nvPr>
            <p:ph type="ftr" sz="quarter" idx="11"/>
          </p:nvPr>
        </p:nvSpPr>
        <p:spPr/>
        <p:txBody>
          <a:bodyPr/>
          <a:lstStyle/>
          <a:p>
            <a:endParaRPr lang="es-GT"/>
          </a:p>
        </p:txBody>
      </p:sp>
      <p:sp>
        <p:nvSpPr>
          <p:cNvPr id="6" name="Slide Number Placeholder 4"/>
          <p:cNvSpPr>
            <a:spLocks noGrp="1"/>
          </p:cNvSpPr>
          <p:nvPr>
            <p:ph type="sldNum" sz="quarter" idx="12"/>
          </p:nvPr>
        </p:nvSpPr>
        <p:spPr/>
        <p:txBody>
          <a:bodyPr/>
          <a:lstStyle/>
          <a:p>
            <a:fld id="{9FC71004-681E-4ED5-8FC3-0EE4B7E3EEB3}" type="slidenum">
              <a:rPr lang="es-GT" smtClean="0"/>
              <a:t>‹Nº›</a:t>
            </a:fld>
            <a:endParaRPr lang="es-GT"/>
          </a:p>
        </p:txBody>
      </p:sp>
    </p:spTree>
    <p:extLst>
      <p:ext uri="{BB962C8B-B14F-4D97-AF65-F5344CB8AC3E}">
        <p14:creationId xmlns:p14="http://schemas.microsoft.com/office/powerpoint/2010/main" val="884415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7D19C3E-90CB-4D1D-8044-45CAD9A33DB5}" type="datetimeFigureOut">
              <a:rPr lang="es-GT" smtClean="0"/>
              <a:t>19/04/2017</a:t>
            </a:fld>
            <a:endParaRPr lang="es-GT"/>
          </a:p>
        </p:txBody>
      </p:sp>
      <p:sp>
        <p:nvSpPr>
          <p:cNvPr id="5" name="Footer Placeholder 2"/>
          <p:cNvSpPr>
            <a:spLocks noGrp="1"/>
          </p:cNvSpPr>
          <p:nvPr>
            <p:ph type="ftr" sz="quarter" idx="11"/>
          </p:nvPr>
        </p:nvSpPr>
        <p:spPr/>
        <p:txBody>
          <a:bodyPr/>
          <a:lstStyle/>
          <a:p>
            <a:endParaRPr lang="es-GT"/>
          </a:p>
        </p:txBody>
      </p:sp>
      <p:sp>
        <p:nvSpPr>
          <p:cNvPr id="6" name="Slide Number Placeholder 3"/>
          <p:cNvSpPr>
            <a:spLocks noGrp="1"/>
          </p:cNvSpPr>
          <p:nvPr>
            <p:ph type="sldNum" sz="quarter" idx="12"/>
          </p:nvPr>
        </p:nvSpPr>
        <p:spPr/>
        <p:txBody>
          <a:bodyPr/>
          <a:lstStyle/>
          <a:p>
            <a:fld id="{9FC71004-681E-4ED5-8FC3-0EE4B7E3EEB3}" type="slidenum">
              <a:rPr lang="es-GT" smtClean="0"/>
              <a:t>‹Nº›</a:t>
            </a:fld>
            <a:endParaRPr lang="es-GT"/>
          </a:p>
        </p:txBody>
      </p:sp>
    </p:spTree>
    <p:extLst>
      <p:ext uri="{BB962C8B-B14F-4D97-AF65-F5344CB8AC3E}">
        <p14:creationId xmlns:p14="http://schemas.microsoft.com/office/powerpoint/2010/main" val="3199222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F7D19C3E-90CB-4D1D-8044-45CAD9A33DB5}" type="datetimeFigureOut">
              <a:rPr lang="es-GT" smtClean="0"/>
              <a:t>19/04/2017</a:t>
            </a:fld>
            <a:endParaRPr lang="es-GT"/>
          </a:p>
        </p:txBody>
      </p:sp>
      <p:sp>
        <p:nvSpPr>
          <p:cNvPr id="5" name="Footer Placeholder 5"/>
          <p:cNvSpPr>
            <a:spLocks noGrp="1"/>
          </p:cNvSpPr>
          <p:nvPr>
            <p:ph type="ftr" sz="quarter" idx="11"/>
          </p:nvPr>
        </p:nvSpPr>
        <p:spPr/>
        <p:txBody>
          <a:bodyPr/>
          <a:lstStyle/>
          <a:p>
            <a:endParaRPr lang="es-GT"/>
          </a:p>
        </p:txBody>
      </p:sp>
      <p:sp>
        <p:nvSpPr>
          <p:cNvPr id="6" name="Slide Number Placeholder 6"/>
          <p:cNvSpPr>
            <a:spLocks noGrp="1"/>
          </p:cNvSpPr>
          <p:nvPr>
            <p:ph type="sldNum" sz="quarter" idx="12"/>
          </p:nvPr>
        </p:nvSpPr>
        <p:spPr/>
        <p:txBody>
          <a:bodyPr/>
          <a:lstStyle/>
          <a:p>
            <a:fld id="{9FC71004-681E-4ED5-8FC3-0EE4B7E3EEB3}" type="slidenum">
              <a:rPr lang="es-GT" smtClean="0"/>
              <a:t>‹Nº›</a:t>
            </a:fld>
            <a:endParaRPr lang="es-GT"/>
          </a:p>
        </p:txBody>
      </p:sp>
    </p:spTree>
    <p:extLst>
      <p:ext uri="{BB962C8B-B14F-4D97-AF65-F5344CB8AC3E}">
        <p14:creationId xmlns:p14="http://schemas.microsoft.com/office/powerpoint/2010/main" val="366209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7D19C3E-90CB-4D1D-8044-45CAD9A33DB5}"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FC71004-681E-4ED5-8FC3-0EE4B7E3EEB3}" type="slidenum">
              <a:rPr lang="es-GT" smtClean="0"/>
              <a:t>‹Nº›</a:t>
            </a:fld>
            <a:endParaRPr lang="es-GT"/>
          </a:p>
        </p:txBody>
      </p:sp>
    </p:spTree>
    <p:extLst>
      <p:ext uri="{BB962C8B-B14F-4D97-AF65-F5344CB8AC3E}">
        <p14:creationId xmlns:p14="http://schemas.microsoft.com/office/powerpoint/2010/main" val="306023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7D19C3E-90CB-4D1D-8044-45CAD9A33DB5}" type="datetimeFigureOut">
              <a:rPr lang="es-GT" smtClean="0"/>
              <a:t>19/04/2017</a:t>
            </a:fld>
            <a:endParaRPr lang="es-G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GT"/>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FC71004-681E-4ED5-8FC3-0EE4B7E3EEB3}" type="slidenum">
              <a:rPr lang="es-GT" smtClean="0"/>
              <a:t>‹Nº›</a:t>
            </a:fld>
            <a:endParaRPr lang="es-GT"/>
          </a:p>
        </p:txBody>
      </p:sp>
    </p:spTree>
    <p:extLst>
      <p:ext uri="{BB962C8B-B14F-4D97-AF65-F5344CB8AC3E}">
        <p14:creationId xmlns:p14="http://schemas.microsoft.com/office/powerpoint/2010/main" val="86083912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8.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0466890">
            <a:off x="2455743" y="1639216"/>
            <a:ext cx="7245919" cy="3037457"/>
          </a:xfrm>
        </p:spPr>
        <p:txBody>
          <a:bodyPr/>
          <a:lstStyle/>
          <a:p>
            <a:r>
              <a:rPr lang="es-GT" sz="9600" dirty="0">
                <a:solidFill>
                  <a:srgbClr val="FFC000"/>
                </a:solidFill>
                <a:latin typeface="AliciaWonderland" panose="02000500000000000000" pitchFamily="2" charset="0"/>
              </a:rPr>
              <a:t>Historia de la computadora</a:t>
            </a:r>
            <a:r>
              <a:rPr lang="es-GT" sz="9600" dirty="0">
                <a:solidFill>
                  <a:srgbClr val="FFC000"/>
                </a:solidFill>
              </a:rPr>
              <a:t/>
            </a:r>
            <a:br>
              <a:rPr lang="es-GT" sz="9600" dirty="0">
                <a:solidFill>
                  <a:srgbClr val="FFC000"/>
                </a:solidFill>
              </a:rPr>
            </a:br>
            <a:endParaRPr lang="es-GT" sz="9600" dirty="0">
              <a:solidFill>
                <a:srgbClr val="FFC000"/>
              </a:solidFill>
            </a:endParaRPr>
          </a:p>
        </p:txBody>
      </p:sp>
    </p:spTree>
    <p:custDataLst>
      <p:tags r:id="rId1"/>
    </p:custDataLst>
    <p:extLst>
      <p:ext uri="{BB962C8B-B14F-4D97-AF65-F5344CB8AC3E}">
        <p14:creationId xmlns:p14="http://schemas.microsoft.com/office/powerpoint/2010/main" val="2210774898"/>
      </p:ext>
    </p:extLst>
  </p:cSld>
  <p:clrMapOvr>
    <a:masterClrMapping/>
  </p:clrMapOvr>
  <mc:AlternateContent xmlns:mc="http://schemas.openxmlformats.org/markup-compatibility/2006">
    <mc:Choice xmlns:p14="http://schemas.microsoft.com/office/powerpoint/2010/main" Requires="p14">
      <p:transition spd="med" p14:dur="700" advTm="7549">
        <p:fade/>
      </p:transition>
    </mc:Choice>
    <mc:Fallback>
      <p:transition spd="med" advTm="754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0107004">
            <a:off x="156714" y="2101213"/>
            <a:ext cx="9772897" cy="1839721"/>
          </a:xfrm>
        </p:spPr>
        <p:txBody>
          <a:bodyPr/>
          <a:lstStyle/>
          <a:p>
            <a:r>
              <a:rPr lang="es-GT" sz="2000" b="1" dirty="0">
                <a:solidFill>
                  <a:srgbClr val="FF3300"/>
                </a:solidFill>
              </a:rPr>
              <a:t>En esta época se produjo el salto a la fama de IBM, con las llamadas PC (</a:t>
            </a:r>
            <a:r>
              <a:rPr lang="es-GT" sz="2000" b="1" i="1" dirty="0">
                <a:solidFill>
                  <a:srgbClr val="FF3300"/>
                </a:solidFill>
              </a:rPr>
              <a:t>Personal </a:t>
            </a:r>
            <a:r>
              <a:rPr lang="es-GT" sz="2000" b="1" i="1" dirty="0" err="1">
                <a:solidFill>
                  <a:srgbClr val="FF3300"/>
                </a:solidFill>
              </a:rPr>
              <a:t>Computers</a:t>
            </a:r>
            <a:r>
              <a:rPr lang="es-GT" sz="2000" b="1" dirty="0">
                <a:solidFill>
                  <a:srgbClr val="FF3300"/>
                </a:solidFill>
              </a:rPr>
              <a:t>), siendo la primera la IBM 701 en 1953. Esta tenía 16KB de memoria y utilizaba el sistema operativo MS-DOS, que hoy en día sigue existiendo. Para el año 1955 ya existía la primera computadora con memoria RAM, la </a:t>
            </a:r>
            <a:r>
              <a:rPr lang="es-GT" sz="2000" b="1" i="1" dirty="0" err="1">
                <a:solidFill>
                  <a:srgbClr val="FF3300"/>
                </a:solidFill>
              </a:rPr>
              <a:t>Whirlwind</a:t>
            </a:r>
            <a:r>
              <a:rPr lang="es-GT" sz="2000" b="1" dirty="0">
                <a:solidFill>
                  <a:srgbClr val="FF3300"/>
                </a:solidFill>
              </a:rPr>
              <a:t> 8.</a:t>
            </a:r>
            <a:endParaRPr lang="es-GT" sz="2000" b="1" dirty="0">
              <a:solidFill>
                <a:srgbClr val="FF3300"/>
              </a:solidFill>
            </a:endParaRPr>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26138" y="3245475"/>
            <a:ext cx="4152602" cy="3118833"/>
          </a:xfrm>
        </p:spPr>
      </p:pic>
    </p:spTree>
    <p:custDataLst>
      <p:tags r:id="rId1"/>
    </p:custDataLst>
    <p:extLst>
      <p:ext uri="{BB962C8B-B14F-4D97-AF65-F5344CB8AC3E}">
        <p14:creationId xmlns:p14="http://schemas.microsoft.com/office/powerpoint/2010/main" val="37647405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12060">
        <p15:prstTrans prst="curtains"/>
      </p:transition>
    </mc:Choice>
    <mc:Fallback>
      <p:transition spd="slow" advTm="1206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381530">
            <a:off x="1154954" y="1447800"/>
            <a:ext cx="8825659" cy="973428"/>
          </a:xfrm>
        </p:spPr>
        <p:txBody>
          <a:bodyPr/>
          <a:lstStyle/>
          <a:p>
            <a:r>
              <a:rPr lang="es-GT" b="1" dirty="0">
                <a:solidFill>
                  <a:srgbClr val="FF0066"/>
                </a:solidFill>
              </a:rPr>
              <a:t>¿Qué es una computadora?</a:t>
            </a:r>
            <a:br>
              <a:rPr lang="es-GT" b="1" dirty="0">
                <a:solidFill>
                  <a:srgbClr val="FF0066"/>
                </a:solidFill>
              </a:rPr>
            </a:br>
            <a:endParaRPr lang="es-GT" dirty="0">
              <a:solidFill>
                <a:srgbClr val="FF0066"/>
              </a:solidFill>
            </a:endParaRPr>
          </a:p>
        </p:txBody>
      </p:sp>
      <p:sp>
        <p:nvSpPr>
          <p:cNvPr id="3" name="Marcador de texto 2"/>
          <p:cNvSpPr>
            <a:spLocks noGrp="1"/>
          </p:cNvSpPr>
          <p:nvPr>
            <p:ph type="body" sz="half" idx="2"/>
          </p:nvPr>
        </p:nvSpPr>
        <p:spPr>
          <a:xfrm rot="687138">
            <a:off x="1154954" y="3429000"/>
            <a:ext cx="8825659" cy="2405130"/>
          </a:xfrm>
        </p:spPr>
        <p:txBody>
          <a:bodyPr/>
          <a:lstStyle/>
          <a:p>
            <a:r>
              <a:rPr lang="es-GT" dirty="0"/>
              <a:t>La </a:t>
            </a:r>
            <a:r>
              <a:rPr lang="es-GT" dirty="0" smtClean="0"/>
              <a:t>primera computadora, </a:t>
            </a:r>
            <a:r>
              <a:rPr lang="es-GT" dirty="0"/>
              <a:t>aunque no lo creamos, fue el ábaco. En términos estrictos, la computadora es el dispositivo que nos ayuda a realizar cálculos. En una computadora se debe realizar un proceso de entrada de datos, procesamiento de los mismos y salida.</a:t>
            </a:r>
          </a:p>
          <a:p>
            <a:r>
              <a:rPr lang="es-GT" dirty="0"/>
              <a:t>Hoy en día las </a:t>
            </a:r>
            <a:r>
              <a:rPr lang="es-GT" dirty="0" smtClean="0"/>
              <a:t>computadoras</a:t>
            </a:r>
            <a:r>
              <a:rPr lang="es-GT" dirty="0"/>
              <a:t> han avanzado tanto que podemos llegar a realizar grandes procesamientos de datos sin ningún tipo de problema.</a:t>
            </a:r>
          </a:p>
          <a:p>
            <a:endParaRPr lang="es-GT" dirty="0"/>
          </a:p>
        </p:txBody>
      </p:sp>
    </p:spTree>
    <p:custDataLst>
      <p:tags r:id="rId1"/>
    </p:custDataLst>
    <p:extLst>
      <p:ext uri="{BB962C8B-B14F-4D97-AF65-F5344CB8AC3E}">
        <p14:creationId xmlns:p14="http://schemas.microsoft.com/office/powerpoint/2010/main" val="2366193083"/>
      </p:ext>
    </p:extLst>
  </p:cSld>
  <p:clrMapOvr>
    <a:masterClrMapping/>
  </p:clrMapOvr>
  <p:transition spd="slow" advTm="5742">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solidFill>
                  <a:srgbClr val="FF0066"/>
                </a:solidFill>
                <a:latin typeface="COFFE &amp; MILK" panose="020B0603050302020204" pitchFamily="34" charset="2"/>
              </a:rPr>
              <a:t>Los inicios de la computadora</a:t>
            </a:r>
            <a:br>
              <a:rPr lang="es-GT" b="1" dirty="0">
                <a:solidFill>
                  <a:srgbClr val="FF0066"/>
                </a:solidFill>
                <a:latin typeface="COFFE &amp; MILK" panose="020B0603050302020204" pitchFamily="34" charset="2"/>
              </a:rPr>
            </a:br>
            <a:endParaRPr lang="es-GT" dirty="0">
              <a:solidFill>
                <a:srgbClr val="FF0066"/>
              </a:solidFill>
              <a:latin typeface="COFFE &amp; MILK" panose="020B0603050302020204" pitchFamily="34" charset="2"/>
            </a:endParaRPr>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57997" y="1853248"/>
            <a:ext cx="6313546" cy="4195762"/>
          </a:xfrm>
        </p:spPr>
      </p:pic>
    </p:spTree>
    <p:custDataLst>
      <p:tags r:id="rId1"/>
    </p:custDataLst>
    <p:extLst>
      <p:ext uri="{BB962C8B-B14F-4D97-AF65-F5344CB8AC3E}">
        <p14:creationId xmlns:p14="http://schemas.microsoft.com/office/powerpoint/2010/main" val="1502277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6970">
        <p15:prstTrans prst="drape"/>
      </p:transition>
    </mc:Choice>
    <mc:Fallback>
      <p:transition spd="slow" advTm="697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80">
                                          <p:stCondLst>
                                            <p:cond delay="0"/>
                                          </p:stCondLst>
                                        </p:cTn>
                                        <p:tgtEl>
                                          <p:spTgt spid="4"/>
                                        </p:tgtEl>
                                      </p:cBhvr>
                                    </p:animEffect>
                                    <p:anim calcmode="lin" valueType="num">
                                      <p:cBhvr>
                                        <p:cTn id="1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7" dur="26">
                                          <p:stCondLst>
                                            <p:cond delay="650"/>
                                          </p:stCondLst>
                                        </p:cTn>
                                        <p:tgtEl>
                                          <p:spTgt spid="4"/>
                                        </p:tgtEl>
                                      </p:cBhvr>
                                      <p:to x="100000" y="60000"/>
                                    </p:animScale>
                                    <p:animScale>
                                      <p:cBhvr>
                                        <p:cTn id="18" dur="166" decel="50000">
                                          <p:stCondLst>
                                            <p:cond delay="676"/>
                                          </p:stCondLst>
                                        </p:cTn>
                                        <p:tgtEl>
                                          <p:spTgt spid="4"/>
                                        </p:tgtEl>
                                      </p:cBhvr>
                                      <p:to x="100000" y="100000"/>
                                    </p:animScale>
                                    <p:animScale>
                                      <p:cBhvr>
                                        <p:cTn id="19" dur="26">
                                          <p:stCondLst>
                                            <p:cond delay="1312"/>
                                          </p:stCondLst>
                                        </p:cTn>
                                        <p:tgtEl>
                                          <p:spTgt spid="4"/>
                                        </p:tgtEl>
                                      </p:cBhvr>
                                      <p:to x="100000" y="80000"/>
                                    </p:animScale>
                                    <p:animScale>
                                      <p:cBhvr>
                                        <p:cTn id="20" dur="166" decel="50000">
                                          <p:stCondLst>
                                            <p:cond delay="1338"/>
                                          </p:stCondLst>
                                        </p:cTn>
                                        <p:tgtEl>
                                          <p:spTgt spid="4"/>
                                        </p:tgtEl>
                                      </p:cBhvr>
                                      <p:to x="100000" y="100000"/>
                                    </p:animScale>
                                    <p:animScale>
                                      <p:cBhvr>
                                        <p:cTn id="21" dur="26">
                                          <p:stCondLst>
                                            <p:cond delay="1642"/>
                                          </p:stCondLst>
                                        </p:cTn>
                                        <p:tgtEl>
                                          <p:spTgt spid="4"/>
                                        </p:tgtEl>
                                      </p:cBhvr>
                                      <p:to x="100000" y="90000"/>
                                    </p:animScale>
                                    <p:animScale>
                                      <p:cBhvr>
                                        <p:cTn id="22" dur="166" decel="50000">
                                          <p:stCondLst>
                                            <p:cond delay="1668"/>
                                          </p:stCondLst>
                                        </p:cTn>
                                        <p:tgtEl>
                                          <p:spTgt spid="4"/>
                                        </p:tgtEl>
                                      </p:cBhvr>
                                      <p:to x="100000" y="100000"/>
                                    </p:animScale>
                                    <p:animScale>
                                      <p:cBhvr>
                                        <p:cTn id="23" dur="26">
                                          <p:stCondLst>
                                            <p:cond delay="1808"/>
                                          </p:stCondLst>
                                        </p:cTn>
                                        <p:tgtEl>
                                          <p:spTgt spid="4"/>
                                        </p:tgtEl>
                                      </p:cBhvr>
                                      <p:to x="100000" y="95000"/>
                                    </p:animScale>
                                    <p:animScale>
                                      <p:cBhvr>
                                        <p:cTn id="24"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1361572">
            <a:off x="1051923" y="958403"/>
            <a:ext cx="8825659" cy="1981200"/>
          </a:xfrm>
        </p:spPr>
        <p:txBody>
          <a:bodyPr/>
          <a:lstStyle/>
          <a:p>
            <a:r>
              <a:rPr lang="es-GT" sz="3200" b="1" dirty="0">
                <a:solidFill>
                  <a:schemeClr val="accent4">
                    <a:lumMod val="60000"/>
                    <a:lumOff val="40000"/>
                  </a:schemeClr>
                </a:solidFill>
                <a:latin typeface="Chiller" panose="04020404031007020602" pitchFamily="82" charset="0"/>
              </a:rPr>
              <a:t>Es muy difícil decir quién inventó la computadora, o cuál fue la primera computadora. Además, debemos distinguir entre las computadoras mecánicas y las programables.</a:t>
            </a:r>
            <a:endParaRPr lang="es-GT" sz="3200" b="1" dirty="0">
              <a:solidFill>
                <a:schemeClr val="accent4">
                  <a:lumMod val="60000"/>
                  <a:lumOff val="40000"/>
                </a:schemeClr>
              </a:solidFill>
              <a:latin typeface="Chiller" panose="04020404031007020602" pitchFamily="82" charset="0"/>
            </a:endParaRPr>
          </a:p>
        </p:txBody>
      </p:sp>
      <p:sp>
        <p:nvSpPr>
          <p:cNvPr id="3" name="Marcador de texto 2"/>
          <p:cNvSpPr>
            <a:spLocks noGrp="1"/>
          </p:cNvSpPr>
          <p:nvPr>
            <p:ph type="body" sz="half" idx="2"/>
          </p:nvPr>
        </p:nvSpPr>
        <p:spPr>
          <a:xfrm>
            <a:off x="3022391" y="3477296"/>
            <a:ext cx="8825659" cy="2774324"/>
          </a:xfrm>
        </p:spPr>
        <p:txBody>
          <a:bodyPr>
            <a:noAutofit/>
          </a:bodyPr>
          <a:lstStyle/>
          <a:p>
            <a:r>
              <a:rPr lang="es-GT" sz="3200" dirty="0">
                <a:solidFill>
                  <a:schemeClr val="accent4">
                    <a:lumMod val="60000"/>
                    <a:lumOff val="40000"/>
                  </a:schemeClr>
                </a:solidFill>
                <a:latin typeface="Chiller" panose="04020404031007020602" pitchFamily="82" charset="0"/>
              </a:rPr>
              <a:t>La primer computadora mecánica la creó Charles Babbage en 1822, el primer motor de cálculo automático que además podía realizar algunas copias en papel -por lo cual, también era una especie de impresora-. Pero Babbage no consiguió la financiación necesaria para construir a gran escala esta computadora rudimentaria y su invento quedó en el olvido.</a:t>
            </a:r>
            <a:endParaRPr lang="es-GT" sz="3200" dirty="0">
              <a:solidFill>
                <a:schemeClr val="accent4">
                  <a:lumMod val="60000"/>
                  <a:lumOff val="40000"/>
                </a:schemeClr>
              </a:solidFill>
              <a:latin typeface="Chiller" panose="04020404031007020602" pitchFamily="82" charset="0"/>
            </a:endParaRPr>
          </a:p>
        </p:txBody>
      </p:sp>
    </p:spTree>
    <p:custDataLst>
      <p:tags r:id="rId1"/>
    </p:custDataLst>
    <p:extLst>
      <p:ext uri="{BB962C8B-B14F-4D97-AF65-F5344CB8AC3E}">
        <p14:creationId xmlns:p14="http://schemas.microsoft.com/office/powerpoint/2010/main" val="3862216730"/>
      </p:ext>
    </p:extLst>
  </p:cSld>
  <p:clrMapOvr>
    <a:masterClrMapping/>
  </p:clrMapOvr>
  <mc:AlternateContent xmlns:mc="http://schemas.openxmlformats.org/markup-compatibility/2006">
    <mc:Choice xmlns:p14="http://schemas.microsoft.com/office/powerpoint/2010/main" Requires="p14">
      <p:transition spd="slow" p14:dur="800" advTm="12019">
        <p:circle/>
      </p:transition>
    </mc:Choice>
    <mc:Fallback>
      <p:transition spd="slow" advTm="12019">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755454">
            <a:off x="489397" y="940158"/>
            <a:ext cx="7727323" cy="1955442"/>
          </a:xfrm>
        </p:spPr>
        <p:txBody>
          <a:bodyPr/>
          <a:lstStyle/>
          <a:p>
            <a:r>
              <a:rPr lang="es-GT" sz="2000" dirty="0">
                <a:solidFill>
                  <a:schemeClr val="accent6"/>
                </a:solidFill>
                <a:latin typeface="Britannic Bold" panose="020B0903060703020204" pitchFamily="34" charset="0"/>
              </a:rPr>
              <a:t>Sin embargo, podemos situar el </a:t>
            </a:r>
            <a:r>
              <a:rPr lang="es-GT" sz="2000" dirty="0" smtClean="0">
                <a:solidFill>
                  <a:schemeClr val="accent6"/>
                </a:solidFill>
                <a:latin typeface="Britannic Bold" panose="020B0903060703020204" pitchFamily="34" charset="0"/>
              </a:rPr>
              <a:t>origen de las computadoras en </a:t>
            </a:r>
            <a:r>
              <a:rPr lang="es-GT" sz="2000" dirty="0">
                <a:solidFill>
                  <a:schemeClr val="accent6"/>
                </a:solidFill>
                <a:latin typeface="Britannic Bold" panose="020B0903060703020204" pitchFamily="34" charset="0"/>
              </a:rPr>
              <a:t>un sentido estricto en el año 1936, cuando </a:t>
            </a:r>
            <a:r>
              <a:rPr lang="es-GT" sz="2000" dirty="0" smtClean="0">
                <a:solidFill>
                  <a:schemeClr val="accent6"/>
                </a:solidFill>
                <a:latin typeface="Britannic Bold" panose="020B0903060703020204" pitchFamily="34" charset="0"/>
              </a:rPr>
              <a:t>Konrad</a:t>
            </a:r>
            <a:r>
              <a:rPr lang="es-GT" sz="2000" b="1" dirty="0" smtClean="0">
                <a:solidFill>
                  <a:schemeClr val="accent6"/>
                </a:solidFill>
                <a:latin typeface="Britannic Bold" panose="020B0903060703020204" pitchFamily="34" charset="0"/>
              </a:rPr>
              <a:t> </a:t>
            </a:r>
            <a:r>
              <a:rPr lang="es-GT" sz="2000" b="1" dirty="0" err="1" smtClean="0">
                <a:solidFill>
                  <a:schemeClr val="accent6"/>
                </a:solidFill>
                <a:latin typeface="Britannic Bold" panose="020B0903060703020204" pitchFamily="34" charset="0"/>
              </a:rPr>
              <a:t>Zuse</a:t>
            </a:r>
            <a:r>
              <a:rPr lang="es-GT" sz="2000" dirty="0">
                <a:solidFill>
                  <a:schemeClr val="accent6"/>
                </a:solidFill>
                <a:latin typeface="Britannic Bold" panose="020B0903060703020204" pitchFamily="34" charset="0"/>
              </a:rPr>
              <a:t> inventó la </a:t>
            </a:r>
            <a:r>
              <a:rPr lang="es-GT" sz="2000" b="1" i="1" dirty="0">
                <a:solidFill>
                  <a:schemeClr val="accent6"/>
                </a:solidFill>
                <a:latin typeface="Britannic Bold" panose="020B0903060703020204" pitchFamily="34" charset="0"/>
              </a:rPr>
              <a:t>Z1</a:t>
            </a:r>
            <a:r>
              <a:rPr lang="es-GT" sz="2000" dirty="0">
                <a:solidFill>
                  <a:schemeClr val="accent6"/>
                </a:solidFill>
                <a:latin typeface="Britannic Bold" panose="020B0903060703020204" pitchFamily="34" charset="0"/>
              </a:rPr>
              <a:t>, </a:t>
            </a:r>
            <a:r>
              <a:rPr lang="es-GT" sz="2000" dirty="0" smtClean="0">
                <a:solidFill>
                  <a:schemeClr val="accent6"/>
                </a:solidFill>
                <a:latin typeface="Britannic Bold" panose="020B0903060703020204" pitchFamily="34" charset="0"/>
              </a:rPr>
              <a:t>la </a:t>
            </a:r>
            <a:r>
              <a:rPr lang="es-GT" sz="2000" b="1" dirty="0" smtClean="0">
                <a:solidFill>
                  <a:schemeClr val="accent6"/>
                </a:solidFill>
                <a:latin typeface="Britannic Bold" panose="020B0903060703020204" pitchFamily="34" charset="0"/>
              </a:rPr>
              <a:t>primera computadora programable</a:t>
            </a:r>
            <a:r>
              <a:rPr lang="es-GT" sz="2000" dirty="0" smtClean="0">
                <a:solidFill>
                  <a:schemeClr val="accent6"/>
                </a:solidFill>
                <a:latin typeface="Britannic Bold" panose="020B0903060703020204" pitchFamily="34" charset="0"/>
              </a:rPr>
              <a:t> </a:t>
            </a:r>
            <a:r>
              <a:rPr lang="es-GT" sz="2000" dirty="0">
                <a:solidFill>
                  <a:schemeClr val="accent6"/>
                </a:solidFill>
                <a:latin typeface="Britannic Bold" panose="020B0903060703020204" pitchFamily="34" charset="0"/>
              </a:rPr>
              <a:t>Aquí comienza la llamada primera generación, que abarca hasta el año 1946, teniendo propósitos básicamente militares.</a:t>
            </a:r>
            <a:endParaRPr lang="es-GT" sz="2000" dirty="0">
              <a:solidFill>
                <a:schemeClr val="accent6"/>
              </a:solidFill>
              <a:latin typeface="Britannic Bold" panose="020B0903060703020204" pitchFamily="34" charset="0"/>
            </a:endParaRPr>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05353" y="2459865"/>
            <a:ext cx="3254860" cy="2441144"/>
          </a:xfrm>
        </p:spPr>
      </p:pic>
      <p:sp>
        <p:nvSpPr>
          <p:cNvPr id="4" name="Marcador de texto 3"/>
          <p:cNvSpPr>
            <a:spLocks noGrp="1"/>
          </p:cNvSpPr>
          <p:nvPr>
            <p:ph type="body" sz="half" idx="2"/>
          </p:nvPr>
        </p:nvSpPr>
        <p:spPr>
          <a:xfrm>
            <a:off x="369180" y="3291006"/>
            <a:ext cx="7611414" cy="3220005"/>
          </a:xfrm>
        </p:spPr>
        <p:txBody>
          <a:bodyPr>
            <a:normAutofit/>
          </a:bodyPr>
          <a:lstStyle/>
          <a:p>
            <a:r>
              <a:rPr lang="es-GT" sz="1800" b="1" dirty="0">
                <a:solidFill>
                  <a:schemeClr val="accent3">
                    <a:lumMod val="60000"/>
                    <a:lumOff val="40000"/>
                  </a:schemeClr>
                </a:solidFill>
              </a:rPr>
              <a:t>En 1946 se construye la primera computadora con propósitos generales, llamada </a:t>
            </a:r>
            <a:r>
              <a:rPr lang="es-GT" sz="1800" b="1" i="1" dirty="0">
                <a:solidFill>
                  <a:schemeClr val="accent3">
                    <a:lumMod val="60000"/>
                    <a:lumOff val="40000"/>
                  </a:schemeClr>
                </a:solidFill>
              </a:rPr>
              <a:t>ENIAC</a:t>
            </a:r>
            <a:r>
              <a:rPr lang="es-GT" sz="1800" b="1" dirty="0">
                <a:solidFill>
                  <a:schemeClr val="accent3">
                    <a:lumMod val="60000"/>
                    <a:lumOff val="40000"/>
                  </a:schemeClr>
                </a:solidFill>
              </a:rPr>
              <a:t> (Integrador Numérico Electrónico e Informático). Pesaba 30 toneladas, por lo que básicamente no era parecida a lo que hoy conocemos como computadora, podía realizar una única tarea y consumía grandes cantidades de energía. Otra característica particular es que esta computadora no tenía sistema operativo.</a:t>
            </a:r>
            <a:endParaRPr lang="es-GT" sz="1800" b="1" dirty="0">
              <a:solidFill>
                <a:schemeClr val="accent3">
                  <a:lumMod val="60000"/>
                  <a:lumOff val="40000"/>
                </a:schemeClr>
              </a:solidFill>
            </a:endParaRPr>
          </a:p>
        </p:txBody>
      </p:sp>
    </p:spTree>
    <p:extLst>
      <p:ext uri="{BB962C8B-B14F-4D97-AF65-F5344CB8AC3E}">
        <p14:creationId xmlns:p14="http://schemas.microsoft.com/office/powerpoint/2010/main" val="7008968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8501">
        <p15:prstTrans prst="crush"/>
      </p:transition>
    </mc:Choice>
    <mc:Fallback>
      <p:transition spd="slow" advTm="8501">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077" y="401203"/>
            <a:ext cx="8497889" cy="1852600"/>
          </a:xfrm>
        </p:spPr>
        <p:txBody>
          <a:bodyPr/>
          <a:lstStyle/>
          <a:p>
            <a:r>
              <a:rPr lang="es-GT" sz="2000" dirty="0">
                <a:solidFill>
                  <a:srgbClr val="0099FF"/>
                </a:solidFill>
                <a:latin typeface="Adobe Fan Heiti Std B" panose="020B0700000000000000" pitchFamily="34" charset="-128"/>
                <a:ea typeface="Adobe Fan Heiti Std B" panose="020B0700000000000000" pitchFamily="34" charset="-128"/>
              </a:rPr>
              <a:t>Otras computadoras famosas de esta generación fueron </a:t>
            </a:r>
            <a:r>
              <a:rPr lang="es-GT" sz="2000" b="1" i="1" dirty="0" err="1">
                <a:solidFill>
                  <a:srgbClr val="0099FF"/>
                </a:solidFill>
                <a:latin typeface="Adobe Fan Heiti Std B" panose="020B0700000000000000" pitchFamily="34" charset="-128"/>
                <a:ea typeface="Adobe Fan Heiti Std B" panose="020B0700000000000000" pitchFamily="34" charset="-128"/>
              </a:rPr>
              <a:t>Colossus</a:t>
            </a:r>
            <a:r>
              <a:rPr lang="es-GT" sz="2000" dirty="0">
                <a:solidFill>
                  <a:srgbClr val="0099FF"/>
                </a:solidFill>
                <a:latin typeface="Adobe Fan Heiti Std B" panose="020B0700000000000000" pitchFamily="34" charset="-128"/>
                <a:ea typeface="Adobe Fan Heiti Std B" panose="020B0700000000000000" pitchFamily="34" charset="-128"/>
              </a:rPr>
              <a:t> -la primera computadora programable eléctrica-, la </a:t>
            </a:r>
            <a:r>
              <a:rPr lang="es-GT" sz="2000" b="1" i="1" dirty="0">
                <a:solidFill>
                  <a:srgbClr val="0099FF"/>
                </a:solidFill>
                <a:latin typeface="Adobe Fan Heiti Std B" panose="020B0700000000000000" pitchFamily="34" charset="-128"/>
                <a:ea typeface="Adobe Fan Heiti Std B" panose="020B0700000000000000" pitchFamily="34" charset="-128"/>
              </a:rPr>
              <a:t>ABC</a:t>
            </a:r>
            <a:r>
              <a:rPr lang="es-GT" sz="2000" dirty="0">
                <a:solidFill>
                  <a:srgbClr val="0099FF"/>
                </a:solidFill>
                <a:latin typeface="Adobe Fan Heiti Std B" panose="020B0700000000000000" pitchFamily="34" charset="-128"/>
                <a:ea typeface="Adobe Fan Heiti Std B" panose="020B0700000000000000" pitchFamily="34" charset="-128"/>
              </a:rPr>
              <a:t> -considerada la </a:t>
            </a:r>
            <a:r>
              <a:rPr lang="es-GT" sz="2000" b="1" dirty="0">
                <a:solidFill>
                  <a:srgbClr val="0099FF"/>
                </a:solidFill>
                <a:latin typeface="Adobe Fan Heiti Std B" panose="020B0700000000000000" pitchFamily="34" charset="-128"/>
                <a:ea typeface="Adobe Fan Heiti Std B" panose="020B0700000000000000" pitchFamily="34" charset="-128"/>
              </a:rPr>
              <a:t>primera computadora digital</a:t>
            </a:r>
            <a:r>
              <a:rPr lang="es-GT" sz="2000" dirty="0">
                <a:solidFill>
                  <a:srgbClr val="0099FF"/>
                </a:solidFill>
                <a:latin typeface="Adobe Fan Heiti Std B" panose="020B0700000000000000" pitchFamily="34" charset="-128"/>
                <a:ea typeface="Adobe Fan Heiti Std B" panose="020B0700000000000000" pitchFamily="34" charset="-128"/>
              </a:rPr>
              <a:t>, aunque no fuera completamente funcional como la ENIAC- y la </a:t>
            </a:r>
            <a:r>
              <a:rPr lang="es-GT" sz="2000" b="1" i="1" dirty="0">
                <a:solidFill>
                  <a:srgbClr val="0099FF"/>
                </a:solidFill>
                <a:latin typeface="Adobe Fan Heiti Std B" panose="020B0700000000000000" pitchFamily="34" charset="-128"/>
                <a:ea typeface="Adobe Fan Heiti Std B" panose="020B0700000000000000" pitchFamily="34" charset="-128"/>
              </a:rPr>
              <a:t>Harvard Mark I </a:t>
            </a:r>
            <a:r>
              <a:rPr lang="es-GT" sz="2000" b="1" i="1" dirty="0" err="1">
                <a:solidFill>
                  <a:srgbClr val="0099FF"/>
                </a:solidFill>
                <a:latin typeface="Adobe Fan Heiti Std B" panose="020B0700000000000000" pitchFamily="34" charset="-128"/>
                <a:ea typeface="Adobe Fan Heiti Std B" panose="020B0700000000000000" pitchFamily="34" charset="-128"/>
              </a:rPr>
              <a:t>Computer</a:t>
            </a:r>
            <a:r>
              <a:rPr lang="es-GT" sz="2000" dirty="0">
                <a:solidFill>
                  <a:srgbClr val="0099FF"/>
                </a:solidFill>
                <a:latin typeface="Adobe Fan Heiti Std B" panose="020B0700000000000000" pitchFamily="34" charset="-128"/>
                <a:ea typeface="Adobe Fan Heiti Std B" panose="020B0700000000000000" pitchFamily="34" charset="-128"/>
              </a:rPr>
              <a:t> -financiada por la conocida marca IBM-.</a:t>
            </a:r>
            <a:endParaRPr lang="es-GT" sz="2000" dirty="0">
              <a:solidFill>
                <a:srgbClr val="0099FF"/>
              </a:solidFill>
              <a:latin typeface="Adobe Fan Heiti Std B" panose="020B0700000000000000" pitchFamily="34" charset="-128"/>
              <a:ea typeface="Adobe Fan Heiti Std B" panose="020B0700000000000000" pitchFamily="34" charset="-128"/>
            </a:endParaRPr>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89420" y="2544967"/>
            <a:ext cx="8065763" cy="4089797"/>
          </a:xfrm>
        </p:spPr>
      </p:pic>
    </p:spTree>
    <p:custDataLst>
      <p:tags r:id="rId1"/>
    </p:custDataLst>
    <p:extLst>
      <p:ext uri="{BB962C8B-B14F-4D97-AF65-F5344CB8AC3E}">
        <p14:creationId xmlns:p14="http://schemas.microsoft.com/office/powerpoint/2010/main" val="29596706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14362">
        <p15:prstTrans prst="curtains"/>
      </p:transition>
    </mc:Choice>
    <mc:Fallback>
      <p:transition spd="slow" advTm="1436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0049" y="3350463"/>
            <a:ext cx="9404723" cy="2496545"/>
          </a:xfrm>
        </p:spPr>
        <p:txBody>
          <a:bodyPr/>
          <a:lstStyle/>
          <a:p>
            <a:r>
              <a:rPr lang="es-GT" sz="8000" b="1" dirty="0">
                <a:solidFill>
                  <a:schemeClr val="accent4">
                    <a:lumMod val="40000"/>
                    <a:lumOff val="60000"/>
                  </a:schemeClr>
                </a:solidFill>
                <a:latin typeface="COFFE &amp; MILK" panose="020B0603050302020204" pitchFamily="34" charset="2"/>
              </a:rPr>
              <a:t>La segunda generación de computadoras</a:t>
            </a:r>
          </a:p>
        </p:txBody>
      </p:sp>
    </p:spTree>
    <p:custDataLst>
      <p:tags r:id="rId1"/>
    </p:custDataLst>
    <p:extLst>
      <p:ext uri="{BB962C8B-B14F-4D97-AF65-F5344CB8AC3E}">
        <p14:creationId xmlns:p14="http://schemas.microsoft.com/office/powerpoint/2010/main" val="2521793919"/>
      </p:ext>
    </p:extLst>
  </p:cSld>
  <p:clrMapOvr>
    <a:masterClrMapping/>
  </p:clrMapOvr>
  <mc:AlternateContent xmlns:mc="http://schemas.openxmlformats.org/markup-compatibility/2006">
    <mc:Choice xmlns:p14="http://schemas.microsoft.com/office/powerpoint/2010/main" Requires="p14">
      <p:transition spd="slow" p14:dur="3900" advTm="5440">
        <p14:glitter pattern="hexagon"/>
      </p:transition>
    </mc:Choice>
    <mc:Fallback>
      <p:transition spd="slow" advTm="54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1161" y="193184"/>
            <a:ext cx="9212539" cy="2032715"/>
          </a:xfrm>
        </p:spPr>
        <p:txBody>
          <a:bodyPr/>
          <a:lstStyle/>
          <a:p>
            <a:r>
              <a:rPr lang="es-GT" sz="1800" b="1" dirty="0">
                <a:solidFill>
                  <a:schemeClr val="tx1"/>
                </a:solidFill>
              </a:rPr>
              <a:t>La segunda generación de computadoras comprende todas las </a:t>
            </a:r>
            <a:r>
              <a:rPr lang="es-GT" sz="1800" b="1" dirty="0" smtClean="0">
                <a:solidFill>
                  <a:schemeClr val="tx1"/>
                </a:solidFill>
              </a:rPr>
              <a:t>computadoras construidas </a:t>
            </a:r>
            <a:r>
              <a:rPr lang="es-GT" sz="1800" b="1" dirty="0">
                <a:solidFill>
                  <a:schemeClr val="tx1"/>
                </a:solidFill>
              </a:rPr>
              <a:t>entre 1947 y 1962, y su principal diferencia con las anteriores es que comienzan a utilizar transistores -inventados, precisamente, en 1947- en lugar de tubos de vacío. Esto generaba menos calor, necesitaba menos energía y hacía a las </a:t>
            </a:r>
            <a:r>
              <a:rPr lang="es-GT" sz="1800" b="1" dirty="0" smtClean="0">
                <a:solidFill>
                  <a:schemeClr val="tx1"/>
                </a:solidFill>
              </a:rPr>
              <a:t>computadoras más </a:t>
            </a:r>
            <a:r>
              <a:rPr lang="es-GT" sz="1800" b="1" dirty="0">
                <a:solidFill>
                  <a:schemeClr val="tx1"/>
                </a:solidFill>
              </a:rPr>
              <a:t>pequeñas. Además, se comienzan a desarrollar los sistemas operativos, los lenguajes de programación -</a:t>
            </a:r>
            <a:r>
              <a:rPr lang="es-GT" sz="1800" b="1" i="1" dirty="0">
                <a:solidFill>
                  <a:schemeClr val="tx1"/>
                </a:solidFill>
              </a:rPr>
              <a:t>FORTRAN</a:t>
            </a:r>
            <a:r>
              <a:rPr lang="es-GT" sz="1800" b="1" dirty="0">
                <a:solidFill>
                  <a:schemeClr val="tx1"/>
                </a:solidFill>
              </a:rPr>
              <a:t>- e incluso los primeros juegos -</a:t>
            </a:r>
            <a:r>
              <a:rPr lang="es-GT" sz="1800" b="1" i="1" dirty="0" err="1">
                <a:solidFill>
                  <a:schemeClr val="tx1"/>
                </a:solidFill>
              </a:rPr>
              <a:t>Spacewar</a:t>
            </a:r>
            <a:r>
              <a:rPr lang="es-GT" sz="1800" b="1" dirty="0">
                <a:solidFill>
                  <a:schemeClr val="tx1"/>
                </a:solidFill>
              </a:rPr>
              <a:t>-.</a:t>
            </a:r>
            <a:endParaRPr lang="es-GT" sz="1800" b="1" dirty="0">
              <a:solidFill>
                <a:schemeClr val="tx1"/>
              </a:solidFill>
            </a:endParaRPr>
          </a:p>
        </p:txBody>
      </p:sp>
      <p:pic>
        <p:nvPicPr>
          <p:cNvPr id="5" name="Marcador de contenido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80950" y="3406237"/>
            <a:ext cx="5195888" cy="3177812"/>
          </a:xfrm>
        </p:spPr>
      </p:pic>
      <p:sp>
        <p:nvSpPr>
          <p:cNvPr id="4" name="Marcador de texto 3"/>
          <p:cNvSpPr>
            <a:spLocks noGrp="1"/>
          </p:cNvSpPr>
          <p:nvPr>
            <p:ph type="body" sz="half" idx="2"/>
          </p:nvPr>
        </p:nvSpPr>
        <p:spPr>
          <a:xfrm>
            <a:off x="167426" y="2395470"/>
            <a:ext cx="6503830" cy="4462530"/>
          </a:xfrm>
        </p:spPr>
        <p:txBody>
          <a:bodyPr>
            <a:noAutofit/>
          </a:bodyPr>
          <a:lstStyle/>
          <a:p>
            <a:r>
              <a:rPr lang="es-GT" sz="1800" b="1" dirty="0"/>
              <a:t>Otro gran </a:t>
            </a:r>
            <a:r>
              <a:rPr lang="es-GT" sz="1800" b="1" dirty="0" smtClean="0"/>
              <a:t>avance</a:t>
            </a:r>
            <a:r>
              <a:rPr lang="es-GT" sz="1800" b="1" dirty="0"/>
              <a:t> </a:t>
            </a:r>
            <a:r>
              <a:rPr lang="es-GT" sz="1800" b="1" dirty="0" smtClean="0"/>
              <a:t>se </a:t>
            </a:r>
            <a:r>
              <a:rPr lang="es-GT" sz="1800" b="1" dirty="0"/>
              <a:t>produce en 1960, con la invención del microchip, ya que permitió fabricar computadoras más pequeñas y manejables en el ámbito del trabajo e incluso como las PC, ya que llevó también a la creación de los microprocesadores. Los tres principales modelos de microprocesadores fueron el de </a:t>
            </a:r>
            <a:r>
              <a:rPr lang="es-GT" sz="1800" b="1" i="1" dirty="0"/>
              <a:t>Intel</a:t>
            </a:r>
            <a:r>
              <a:rPr lang="es-GT" sz="1800" b="1" dirty="0"/>
              <a:t>, el de</a:t>
            </a:r>
            <a:r>
              <a:rPr lang="es-GT" sz="1800" b="1" i="1" dirty="0"/>
              <a:t> Texas </a:t>
            </a:r>
            <a:r>
              <a:rPr lang="es-GT" sz="1800" b="1" i="1" dirty="0" err="1"/>
              <a:t>Instrument</a:t>
            </a:r>
            <a:r>
              <a:rPr lang="es-GT" sz="1800" b="1" i="1" dirty="0"/>
              <a:t> </a:t>
            </a:r>
            <a:r>
              <a:rPr lang="es-GT" sz="1800" b="1" dirty="0"/>
              <a:t>y el de </a:t>
            </a:r>
            <a:r>
              <a:rPr lang="es-GT" sz="1800" b="1" i="1" dirty="0"/>
              <a:t>Garrett </a:t>
            </a:r>
            <a:r>
              <a:rPr lang="es-GT" sz="1800" b="1" i="1" dirty="0" err="1"/>
              <a:t>AiResearch</a:t>
            </a:r>
            <a:r>
              <a:rPr lang="es-GT" sz="1800" b="1" dirty="0" smtClean="0"/>
              <a:t>.</a:t>
            </a:r>
            <a:r>
              <a:rPr lang="es-GT" sz="1800" b="1" dirty="0"/>
              <a:t> Otro gran avance se produce en 1960, con la invención del microchip, ya que permitió fabricar computadoras más pequeñas y manejables en el ámbito del trabajo e incluso como las PC, ya que llevó también a la creación de los microprocesadores. Los tres principales modelos de microprocesadores fueron el de </a:t>
            </a:r>
            <a:r>
              <a:rPr lang="es-GT" sz="1800" b="1" i="1" dirty="0"/>
              <a:t>Intel</a:t>
            </a:r>
            <a:r>
              <a:rPr lang="es-GT" sz="1800" b="1" dirty="0"/>
              <a:t>, el de</a:t>
            </a:r>
            <a:r>
              <a:rPr lang="es-GT" sz="1800" b="1" i="1" dirty="0"/>
              <a:t> Texas </a:t>
            </a:r>
            <a:r>
              <a:rPr lang="es-GT" sz="1800" b="1" i="1" dirty="0" err="1"/>
              <a:t>Instrument</a:t>
            </a:r>
            <a:r>
              <a:rPr lang="es-GT" sz="1800" b="1" i="1" dirty="0"/>
              <a:t> </a:t>
            </a:r>
            <a:r>
              <a:rPr lang="es-GT" sz="1800" b="1" dirty="0"/>
              <a:t>y el de </a:t>
            </a:r>
            <a:r>
              <a:rPr lang="es-GT" sz="1800" b="1" i="1" dirty="0"/>
              <a:t>Garrett </a:t>
            </a:r>
            <a:r>
              <a:rPr lang="es-GT" sz="1800" b="1" i="1" dirty="0" err="1"/>
              <a:t>AiResearch</a:t>
            </a:r>
            <a:r>
              <a:rPr lang="es-GT" sz="1800" b="1" dirty="0"/>
              <a:t>.</a:t>
            </a:r>
            <a:endParaRPr lang="es-GT" sz="1800" b="1" dirty="0"/>
          </a:p>
        </p:txBody>
      </p:sp>
    </p:spTree>
    <p:custDataLst>
      <p:tags r:id="rId1"/>
    </p:custDataLst>
    <p:extLst>
      <p:ext uri="{BB962C8B-B14F-4D97-AF65-F5344CB8AC3E}">
        <p14:creationId xmlns:p14="http://schemas.microsoft.com/office/powerpoint/2010/main" val="36813847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5312">
        <p15:prstTrans prst="peelOff"/>
      </p:transition>
    </mc:Choice>
    <mc:Fallback>
      <p:transition spd="slow" advTm="1531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p:tgtEl>
                                          <p:spTgt spid="4">
                                            <p:txEl>
                                              <p:pRg st="0" end="0"/>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1500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1717" y="4047488"/>
            <a:ext cx="11150937" cy="2211644"/>
          </a:xfrm>
        </p:spPr>
        <p:txBody>
          <a:bodyPr/>
          <a:lstStyle/>
          <a:p>
            <a:r>
              <a:rPr lang="es-GT" sz="2400" b="1" dirty="0">
                <a:solidFill>
                  <a:schemeClr val="tx2">
                    <a:lumMod val="50000"/>
                  </a:schemeClr>
                </a:solidFill>
                <a:latin typeface="Hobo Std" panose="020B0803040709020204" pitchFamily="34" charset="0"/>
              </a:rPr>
              <a:t>La primera compañía de computación fue fundada en 1949 con el nombre de </a:t>
            </a:r>
            <a:r>
              <a:rPr lang="es-GT" sz="2400" b="1" i="1" dirty="0" err="1">
                <a:solidFill>
                  <a:schemeClr val="tx2">
                    <a:lumMod val="50000"/>
                  </a:schemeClr>
                </a:solidFill>
                <a:latin typeface="Hobo Std" panose="020B0803040709020204" pitchFamily="34" charset="0"/>
              </a:rPr>
              <a:t>Electronic</a:t>
            </a:r>
            <a:r>
              <a:rPr lang="es-GT" sz="2400" b="1" i="1" dirty="0">
                <a:solidFill>
                  <a:schemeClr val="tx2">
                    <a:lumMod val="50000"/>
                  </a:schemeClr>
                </a:solidFill>
                <a:latin typeface="Hobo Std" panose="020B0803040709020204" pitchFamily="34" charset="0"/>
              </a:rPr>
              <a:t> </a:t>
            </a:r>
            <a:r>
              <a:rPr lang="es-GT" sz="2400" b="1" i="1" dirty="0" err="1">
                <a:solidFill>
                  <a:schemeClr val="tx2">
                    <a:lumMod val="50000"/>
                  </a:schemeClr>
                </a:solidFill>
                <a:latin typeface="Hobo Std" panose="020B0803040709020204" pitchFamily="34" charset="0"/>
              </a:rPr>
              <a:t>Controls</a:t>
            </a:r>
            <a:r>
              <a:rPr lang="es-GT" sz="2400" b="1" i="1" dirty="0">
                <a:solidFill>
                  <a:schemeClr val="tx2">
                    <a:lumMod val="50000"/>
                  </a:schemeClr>
                </a:solidFill>
                <a:latin typeface="Hobo Std" panose="020B0803040709020204" pitchFamily="34" charset="0"/>
              </a:rPr>
              <a:t> Company</a:t>
            </a:r>
            <a:r>
              <a:rPr lang="es-GT" sz="2400" b="1" dirty="0">
                <a:solidFill>
                  <a:schemeClr val="tx2">
                    <a:lumMod val="50000"/>
                  </a:schemeClr>
                </a:solidFill>
                <a:latin typeface="Hobo Std" panose="020B0803040709020204" pitchFamily="34" charset="0"/>
              </a:rPr>
              <a:t>, y realizó una serie de computadoras llamadas </a:t>
            </a:r>
            <a:r>
              <a:rPr lang="es-GT" sz="2400" b="1" i="1" dirty="0">
                <a:solidFill>
                  <a:schemeClr val="tx2">
                    <a:lumMod val="50000"/>
                  </a:schemeClr>
                </a:solidFill>
                <a:latin typeface="Hobo Std" panose="020B0803040709020204" pitchFamily="34" charset="0"/>
              </a:rPr>
              <a:t>UNIVAC</a:t>
            </a:r>
            <a:r>
              <a:rPr lang="es-GT" sz="2400" b="1" dirty="0">
                <a:solidFill>
                  <a:schemeClr val="tx2">
                    <a:lumMod val="50000"/>
                  </a:schemeClr>
                </a:solidFill>
                <a:latin typeface="Hobo Std" panose="020B0803040709020204" pitchFamily="34" charset="0"/>
              </a:rPr>
              <a:t>. La </a:t>
            </a:r>
            <a:r>
              <a:rPr lang="es-GT" sz="2400" b="1" i="1" dirty="0">
                <a:solidFill>
                  <a:schemeClr val="tx2">
                    <a:lumMod val="50000"/>
                  </a:schemeClr>
                </a:solidFill>
                <a:latin typeface="Hobo Std" panose="020B0803040709020204" pitchFamily="34" charset="0"/>
              </a:rPr>
              <a:t>UNIVAC</a:t>
            </a:r>
            <a:r>
              <a:rPr lang="es-GT" sz="2400" b="1" dirty="0">
                <a:solidFill>
                  <a:schemeClr val="tx2">
                    <a:lumMod val="50000"/>
                  </a:schemeClr>
                </a:solidFill>
                <a:latin typeface="Hobo Std" panose="020B0803040709020204" pitchFamily="34" charset="0"/>
              </a:rPr>
              <a:t> 1101 fue la primera en poder almacenar y ejecutar un programa en la memoria (1950) y un año más tarde era presentada la primer computadora de uso comercial de la marca.</a:t>
            </a:r>
            <a:endParaRPr lang="es-GT" sz="2400" b="1" dirty="0">
              <a:solidFill>
                <a:schemeClr val="tx2">
                  <a:lumMod val="50000"/>
                </a:schemeClr>
              </a:solidFill>
              <a:latin typeface="Hobo Std" panose="020B0803040709020204" pitchFamily="34" charset="0"/>
            </a:endParaRPr>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36187" y="399245"/>
            <a:ext cx="5499475" cy="3225824"/>
          </a:xfrm>
        </p:spPr>
      </p:pic>
    </p:spTree>
    <p:custDataLst>
      <p:tags r:id="rId1"/>
    </p:custDataLst>
    <p:extLst>
      <p:ext uri="{BB962C8B-B14F-4D97-AF65-F5344CB8AC3E}">
        <p14:creationId xmlns:p14="http://schemas.microsoft.com/office/powerpoint/2010/main" val="12998935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14166">
        <p15:prstTrans prst="fracture"/>
      </p:transition>
    </mc:Choice>
    <mc:Fallback>
      <p:transition spd="slow" advTm="1416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4"/>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9"/>
</p:tagLst>
</file>

<file path=ppt/tags/tag2.xml><?xml version="1.0" encoding="utf-8"?>
<p:tagLst xmlns:a="http://schemas.openxmlformats.org/drawingml/2006/main" xmlns:r="http://schemas.openxmlformats.org/officeDocument/2006/relationships" xmlns:p="http://schemas.openxmlformats.org/presentationml/2006/main">
  <p:tag name="TIMING" val="|2.8"/>
</p:tagLst>
</file>

<file path=ppt/tags/tag3.xml><?xml version="1.0" encoding="utf-8"?>
<p:tagLst xmlns:a="http://schemas.openxmlformats.org/drawingml/2006/main" xmlns:r="http://schemas.openxmlformats.org/officeDocument/2006/relationships" xmlns:p="http://schemas.openxmlformats.org/presentationml/2006/main">
  <p:tag name="TIMING" val="|0.6|3"/>
</p:tagLst>
</file>

<file path=ppt/tags/tag4.xml><?xml version="1.0" encoding="utf-8"?>
<p:tagLst xmlns:a="http://schemas.openxmlformats.org/drawingml/2006/main" xmlns:r="http://schemas.openxmlformats.org/officeDocument/2006/relationships" xmlns:p="http://schemas.openxmlformats.org/presentationml/2006/main">
  <p:tag name="TIMING" val="|1.2|4.8"/>
</p:tagLst>
</file>

<file path=ppt/tags/tag5.xml><?xml version="1.0" encoding="utf-8"?>
<p:tagLst xmlns:a="http://schemas.openxmlformats.org/drawingml/2006/main" xmlns:r="http://schemas.openxmlformats.org/officeDocument/2006/relationships" xmlns:p="http://schemas.openxmlformats.org/presentationml/2006/main">
  <p:tag name="TIMING" val="|0|12.4"/>
</p:tagLst>
</file>

<file path=ppt/tags/tag6.xml><?xml version="1.0" encoding="utf-8"?>
<p:tagLst xmlns:a="http://schemas.openxmlformats.org/drawingml/2006/main" xmlns:r="http://schemas.openxmlformats.org/officeDocument/2006/relationships" xmlns:p="http://schemas.openxmlformats.org/presentationml/2006/main">
  <p:tag name="TIMING" val="|2"/>
</p:tagLst>
</file>

<file path=ppt/tags/tag7.xml><?xml version="1.0" encoding="utf-8"?>
<p:tagLst xmlns:a="http://schemas.openxmlformats.org/drawingml/2006/main" xmlns:r="http://schemas.openxmlformats.org/officeDocument/2006/relationships" xmlns:p="http://schemas.openxmlformats.org/presentationml/2006/main">
  <p:tag name="TIMING" val="|3.8|5.9|2.3"/>
</p:tagLst>
</file>

<file path=ppt/tags/tag8.xml><?xml version="1.0" encoding="utf-8"?>
<p:tagLst xmlns:a="http://schemas.openxmlformats.org/drawingml/2006/main" xmlns:r="http://schemas.openxmlformats.org/officeDocument/2006/relationships" xmlns:p="http://schemas.openxmlformats.org/presentationml/2006/main">
  <p:tag name="TIMING" val="|5.9|3.9"/>
</p:tagLst>
</file>

<file path=ppt/tags/tag9.xml><?xml version="1.0" encoding="utf-8"?>
<p:tagLst xmlns:a="http://schemas.openxmlformats.org/drawingml/2006/main" xmlns:r="http://schemas.openxmlformats.org/officeDocument/2006/relationships" xmlns:p="http://schemas.openxmlformats.org/presentationml/2006/main">
  <p:tag name="TIMING" val="|1.4|7.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102</TotalTime>
  <Words>71</Words>
  <Application>Microsoft Office PowerPoint</Application>
  <PresentationFormat>Panorámica</PresentationFormat>
  <Paragraphs>15</Paragraphs>
  <Slides>10</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10</vt:i4>
      </vt:variant>
    </vt:vector>
  </HeadingPairs>
  <TitlesOfParts>
    <vt:vector size="20" baseType="lpstr">
      <vt:lpstr>Adobe Fan Heiti Std B</vt:lpstr>
      <vt:lpstr>AliciaWonderland</vt:lpstr>
      <vt:lpstr>Arial</vt:lpstr>
      <vt:lpstr>Britannic Bold</vt:lpstr>
      <vt:lpstr>Century Gothic</vt:lpstr>
      <vt:lpstr>Chiller</vt:lpstr>
      <vt:lpstr>COFFE &amp; MILK</vt:lpstr>
      <vt:lpstr>Hobo Std</vt:lpstr>
      <vt:lpstr>Wingdings 3</vt:lpstr>
      <vt:lpstr>Ion</vt:lpstr>
      <vt:lpstr>Historia de la computadora </vt:lpstr>
      <vt:lpstr>¿Qué es una computadora? </vt:lpstr>
      <vt:lpstr>Los inicios de la computadora </vt:lpstr>
      <vt:lpstr>Es muy difícil decir quién inventó la computadora, o cuál fue la primera computadora. Además, debemos distinguir entre las computadoras mecánicas y las programables.</vt:lpstr>
      <vt:lpstr>Sin embargo, podemos situar el origen de las computadoras en un sentido estricto en el año 1936, cuando Konrad Zuse inventó la Z1, la primera computadora programable Aquí comienza la llamada primera generación, que abarca hasta el año 1946, teniendo propósitos básicamente militares.</vt:lpstr>
      <vt:lpstr>Otras computadoras famosas de esta generación fueron Colossus -la primera computadora programable eléctrica-, la ABC -considerada la primera computadora digital, aunque no fuera completamente funcional como la ENIAC- y la Harvard Mark I Computer -financiada por la conocida marca IBM-.</vt:lpstr>
      <vt:lpstr>La segunda generación de computadoras</vt:lpstr>
      <vt:lpstr>La segunda generación de computadoras comprende todas las computadoras construidas entre 1947 y 1962, y su principal diferencia con las anteriores es que comienzan a utilizar transistores -inventados, precisamente, en 1947- en lugar de tubos de vacío. Esto generaba menos calor, necesitaba menos energía y hacía a las computadoras más pequeñas. Además, se comienzan a desarrollar los sistemas operativos, los lenguajes de programación -FORTRAN- e incluso los primeros juegos -Spacewar-.</vt:lpstr>
      <vt:lpstr>La primera compañía de computación fue fundada en 1949 con el nombre de Electronic Controls Company, y realizó una serie de computadoras llamadas UNIVAC. La UNIVAC 1101 fue la primera en poder almacenar y ejecutar un programa en la memoria (1950) y un año más tarde era presentada la primer computadora de uso comercial de la marca.</vt:lpstr>
      <vt:lpstr>En esta época se produjo el salto a la fama de IBM, con las llamadas PC (Personal Computers), siendo la primera la IBM 701 en 1953. Esta tenía 16KB de memoria y utilizaba el sistema operativo MS-DOS, que hoy en día sigue existiendo. Para el año 1955 ya existía la primera computadora con memoria RAM, la Whirlwind 8.</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Blanquita</dc:creator>
  <cp:lastModifiedBy>Blanquita</cp:lastModifiedBy>
  <cp:revision>9</cp:revision>
  <dcterms:created xsi:type="dcterms:W3CDTF">2017-04-20T03:47:04Z</dcterms:created>
  <dcterms:modified xsi:type="dcterms:W3CDTF">2017-04-20T05:29:59Z</dcterms:modified>
</cp:coreProperties>
</file>