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6858000" cy="9144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00D1CC"/>
    <a:srgbClr val="007471"/>
    <a:srgbClr val="9FFFFF"/>
    <a:srgbClr val="FF09FF"/>
    <a:srgbClr val="E6B4E6"/>
    <a:srgbClr val="FFE5FF"/>
    <a:srgbClr val="993300"/>
    <a:srgbClr val="FF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B3469-D632-539A-D584-B0A00CCF850F}" v="8" dt="2024-04-30T15:27:14.429"/>
    <p1510:client id="{ECA95F1A-CC12-8FB4-9262-082A7B42BCFF}" v="260" dt="2024-05-01T19:09:1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4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4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6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8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9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6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5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6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5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58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1BFC-1D2B-488A-86FB-910D3122E224}" type="datetimeFigureOut">
              <a:rPr lang="en-CA" smtClean="0"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772D-10F5-405C-95E5-2A7574D082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0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lowchart: Document 127">
            <a:extLst>
              <a:ext uri="{FF2B5EF4-FFF2-40B4-BE49-F238E27FC236}">
                <a16:creationId xmlns:a16="http://schemas.microsoft.com/office/drawing/2014/main" id="{14D80A30-01DD-4142-CDD8-98E61031090F}"/>
              </a:ext>
            </a:extLst>
          </p:cNvPr>
          <p:cNvSpPr/>
          <p:nvPr/>
        </p:nvSpPr>
        <p:spPr>
          <a:xfrm>
            <a:off x="98054" y="1693269"/>
            <a:ext cx="6661892" cy="1634272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C1F3-516A-3837-965D-DD2F8D9A2424}"/>
              </a:ext>
            </a:extLst>
          </p:cNvPr>
          <p:cNvSpPr txBox="1"/>
          <p:nvPr/>
        </p:nvSpPr>
        <p:spPr>
          <a:xfrm>
            <a:off x="695393" y="192224"/>
            <a:ext cx="514657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100" dirty="0"/>
              <a:t>Input file with </a:t>
            </a:r>
            <a:r>
              <a:rPr lang="en-CA" sz="1100" dirty="0" err="1"/>
              <a:t>BiotoFPS</a:t>
            </a:r>
            <a:r>
              <a:rPr lang="en-CA" sz="1100" dirty="0"/>
              <a:t>, </a:t>
            </a:r>
            <a:r>
              <a:rPr lang="en-CA" sz="1100" dirty="0" err="1"/>
              <a:t>SnagToFPS</a:t>
            </a:r>
            <a:r>
              <a:rPr lang="en-CA" sz="1100" dirty="0"/>
              <a:t> and </a:t>
            </a:r>
            <a:r>
              <a:rPr lang="en-CA" sz="1100" dirty="0" err="1"/>
              <a:t>DOMToFPS</a:t>
            </a:r>
            <a:r>
              <a:rPr lang="en-CA" sz="1100" dirty="0"/>
              <a:t> (</a:t>
            </a:r>
            <a:r>
              <a:rPr lang="en-CA" sz="1100" dirty="0" err="1"/>
              <a:t>gC</a:t>
            </a:r>
            <a:r>
              <a:rPr lang="en-CA" sz="1100" dirty="0"/>
              <a:t>/m</a:t>
            </a:r>
            <a:r>
              <a:rPr lang="en-CA" sz="1100" baseline="30000" dirty="0"/>
              <a:t>2</a:t>
            </a:r>
            <a:r>
              <a:rPr lang="en-CA" sz="1100" dirty="0"/>
              <a:t>) by species and year</a:t>
            </a:r>
            <a:endParaRPr lang="en-CA" sz="11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2C0D3-F066-3E4D-231B-FA167F23ADFB}"/>
              </a:ext>
            </a:extLst>
          </p:cNvPr>
          <p:cNvSpPr txBox="1"/>
          <p:nvPr/>
        </p:nvSpPr>
        <p:spPr>
          <a:xfrm>
            <a:off x="43954" y="1693269"/>
            <a:ext cx="1995704" cy="8771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dirty="0"/>
              <a:t>By species group (SPG), timestep</a:t>
            </a:r>
          </a:p>
          <a:p>
            <a:endParaRPr lang="en-CA" sz="1100" dirty="0"/>
          </a:p>
          <a:p>
            <a:r>
              <a:rPr lang="en-CA" sz="900" dirty="0"/>
              <a:t>Keyword:</a:t>
            </a:r>
          </a:p>
          <a:p>
            <a:r>
              <a:rPr lang="en-CA" sz="900" b="0" i="0" dirty="0" err="1">
                <a:solidFill>
                  <a:srgbClr val="000000"/>
                </a:solidFill>
                <a:effectLst/>
              </a:rPr>
              <a:t>ProportionsFromForestToMills</a:t>
            </a:r>
            <a:endParaRPr lang="en-CA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E0EF-5B7C-313E-7D10-287CB8A5EA22}"/>
              </a:ext>
            </a:extLst>
          </p:cNvPr>
          <p:cNvSpPr txBox="1"/>
          <p:nvPr/>
        </p:nvSpPr>
        <p:spPr>
          <a:xfrm>
            <a:off x="1933174" y="2637682"/>
            <a:ext cx="98298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SPG Bio2Mills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BDC494-BC5A-58CD-BA61-478EC42A305B}"/>
              </a:ext>
            </a:extLst>
          </p:cNvPr>
          <p:cNvSpPr/>
          <p:nvPr/>
        </p:nvSpPr>
        <p:spPr>
          <a:xfrm>
            <a:off x="3260851" y="1752833"/>
            <a:ext cx="1552924" cy="4379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SPG  </a:t>
            </a:r>
            <a:r>
              <a:rPr lang="en-CA" sz="1100" dirty="0" err="1">
                <a:solidFill>
                  <a:schemeClr val="tx1"/>
                </a:solidFill>
              </a:rPr>
              <a:t>SnagToFPS</a:t>
            </a:r>
            <a:r>
              <a:rPr lang="en-CA" sz="1100" dirty="0">
                <a:solidFill>
                  <a:schemeClr val="tx1"/>
                </a:solidFill>
              </a:rPr>
              <a:t> </a:t>
            </a:r>
            <a:r>
              <a:rPr lang="en-CA" sz="1100" dirty="0" err="1">
                <a:solidFill>
                  <a:schemeClr val="tx1"/>
                </a:solidFill>
              </a:rPr>
              <a:t>tC</a:t>
            </a:r>
            <a:r>
              <a:rPr lang="en-CA" sz="1100" dirty="0">
                <a:solidFill>
                  <a:schemeClr val="tx1"/>
                </a:solidFill>
              </a:rPr>
              <a:t>/ha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609C12-9787-8029-655E-B2F9001ED64C}"/>
              </a:ext>
            </a:extLst>
          </p:cNvPr>
          <p:cNvSpPr/>
          <p:nvPr/>
        </p:nvSpPr>
        <p:spPr>
          <a:xfrm>
            <a:off x="1731545" y="1774844"/>
            <a:ext cx="1386242" cy="4379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SPG </a:t>
            </a:r>
            <a:r>
              <a:rPr lang="en-CA" sz="1100" dirty="0" err="1">
                <a:solidFill>
                  <a:schemeClr val="tx1"/>
                </a:solidFill>
              </a:rPr>
              <a:t>BiotoFPS</a:t>
            </a:r>
            <a:r>
              <a:rPr lang="en-CA" sz="1100" dirty="0">
                <a:solidFill>
                  <a:schemeClr val="tx1"/>
                </a:solidFill>
              </a:rPr>
              <a:t> </a:t>
            </a:r>
            <a:r>
              <a:rPr lang="en-CA" sz="1100" dirty="0" err="1">
                <a:solidFill>
                  <a:schemeClr val="tx1"/>
                </a:solidFill>
              </a:rPr>
              <a:t>tC</a:t>
            </a:r>
            <a:r>
              <a:rPr lang="en-CA" sz="1100" dirty="0">
                <a:solidFill>
                  <a:schemeClr val="tx1"/>
                </a:solidFill>
              </a:rPr>
              <a:t>/ha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F71F85-DA18-9F21-1087-FF573D46D01C}"/>
              </a:ext>
            </a:extLst>
          </p:cNvPr>
          <p:cNvSpPr/>
          <p:nvPr/>
        </p:nvSpPr>
        <p:spPr>
          <a:xfrm>
            <a:off x="4956839" y="1773779"/>
            <a:ext cx="1572762" cy="4379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SPG  </a:t>
            </a:r>
            <a:r>
              <a:rPr lang="en-CA" sz="1100" dirty="0" err="1">
                <a:solidFill>
                  <a:schemeClr val="tx1"/>
                </a:solidFill>
              </a:rPr>
              <a:t>DOMToFPS</a:t>
            </a:r>
            <a:r>
              <a:rPr lang="en-CA" sz="1100" dirty="0">
                <a:solidFill>
                  <a:schemeClr val="tx1"/>
                </a:solidFill>
              </a:rPr>
              <a:t> </a:t>
            </a:r>
            <a:r>
              <a:rPr lang="en-CA" sz="1100" dirty="0" err="1">
                <a:solidFill>
                  <a:schemeClr val="tx1"/>
                </a:solidFill>
              </a:rPr>
              <a:t>tC</a:t>
            </a:r>
            <a:r>
              <a:rPr lang="en-CA" sz="1100" dirty="0">
                <a:solidFill>
                  <a:schemeClr val="tx1"/>
                </a:solidFill>
              </a:rPr>
              <a:t>/ha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80667-938B-1566-63A5-1FA088C5C96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424666" y="453834"/>
            <a:ext cx="844014" cy="132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D23A6-8B51-C6B2-3582-ED3DFFCF2BE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268680" y="453834"/>
            <a:ext cx="768633" cy="129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04F57-AD2D-35B3-BB99-FA600E6B18E4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3268680" y="453834"/>
            <a:ext cx="1918485" cy="13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C7FA04-77D1-F1CA-4423-A0F3D2F1D87F}"/>
              </a:ext>
            </a:extLst>
          </p:cNvPr>
          <p:cNvSpPr txBox="1"/>
          <p:nvPr/>
        </p:nvSpPr>
        <p:spPr>
          <a:xfrm>
            <a:off x="5226264" y="2664512"/>
            <a:ext cx="1187043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SPG DOM2Mills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AF943-A925-371D-8F82-71B8FC603DDD}"/>
              </a:ext>
            </a:extLst>
          </p:cNvPr>
          <p:cNvSpPr txBox="1"/>
          <p:nvPr/>
        </p:nvSpPr>
        <p:spPr>
          <a:xfrm>
            <a:off x="3402859" y="2640269"/>
            <a:ext cx="1187042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SPG Snag2Mills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B56432-9BA7-AEFA-D6CF-18DD6F650C1B}"/>
              </a:ext>
            </a:extLst>
          </p:cNvPr>
          <p:cNvSpPr txBox="1"/>
          <p:nvPr/>
        </p:nvSpPr>
        <p:spPr>
          <a:xfrm>
            <a:off x="2247247" y="4288948"/>
            <a:ext cx="1021433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Mill_1_Output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067586-BB0C-853D-1A9B-3C94D27F71C6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2424666" y="2212823"/>
            <a:ext cx="1" cy="4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B5416E-9306-5739-50C3-F2867BE67F0F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 flipH="1">
            <a:off x="3996380" y="2190812"/>
            <a:ext cx="40933" cy="44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39C0A9-4BBD-3410-4047-E6E90ED89BCF}"/>
              </a:ext>
            </a:extLst>
          </p:cNvPr>
          <p:cNvCxnSpPr>
            <a:cxnSpLocks/>
            <a:stCxn id="14" idx="4"/>
            <a:endCxn id="23" idx="0"/>
          </p:cNvCxnSpPr>
          <p:nvPr/>
        </p:nvCxnSpPr>
        <p:spPr>
          <a:xfrm>
            <a:off x="5743220" y="2211758"/>
            <a:ext cx="76566" cy="4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0C717D6-CA7C-3C13-86E1-83C785D28741}"/>
              </a:ext>
            </a:extLst>
          </p:cNvPr>
          <p:cNvSpPr/>
          <p:nvPr/>
        </p:nvSpPr>
        <p:spPr>
          <a:xfrm>
            <a:off x="2187775" y="3536818"/>
            <a:ext cx="1116344" cy="4379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Mill 1 e.g. lumber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35BA0B-EC2F-2348-D52A-DD12810817FB}"/>
              </a:ext>
            </a:extLst>
          </p:cNvPr>
          <p:cNvSpPr/>
          <p:nvPr/>
        </p:nvSpPr>
        <p:spPr>
          <a:xfrm>
            <a:off x="3996380" y="3445739"/>
            <a:ext cx="1082725" cy="4379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Mill 2 e.g. paper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F2013E-E5AB-FFE1-B2F0-68355E4867DF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>
            <a:off x="2424667" y="2899292"/>
            <a:ext cx="321280" cy="63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8C83E3-01DE-9580-FD65-9BA5FADC6CB9}"/>
              </a:ext>
            </a:extLst>
          </p:cNvPr>
          <p:cNvCxnSpPr>
            <a:cxnSpLocks/>
            <a:stCxn id="11" idx="2"/>
            <a:endCxn id="72" idx="1"/>
          </p:cNvCxnSpPr>
          <p:nvPr/>
        </p:nvCxnSpPr>
        <p:spPr>
          <a:xfrm>
            <a:off x="2424667" y="2899292"/>
            <a:ext cx="1730274" cy="6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B2537-30F7-F1B1-4C37-B874FC366A8B}"/>
              </a:ext>
            </a:extLst>
          </p:cNvPr>
          <p:cNvCxnSpPr>
            <a:cxnSpLocks/>
            <a:stCxn id="24" idx="2"/>
            <a:endCxn id="63" idx="7"/>
          </p:cNvCxnSpPr>
          <p:nvPr/>
        </p:nvCxnSpPr>
        <p:spPr>
          <a:xfrm flipH="1">
            <a:off x="3140634" y="2901879"/>
            <a:ext cx="855746" cy="69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9DAE92-263B-2444-C739-B7EB6F3C8003}"/>
              </a:ext>
            </a:extLst>
          </p:cNvPr>
          <p:cNvCxnSpPr>
            <a:cxnSpLocks/>
            <a:stCxn id="23" idx="2"/>
            <a:endCxn id="72" idx="7"/>
          </p:cNvCxnSpPr>
          <p:nvPr/>
        </p:nvCxnSpPr>
        <p:spPr>
          <a:xfrm flipH="1">
            <a:off x="4920544" y="2926122"/>
            <a:ext cx="899242" cy="58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339BAE0-FCE3-FD57-600A-4D2D47C9C738}"/>
              </a:ext>
            </a:extLst>
          </p:cNvPr>
          <p:cNvCxnSpPr>
            <a:cxnSpLocks/>
            <a:stCxn id="23" idx="2"/>
            <a:endCxn id="144" idx="0"/>
          </p:cNvCxnSpPr>
          <p:nvPr/>
        </p:nvCxnSpPr>
        <p:spPr>
          <a:xfrm>
            <a:off x="5819786" y="2926122"/>
            <a:ext cx="22181" cy="172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29EF9C26-EEAA-4205-7E33-ED13D566CF6F}"/>
              </a:ext>
            </a:extLst>
          </p:cNvPr>
          <p:cNvSpPr/>
          <p:nvPr/>
        </p:nvSpPr>
        <p:spPr>
          <a:xfrm>
            <a:off x="457200" y="5558494"/>
            <a:ext cx="1281636" cy="533008"/>
          </a:xfrm>
          <a:prstGeom prst="ellipse">
            <a:avLst/>
          </a:prstGeom>
          <a:solidFill>
            <a:srgbClr val="E6B4E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Primary 1 e.g. lumber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853EDEF-7929-5303-447C-38CAFA082DF3}"/>
              </a:ext>
            </a:extLst>
          </p:cNvPr>
          <p:cNvSpPr/>
          <p:nvPr/>
        </p:nvSpPr>
        <p:spPr>
          <a:xfrm>
            <a:off x="1674497" y="5970557"/>
            <a:ext cx="1131098" cy="437979"/>
          </a:xfrm>
          <a:prstGeom prst="ellipse">
            <a:avLst/>
          </a:prstGeom>
          <a:solidFill>
            <a:srgbClr val="E6B4E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Primary 2 e.g. pellets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BA01C8C-F6A0-0ED1-1960-201AB139B695}"/>
              </a:ext>
            </a:extLst>
          </p:cNvPr>
          <p:cNvSpPr/>
          <p:nvPr/>
        </p:nvSpPr>
        <p:spPr>
          <a:xfrm>
            <a:off x="4322677" y="5862531"/>
            <a:ext cx="1075892" cy="437979"/>
          </a:xfrm>
          <a:prstGeom prst="ellipse">
            <a:avLst/>
          </a:prstGeom>
          <a:solidFill>
            <a:srgbClr val="E6B4E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Primary 3 e.g. paper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81ABB8E-72BE-E0EA-B3B8-C75BCB3190F1}"/>
              </a:ext>
            </a:extLst>
          </p:cNvPr>
          <p:cNvSpPr txBox="1"/>
          <p:nvPr/>
        </p:nvSpPr>
        <p:spPr>
          <a:xfrm>
            <a:off x="4027025" y="4207969"/>
            <a:ext cx="1021433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Mill_2_Output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7685FF0-6A52-25A0-2D9D-FD2F80D9769E}"/>
              </a:ext>
            </a:extLst>
          </p:cNvPr>
          <p:cNvCxnSpPr>
            <a:cxnSpLocks/>
            <a:stCxn id="72" idx="4"/>
            <a:endCxn id="170" idx="0"/>
          </p:cNvCxnSpPr>
          <p:nvPr/>
        </p:nvCxnSpPr>
        <p:spPr>
          <a:xfrm flipH="1">
            <a:off x="4537742" y="3883718"/>
            <a:ext cx="1" cy="3242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3D51E5B-79D8-0B40-ABE6-D1F466D151FD}"/>
              </a:ext>
            </a:extLst>
          </p:cNvPr>
          <p:cNvCxnSpPr>
            <a:cxnSpLocks/>
            <a:stCxn id="170" idx="2"/>
            <a:endCxn id="144" idx="1"/>
          </p:cNvCxnSpPr>
          <p:nvPr/>
        </p:nvCxnSpPr>
        <p:spPr>
          <a:xfrm>
            <a:off x="4537742" y="4469579"/>
            <a:ext cx="568168" cy="42476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F182577-6A82-1C57-FFCC-25F3B1ADFDB8}"/>
              </a:ext>
            </a:extLst>
          </p:cNvPr>
          <p:cNvCxnSpPr>
            <a:cxnSpLocks/>
            <a:stCxn id="170" idx="2"/>
            <a:endCxn id="168" idx="0"/>
          </p:cNvCxnSpPr>
          <p:nvPr/>
        </p:nvCxnSpPr>
        <p:spPr>
          <a:xfrm>
            <a:off x="4537742" y="4469579"/>
            <a:ext cx="322881" cy="139295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3C0BA-2A21-286E-2888-621A75A5A1F9}"/>
              </a:ext>
            </a:extLst>
          </p:cNvPr>
          <p:cNvCxnSpPr>
            <a:cxnSpLocks/>
            <a:stCxn id="63" idx="4"/>
            <a:endCxn id="25" idx="0"/>
          </p:cNvCxnSpPr>
          <p:nvPr/>
        </p:nvCxnSpPr>
        <p:spPr>
          <a:xfrm>
            <a:off x="2745947" y="3974797"/>
            <a:ext cx="12017" cy="31415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35C99B0-A257-DFC3-4B54-697587FD8B4B}"/>
              </a:ext>
            </a:extLst>
          </p:cNvPr>
          <p:cNvCxnSpPr>
            <a:cxnSpLocks/>
            <a:stCxn id="25" idx="2"/>
            <a:endCxn id="151" idx="0"/>
          </p:cNvCxnSpPr>
          <p:nvPr/>
        </p:nvCxnSpPr>
        <p:spPr>
          <a:xfrm>
            <a:off x="2757964" y="4550558"/>
            <a:ext cx="1022124" cy="15100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14ACAB7-706A-4172-3D09-73B9FD6F6FD8}"/>
              </a:ext>
            </a:extLst>
          </p:cNvPr>
          <p:cNvCxnSpPr>
            <a:cxnSpLocks/>
            <a:stCxn id="25" idx="2"/>
            <a:endCxn id="167" idx="0"/>
          </p:cNvCxnSpPr>
          <p:nvPr/>
        </p:nvCxnSpPr>
        <p:spPr>
          <a:xfrm flipH="1">
            <a:off x="2240046" y="4550558"/>
            <a:ext cx="517918" cy="141999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3EFB4A9-49CF-B835-C4E2-34CD089BAAB5}"/>
              </a:ext>
            </a:extLst>
          </p:cNvPr>
          <p:cNvCxnSpPr>
            <a:cxnSpLocks/>
            <a:stCxn id="25" idx="2"/>
            <a:endCxn id="163" idx="0"/>
          </p:cNvCxnSpPr>
          <p:nvPr/>
        </p:nvCxnSpPr>
        <p:spPr>
          <a:xfrm flipH="1">
            <a:off x="1098018" y="4550558"/>
            <a:ext cx="1659946" cy="10079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491AB6C-9A04-F7A2-2087-5D1A00D83EBF}"/>
              </a:ext>
            </a:extLst>
          </p:cNvPr>
          <p:cNvCxnSpPr>
            <a:cxnSpLocks/>
            <a:stCxn id="25" idx="3"/>
            <a:endCxn id="72" idx="3"/>
          </p:cNvCxnSpPr>
          <p:nvPr/>
        </p:nvCxnSpPr>
        <p:spPr>
          <a:xfrm flipV="1">
            <a:off x="3268680" y="3819577"/>
            <a:ext cx="886261" cy="600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E9B195C-E9F6-B3F0-5D93-57112CF5C059}"/>
              </a:ext>
            </a:extLst>
          </p:cNvPr>
          <p:cNvCxnSpPr>
            <a:cxnSpLocks/>
            <a:stCxn id="25" idx="2"/>
            <a:endCxn id="149" idx="0"/>
          </p:cNvCxnSpPr>
          <p:nvPr/>
        </p:nvCxnSpPr>
        <p:spPr>
          <a:xfrm>
            <a:off x="2757964" y="4550558"/>
            <a:ext cx="211478" cy="9221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71A8F514-6D5B-69EF-9529-4A61E5D85D06}"/>
              </a:ext>
            </a:extLst>
          </p:cNvPr>
          <p:cNvCxnSpPr>
            <a:cxnSpLocks/>
            <a:stCxn id="163" idx="4"/>
            <a:endCxn id="445" idx="0"/>
          </p:cNvCxnSpPr>
          <p:nvPr/>
        </p:nvCxnSpPr>
        <p:spPr>
          <a:xfrm>
            <a:off x="1098018" y="6091502"/>
            <a:ext cx="2021015" cy="10129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B499FAE-3817-8D98-6D90-0F23DE127534}"/>
              </a:ext>
            </a:extLst>
          </p:cNvPr>
          <p:cNvCxnSpPr>
            <a:cxnSpLocks/>
            <a:stCxn id="167" idx="4"/>
            <a:endCxn id="445" idx="0"/>
          </p:cNvCxnSpPr>
          <p:nvPr/>
        </p:nvCxnSpPr>
        <p:spPr>
          <a:xfrm>
            <a:off x="2240046" y="6408536"/>
            <a:ext cx="878987" cy="6959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79AA83D-14D8-5B0A-5364-C3063B945EFD}"/>
              </a:ext>
            </a:extLst>
          </p:cNvPr>
          <p:cNvCxnSpPr>
            <a:cxnSpLocks/>
            <a:stCxn id="168" idx="4"/>
            <a:endCxn id="445" idx="0"/>
          </p:cNvCxnSpPr>
          <p:nvPr/>
        </p:nvCxnSpPr>
        <p:spPr>
          <a:xfrm flipH="1">
            <a:off x="3119033" y="6300510"/>
            <a:ext cx="1741590" cy="8039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>
            <a:extLst>
              <a:ext uri="{FF2B5EF4-FFF2-40B4-BE49-F238E27FC236}">
                <a16:creationId xmlns:a16="http://schemas.microsoft.com/office/drawing/2014/main" id="{6D05371B-F41B-79D1-8B39-BD579C5ADAE9}"/>
              </a:ext>
            </a:extLst>
          </p:cNvPr>
          <p:cNvSpPr txBox="1"/>
          <p:nvPr/>
        </p:nvSpPr>
        <p:spPr>
          <a:xfrm>
            <a:off x="61534" y="3953829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0" i="0" dirty="0">
                <a:solidFill>
                  <a:srgbClr val="000000"/>
                </a:solidFill>
                <a:effectLst/>
              </a:rPr>
              <a:t>Keyword</a:t>
            </a:r>
          </a:p>
          <a:p>
            <a:r>
              <a:rPr lang="en-CA" sz="900" b="0" i="0" dirty="0" err="1">
                <a:solidFill>
                  <a:srgbClr val="000000"/>
                </a:solidFill>
                <a:effectLst/>
              </a:rPr>
              <a:t>ProportionsFromMillsToPrimaryWoodProducts</a:t>
            </a:r>
            <a:endParaRPr lang="en-CA" sz="9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D0A1609-371B-AF3B-E4FE-1067F2BC7FDC}"/>
              </a:ext>
            </a:extLst>
          </p:cNvPr>
          <p:cNvSpPr txBox="1"/>
          <p:nvPr/>
        </p:nvSpPr>
        <p:spPr>
          <a:xfrm>
            <a:off x="2547413" y="7104482"/>
            <a:ext cx="1143240" cy="261610"/>
          </a:xfrm>
          <a:prstGeom prst="rect">
            <a:avLst/>
          </a:prstGeom>
          <a:solidFill>
            <a:srgbClr val="7030A0"/>
          </a:solidFill>
          <a:ln>
            <a:solidFill>
              <a:srgbClr val="F3DBF3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Market Split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0F402877-ACA4-C606-3BE7-5A99EE2ED82F}"/>
              </a:ext>
            </a:extLst>
          </p:cNvPr>
          <p:cNvSpPr txBox="1"/>
          <p:nvPr/>
        </p:nvSpPr>
        <p:spPr>
          <a:xfrm>
            <a:off x="74973" y="680948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0" i="0" dirty="0">
                <a:solidFill>
                  <a:srgbClr val="000000"/>
                </a:solidFill>
                <a:effectLst/>
              </a:rPr>
              <a:t>Keyword</a:t>
            </a:r>
          </a:p>
          <a:p>
            <a:r>
              <a:rPr lang="en-CA" sz="900" b="0" i="0" dirty="0" err="1">
                <a:solidFill>
                  <a:srgbClr val="000000"/>
                </a:solidFill>
                <a:effectLst/>
              </a:rPr>
              <a:t>ProportionsFromPrimaryToMarkets</a:t>
            </a:r>
            <a:endParaRPr lang="en-CA" sz="900" dirty="0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BA842FD2-4E86-A3DE-E91F-8B0822BF535C}"/>
              </a:ext>
            </a:extLst>
          </p:cNvPr>
          <p:cNvSpPr txBox="1"/>
          <p:nvPr/>
        </p:nvSpPr>
        <p:spPr>
          <a:xfrm>
            <a:off x="861863" y="7891991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/>
              <a:t>See next page!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AB675-7819-C462-017B-F8527240B627}"/>
              </a:ext>
            </a:extLst>
          </p:cNvPr>
          <p:cNvSpPr txBox="1"/>
          <p:nvPr/>
        </p:nvSpPr>
        <p:spPr>
          <a:xfrm>
            <a:off x="4322677" y="7019844"/>
            <a:ext cx="2338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Orange pointy shapes denote special pools carried through all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C12DC-ECB7-49C2-BC4E-8BD80A52FED1}"/>
              </a:ext>
            </a:extLst>
          </p:cNvPr>
          <p:cNvSpPr txBox="1"/>
          <p:nvPr/>
        </p:nvSpPr>
        <p:spPr>
          <a:xfrm>
            <a:off x="2622624" y="1006816"/>
            <a:ext cx="1807862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100" dirty="0">
                <a:solidFill>
                  <a:schemeClr val="bg1"/>
                </a:solidFill>
                <a:cs typeface="Calibri"/>
              </a:rPr>
              <a:t>Species Grouping (SPG) Parameters 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1563DF8-B973-C56F-395B-A173C80CAB7F}"/>
              </a:ext>
            </a:extLst>
          </p:cNvPr>
          <p:cNvCxnSpPr>
            <a:cxnSpLocks/>
            <a:stCxn id="170" idx="2"/>
            <a:endCxn id="150" idx="1"/>
          </p:cNvCxnSpPr>
          <p:nvPr/>
        </p:nvCxnSpPr>
        <p:spPr>
          <a:xfrm>
            <a:off x="4537742" y="4469579"/>
            <a:ext cx="772594" cy="125522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77D20DA3-2FB2-D6CB-D151-2C5B7401B1A1}"/>
              </a:ext>
            </a:extLst>
          </p:cNvPr>
          <p:cNvSpPr/>
          <p:nvPr/>
        </p:nvSpPr>
        <p:spPr>
          <a:xfrm>
            <a:off x="5105910" y="4654454"/>
            <a:ext cx="1472114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Combustion fuel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80C920-3038-6A63-4CE8-7AC9184486D5}"/>
              </a:ext>
            </a:extLst>
          </p:cNvPr>
          <p:cNvGrpSpPr/>
          <p:nvPr/>
        </p:nvGrpSpPr>
        <p:grpSpPr>
          <a:xfrm>
            <a:off x="4920544" y="522462"/>
            <a:ext cx="1740986" cy="1077125"/>
            <a:chOff x="4911010" y="453834"/>
            <a:chExt cx="1740986" cy="10771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F515E34-660E-52BC-A2AA-B03F9D00F6C7}"/>
                </a:ext>
              </a:extLst>
            </p:cNvPr>
            <p:cNvGrpSpPr/>
            <p:nvPr/>
          </p:nvGrpSpPr>
          <p:grpSpPr>
            <a:xfrm>
              <a:off x="4911010" y="453834"/>
              <a:ext cx="1740986" cy="1077125"/>
              <a:chOff x="5187165" y="576943"/>
              <a:chExt cx="1474365" cy="757122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A624A6E-CBBF-A467-2537-9B892C1DD108}"/>
                  </a:ext>
                </a:extLst>
              </p:cNvPr>
              <p:cNvSpPr/>
              <p:nvPr/>
            </p:nvSpPr>
            <p:spPr>
              <a:xfrm>
                <a:off x="5187165" y="576943"/>
                <a:ext cx="1474365" cy="757122"/>
              </a:xfrm>
              <a:custGeom>
                <a:avLst/>
                <a:gdLst>
                  <a:gd name="connsiteX0" fmla="*/ 0 w 1740986"/>
                  <a:gd name="connsiteY0" fmla="*/ 0 h 1077125"/>
                  <a:gd name="connsiteX1" fmla="*/ 597739 w 1740986"/>
                  <a:gd name="connsiteY1" fmla="*/ 0 h 1077125"/>
                  <a:gd name="connsiteX2" fmla="*/ 1143247 w 1740986"/>
                  <a:gd name="connsiteY2" fmla="*/ 0 h 1077125"/>
                  <a:gd name="connsiteX3" fmla="*/ 1740986 w 1740986"/>
                  <a:gd name="connsiteY3" fmla="*/ 0 h 1077125"/>
                  <a:gd name="connsiteX4" fmla="*/ 1740986 w 1740986"/>
                  <a:gd name="connsiteY4" fmla="*/ 527791 h 1077125"/>
                  <a:gd name="connsiteX5" fmla="*/ 1740986 w 1740986"/>
                  <a:gd name="connsiteY5" fmla="*/ 1077125 h 1077125"/>
                  <a:gd name="connsiteX6" fmla="*/ 1178067 w 1740986"/>
                  <a:gd name="connsiteY6" fmla="*/ 1077125 h 1077125"/>
                  <a:gd name="connsiteX7" fmla="*/ 597739 w 1740986"/>
                  <a:gd name="connsiteY7" fmla="*/ 1077125 h 1077125"/>
                  <a:gd name="connsiteX8" fmla="*/ 0 w 1740986"/>
                  <a:gd name="connsiteY8" fmla="*/ 1077125 h 1077125"/>
                  <a:gd name="connsiteX9" fmla="*/ 0 w 1740986"/>
                  <a:gd name="connsiteY9" fmla="*/ 538563 h 1077125"/>
                  <a:gd name="connsiteX10" fmla="*/ 0 w 1740986"/>
                  <a:gd name="connsiteY10" fmla="*/ 0 h 107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986" h="1077125" fill="none" extrusionOk="0">
                    <a:moveTo>
                      <a:pt x="0" y="0"/>
                    </a:moveTo>
                    <a:cubicBezTo>
                      <a:pt x="172794" y="-17205"/>
                      <a:pt x="389158" y="51709"/>
                      <a:pt x="597739" y="0"/>
                    </a:cubicBezTo>
                    <a:cubicBezTo>
                      <a:pt x="806320" y="-51709"/>
                      <a:pt x="974756" y="28836"/>
                      <a:pt x="1143247" y="0"/>
                    </a:cubicBezTo>
                    <a:cubicBezTo>
                      <a:pt x="1311738" y="-28836"/>
                      <a:pt x="1481426" y="7102"/>
                      <a:pt x="1740986" y="0"/>
                    </a:cubicBezTo>
                    <a:cubicBezTo>
                      <a:pt x="1768941" y="184411"/>
                      <a:pt x="1716480" y="265645"/>
                      <a:pt x="1740986" y="527791"/>
                    </a:cubicBezTo>
                    <a:cubicBezTo>
                      <a:pt x="1765492" y="789937"/>
                      <a:pt x="1714415" y="832345"/>
                      <a:pt x="1740986" y="1077125"/>
                    </a:cubicBezTo>
                    <a:cubicBezTo>
                      <a:pt x="1620173" y="1115697"/>
                      <a:pt x="1429555" y="1062455"/>
                      <a:pt x="1178067" y="1077125"/>
                    </a:cubicBezTo>
                    <a:cubicBezTo>
                      <a:pt x="926579" y="1091795"/>
                      <a:pt x="823924" y="1057740"/>
                      <a:pt x="597739" y="1077125"/>
                    </a:cubicBezTo>
                    <a:cubicBezTo>
                      <a:pt x="371554" y="1096510"/>
                      <a:pt x="215512" y="1026680"/>
                      <a:pt x="0" y="1077125"/>
                    </a:cubicBezTo>
                    <a:cubicBezTo>
                      <a:pt x="-20056" y="879316"/>
                      <a:pt x="53540" y="668514"/>
                      <a:pt x="0" y="538563"/>
                    </a:cubicBezTo>
                    <a:cubicBezTo>
                      <a:pt x="-53540" y="408612"/>
                      <a:pt x="853" y="267955"/>
                      <a:pt x="0" y="0"/>
                    </a:cubicBezTo>
                    <a:close/>
                  </a:path>
                  <a:path w="1740986" h="1077125" stroke="0" extrusionOk="0">
                    <a:moveTo>
                      <a:pt x="0" y="0"/>
                    </a:moveTo>
                    <a:cubicBezTo>
                      <a:pt x="185048" y="-20614"/>
                      <a:pt x="381397" y="46749"/>
                      <a:pt x="580329" y="0"/>
                    </a:cubicBezTo>
                    <a:cubicBezTo>
                      <a:pt x="779261" y="-46749"/>
                      <a:pt x="998133" y="20188"/>
                      <a:pt x="1178067" y="0"/>
                    </a:cubicBezTo>
                    <a:cubicBezTo>
                      <a:pt x="1358001" y="-20188"/>
                      <a:pt x="1474347" y="7543"/>
                      <a:pt x="1740986" y="0"/>
                    </a:cubicBezTo>
                    <a:cubicBezTo>
                      <a:pt x="1773579" y="233023"/>
                      <a:pt x="1681551" y="310331"/>
                      <a:pt x="1740986" y="538563"/>
                    </a:cubicBezTo>
                    <a:cubicBezTo>
                      <a:pt x="1800421" y="766795"/>
                      <a:pt x="1731346" y="935621"/>
                      <a:pt x="1740986" y="1077125"/>
                    </a:cubicBezTo>
                    <a:cubicBezTo>
                      <a:pt x="1477517" y="1077283"/>
                      <a:pt x="1359508" y="1045935"/>
                      <a:pt x="1212887" y="1077125"/>
                    </a:cubicBezTo>
                    <a:cubicBezTo>
                      <a:pt x="1066266" y="1108315"/>
                      <a:pt x="906413" y="1067630"/>
                      <a:pt x="632558" y="1077125"/>
                    </a:cubicBezTo>
                    <a:cubicBezTo>
                      <a:pt x="358703" y="1086620"/>
                      <a:pt x="304276" y="1076796"/>
                      <a:pt x="0" y="1077125"/>
                    </a:cubicBezTo>
                    <a:cubicBezTo>
                      <a:pt x="-34550" y="958435"/>
                      <a:pt x="57558" y="769495"/>
                      <a:pt x="0" y="517020"/>
                    </a:cubicBezTo>
                    <a:cubicBezTo>
                      <a:pt x="-57558" y="264545"/>
                      <a:pt x="16891" y="11954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14200301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b="1" dirty="0">
                    <a:solidFill>
                      <a:schemeClr val="tx1"/>
                    </a:solidFill>
                  </a:rPr>
                  <a:t>Legend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Parameter table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User-controlled Carbon 	Pools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Special Pools &amp; 	Emissions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Transfers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206FEDC-7B99-5FA8-774E-93A92F4DE9A4}"/>
                  </a:ext>
                </a:extLst>
              </p:cNvPr>
              <p:cNvSpPr/>
              <p:nvPr/>
            </p:nvSpPr>
            <p:spPr>
              <a:xfrm>
                <a:off x="5219783" y="739837"/>
                <a:ext cx="344651" cy="74872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D603DE3-55E5-4D0E-5F78-885CA5CA4798}"/>
                  </a:ext>
                </a:extLst>
              </p:cNvPr>
              <p:cNvSpPr/>
              <p:nvPr/>
            </p:nvSpPr>
            <p:spPr>
              <a:xfrm>
                <a:off x="5221949" y="880176"/>
                <a:ext cx="379278" cy="65845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9E9AC0AC-EC38-2EE5-14E3-38B3B9216937}"/>
                  </a:ext>
                </a:extLst>
              </p:cNvPr>
              <p:cNvCxnSpPr/>
              <p:nvPr/>
            </p:nvCxnSpPr>
            <p:spPr>
              <a:xfrm>
                <a:off x="5294616" y="1172697"/>
                <a:ext cx="293888" cy="67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8" name="Flowchart: Preparation 147">
              <a:extLst>
                <a:ext uri="{FF2B5EF4-FFF2-40B4-BE49-F238E27FC236}">
                  <a16:creationId xmlns:a16="http://schemas.microsoft.com/office/drawing/2014/main" id="{5DCC4C8D-1850-FBFC-0B9B-C182BA4F7218}"/>
                </a:ext>
              </a:extLst>
            </p:cNvPr>
            <p:cNvSpPr/>
            <p:nvPr/>
          </p:nvSpPr>
          <p:spPr>
            <a:xfrm>
              <a:off x="5014816" y="1125270"/>
              <a:ext cx="393186" cy="109087"/>
            </a:xfrm>
            <a:prstGeom prst="flowChartPreparat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Flowchart: Preparation 148">
            <a:extLst>
              <a:ext uri="{FF2B5EF4-FFF2-40B4-BE49-F238E27FC236}">
                <a16:creationId xmlns:a16="http://schemas.microsoft.com/office/drawing/2014/main" id="{DC6C52A1-C869-66ED-ECB1-9BFD7DAD6691}"/>
              </a:ext>
            </a:extLst>
          </p:cNvPr>
          <p:cNvSpPr/>
          <p:nvPr/>
        </p:nvSpPr>
        <p:spPr>
          <a:xfrm>
            <a:off x="2458897" y="5472752"/>
            <a:ext cx="1021090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Landfill wood</a:t>
            </a:r>
          </a:p>
        </p:txBody>
      </p:sp>
      <p:sp>
        <p:nvSpPr>
          <p:cNvPr id="150" name="Flowchart: Preparation 149">
            <a:extLst>
              <a:ext uri="{FF2B5EF4-FFF2-40B4-BE49-F238E27FC236}">
                <a16:creationId xmlns:a16="http://schemas.microsoft.com/office/drawing/2014/main" id="{C8F72F06-9B32-E366-352F-DBDBAFEAD416}"/>
              </a:ext>
            </a:extLst>
          </p:cNvPr>
          <p:cNvSpPr/>
          <p:nvPr/>
        </p:nvSpPr>
        <p:spPr>
          <a:xfrm>
            <a:off x="5310336" y="5484912"/>
            <a:ext cx="942334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Dump paper</a:t>
            </a:r>
          </a:p>
        </p:txBody>
      </p:sp>
      <p:sp>
        <p:nvSpPr>
          <p:cNvPr id="151" name="Flowchart: Preparation 150">
            <a:extLst>
              <a:ext uri="{FF2B5EF4-FFF2-40B4-BE49-F238E27FC236}">
                <a16:creationId xmlns:a16="http://schemas.microsoft.com/office/drawing/2014/main" id="{80CAD1C3-8846-8142-61ED-22323FC4B7CA}"/>
              </a:ext>
            </a:extLst>
          </p:cNvPr>
          <p:cNvSpPr/>
          <p:nvPr/>
        </p:nvSpPr>
        <p:spPr>
          <a:xfrm>
            <a:off x="3272372" y="6060617"/>
            <a:ext cx="1015431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Dump wood</a:t>
            </a:r>
          </a:p>
        </p:txBody>
      </p:sp>
    </p:spTree>
    <p:extLst>
      <p:ext uri="{BB962C8B-B14F-4D97-AF65-F5344CB8AC3E}">
        <p14:creationId xmlns:p14="http://schemas.microsoft.com/office/powerpoint/2010/main" val="30032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5238E-9A33-3E3C-561B-FC5C33B1E6E1}"/>
              </a:ext>
            </a:extLst>
          </p:cNvPr>
          <p:cNvSpPr txBox="1"/>
          <p:nvPr/>
        </p:nvSpPr>
        <p:spPr>
          <a:xfrm>
            <a:off x="-25944" y="167844"/>
            <a:ext cx="210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/>
              <a:t>By Market and timestep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403CC-2FEE-0E3C-668C-BE64F1AE815F}"/>
              </a:ext>
            </a:extLst>
          </p:cNvPr>
          <p:cNvSpPr txBox="1"/>
          <p:nvPr/>
        </p:nvSpPr>
        <p:spPr>
          <a:xfrm>
            <a:off x="4744062" y="1806933"/>
            <a:ext cx="1207027" cy="430887"/>
          </a:xfrm>
          <a:prstGeom prst="rect">
            <a:avLst/>
          </a:prstGeom>
          <a:solidFill>
            <a:srgbClr val="663300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Processing 2 e.g. manufacturing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7454-6E31-32D3-B796-0B6A6C1A3A8D}"/>
              </a:ext>
            </a:extLst>
          </p:cNvPr>
          <p:cNvSpPr txBox="1"/>
          <p:nvPr/>
        </p:nvSpPr>
        <p:spPr>
          <a:xfrm>
            <a:off x="2181393" y="1806933"/>
            <a:ext cx="1305936" cy="430887"/>
          </a:xfrm>
          <a:prstGeom prst="rect">
            <a:avLst/>
          </a:prstGeom>
          <a:solidFill>
            <a:srgbClr val="663300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Processing 1 e.g. construction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2FE342-8212-6C84-20B6-C0071ED25494}"/>
              </a:ext>
            </a:extLst>
          </p:cNvPr>
          <p:cNvSpPr/>
          <p:nvPr/>
        </p:nvSpPr>
        <p:spPr>
          <a:xfrm>
            <a:off x="2681118" y="988421"/>
            <a:ext cx="2083955" cy="437979"/>
          </a:xfrm>
          <a:prstGeom prst="ellipse">
            <a:avLst/>
          </a:prstGeom>
          <a:solidFill>
            <a:srgbClr val="FFFF99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Primary 1 Market 300 e.g. lumber in 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7DE21B-A9FB-8D80-FA27-E06D096462B2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>
            <a:off x="3718362" y="589733"/>
            <a:ext cx="4734" cy="3986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D265F24-FE2F-77A9-C5EA-F45D2564E75F}"/>
              </a:ext>
            </a:extLst>
          </p:cNvPr>
          <p:cNvSpPr/>
          <p:nvPr/>
        </p:nvSpPr>
        <p:spPr>
          <a:xfrm>
            <a:off x="1352008" y="2564919"/>
            <a:ext cx="1433708" cy="7629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Secondary 1 Market 300 e.g. houses in US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FA3E1D-C1E4-D9B2-AADD-3305065CF7B2}"/>
              </a:ext>
            </a:extLst>
          </p:cNvPr>
          <p:cNvSpPr/>
          <p:nvPr/>
        </p:nvSpPr>
        <p:spPr>
          <a:xfrm>
            <a:off x="2819892" y="2516206"/>
            <a:ext cx="1433708" cy="981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Secondary 2 Market 300  e.g. commercial </a:t>
            </a:r>
            <a:r>
              <a:rPr lang="en-CA" sz="1100" dirty="0" err="1">
                <a:solidFill>
                  <a:schemeClr val="tx1"/>
                </a:solidFill>
              </a:rPr>
              <a:t>bldg</a:t>
            </a:r>
            <a:r>
              <a:rPr lang="en-CA" sz="1100" dirty="0">
                <a:solidFill>
                  <a:schemeClr val="tx1"/>
                </a:solidFill>
              </a:rPr>
              <a:t> in 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6F26BF-B31C-5A93-B4FD-B56F545E1891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flipH="1">
            <a:off x="2834361" y="1426400"/>
            <a:ext cx="888735" cy="380533"/>
          </a:xfrm>
          <a:prstGeom prst="straightConnector1">
            <a:avLst/>
          </a:prstGeom>
          <a:ln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B00818-0ECE-89DE-0DAA-FC6EE240566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3723096" y="1426400"/>
            <a:ext cx="1624480" cy="380533"/>
          </a:xfrm>
          <a:prstGeom prst="straightConnector1">
            <a:avLst/>
          </a:prstGeom>
          <a:ln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CE7C8D-C827-4749-434B-AFE61362A498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834361" y="2237820"/>
            <a:ext cx="702385" cy="278386"/>
          </a:xfrm>
          <a:prstGeom prst="straightConnector1">
            <a:avLst/>
          </a:prstGeom>
          <a:ln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901BE6-4A9F-CB2E-315C-752AED5478B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068862" y="2237820"/>
            <a:ext cx="765499" cy="327099"/>
          </a:xfrm>
          <a:prstGeom prst="straightConnector1">
            <a:avLst/>
          </a:prstGeom>
          <a:ln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19B237D-5AAC-5318-C3ED-25CE3EC31E17}"/>
              </a:ext>
            </a:extLst>
          </p:cNvPr>
          <p:cNvSpPr txBox="1"/>
          <p:nvPr/>
        </p:nvSpPr>
        <p:spPr>
          <a:xfrm>
            <a:off x="-25944" y="133982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0" i="0" dirty="0">
                <a:solidFill>
                  <a:srgbClr val="000000"/>
                </a:solidFill>
                <a:effectLst/>
              </a:rPr>
              <a:t>Keyword </a:t>
            </a:r>
          </a:p>
          <a:p>
            <a:r>
              <a:rPr lang="en-CA" sz="900" b="0" i="0" dirty="0" err="1">
                <a:solidFill>
                  <a:srgbClr val="000000"/>
                </a:solidFill>
                <a:effectLst/>
              </a:rPr>
              <a:t>ProportionsFromPrimaryToSecondaryProducts</a:t>
            </a:r>
            <a:endParaRPr lang="en-CA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4DE1D0-F9DD-8954-DD1E-DD796E32FC14}"/>
              </a:ext>
            </a:extLst>
          </p:cNvPr>
          <p:cNvSpPr txBox="1"/>
          <p:nvPr/>
        </p:nvSpPr>
        <p:spPr>
          <a:xfrm>
            <a:off x="1451990" y="3633748"/>
            <a:ext cx="1233745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Retirement  rate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3CE3B7-2164-E643-94C1-31C729D524F0}"/>
              </a:ext>
            </a:extLst>
          </p:cNvPr>
          <p:cNvSpPr txBox="1"/>
          <p:nvPr/>
        </p:nvSpPr>
        <p:spPr>
          <a:xfrm>
            <a:off x="2939418" y="3633748"/>
            <a:ext cx="1194656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Retirement rate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EA4102-EC6E-FA64-B543-318C5239AD11}"/>
              </a:ext>
            </a:extLst>
          </p:cNvPr>
          <p:cNvCxnSpPr>
            <a:cxnSpLocks/>
            <a:stCxn id="25" idx="4"/>
            <a:endCxn id="63" idx="0"/>
          </p:cNvCxnSpPr>
          <p:nvPr/>
        </p:nvCxnSpPr>
        <p:spPr>
          <a:xfrm>
            <a:off x="2068862" y="3327893"/>
            <a:ext cx="1" cy="3058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925A7F-E716-4824-1230-C4D188F2D1BA}"/>
              </a:ext>
            </a:extLst>
          </p:cNvPr>
          <p:cNvCxnSpPr>
            <a:cxnSpLocks/>
            <a:stCxn id="26" idx="4"/>
            <a:endCxn id="69" idx="0"/>
          </p:cNvCxnSpPr>
          <p:nvPr/>
        </p:nvCxnSpPr>
        <p:spPr>
          <a:xfrm>
            <a:off x="3536746" y="3497531"/>
            <a:ext cx="0" cy="1362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BE2CD1-963A-A841-61F1-30784229F726}"/>
              </a:ext>
            </a:extLst>
          </p:cNvPr>
          <p:cNvCxnSpPr>
            <a:cxnSpLocks/>
            <a:stCxn id="228" idx="2"/>
            <a:endCxn id="279" idx="1"/>
          </p:cNvCxnSpPr>
          <p:nvPr/>
        </p:nvCxnSpPr>
        <p:spPr>
          <a:xfrm>
            <a:off x="2068863" y="4812433"/>
            <a:ext cx="966640" cy="7707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558AB1-A562-77FC-367E-6C73FBAF7A28}"/>
              </a:ext>
            </a:extLst>
          </p:cNvPr>
          <p:cNvCxnSpPr>
            <a:cxnSpLocks/>
            <a:stCxn id="235" idx="2"/>
            <a:endCxn id="278" idx="3"/>
          </p:cNvCxnSpPr>
          <p:nvPr/>
        </p:nvCxnSpPr>
        <p:spPr>
          <a:xfrm flipH="1">
            <a:off x="2564767" y="4812433"/>
            <a:ext cx="971979" cy="7707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EBE1039-B322-3FEB-A986-A7B77BC3A1F4}"/>
              </a:ext>
            </a:extLst>
          </p:cNvPr>
          <p:cNvCxnSpPr>
            <a:cxnSpLocks/>
            <a:stCxn id="228" idx="2"/>
            <a:endCxn id="278" idx="0"/>
          </p:cNvCxnSpPr>
          <p:nvPr/>
        </p:nvCxnSpPr>
        <p:spPr>
          <a:xfrm flipH="1">
            <a:off x="2054222" y="4812433"/>
            <a:ext cx="14641" cy="5308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5804CE-D734-42AF-1BAB-C742E8EFC794}"/>
              </a:ext>
            </a:extLst>
          </p:cNvPr>
          <p:cNvCxnSpPr>
            <a:cxnSpLocks/>
            <a:stCxn id="235" idx="2"/>
            <a:endCxn id="279" idx="0"/>
          </p:cNvCxnSpPr>
          <p:nvPr/>
        </p:nvCxnSpPr>
        <p:spPr>
          <a:xfrm>
            <a:off x="3536746" y="4812433"/>
            <a:ext cx="6473" cy="5308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333A4A16-602E-B785-82FA-630AF3D9668C}"/>
              </a:ext>
            </a:extLst>
          </p:cNvPr>
          <p:cNvCxnSpPr>
            <a:cxnSpLocks/>
            <a:stCxn id="69" idx="3"/>
            <a:endCxn id="115" idx="3"/>
          </p:cNvCxnSpPr>
          <p:nvPr/>
        </p:nvCxnSpPr>
        <p:spPr>
          <a:xfrm flipV="1">
            <a:off x="4134074" y="3157389"/>
            <a:ext cx="694732" cy="60716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16ACEA2-093A-9C7D-2CB7-B8F976FA4DDC}"/>
              </a:ext>
            </a:extLst>
          </p:cNvPr>
          <p:cNvCxnSpPr>
            <a:cxnSpLocks/>
            <a:stCxn id="278" idx="2"/>
            <a:endCxn id="216" idx="0"/>
          </p:cNvCxnSpPr>
          <p:nvPr/>
        </p:nvCxnSpPr>
        <p:spPr>
          <a:xfrm flipH="1">
            <a:off x="2041859" y="5823047"/>
            <a:ext cx="12363" cy="4652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E88328A-64DB-EABB-379F-D74806F2961C}"/>
              </a:ext>
            </a:extLst>
          </p:cNvPr>
          <p:cNvSpPr txBox="1"/>
          <p:nvPr/>
        </p:nvSpPr>
        <p:spPr>
          <a:xfrm>
            <a:off x="2976592" y="6291099"/>
            <a:ext cx="1111516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Aerobic Decay (exponential)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CCC373B-58BE-7ACB-3D18-B0D7D984D533}"/>
              </a:ext>
            </a:extLst>
          </p:cNvPr>
          <p:cNvCxnSpPr>
            <a:cxnSpLocks/>
            <a:stCxn id="100" idx="2"/>
            <a:endCxn id="307" idx="0"/>
          </p:cNvCxnSpPr>
          <p:nvPr/>
        </p:nvCxnSpPr>
        <p:spPr>
          <a:xfrm>
            <a:off x="3532350" y="6721986"/>
            <a:ext cx="7632" cy="42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7FB63BD-C538-8D38-2575-5EF2466DA1C2}"/>
              </a:ext>
            </a:extLst>
          </p:cNvPr>
          <p:cNvCxnSpPr>
            <a:cxnSpLocks/>
            <a:stCxn id="279" idx="2"/>
            <a:endCxn id="100" idx="0"/>
          </p:cNvCxnSpPr>
          <p:nvPr/>
        </p:nvCxnSpPr>
        <p:spPr>
          <a:xfrm flipH="1">
            <a:off x="3532350" y="5823047"/>
            <a:ext cx="10869" cy="4680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20E3E17-CD06-0B37-FDDD-E4E97FF9A9C3}"/>
              </a:ext>
            </a:extLst>
          </p:cNvPr>
          <p:cNvCxnSpPr>
            <a:cxnSpLocks/>
            <a:stCxn id="294" idx="2"/>
            <a:endCxn id="119" idx="0"/>
          </p:cNvCxnSpPr>
          <p:nvPr/>
        </p:nvCxnSpPr>
        <p:spPr>
          <a:xfrm>
            <a:off x="5347575" y="5735554"/>
            <a:ext cx="12145" cy="672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ADEE355-7738-DF71-73CE-5E008C4A6B50}"/>
              </a:ext>
            </a:extLst>
          </p:cNvPr>
          <p:cNvSpPr txBox="1"/>
          <p:nvPr/>
        </p:nvSpPr>
        <p:spPr>
          <a:xfrm>
            <a:off x="4802961" y="6408022"/>
            <a:ext cx="1113518" cy="261610"/>
          </a:xfrm>
          <a:prstGeom prst="rect">
            <a:avLst/>
          </a:prstGeom>
          <a:solidFill>
            <a:srgbClr val="C00000"/>
          </a:solidFill>
          <a:ln>
            <a:solidFill>
              <a:srgbClr val="FFE5FF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Combustion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1C28C4-78F8-FB76-7B09-58AD93B8BE7C}"/>
              </a:ext>
            </a:extLst>
          </p:cNvPr>
          <p:cNvCxnSpPr>
            <a:cxnSpLocks/>
            <a:stCxn id="119" idx="2"/>
            <a:endCxn id="310" idx="0"/>
          </p:cNvCxnSpPr>
          <p:nvPr/>
        </p:nvCxnSpPr>
        <p:spPr>
          <a:xfrm flipH="1">
            <a:off x="4948720" y="6669632"/>
            <a:ext cx="411000" cy="42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E37FF72-6717-A028-E92F-E2B9566EDCBE}"/>
              </a:ext>
            </a:extLst>
          </p:cNvPr>
          <p:cNvCxnSpPr>
            <a:cxnSpLocks/>
            <a:stCxn id="235" idx="2"/>
            <a:endCxn id="294" idx="1"/>
          </p:cNvCxnSpPr>
          <p:nvPr/>
        </p:nvCxnSpPr>
        <p:spPr>
          <a:xfrm>
            <a:off x="3536746" y="4812433"/>
            <a:ext cx="1374614" cy="7269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2D5E331-613A-3C9A-7097-8A58189E90A4}"/>
              </a:ext>
            </a:extLst>
          </p:cNvPr>
          <p:cNvCxnSpPr>
            <a:cxnSpLocks/>
            <a:stCxn id="119" idx="2"/>
            <a:endCxn id="311" idx="0"/>
          </p:cNvCxnSpPr>
          <p:nvPr/>
        </p:nvCxnSpPr>
        <p:spPr>
          <a:xfrm>
            <a:off x="5359720" y="6669632"/>
            <a:ext cx="556759" cy="416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DF38E0C-90EF-5882-37A3-AB1F1C106E27}"/>
              </a:ext>
            </a:extLst>
          </p:cNvPr>
          <p:cNvSpPr txBox="1"/>
          <p:nvPr/>
        </p:nvSpPr>
        <p:spPr>
          <a:xfrm>
            <a:off x="3366" y="3888901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0" i="0" dirty="0">
                <a:solidFill>
                  <a:srgbClr val="000000"/>
                </a:solidFill>
                <a:effectLst/>
              </a:rPr>
              <a:t>Keyword</a:t>
            </a:r>
          </a:p>
          <a:p>
            <a:r>
              <a:rPr lang="en-CA" sz="900" b="0" i="0" dirty="0" err="1">
                <a:solidFill>
                  <a:srgbClr val="000000"/>
                </a:solidFill>
                <a:effectLst/>
              </a:rPr>
              <a:t>ProportionsFromSecondaryProductsToRetirementOptions</a:t>
            </a:r>
            <a:endParaRPr lang="en-CA" sz="9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21EAE8A-B041-E0F1-276A-41BBF48E6991}"/>
              </a:ext>
            </a:extLst>
          </p:cNvPr>
          <p:cNvSpPr txBox="1"/>
          <p:nvPr/>
        </p:nvSpPr>
        <p:spPr>
          <a:xfrm>
            <a:off x="1498280" y="6288296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See next figure!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3F5E769-9D95-0303-F9A7-041791B85F8B}"/>
              </a:ext>
            </a:extLst>
          </p:cNvPr>
          <p:cNvSpPr txBox="1"/>
          <p:nvPr/>
        </p:nvSpPr>
        <p:spPr>
          <a:xfrm>
            <a:off x="4525444" y="7721134"/>
            <a:ext cx="18696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Black shapes with points on either side denote emissions. Note units are still </a:t>
            </a:r>
            <a:r>
              <a:rPr lang="en-CA" sz="1100" dirty="0" err="1"/>
              <a:t>tC</a:t>
            </a:r>
            <a:r>
              <a:rPr lang="en-CA" sz="1100" dirty="0"/>
              <a:t>/ha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AD6DB-D210-51DA-967B-8CDC9654D32E}"/>
              </a:ext>
            </a:extLst>
          </p:cNvPr>
          <p:cNvSpPr txBox="1"/>
          <p:nvPr/>
        </p:nvSpPr>
        <p:spPr>
          <a:xfrm>
            <a:off x="5098860" y="1093188"/>
            <a:ext cx="1113518" cy="261610"/>
          </a:xfrm>
          <a:prstGeom prst="rect">
            <a:avLst/>
          </a:prstGeom>
          <a:solidFill>
            <a:srgbClr val="663300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Substitution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BE810B-6840-99CE-6C65-013B696D3E2E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4765073" y="1207411"/>
            <a:ext cx="333787" cy="16582"/>
          </a:xfrm>
          <a:prstGeom prst="straightConnector1">
            <a:avLst/>
          </a:prstGeom>
          <a:ln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8291246B-BF10-69DF-0115-B5EBA03E581C}"/>
              </a:ext>
            </a:extLst>
          </p:cNvPr>
          <p:cNvSpPr txBox="1"/>
          <p:nvPr/>
        </p:nvSpPr>
        <p:spPr>
          <a:xfrm>
            <a:off x="5972433" y="64105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0" i="0" dirty="0">
                <a:solidFill>
                  <a:srgbClr val="000000"/>
                </a:solidFill>
                <a:effectLst/>
              </a:rPr>
              <a:t>Keyword</a:t>
            </a:r>
          </a:p>
          <a:p>
            <a:r>
              <a:rPr lang="en-CA" sz="900" b="0" i="0" dirty="0">
                <a:solidFill>
                  <a:srgbClr val="000000"/>
                </a:solidFill>
                <a:effectLst/>
              </a:rPr>
              <a:t>Substitution</a:t>
            </a:r>
            <a:endParaRPr lang="en-CA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AF436-0C14-A83C-FE00-799800076C33}"/>
              </a:ext>
            </a:extLst>
          </p:cNvPr>
          <p:cNvSpPr txBox="1"/>
          <p:nvPr/>
        </p:nvSpPr>
        <p:spPr>
          <a:xfrm>
            <a:off x="3146742" y="328123"/>
            <a:ext cx="1143240" cy="261610"/>
          </a:xfrm>
          <a:prstGeom prst="rect">
            <a:avLst/>
          </a:prstGeom>
          <a:solidFill>
            <a:srgbClr val="7030A0"/>
          </a:solidFill>
          <a:ln>
            <a:solidFill>
              <a:srgbClr val="F3DBF3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Market Split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78131B2-035E-0C70-5513-7E04933F2F40}"/>
              </a:ext>
            </a:extLst>
          </p:cNvPr>
          <p:cNvSpPr/>
          <p:nvPr/>
        </p:nvSpPr>
        <p:spPr>
          <a:xfrm>
            <a:off x="4613925" y="2534724"/>
            <a:ext cx="1467300" cy="7294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Secondary 3 Market 300  e.g. shipping pallets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8A1958-A9AD-6619-DB6C-98C4C1BC01C4}"/>
              </a:ext>
            </a:extLst>
          </p:cNvPr>
          <p:cNvCxnSpPr>
            <a:cxnSpLocks/>
            <a:stCxn id="3" idx="2"/>
            <a:endCxn id="115" idx="0"/>
          </p:cNvCxnSpPr>
          <p:nvPr/>
        </p:nvCxnSpPr>
        <p:spPr>
          <a:xfrm flipH="1">
            <a:off x="5347575" y="2237820"/>
            <a:ext cx="1" cy="296904"/>
          </a:xfrm>
          <a:prstGeom prst="straightConnector1">
            <a:avLst/>
          </a:prstGeom>
          <a:ln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D06E88E-E8F2-5D52-91D7-C7F2091D60E3}"/>
              </a:ext>
            </a:extLst>
          </p:cNvPr>
          <p:cNvSpPr txBox="1"/>
          <p:nvPr/>
        </p:nvSpPr>
        <p:spPr>
          <a:xfrm>
            <a:off x="4722305" y="3633748"/>
            <a:ext cx="1250540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Retirement rate 3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9DA9EC4-983F-B8DA-D2FE-08AF09FF8D41}"/>
              </a:ext>
            </a:extLst>
          </p:cNvPr>
          <p:cNvCxnSpPr>
            <a:cxnSpLocks/>
            <a:stCxn id="115" idx="4"/>
            <a:endCxn id="185" idx="0"/>
          </p:cNvCxnSpPr>
          <p:nvPr/>
        </p:nvCxnSpPr>
        <p:spPr>
          <a:xfrm>
            <a:off x="5347575" y="3264222"/>
            <a:ext cx="0" cy="369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570F225-6A73-9DDD-CA2E-D2621FD8B679}"/>
              </a:ext>
            </a:extLst>
          </p:cNvPr>
          <p:cNvCxnSpPr>
            <a:cxnSpLocks/>
            <a:stCxn id="185" idx="2"/>
            <a:endCxn id="294" idx="0"/>
          </p:cNvCxnSpPr>
          <p:nvPr/>
        </p:nvCxnSpPr>
        <p:spPr>
          <a:xfrm>
            <a:off x="5347575" y="3895358"/>
            <a:ext cx="0" cy="14479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2CE3852-7C81-610A-5C62-921A0E775298}"/>
              </a:ext>
            </a:extLst>
          </p:cNvPr>
          <p:cNvGrpSpPr/>
          <p:nvPr/>
        </p:nvGrpSpPr>
        <p:grpSpPr>
          <a:xfrm>
            <a:off x="701912" y="6865820"/>
            <a:ext cx="1740986" cy="1077125"/>
            <a:chOff x="4911010" y="453834"/>
            <a:chExt cx="1740986" cy="1077125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CDF03CC-2C16-1824-CE13-01CD5ACA6BBF}"/>
                </a:ext>
              </a:extLst>
            </p:cNvPr>
            <p:cNvGrpSpPr/>
            <p:nvPr/>
          </p:nvGrpSpPr>
          <p:grpSpPr>
            <a:xfrm>
              <a:off x="4911010" y="453834"/>
              <a:ext cx="1740986" cy="1077125"/>
              <a:chOff x="5187165" y="576943"/>
              <a:chExt cx="1474365" cy="75712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D64C157-18A8-3962-DF9A-70C351BB9D79}"/>
                  </a:ext>
                </a:extLst>
              </p:cNvPr>
              <p:cNvSpPr/>
              <p:nvPr/>
            </p:nvSpPr>
            <p:spPr>
              <a:xfrm>
                <a:off x="5187165" y="576943"/>
                <a:ext cx="1474365" cy="757122"/>
              </a:xfrm>
              <a:custGeom>
                <a:avLst/>
                <a:gdLst>
                  <a:gd name="connsiteX0" fmla="*/ 0 w 1740986"/>
                  <a:gd name="connsiteY0" fmla="*/ 0 h 1077125"/>
                  <a:gd name="connsiteX1" fmla="*/ 597739 w 1740986"/>
                  <a:gd name="connsiteY1" fmla="*/ 0 h 1077125"/>
                  <a:gd name="connsiteX2" fmla="*/ 1143247 w 1740986"/>
                  <a:gd name="connsiteY2" fmla="*/ 0 h 1077125"/>
                  <a:gd name="connsiteX3" fmla="*/ 1740986 w 1740986"/>
                  <a:gd name="connsiteY3" fmla="*/ 0 h 1077125"/>
                  <a:gd name="connsiteX4" fmla="*/ 1740986 w 1740986"/>
                  <a:gd name="connsiteY4" fmla="*/ 527791 h 1077125"/>
                  <a:gd name="connsiteX5" fmla="*/ 1740986 w 1740986"/>
                  <a:gd name="connsiteY5" fmla="*/ 1077125 h 1077125"/>
                  <a:gd name="connsiteX6" fmla="*/ 1178067 w 1740986"/>
                  <a:gd name="connsiteY6" fmla="*/ 1077125 h 1077125"/>
                  <a:gd name="connsiteX7" fmla="*/ 597739 w 1740986"/>
                  <a:gd name="connsiteY7" fmla="*/ 1077125 h 1077125"/>
                  <a:gd name="connsiteX8" fmla="*/ 0 w 1740986"/>
                  <a:gd name="connsiteY8" fmla="*/ 1077125 h 1077125"/>
                  <a:gd name="connsiteX9" fmla="*/ 0 w 1740986"/>
                  <a:gd name="connsiteY9" fmla="*/ 538563 h 1077125"/>
                  <a:gd name="connsiteX10" fmla="*/ 0 w 1740986"/>
                  <a:gd name="connsiteY10" fmla="*/ 0 h 107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986" h="1077125" fill="none" extrusionOk="0">
                    <a:moveTo>
                      <a:pt x="0" y="0"/>
                    </a:moveTo>
                    <a:cubicBezTo>
                      <a:pt x="172794" y="-17205"/>
                      <a:pt x="389158" y="51709"/>
                      <a:pt x="597739" y="0"/>
                    </a:cubicBezTo>
                    <a:cubicBezTo>
                      <a:pt x="806320" y="-51709"/>
                      <a:pt x="974756" y="28836"/>
                      <a:pt x="1143247" y="0"/>
                    </a:cubicBezTo>
                    <a:cubicBezTo>
                      <a:pt x="1311738" y="-28836"/>
                      <a:pt x="1481426" y="7102"/>
                      <a:pt x="1740986" y="0"/>
                    </a:cubicBezTo>
                    <a:cubicBezTo>
                      <a:pt x="1768941" y="184411"/>
                      <a:pt x="1716480" y="265645"/>
                      <a:pt x="1740986" y="527791"/>
                    </a:cubicBezTo>
                    <a:cubicBezTo>
                      <a:pt x="1765492" y="789937"/>
                      <a:pt x="1714415" y="832345"/>
                      <a:pt x="1740986" y="1077125"/>
                    </a:cubicBezTo>
                    <a:cubicBezTo>
                      <a:pt x="1620173" y="1115697"/>
                      <a:pt x="1429555" y="1062455"/>
                      <a:pt x="1178067" y="1077125"/>
                    </a:cubicBezTo>
                    <a:cubicBezTo>
                      <a:pt x="926579" y="1091795"/>
                      <a:pt x="823924" y="1057740"/>
                      <a:pt x="597739" y="1077125"/>
                    </a:cubicBezTo>
                    <a:cubicBezTo>
                      <a:pt x="371554" y="1096510"/>
                      <a:pt x="215512" y="1026680"/>
                      <a:pt x="0" y="1077125"/>
                    </a:cubicBezTo>
                    <a:cubicBezTo>
                      <a:pt x="-20056" y="879316"/>
                      <a:pt x="53540" y="668514"/>
                      <a:pt x="0" y="538563"/>
                    </a:cubicBezTo>
                    <a:cubicBezTo>
                      <a:pt x="-53540" y="408612"/>
                      <a:pt x="853" y="267955"/>
                      <a:pt x="0" y="0"/>
                    </a:cubicBezTo>
                    <a:close/>
                  </a:path>
                  <a:path w="1740986" h="1077125" stroke="0" extrusionOk="0">
                    <a:moveTo>
                      <a:pt x="0" y="0"/>
                    </a:moveTo>
                    <a:cubicBezTo>
                      <a:pt x="185048" y="-20614"/>
                      <a:pt x="381397" y="46749"/>
                      <a:pt x="580329" y="0"/>
                    </a:cubicBezTo>
                    <a:cubicBezTo>
                      <a:pt x="779261" y="-46749"/>
                      <a:pt x="998133" y="20188"/>
                      <a:pt x="1178067" y="0"/>
                    </a:cubicBezTo>
                    <a:cubicBezTo>
                      <a:pt x="1358001" y="-20188"/>
                      <a:pt x="1474347" y="7543"/>
                      <a:pt x="1740986" y="0"/>
                    </a:cubicBezTo>
                    <a:cubicBezTo>
                      <a:pt x="1773579" y="233023"/>
                      <a:pt x="1681551" y="310331"/>
                      <a:pt x="1740986" y="538563"/>
                    </a:cubicBezTo>
                    <a:cubicBezTo>
                      <a:pt x="1800421" y="766795"/>
                      <a:pt x="1731346" y="935621"/>
                      <a:pt x="1740986" y="1077125"/>
                    </a:cubicBezTo>
                    <a:cubicBezTo>
                      <a:pt x="1477517" y="1077283"/>
                      <a:pt x="1359508" y="1045935"/>
                      <a:pt x="1212887" y="1077125"/>
                    </a:cubicBezTo>
                    <a:cubicBezTo>
                      <a:pt x="1066266" y="1108315"/>
                      <a:pt x="906413" y="1067630"/>
                      <a:pt x="632558" y="1077125"/>
                    </a:cubicBezTo>
                    <a:cubicBezTo>
                      <a:pt x="358703" y="1086620"/>
                      <a:pt x="304276" y="1076796"/>
                      <a:pt x="0" y="1077125"/>
                    </a:cubicBezTo>
                    <a:cubicBezTo>
                      <a:pt x="-34550" y="958435"/>
                      <a:pt x="57558" y="769495"/>
                      <a:pt x="0" y="517020"/>
                    </a:cubicBezTo>
                    <a:cubicBezTo>
                      <a:pt x="-57558" y="264545"/>
                      <a:pt x="16891" y="11954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14200301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b="1" dirty="0">
                    <a:solidFill>
                      <a:schemeClr val="tx1"/>
                    </a:solidFill>
                  </a:rPr>
                  <a:t>Legend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Parameter table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User-controlled Carbon 	Pools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Special Pools &amp; 	Emissions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Transfers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46377415-A206-2401-E989-3F70052568AD}"/>
                  </a:ext>
                </a:extLst>
              </p:cNvPr>
              <p:cNvSpPr/>
              <p:nvPr/>
            </p:nvSpPr>
            <p:spPr>
              <a:xfrm>
                <a:off x="5219783" y="739837"/>
                <a:ext cx="344651" cy="74872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EB7B7FF-2C29-F8CE-60FD-81B19CF38C44}"/>
                  </a:ext>
                </a:extLst>
              </p:cNvPr>
              <p:cNvSpPr/>
              <p:nvPr/>
            </p:nvSpPr>
            <p:spPr>
              <a:xfrm>
                <a:off x="5221949" y="880176"/>
                <a:ext cx="379278" cy="65845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216E9FDD-18CC-78CD-F15A-5D8EB0FD7B92}"/>
                  </a:ext>
                </a:extLst>
              </p:cNvPr>
              <p:cNvCxnSpPr/>
              <p:nvPr/>
            </p:nvCxnSpPr>
            <p:spPr>
              <a:xfrm>
                <a:off x="5294616" y="1172697"/>
                <a:ext cx="293888" cy="67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Flowchart: Preparation 213">
              <a:extLst>
                <a:ext uri="{FF2B5EF4-FFF2-40B4-BE49-F238E27FC236}">
                  <a16:creationId xmlns:a16="http://schemas.microsoft.com/office/drawing/2014/main" id="{9C8B2B93-E854-B393-380B-37F999776E71}"/>
                </a:ext>
              </a:extLst>
            </p:cNvPr>
            <p:cNvSpPr/>
            <p:nvPr/>
          </p:nvSpPr>
          <p:spPr>
            <a:xfrm>
              <a:off x="5014816" y="1125270"/>
              <a:ext cx="393186" cy="109087"/>
            </a:xfrm>
            <a:prstGeom prst="flowChartPreparat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96461BB1-C857-4283-8423-F469653C7691}"/>
              </a:ext>
            </a:extLst>
          </p:cNvPr>
          <p:cNvSpPr txBox="1"/>
          <p:nvPr/>
        </p:nvSpPr>
        <p:spPr>
          <a:xfrm>
            <a:off x="1451990" y="4381546"/>
            <a:ext cx="1233745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Retirement  destinations 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5EC1F9C-7296-86CC-306E-9F47A57E7175}"/>
              </a:ext>
            </a:extLst>
          </p:cNvPr>
          <p:cNvSpPr txBox="1"/>
          <p:nvPr/>
        </p:nvSpPr>
        <p:spPr>
          <a:xfrm>
            <a:off x="2939418" y="4381546"/>
            <a:ext cx="1194656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Retirement destinations 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D30BEA9-D022-18D8-4897-D8B25E72A5C5}"/>
              </a:ext>
            </a:extLst>
          </p:cNvPr>
          <p:cNvSpPr txBox="1"/>
          <p:nvPr/>
        </p:nvSpPr>
        <p:spPr>
          <a:xfrm>
            <a:off x="4722305" y="4381546"/>
            <a:ext cx="1250540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Retirement destination 3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7D2BD52-22A8-4C47-9F5E-982BA6A77415}"/>
              </a:ext>
            </a:extLst>
          </p:cNvPr>
          <p:cNvCxnSpPr>
            <a:cxnSpLocks/>
            <a:stCxn id="69" idx="2"/>
            <a:endCxn id="235" idx="0"/>
          </p:cNvCxnSpPr>
          <p:nvPr/>
        </p:nvCxnSpPr>
        <p:spPr>
          <a:xfrm>
            <a:off x="3536746" y="3895358"/>
            <a:ext cx="0" cy="486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E7795F8-296A-7CD8-1838-E23ACA3C1252}"/>
              </a:ext>
            </a:extLst>
          </p:cNvPr>
          <p:cNvCxnSpPr>
            <a:cxnSpLocks/>
            <a:stCxn id="63" idx="2"/>
            <a:endCxn id="228" idx="0"/>
          </p:cNvCxnSpPr>
          <p:nvPr/>
        </p:nvCxnSpPr>
        <p:spPr>
          <a:xfrm>
            <a:off x="2068863" y="3895358"/>
            <a:ext cx="0" cy="486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lowchart: Preparation 277">
            <a:extLst>
              <a:ext uri="{FF2B5EF4-FFF2-40B4-BE49-F238E27FC236}">
                <a16:creationId xmlns:a16="http://schemas.microsoft.com/office/drawing/2014/main" id="{DE179E6C-6782-C155-FAA0-7A1830AB6352}"/>
              </a:ext>
            </a:extLst>
          </p:cNvPr>
          <p:cNvSpPr/>
          <p:nvPr/>
        </p:nvSpPr>
        <p:spPr>
          <a:xfrm>
            <a:off x="1543677" y="5343262"/>
            <a:ext cx="1021090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Landfill wood</a:t>
            </a:r>
          </a:p>
        </p:txBody>
      </p:sp>
      <p:sp>
        <p:nvSpPr>
          <p:cNvPr id="279" name="Flowchart: Preparation 278">
            <a:extLst>
              <a:ext uri="{FF2B5EF4-FFF2-40B4-BE49-F238E27FC236}">
                <a16:creationId xmlns:a16="http://schemas.microsoft.com/office/drawing/2014/main" id="{E6048A35-BB13-3A93-5680-3C0935B92F58}"/>
              </a:ext>
            </a:extLst>
          </p:cNvPr>
          <p:cNvSpPr/>
          <p:nvPr/>
        </p:nvSpPr>
        <p:spPr>
          <a:xfrm>
            <a:off x="3035503" y="5343262"/>
            <a:ext cx="1015431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Dump Wood</a:t>
            </a:r>
          </a:p>
        </p:txBody>
      </p:sp>
      <p:sp>
        <p:nvSpPr>
          <p:cNvPr id="294" name="Flowchart: Preparation 293">
            <a:extLst>
              <a:ext uri="{FF2B5EF4-FFF2-40B4-BE49-F238E27FC236}">
                <a16:creationId xmlns:a16="http://schemas.microsoft.com/office/drawing/2014/main" id="{EC98152E-A24F-2C31-007C-B2679BBA696E}"/>
              </a:ext>
            </a:extLst>
          </p:cNvPr>
          <p:cNvSpPr/>
          <p:nvPr/>
        </p:nvSpPr>
        <p:spPr>
          <a:xfrm>
            <a:off x="4911360" y="5343262"/>
            <a:ext cx="872430" cy="392292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Fuel</a:t>
            </a:r>
          </a:p>
        </p:txBody>
      </p:sp>
      <p:sp>
        <p:nvSpPr>
          <p:cNvPr id="307" name="Flowchart: Preparation 306">
            <a:extLst>
              <a:ext uri="{FF2B5EF4-FFF2-40B4-BE49-F238E27FC236}">
                <a16:creationId xmlns:a16="http://schemas.microsoft.com/office/drawing/2014/main" id="{AC3C62ED-6FD5-76C7-F7C0-089208E08583}"/>
              </a:ext>
            </a:extLst>
          </p:cNvPr>
          <p:cNvSpPr/>
          <p:nvPr/>
        </p:nvSpPr>
        <p:spPr>
          <a:xfrm>
            <a:off x="3061395" y="7143593"/>
            <a:ext cx="957174" cy="392292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E_CO2</a:t>
            </a:r>
          </a:p>
        </p:txBody>
      </p:sp>
      <p:sp>
        <p:nvSpPr>
          <p:cNvPr id="310" name="Flowchart: Preparation 309">
            <a:extLst>
              <a:ext uri="{FF2B5EF4-FFF2-40B4-BE49-F238E27FC236}">
                <a16:creationId xmlns:a16="http://schemas.microsoft.com/office/drawing/2014/main" id="{FA0416C7-37BA-6526-428B-2D8DAFC90497}"/>
              </a:ext>
            </a:extLst>
          </p:cNvPr>
          <p:cNvSpPr/>
          <p:nvPr/>
        </p:nvSpPr>
        <p:spPr>
          <a:xfrm>
            <a:off x="4470133" y="7095432"/>
            <a:ext cx="957174" cy="392292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E_CO2</a:t>
            </a:r>
          </a:p>
        </p:txBody>
      </p:sp>
      <p:sp>
        <p:nvSpPr>
          <p:cNvPr id="311" name="Flowchart: Preparation 310">
            <a:extLst>
              <a:ext uri="{FF2B5EF4-FFF2-40B4-BE49-F238E27FC236}">
                <a16:creationId xmlns:a16="http://schemas.microsoft.com/office/drawing/2014/main" id="{1B7DF4B7-3852-CA90-BC20-D9B8FF0C18EF}"/>
              </a:ext>
            </a:extLst>
          </p:cNvPr>
          <p:cNvSpPr/>
          <p:nvPr/>
        </p:nvSpPr>
        <p:spPr>
          <a:xfrm>
            <a:off x="5437892" y="7086023"/>
            <a:ext cx="957174" cy="392292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E_CH4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33BFA3E-92DD-6F5E-576E-0640203EE47E}"/>
              </a:ext>
            </a:extLst>
          </p:cNvPr>
          <p:cNvSpPr txBox="1"/>
          <p:nvPr/>
        </p:nvSpPr>
        <p:spPr>
          <a:xfrm>
            <a:off x="-31465" y="5807480"/>
            <a:ext cx="3440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Keyword</a:t>
            </a:r>
          </a:p>
          <a:p>
            <a:r>
              <a:rPr lang="en-CA" sz="9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ProportionsFromRetirementToDisposal</a:t>
            </a:r>
            <a:r>
              <a:rPr lang="en-CA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67336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9DDA8-C914-EE20-C076-9703CFC07C70}"/>
              </a:ext>
            </a:extLst>
          </p:cNvPr>
          <p:cNvSpPr txBox="1"/>
          <p:nvPr/>
        </p:nvSpPr>
        <p:spPr>
          <a:xfrm>
            <a:off x="2568400" y="1163840"/>
            <a:ext cx="1822159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Decomposable Fractions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C1361-F16A-8A18-AB5E-0BD015EA30DD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2500886" y="926919"/>
            <a:ext cx="978594" cy="236921"/>
          </a:xfrm>
          <a:prstGeom prst="straightConnector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A93BC-FFBB-8569-BCC3-22D357B890F1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>
            <a:off x="3479480" y="896112"/>
            <a:ext cx="400534" cy="267728"/>
          </a:xfrm>
          <a:prstGeom prst="straightConnector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ABB10-AF13-04CF-A8F7-A5EFFE88EB7F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flipH="1">
            <a:off x="1340197" y="1440839"/>
            <a:ext cx="2139283" cy="493338"/>
          </a:xfrm>
          <a:prstGeom prst="straightConnector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tailEnd type="triangle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5D82FD-3588-4DE8-0DD6-B3EC409D6B2A}"/>
              </a:ext>
            </a:extLst>
          </p:cNvPr>
          <p:cNvCxnSpPr>
            <a:cxnSpLocks/>
            <a:stCxn id="4" idx="2"/>
            <a:endCxn id="72" idx="0"/>
          </p:cNvCxnSpPr>
          <p:nvPr/>
        </p:nvCxnSpPr>
        <p:spPr>
          <a:xfrm>
            <a:off x="3479480" y="1440839"/>
            <a:ext cx="2343501" cy="409942"/>
          </a:xfrm>
          <a:prstGeom prst="straightConnector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tailEnd type="triangle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88CFB8-8512-AF5A-2828-52510D58052C}"/>
              </a:ext>
            </a:extLst>
          </p:cNvPr>
          <p:cNvCxnSpPr>
            <a:cxnSpLocks/>
            <a:stCxn id="4" idx="2"/>
            <a:endCxn id="71" idx="0"/>
          </p:cNvCxnSpPr>
          <p:nvPr/>
        </p:nvCxnSpPr>
        <p:spPr>
          <a:xfrm>
            <a:off x="3479480" y="1440839"/>
            <a:ext cx="855121" cy="596139"/>
          </a:xfrm>
          <a:prstGeom prst="straightConnector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tailEnd type="triangle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DE2396-80A4-B258-72E7-E7027C9C8E4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flipH="1">
            <a:off x="2796540" y="1440839"/>
            <a:ext cx="682940" cy="686720"/>
          </a:xfrm>
          <a:prstGeom prst="straightConnector1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tailEnd type="triangle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3DBDF40-76B8-BAE3-0ABC-8BD1DFC749E6}"/>
              </a:ext>
            </a:extLst>
          </p:cNvPr>
          <p:cNvSpPr txBox="1"/>
          <p:nvPr/>
        </p:nvSpPr>
        <p:spPr>
          <a:xfrm>
            <a:off x="3011431" y="3451599"/>
            <a:ext cx="148292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E5F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Anaerobic Decay (exponential)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B618CCB-7123-93B5-4599-227E441475BA}"/>
              </a:ext>
            </a:extLst>
          </p:cNvPr>
          <p:cNvCxnSpPr>
            <a:cxnSpLocks/>
            <a:stCxn id="70" idx="2"/>
            <a:endCxn id="53" idx="0"/>
          </p:cNvCxnSpPr>
          <p:nvPr/>
        </p:nvCxnSpPr>
        <p:spPr>
          <a:xfrm>
            <a:off x="2796540" y="2779828"/>
            <a:ext cx="956352" cy="67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4C27B9C-C4C8-CD49-BC1E-3FF7C77FEB91}"/>
              </a:ext>
            </a:extLst>
          </p:cNvPr>
          <p:cNvSpPr/>
          <p:nvPr/>
        </p:nvSpPr>
        <p:spPr>
          <a:xfrm>
            <a:off x="2744726" y="4585035"/>
            <a:ext cx="1124884" cy="386832"/>
          </a:xfrm>
          <a:prstGeom prst="ellipse">
            <a:avLst/>
          </a:prstGeom>
          <a:solidFill>
            <a:srgbClr val="9FFFFF"/>
          </a:solidFill>
          <a:ln>
            <a:solidFill>
              <a:srgbClr val="007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Potential CH4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1D09C8-E98D-13FE-84BD-60732F4570A9}"/>
              </a:ext>
            </a:extLst>
          </p:cNvPr>
          <p:cNvCxnSpPr>
            <a:cxnSpLocks/>
            <a:stCxn id="63" idx="4"/>
            <a:endCxn id="140" idx="0"/>
          </p:cNvCxnSpPr>
          <p:nvPr/>
        </p:nvCxnSpPr>
        <p:spPr>
          <a:xfrm>
            <a:off x="3307168" y="4971867"/>
            <a:ext cx="0" cy="254610"/>
          </a:xfrm>
          <a:prstGeom prst="straightConnector1">
            <a:avLst/>
          </a:prstGeom>
          <a:ln>
            <a:solidFill>
              <a:srgbClr val="0074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87C353E-542A-AFF6-802A-4DC5E4A96749}"/>
              </a:ext>
            </a:extLst>
          </p:cNvPr>
          <p:cNvSpPr txBox="1"/>
          <p:nvPr/>
        </p:nvSpPr>
        <p:spPr>
          <a:xfrm>
            <a:off x="2744726" y="5226477"/>
            <a:ext cx="1124884" cy="461665"/>
          </a:xfrm>
          <a:prstGeom prst="rect">
            <a:avLst/>
          </a:prstGeom>
          <a:solidFill>
            <a:srgbClr val="007471"/>
          </a:solidFill>
          <a:ln>
            <a:solidFill>
              <a:srgbClr val="00D1CC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Landfill Gas Management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480DFD-0F26-9224-8E4E-1CC01D6EA33E}"/>
              </a:ext>
            </a:extLst>
          </p:cNvPr>
          <p:cNvSpPr txBox="1"/>
          <p:nvPr/>
        </p:nvSpPr>
        <p:spPr>
          <a:xfrm>
            <a:off x="13862" y="95670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Keyword</a:t>
            </a:r>
          </a:p>
          <a:p>
            <a:r>
              <a:rPr lang="en-CA" sz="900" dirty="0" err="1"/>
              <a:t>ProportionsFromRetirementToDisposal</a:t>
            </a:r>
            <a:endParaRPr lang="en-CA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5C7FA4-FDA5-7DBE-E746-200C34CAB43E}"/>
              </a:ext>
            </a:extLst>
          </p:cNvPr>
          <p:cNvSpPr txBox="1"/>
          <p:nvPr/>
        </p:nvSpPr>
        <p:spPr>
          <a:xfrm>
            <a:off x="0" y="40618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Keyword</a:t>
            </a:r>
          </a:p>
          <a:p>
            <a:r>
              <a:rPr lang="en-CA" sz="900" dirty="0" err="1"/>
              <a:t>LandfillGasManagement</a:t>
            </a:r>
            <a:endParaRPr lang="en-CA" sz="9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F44C240-F3F3-A2F6-5D1C-2B05AAEC64E3}"/>
              </a:ext>
            </a:extLst>
          </p:cNvPr>
          <p:cNvCxnSpPr>
            <a:cxnSpLocks/>
            <a:stCxn id="53" idx="2"/>
            <a:endCxn id="63" idx="0"/>
          </p:cNvCxnSpPr>
          <p:nvPr/>
        </p:nvCxnSpPr>
        <p:spPr>
          <a:xfrm flipH="1">
            <a:off x="3307168" y="3913264"/>
            <a:ext cx="445724" cy="67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6B76F3C-E4C7-52EE-A9B4-4375EE9F9D6D}"/>
              </a:ext>
            </a:extLst>
          </p:cNvPr>
          <p:cNvCxnSpPr>
            <a:cxnSpLocks/>
            <a:stCxn id="140" idx="2"/>
            <a:endCxn id="168" idx="0"/>
          </p:cNvCxnSpPr>
          <p:nvPr/>
        </p:nvCxnSpPr>
        <p:spPr>
          <a:xfrm>
            <a:off x="3307168" y="5688142"/>
            <a:ext cx="0" cy="219389"/>
          </a:xfrm>
          <a:prstGeom prst="straightConnector1">
            <a:avLst/>
          </a:prstGeom>
          <a:ln>
            <a:solidFill>
              <a:srgbClr val="0074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8197021-41FE-042E-718B-C2A299C0AA3F}"/>
              </a:ext>
            </a:extLst>
          </p:cNvPr>
          <p:cNvSpPr txBox="1"/>
          <p:nvPr/>
        </p:nvSpPr>
        <p:spPr>
          <a:xfrm>
            <a:off x="2712274" y="5907531"/>
            <a:ext cx="1189788" cy="276999"/>
          </a:xfrm>
          <a:prstGeom prst="rect">
            <a:avLst/>
          </a:prstGeom>
          <a:solidFill>
            <a:srgbClr val="007471"/>
          </a:solidFill>
          <a:ln>
            <a:solidFill>
              <a:srgbClr val="00D1CC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>
                <a:solidFill>
                  <a:schemeClr val="bg1"/>
                </a:solidFill>
              </a:rPr>
              <a:t>Oxidation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7C3F62-1712-FCC5-1F54-86F2821BA74A}"/>
              </a:ext>
            </a:extLst>
          </p:cNvPr>
          <p:cNvCxnSpPr>
            <a:cxnSpLocks/>
            <a:stCxn id="53" idx="2"/>
            <a:endCxn id="126" idx="0"/>
          </p:cNvCxnSpPr>
          <p:nvPr/>
        </p:nvCxnSpPr>
        <p:spPr>
          <a:xfrm>
            <a:off x="3752892" y="3913264"/>
            <a:ext cx="1060296" cy="177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D5AD76-416B-EC9F-9779-A9EB5671A9FD}"/>
              </a:ext>
            </a:extLst>
          </p:cNvPr>
          <p:cNvGrpSpPr/>
          <p:nvPr/>
        </p:nvGrpSpPr>
        <p:grpSpPr>
          <a:xfrm>
            <a:off x="4864906" y="309413"/>
            <a:ext cx="1740986" cy="1077125"/>
            <a:chOff x="4911010" y="453834"/>
            <a:chExt cx="1740986" cy="1077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0EBE50-EAE4-A047-A80E-4917F6CF9D51}"/>
                </a:ext>
              </a:extLst>
            </p:cNvPr>
            <p:cNvGrpSpPr/>
            <p:nvPr/>
          </p:nvGrpSpPr>
          <p:grpSpPr>
            <a:xfrm>
              <a:off x="4911010" y="453834"/>
              <a:ext cx="1740986" cy="1077125"/>
              <a:chOff x="5187165" y="576943"/>
              <a:chExt cx="1474365" cy="75712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5ED9D3-929A-FE57-95BC-66AE660E1F2E}"/>
                  </a:ext>
                </a:extLst>
              </p:cNvPr>
              <p:cNvSpPr/>
              <p:nvPr/>
            </p:nvSpPr>
            <p:spPr>
              <a:xfrm>
                <a:off x="5187165" y="576943"/>
                <a:ext cx="1474365" cy="757122"/>
              </a:xfrm>
              <a:custGeom>
                <a:avLst/>
                <a:gdLst>
                  <a:gd name="connsiteX0" fmla="*/ 0 w 1740986"/>
                  <a:gd name="connsiteY0" fmla="*/ 0 h 1077125"/>
                  <a:gd name="connsiteX1" fmla="*/ 597739 w 1740986"/>
                  <a:gd name="connsiteY1" fmla="*/ 0 h 1077125"/>
                  <a:gd name="connsiteX2" fmla="*/ 1143247 w 1740986"/>
                  <a:gd name="connsiteY2" fmla="*/ 0 h 1077125"/>
                  <a:gd name="connsiteX3" fmla="*/ 1740986 w 1740986"/>
                  <a:gd name="connsiteY3" fmla="*/ 0 h 1077125"/>
                  <a:gd name="connsiteX4" fmla="*/ 1740986 w 1740986"/>
                  <a:gd name="connsiteY4" fmla="*/ 527791 h 1077125"/>
                  <a:gd name="connsiteX5" fmla="*/ 1740986 w 1740986"/>
                  <a:gd name="connsiteY5" fmla="*/ 1077125 h 1077125"/>
                  <a:gd name="connsiteX6" fmla="*/ 1178067 w 1740986"/>
                  <a:gd name="connsiteY6" fmla="*/ 1077125 h 1077125"/>
                  <a:gd name="connsiteX7" fmla="*/ 597739 w 1740986"/>
                  <a:gd name="connsiteY7" fmla="*/ 1077125 h 1077125"/>
                  <a:gd name="connsiteX8" fmla="*/ 0 w 1740986"/>
                  <a:gd name="connsiteY8" fmla="*/ 1077125 h 1077125"/>
                  <a:gd name="connsiteX9" fmla="*/ 0 w 1740986"/>
                  <a:gd name="connsiteY9" fmla="*/ 538563 h 1077125"/>
                  <a:gd name="connsiteX10" fmla="*/ 0 w 1740986"/>
                  <a:gd name="connsiteY10" fmla="*/ 0 h 107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0986" h="1077125" fill="none" extrusionOk="0">
                    <a:moveTo>
                      <a:pt x="0" y="0"/>
                    </a:moveTo>
                    <a:cubicBezTo>
                      <a:pt x="172794" y="-17205"/>
                      <a:pt x="389158" y="51709"/>
                      <a:pt x="597739" y="0"/>
                    </a:cubicBezTo>
                    <a:cubicBezTo>
                      <a:pt x="806320" y="-51709"/>
                      <a:pt x="974756" y="28836"/>
                      <a:pt x="1143247" y="0"/>
                    </a:cubicBezTo>
                    <a:cubicBezTo>
                      <a:pt x="1311738" y="-28836"/>
                      <a:pt x="1481426" y="7102"/>
                      <a:pt x="1740986" y="0"/>
                    </a:cubicBezTo>
                    <a:cubicBezTo>
                      <a:pt x="1768941" y="184411"/>
                      <a:pt x="1716480" y="265645"/>
                      <a:pt x="1740986" y="527791"/>
                    </a:cubicBezTo>
                    <a:cubicBezTo>
                      <a:pt x="1765492" y="789937"/>
                      <a:pt x="1714415" y="832345"/>
                      <a:pt x="1740986" y="1077125"/>
                    </a:cubicBezTo>
                    <a:cubicBezTo>
                      <a:pt x="1620173" y="1115697"/>
                      <a:pt x="1429555" y="1062455"/>
                      <a:pt x="1178067" y="1077125"/>
                    </a:cubicBezTo>
                    <a:cubicBezTo>
                      <a:pt x="926579" y="1091795"/>
                      <a:pt x="823924" y="1057740"/>
                      <a:pt x="597739" y="1077125"/>
                    </a:cubicBezTo>
                    <a:cubicBezTo>
                      <a:pt x="371554" y="1096510"/>
                      <a:pt x="215512" y="1026680"/>
                      <a:pt x="0" y="1077125"/>
                    </a:cubicBezTo>
                    <a:cubicBezTo>
                      <a:pt x="-20056" y="879316"/>
                      <a:pt x="53540" y="668514"/>
                      <a:pt x="0" y="538563"/>
                    </a:cubicBezTo>
                    <a:cubicBezTo>
                      <a:pt x="-53540" y="408612"/>
                      <a:pt x="853" y="267955"/>
                      <a:pt x="0" y="0"/>
                    </a:cubicBezTo>
                    <a:close/>
                  </a:path>
                  <a:path w="1740986" h="1077125" stroke="0" extrusionOk="0">
                    <a:moveTo>
                      <a:pt x="0" y="0"/>
                    </a:moveTo>
                    <a:cubicBezTo>
                      <a:pt x="185048" y="-20614"/>
                      <a:pt x="381397" y="46749"/>
                      <a:pt x="580329" y="0"/>
                    </a:cubicBezTo>
                    <a:cubicBezTo>
                      <a:pt x="779261" y="-46749"/>
                      <a:pt x="998133" y="20188"/>
                      <a:pt x="1178067" y="0"/>
                    </a:cubicBezTo>
                    <a:cubicBezTo>
                      <a:pt x="1358001" y="-20188"/>
                      <a:pt x="1474347" y="7543"/>
                      <a:pt x="1740986" y="0"/>
                    </a:cubicBezTo>
                    <a:cubicBezTo>
                      <a:pt x="1773579" y="233023"/>
                      <a:pt x="1681551" y="310331"/>
                      <a:pt x="1740986" y="538563"/>
                    </a:cubicBezTo>
                    <a:cubicBezTo>
                      <a:pt x="1800421" y="766795"/>
                      <a:pt x="1731346" y="935621"/>
                      <a:pt x="1740986" y="1077125"/>
                    </a:cubicBezTo>
                    <a:cubicBezTo>
                      <a:pt x="1477517" y="1077283"/>
                      <a:pt x="1359508" y="1045935"/>
                      <a:pt x="1212887" y="1077125"/>
                    </a:cubicBezTo>
                    <a:cubicBezTo>
                      <a:pt x="1066266" y="1108315"/>
                      <a:pt x="906413" y="1067630"/>
                      <a:pt x="632558" y="1077125"/>
                    </a:cubicBezTo>
                    <a:cubicBezTo>
                      <a:pt x="358703" y="1086620"/>
                      <a:pt x="304276" y="1076796"/>
                      <a:pt x="0" y="1077125"/>
                    </a:cubicBezTo>
                    <a:cubicBezTo>
                      <a:pt x="-34550" y="958435"/>
                      <a:pt x="57558" y="769495"/>
                      <a:pt x="0" y="517020"/>
                    </a:cubicBezTo>
                    <a:cubicBezTo>
                      <a:pt x="-57558" y="264545"/>
                      <a:pt x="16891" y="11954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extLst>
                  <a:ext uri="{C807C97D-BFC1-408E-A445-0C87EB9F89A2}">
                    <ask:lineSketchStyleProps xmlns:ask="http://schemas.microsoft.com/office/drawing/2018/sketchyshapes" sd="14200301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100" b="1" dirty="0">
                    <a:solidFill>
                      <a:schemeClr val="tx1"/>
                    </a:solidFill>
                  </a:rPr>
                  <a:t>Legend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Parameter table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User-controlled Carbon 	Pools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Special Pools &amp; 	Emissions</a:t>
                </a:r>
              </a:p>
              <a:p>
                <a:r>
                  <a:rPr lang="en-CA" sz="900" dirty="0">
                    <a:solidFill>
                      <a:schemeClr val="tx1"/>
                    </a:solidFill>
                  </a:rPr>
                  <a:t>	Transfers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701482-CB10-E3A2-65D1-F64B2AED19FF}"/>
                  </a:ext>
                </a:extLst>
              </p:cNvPr>
              <p:cNvSpPr/>
              <p:nvPr/>
            </p:nvSpPr>
            <p:spPr>
              <a:xfrm>
                <a:off x="5219783" y="739837"/>
                <a:ext cx="344651" cy="74872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3F8DA3C-11AD-7BD5-AB20-53E182321CAA}"/>
                  </a:ext>
                </a:extLst>
              </p:cNvPr>
              <p:cNvSpPr/>
              <p:nvPr/>
            </p:nvSpPr>
            <p:spPr>
              <a:xfrm>
                <a:off x="5221949" y="880176"/>
                <a:ext cx="379278" cy="65845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0CBBCE6-C493-FC86-205E-4D05CC8BFF15}"/>
                  </a:ext>
                </a:extLst>
              </p:cNvPr>
              <p:cNvCxnSpPr/>
              <p:nvPr/>
            </p:nvCxnSpPr>
            <p:spPr>
              <a:xfrm>
                <a:off x="5294616" y="1172697"/>
                <a:ext cx="293888" cy="67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Flowchart: Preparation 17">
              <a:extLst>
                <a:ext uri="{FF2B5EF4-FFF2-40B4-BE49-F238E27FC236}">
                  <a16:creationId xmlns:a16="http://schemas.microsoft.com/office/drawing/2014/main" id="{D56EBD50-3A66-2ECB-6618-D35DFE4EE229}"/>
                </a:ext>
              </a:extLst>
            </p:cNvPr>
            <p:cNvSpPr/>
            <p:nvPr/>
          </p:nvSpPr>
          <p:spPr>
            <a:xfrm>
              <a:off x="5014816" y="1125270"/>
              <a:ext cx="393186" cy="109087"/>
            </a:xfrm>
            <a:prstGeom prst="flowChartPreparat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Flowchart: Preparation 24">
            <a:extLst>
              <a:ext uri="{FF2B5EF4-FFF2-40B4-BE49-F238E27FC236}">
                <a16:creationId xmlns:a16="http://schemas.microsoft.com/office/drawing/2014/main" id="{41870079-9EAE-B710-DDA7-267689978474}"/>
              </a:ext>
            </a:extLst>
          </p:cNvPr>
          <p:cNvSpPr/>
          <p:nvPr/>
        </p:nvSpPr>
        <p:spPr>
          <a:xfrm>
            <a:off x="1990341" y="447134"/>
            <a:ext cx="1021090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Landfill wood</a:t>
            </a:r>
          </a:p>
        </p:txBody>
      </p:sp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81E7BAB6-49CF-4DFD-A20C-64997ED86200}"/>
              </a:ext>
            </a:extLst>
          </p:cNvPr>
          <p:cNvSpPr/>
          <p:nvPr/>
        </p:nvSpPr>
        <p:spPr>
          <a:xfrm>
            <a:off x="3369469" y="416327"/>
            <a:ext cx="1021090" cy="479785"/>
          </a:xfrm>
          <a:prstGeom prst="flowChartPreparation">
            <a:avLst/>
          </a:prstGeom>
          <a:solidFill>
            <a:srgbClr val="FFD13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Landfill paper</a:t>
            </a:r>
          </a:p>
        </p:txBody>
      </p:sp>
      <p:sp>
        <p:nvSpPr>
          <p:cNvPr id="62" name="Flowchart: Preparation 61">
            <a:extLst>
              <a:ext uri="{FF2B5EF4-FFF2-40B4-BE49-F238E27FC236}">
                <a16:creationId xmlns:a16="http://schemas.microsoft.com/office/drawing/2014/main" id="{D1345CE7-949A-4A06-5ECB-9AD21E81F7C6}"/>
              </a:ext>
            </a:extLst>
          </p:cNvPr>
          <p:cNvSpPr/>
          <p:nvPr/>
        </p:nvSpPr>
        <p:spPr>
          <a:xfrm>
            <a:off x="578125" y="1934177"/>
            <a:ext cx="1524143" cy="742449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Non-Degradable Landfill wood</a:t>
            </a:r>
          </a:p>
        </p:txBody>
      </p:sp>
      <p:sp>
        <p:nvSpPr>
          <p:cNvPr id="70" name="Flowchart: Preparation 69">
            <a:extLst>
              <a:ext uri="{FF2B5EF4-FFF2-40B4-BE49-F238E27FC236}">
                <a16:creationId xmlns:a16="http://schemas.microsoft.com/office/drawing/2014/main" id="{BFE0E667-FD8C-2BCB-0B7E-707698DF450B}"/>
              </a:ext>
            </a:extLst>
          </p:cNvPr>
          <p:cNvSpPr/>
          <p:nvPr/>
        </p:nvSpPr>
        <p:spPr>
          <a:xfrm>
            <a:off x="2034468" y="2127559"/>
            <a:ext cx="1524143" cy="652269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Degradable Landfill wood</a:t>
            </a:r>
          </a:p>
        </p:txBody>
      </p:sp>
      <p:sp>
        <p:nvSpPr>
          <p:cNvPr id="71" name="Flowchart: Preparation 70">
            <a:extLst>
              <a:ext uri="{FF2B5EF4-FFF2-40B4-BE49-F238E27FC236}">
                <a16:creationId xmlns:a16="http://schemas.microsoft.com/office/drawing/2014/main" id="{D8B1CC80-C915-0A45-6065-D1C6D45931BC}"/>
              </a:ext>
            </a:extLst>
          </p:cNvPr>
          <p:cNvSpPr/>
          <p:nvPr/>
        </p:nvSpPr>
        <p:spPr>
          <a:xfrm>
            <a:off x="3569083" y="2036978"/>
            <a:ext cx="1531035" cy="668419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Degradable Landfill paper</a:t>
            </a:r>
          </a:p>
        </p:txBody>
      </p:sp>
      <p:sp>
        <p:nvSpPr>
          <p:cNvPr id="72" name="Flowchart: Preparation 71">
            <a:extLst>
              <a:ext uri="{FF2B5EF4-FFF2-40B4-BE49-F238E27FC236}">
                <a16:creationId xmlns:a16="http://schemas.microsoft.com/office/drawing/2014/main" id="{F808EC07-7B10-796B-657F-2F6365DCA44E}"/>
              </a:ext>
            </a:extLst>
          </p:cNvPr>
          <p:cNvSpPr/>
          <p:nvPr/>
        </p:nvSpPr>
        <p:spPr>
          <a:xfrm>
            <a:off x="5010332" y="1850781"/>
            <a:ext cx="1625297" cy="693970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Non-Degradable Landfill paper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A8A5429-5CBA-C90B-6FB6-04FAB942B844}"/>
              </a:ext>
            </a:extLst>
          </p:cNvPr>
          <p:cNvCxnSpPr>
            <a:cxnSpLocks/>
            <a:stCxn id="71" idx="2"/>
            <a:endCxn id="53" idx="0"/>
          </p:cNvCxnSpPr>
          <p:nvPr/>
        </p:nvCxnSpPr>
        <p:spPr>
          <a:xfrm flipH="1">
            <a:off x="3752892" y="2705397"/>
            <a:ext cx="581709" cy="7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2E0286-B5D8-A86B-50DA-9F3BDDF216A8}"/>
              </a:ext>
            </a:extLst>
          </p:cNvPr>
          <p:cNvCxnSpPr>
            <a:cxnSpLocks/>
            <a:stCxn id="140" idx="3"/>
            <a:endCxn id="126" idx="1"/>
          </p:cNvCxnSpPr>
          <p:nvPr/>
        </p:nvCxnSpPr>
        <p:spPr>
          <a:xfrm>
            <a:off x="3869610" y="5457310"/>
            <a:ext cx="464991" cy="422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5A7DEF4-AFC1-0411-0D40-60D10CEE7A86}"/>
              </a:ext>
            </a:extLst>
          </p:cNvPr>
          <p:cNvCxnSpPr>
            <a:cxnSpLocks/>
            <a:stCxn id="168" idx="3"/>
            <a:endCxn id="126" idx="1"/>
          </p:cNvCxnSpPr>
          <p:nvPr/>
        </p:nvCxnSpPr>
        <p:spPr>
          <a:xfrm flipV="1">
            <a:off x="3902062" y="5879688"/>
            <a:ext cx="432539" cy="166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Preparation 125">
            <a:extLst>
              <a:ext uri="{FF2B5EF4-FFF2-40B4-BE49-F238E27FC236}">
                <a16:creationId xmlns:a16="http://schemas.microsoft.com/office/drawing/2014/main" id="{C66C0C7D-8D6F-6E58-DF60-9E8DC9B51237}"/>
              </a:ext>
            </a:extLst>
          </p:cNvPr>
          <p:cNvSpPr/>
          <p:nvPr/>
        </p:nvSpPr>
        <p:spPr>
          <a:xfrm>
            <a:off x="4334601" y="5683542"/>
            <a:ext cx="957174" cy="392292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E_CO2</a:t>
            </a:r>
          </a:p>
        </p:txBody>
      </p:sp>
      <p:sp>
        <p:nvSpPr>
          <p:cNvPr id="127" name="Flowchart: Preparation 126">
            <a:extLst>
              <a:ext uri="{FF2B5EF4-FFF2-40B4-BE49-F238E27FC236}">
                <a16:creationId xmlns:a16="http://schemas.microsoft.com/office/drawing/2014/main" id="{60ABCD5B-4618-919D-D399-F7200A7C9866}"/>
              </a:ext>
            </a:extLst>
          </p:cNvPr>
          <p:cNvSpPr/>
          <p:nvPr/>
        </p:nvSpPr>
        <p:spPr>
          <a:xfrm>
            <a:off x="2828581" y="6596694"/>
            <a:ext cx="957174" cy="392292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E_CH4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00436FA-C901-6537-F956-5279B179EFDC}"/>
              </a:ext>
            </a:extLst>
          </p:cNvPr>
          <p:cNvCxnSpPr>
            <a:cxnSpLocks/>
            <a:stCxn id="168" idx="2"/>
            <a:endCxn id="127" idx="0"/>
          </p:cNvCxnSpPr>
          <p:nvPr/>
        </p:nvCxnSpPr>
        <p:spPr>
          <a:xfrm>
            <a:off x="3307168" y="6184530"/>
            <a:ext cx="0" cy="4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9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</TotalTime>
  <Words>349</Words>
  <Application>Microsoft Office PowerPoint</Application>
  <PresentationFormat>Letter Paper (8.5x11 in)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Dymond, Caren FOR:EX</dc:creator>
  <cp:lastModifiedBy>Caren Dymond</cp:lastModifiedBy>
  <cp:revision>72</cp:revision>
  <cp:lastPrinted>2024-05-01T20:07:50Z</cp:lastPrinted>
  <dcterms:created xsi:type="dcterms:W3CDTF">2022-07-25T19:35:44Z</dcterms:created>
  <dcterms:modified xsi:type="dcterms:W3CDTF">2024-05-01T20:43:24Z</dcterms:modified>
</cp:coreProperties>
</file>