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深色样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深色样式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28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EABA8C-1CE6-929C-3F7F-ADAB1FFF9B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C970FDE-2F52-890E-26C7-ED2E97FDE1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41BEAE-EF56-A1FD-2FDA-C861D611D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6516C-FCC6-4ECB-AEBE-81EE817EEB6B}" type="datetimeFigureOut">
              <a:rPr lang="zh-CN" altLang="en-US" smtClean="0"/>
              <a:t>2024/6/4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ACD639-D987-D774-5EDA-6303F1312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F13826-5710-082C-5FEF-A90325C61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5DB80-2683-4567-B452-44B0AE4B2C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0244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243F22-766E-C039-6613-23AA89480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D95B3D4-7054-78C0-03C7-9B37DE25D6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704EC2-18C7-75B3-209E-FC9685C7B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6516C-FCC6-4ECB-AEBE-81EE817EEB6B}" type="datetimeFigureOut">
              <a:rPr lang="zh-CN" altLang="en-US" smtClean="0"/>
              <a:t>2024/6/4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D0F6F3-0166-B06E-E703-A8B56272A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A7781E-6866-8D64-172F-E55552699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5DB80-2683-4567-B452-44B0AE4B2C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4636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1F33E43-1FFB-F83F-C904-2F7FDC4D8B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97A8247-1E67-0A7B-7B9A-62D12611CB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3DFF49-8FF1-B6C5-CDBC-31EF8D53E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6516C-FCC6-4ECB-AEBE-81EE817EEB6B}" type="datetimeFigureOut">
              <a:rPr lang="zh-CN" altLang="en-US" smtClean="0"/>
              <a:t>2024/6/4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133199-2265-86B8-2621-EA30E6ACE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DA8829-145B-CDCF-FB64-5A7F4C278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5DB80-2683-4567-B452-44B0AE4B2C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6441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5F085C-5A17-A79C-C600-E5973D2B7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4FC0F9-1BFA-84DD-0C53-591E31C786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F831AA-3315-DB08-31C0-7A509A3F8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6516C-FCC6-4ECB-AEBE-81EE817EEB6B}" type="datetimeFigureOut">
              <a:rPr lang="zh-CN" altLang="en-US" smtClean="0"/>
              <a:t>2024/6/4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756542-01C1-FF2D-0787-7F1FF411F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A0EEA5-499E-4429-076E-BAF76B0EC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5DB80-2683-4567-B452-44B0AE4B2C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2046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EB73C1-21D2-DD51-584A-D24DDB0ED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686DDDE-8461-0073-6348-4255EB2E1A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D101A8-E5AA-A537-5AD8-2974B54C8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6516C-FCC6-4ECB-AEBE-81EE817EEB6B}" type="datetimeFigureOut">
              <a:rPr lang="zh-CN" altLang="en-US" smtClean="0"/>
              <a:t>2024/6/4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7B0570-37CE-A9FB-0223-76B09B8F7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10F704-A603-4E42-68E3-CEA4B628C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5DB80-2683-4567-B452-44B0AE4B2C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6305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D6CCA7-A48F-EC28-6EC2-69365C4F1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D5CB8D-9D87-3BAA-CA33-ECA27B924B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1CD7AF9-A1A1-9DDC-16F1-5B82038AE0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DB60ECD-311C-0147-9149-FCD57A854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6516C-FCC6-4ECB-AEBE-81EE817EEB6B}" type="datetimeFigureOut">
              <a:rPr lang="zh-CN" altLang="en-US" smtClean="0"/>
              <a:t>2024/6/4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37546CD-79AA-03E5-16BF-099E30E97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5ACEB04-3804-825B-15A4-637D18B74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5DB80-2683-4567-B452-44B0AE4B2C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4863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64DD74-FB21-B53E-9AF8-A5921AB15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D6F3684-26CA-A0F5-FC8B-0EDA0F0B4A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B394DF3-D961-4F6E-0E31-C5BC01E654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0D580DF-3EA9-E074-14EA-F8278B4D44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DBC096E-D63C-E51B-5D1D-BC4C68C3B4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311DD03-7B61-C0F6-BE61-9776BE1C5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6516C-FCC6-4ECB-AEBE-81EE817EEB6B}" type="datetimeFigureOut">
              <a:rPr lang="zh-CN" altLang="en-US" smtClean="0"/>
              <a:t>2024/6/4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06EA29C-9B6F-40C9-BC7B-86AA1BC30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689EF0D-2E9D-6F9D-30F5-C8F3D5A81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5DB80-2683-4567-B452-44B0AE4B2C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9368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BFB354-8E2A-FB5B-6C57-51272D94A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08F8309-B85D-AFB3-93EA-132E84962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6516C-FCC6-4ECB-AEBE-81EE817EEB6B}" type="datetimeFigureOut">
              <a:rPr lang="zh-CN" altLang="en-US" smtClean="0"/>
              <a:t>2024/6/4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E0299EB-2453-4395-2CF4-5B109A760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621C51B-9106-8335-6AB3-492C9D2F2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5DB80-2683-4567-B452-44B0AE4B2C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206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E2B0909-6946-92A3-8E32-6B68129A0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6516C-FCC6-4ECB-AEBE-81EE817EEB6B}" type="datetimeFigureOut">
              <a:rPr lang="zh-CN" altLang="en-US" smtClean="0"/>
              <a:t>2024/6/4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6580F07-A7EA-281A-1672-EB96B139F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60DEEE7-73D2-FDCE-1B28-3557875FE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5DB80-2683-4567-B452-44B0AE4B2C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7623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E0D431-6FA5-284C-8945-A062FE846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C4E426-79CF-427D-243A-C30946B175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15D0B28-7CFE-5097-2CB4-5C7AE395FB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7242162-615B-5D27-AB93-180338FB4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6516C-FCC6-4ECB-AEBE-81EE817EEB6B}" type="datetimeFigureOut">
              <a:rPr lang="zh-CN" altLang="en-US" smtClean="0"/>
              <a:t>2024/6/4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2233A58-1D85-49CA-0AF2-2CC45AE03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A975F23-5B63-17E1-D22A-420309CB0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5DB80-2683-4567-B452-44B0AE4B2C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8506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4352DD-E858-45C9-16E6-EA298ECEE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CB603D4-E48F-0BDA-09F1-DBFCB9751B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3E766A2-AC9E-B444-913D-B8F78CE8C3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48F3F43-0406-E75C-9FAA-FC408EA06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6516C-FCC6-4ECB-AEBE-81EE817EEB6B}" type="datetimeFigureOut">
              <a:rPr lang="zh-CN" altLang="en-US" smtClean="0"/>
              <a:t>2024/6/4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F23A65A-5D81-F973-ED97-FFD501848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663C121-CA5F-E590-E7A8-CE7CAA40E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5DB80-2683-4567-B452-44B0AE4B2C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3215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515E3E5-A86C-2994-EDDD-5CC382249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65340F9-4B7E-EC3B-976F-7C428042FD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DAE244-A449-3BE3-3B3F-30E01FC30B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A6516C-FCC6-4ECB-AEBE-81EE817EEB6B}" type="datetimeFigureOut">
              <a:rPr lang="zh-CN" altLang="en-US" smtClean="0"/>
              <a:t>2024/6/4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B9A655-F54C-8283-DC50-9C017BA5C0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48780C-588B-2EF4-5DA2-08121CF7A9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5DB80-2683-4567-B452-44B0AE4B2C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7872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2874C24-803F-4509-57F2-8AF6A0AEA63D}"/>
              </a:ext>
            </a:extLst>
          </p:cNvPr>
          <p:cNvSpPr txBox="1"/>
          <p:nvPr/>
        </p:nvSpPr>
        <p:spPr>
          <a:xfrm flipH="1">
            <a:off x="2534723" y="2859613"/>
            <a:ext cx="7122553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LLM As a Judge</a:t>
            </a:r>
          </a:p>
          <a:p>
            <a:pPr algn="ctr"/>
            <a:r>
              <a:rPr lang="zh-CN" altLang="en-US" sz="3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项目汇报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5D3D168-3060-FD97-F5A1-4684DC594402}"/>
              </a:ext>
            </a:extLst>
          </p:cNvPr>
          <p:cNvSpPr txBox="1"/>
          <p:nvPr/>
        </p:nvSpPr>
        <p:spPr>
          <a:xfrm>
            <a:off x="8947619" y="5105911"/>
            <a:ext cx="2169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许哲 孙翰文 刘文睿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81152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2874C24-803F-4509-57F2-8AF6A0AEA63D}"/>
              </a:ext>
            </a:extLst>
          </p:cNvPr>
          <p:cNvSpPr txBox="1"/>
          <p:nvPr/>
        </p:nvSpPr>
        <p:spPr>
          <a:xfrm flipH="1">
            <a:off x="540405" y="496902"/>
            <a:ext cx="65944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选做部分概述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3CB9787-9439-8C10-0A3B-1EA8E406E9F5}"/>
              </a:ext>
            </a:extLst>
          </p:cNvPr>
          <p:cNvSpPr txBox="1"/>
          <p:nvPr/>
        </p:nvSpPr>
        <p:spPr>
          <a:xfrm>
            <a:off x="754841" y="1398097"/>
            <a:ext cx="10113631" cy="17054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在选做中，本项目使用了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Deepseek-v2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(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236B+8.1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万亿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Token) API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进行数据集的跑分，完成了：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Prompt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方法的尝试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数据集分析及基于数据集的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Prompt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调整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LLM as judge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固有问题的调整</a:t>
            </a:r>
          </a:p>
        </p:txBody>
      </p:sp>
    </p:spTree>
    <p:extLst>
      <p:ext uri="{BB962C8B-B14F-4D97-AF65-F5344CB8AC3E}">
        <p14:creationId xmlns:p14="http://schemas.microsoft.com/office/powerpoint/2010/main" val="1292558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2874C24-803F-4509-57F2-8AF6A0AEA63D}"/>
              </a:ext>
            </a:extLst>
          </p:cNvPr>
          <p:cNvSpPr txBox="1"/>
          <p:nvPr/>
        </p:nvSpPr>
        <p:spPr>
          <a:xfrm flipH="1">
            <a:off x="540405" y="496902"/>
            <a:ext cx="65944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Deepseek-v2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基础跑分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3CB9787-9439-8C10-0A3B-1EA8E406E9F5}"/>
              </a:ext>
            </a:extLst>
          </p:cNvPr>
          <p:cNvSpPr txBox="1"/>
          <p:nvPr/>
        </p:nvSpPr>
        <p:spPr>
          <a:xfrm>
            <a:off x="754841" y="1398097"/>
            <a:ext cx="1051253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首先，使用</a:t>
            </a:r>
            <a:r>
              <a:rPr lang="en-US" altLang="zh-CN" dirty="0" err="1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Deepseek-v2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API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在</a:t>
            </a:r>
            <a:r>
              <a:rPr lang="en-US" altLang="zh-CN" dirty="0" err="1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Pandalm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、</a:t>
            </a:r>
            <a:r>
              <a:rPr lang="en-US" altLang="zh-CN" dirty="0" err="1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AutoJ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与</a:t>
            </a:r>
            <a:r>
              <a:rPr lang="en-US" altLang="zh-CN" dirty="0" err="1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LLMBar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数据集上进行了跑分</a:t>
            </a:r>
            <a:endParaRPr lang="en-US" altLang="zh-CN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使用基础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Prompt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：</a:t>
            </a:r>
            <a:r>
              <a:rPr lang="en-US" altLang="zh-CN" b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For the problem, there are two answers, [1] and [2]. You need to choose the better one based on the instruction and the input. Please show your </a:t>
            </a:r>
            <a:r>
              <a:rPr lang="en-US" altLang="zh-CN" b="1" dirty="0" err="1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anwser</a:t>
            </a:r>
            <a:r>
              <a:rPr lang="en-US" altLang="zh-CN" b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with a pair of brackets directly in the response, like [0], [1] or [2]. If you think [1] is better than [2], return [1]. If you think [2] is better than [1], return [2]. If you think they are similar, return [0].  You don't need to give other </a:t>
            </a:r>
            <a:r>
              <a:rPr lang="en-US" altLang="zh-CN" b="1" dirty="0" err="1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addtional</a:t>
            </a:r>
            <a:r>
              <a:rPr lang="en-US" altLang="zh-CN" b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response. </a:t>
            </a:r>
          </a:p>
          <a:p>
            <a:endParaRPr lang="zh-CN" altLang="en-US" b="1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1D47E7C5-3D10-3E9E-4672-749983AB88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5982204"/>
              </p:ext>
            </p:extLst>
          </p:nvPr>
        </p:nvGraphicFramePr>
        <p:xfrm>
          <a:off x="1947106" y="3807397"/>
          <a:ext cx="8127999" cy="1483360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60726961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70549291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577804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Accuracy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F1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Score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3384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Pandalm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73.07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63.56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10700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AutoJ</a:t>
                      </a:r>
                      <a:endParaRPr lang="en-US" altLang="zh-CN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22.06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24.71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7288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LLMBar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89.00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59.12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99291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8848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2874C24-803F-4509-57F2-8AF6A0AEA63D}"/>
              </a:ext>
            </a:extLst>
          </p:cNvPr>
          <p:cNvSpPr txBox="1"/>
          <p:nvPr/>
        </p:nvSpPr>
        <p:spPr>
          <a:xfrm flipH="1">
            <a:off x="540404" y="496902"/>
            <a:ext cx="72596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模型固有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bias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探究：是否偏向于选择第一个？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3CB9787-9439-8C10-0A3B-1EA8E406E9F5}"/>
              </a:ext>
            </a:extLst>
          </p:cNvPr>
          <p:cNvSpPr txBox="1"/>
          <p:nvPr/>
        </p:nvSpPr>
        <p:spPr>
          <a:xfrm>
            <a:off x="754841" y="1398097"/>
            <a:ext cx="105125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处理数据集，将问答的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1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和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2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进行翻转后输入，得到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reverse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数据集，使用同样的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Prompt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，再次进行跑分，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Reverse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数据集的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Accuracy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并未与正向数据集产生显著差异。同时，右侧展示了</a:t>
            </a:r>
            <a:r>
              <a:rPr lang="en-US" altLang="zh-CN" dirty="0" err="1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Pandalm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与</a:t>
            </a:r>
            <a:r>
              <a:rPr lang="en-US" altLang="zh-CN" dirty="0" err="1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Pandalm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reverse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的混淆矩阵结果，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LLM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的预测比例贴合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People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结果，说明模型并不偏向选择答案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1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1D47E7C5-3D10-3E9E-4672-749983AB88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0136790"/>
              </p:ext>
            </p:extLst>
          </p:nvPr>
        </p:nvGraphicFramePr>
        <p:xfrm>
          <a:off x="891557" y="4877738"/>
          <a:ext cx="5779266" cy="1483360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1926422">
                  <a:extLst>
                    <a:ext uri="{9D8B030D-6E8A-4147-A177-3AD203B41FA5}">
                      <a16:colId xmlns:a16="http://schemas.microsoft.com/office/drawing/2014/main" val="607269615"/>
                    </a:ext>
                  </a:extLst>
                </a:gridCol>
                <a:gridCol w="1926422">
                  <a:extLst>
                    <a:ext uri="{9D8B030D-6E8A-4147-A177-3AD203B41FA5}">
                      <a16:colId xmlns:a16="http://schemas.microsoft.com/office/drawing/2014/main" val="2705492913"/>
                    </a:ext>
                  </a:extLst>
                </a:gridCol>
                <a:gridCol w="1926422">
                  <a:extLst>
                    <a:ext uri="{9D8B030D-6E8A-4147-A177-3AD203B41FA5}">
                      <a16:colId xmlns:a16="http://schemas.microsoft.com/office/drawing/2014/main" val="2577804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Accuracy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F1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Score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3384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Pandalm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reverse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71.27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61.49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10700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AutoJ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reverse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22.66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24.75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7288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LLMBar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reverse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92.00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61.22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9929106"/>
                  </a:ext>
                </a:extLst>
              </a:tr>
            </a:tbl>
          </a:graphicData>
        </a:graphic>
      </p:graphicFrame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C0590C54-70AD-F5F3-D8B5-D5C2E01F89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1961214"/>
              </p:ext>
            </p:extLst>
          </p:nvPr>
        </p:nvGraphicFramePr>
        <p:xfrm>
          <a:off x="891557" y="3261167"/>
          <a:ext cx="5779266" cy="1483360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1926422">
                  <a:extLst>
                    <a:ext uri="{9D8B030D-6E8A-4147-A177-3AD203B41FA5}">
                      <a16:colId xmlns:a16="http://schemas.microsoft.com/office/drawing/2014/main" val="607269615"/>
                    </a:ext>
                  </a:extLst>
                </a:gridCol>
                <a:gridCol w="1926422">
                  <a:extLst>
                    <a:ext uri="{9D8B030D-6E8A-4147-A177-3AD203B41FA5}">
                      <a16:colId xmlns:a16="http://schemas.microsoft.com/office/drawing/2014/main" val="2705492913"/>
                    </a:ext>
                  </a:extLst>
                </a:gridCol>
                <a:gridCol w="1926422">
                  <a:extLst>
                    <a:ext uri="{9D8B030D-6E8A-4147-A177-3AD203B41FA5}">
                      <a16:colId xmlns:a16="http://schemas.microsoft.com/office/drawing/2014/main" val="2577804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Accuracy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F1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Score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3384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Pandalm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73.07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63.56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10700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AutoJ</a:t>
                      </a:r>
                      <a:endParaRPr lang="en-US" altLang="zh-CN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22.06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24.71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7288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LLMBar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89.00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59.12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9929106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C81DDAF1-DEA4-A2D7-D984-139F0153D2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8172583"/>
              </p:ext>
            </p:extLst>
          </p:nvPr>
        </p:nvGraphicFramePr>
        <p:xfrm>
          <a:off x="7264214" y="3194412"/>
          <a:ext cx="3892694" cy="148336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1480887">
                  <a:extLst>
                    <a:ext uri="{9D8B030D-6E8A-4147-A177-3AD203B41FA5}">
                      <a16:colId xmlns:a16="http://schemas.microsoft.com/office/drawing/2014/main" val="3106712733"/>
                    </a:ext>
                  </a:extLst>
                </a:gridCol>
                <a:gridCol w="766168">
                  <a:extLst>
                    <a:ext uri="{9D8B030D-6E8A-4147-A177-3AD203B41FA5}">
                      <a16:colId xmlns:a16="http://schemas.microsoft.com/office/drawing/2014/main" val="3909127419"/>
                    </a:ext>
                  </a:extLst>
                </a:gridCol>
                <a:gridCol w="786471">
                  <a:extLst>
                    <a:ext uri="{9D8B030D-6E8A-4147-A177-3AD203B41FA5}">
                      <a16:colId xmlns:a16="http://schemas.microsoft.com/office/drawing/2014/main" val="3002624915"/>
                    </a:ext>
                  </a:extLst>
                </a:gridCol>
                <a:gridCol w="859168">
                  <a:extLst>
                    <a:ext uri="{9D8B030D-6E8A-4147-A177-3AD203B41FA5}">
                      <a16:colId xmlns:a16="http://schemas.microsoft.com/office/drawing/2014/main" val="21256793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People\LLM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7559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34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41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97352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21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333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68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1638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27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82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363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3391331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39C0AD11-B737-338A-99E1-E6AA88D046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7472218"/>
              </p:ext>
            </p:extLst>
          </p:nvPr>
        </p:nvGraphicFramePr>
        <p:xfrm>
          <a:off x="7264214" y="4877738"/>
          <a:ext cx="3892694" cy="148336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1480887">
                  <a:extLst>
                    <a:ext uri="{9D8B030D-6E8A-4147-A177-3AD203B41FA5}">
                      <a16:colId xmlns:a16="http://schemas.microsoft.com/office/drawing/2014/main" val="3106712733"/>
                    </a:ext>
                  </a:extLst>
                </a:gridCol>
                <a:gridCol w="766168">
                  <a:extLst>
                    <a:ext uri="{9D8B030D-6E8A-4147-A177-3AD203B41FA5}">
                      <a16:colId xmlns:a16="http://schemas.microsoft.com/office/drawing/2014/main" val="3909127419"/>
                    </a:ext>
                  </a:extLst>
                </a:gridCol>
                <a:gridCol w="786471">
                  <a:extLst>
                    <a:ext uri="{9D8B030D-6E8A-4147-A177-3AD203B41FA5}">
                      <a16:colId xmlns:a16="http://schemas.microsoft.com/office/drawing/2014/main" val="3002624915"/>
                    </a:ext>
                  </a:extLst>
                </a:gridCol>
                <a:gridCol w="859168">
                  <a:extLst>
                    <a:ext uri="{9D8B030D-6E8A-4147-A177-3AD203B41FA5}">
                      <a16:colId xmlns:a16="http://schemas.microsoft.com/office/drawing/2014/main" val="21256793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People\LLM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7559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35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27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43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97352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35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372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65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1638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35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82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305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33913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6660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2874C24-803F-4509-57F2-8AF6A0AEA63D}"/>
              </a:ext>
            </a:extLst>
          </p:cNvPr>
          <p:cNvSpPr txBox="1"/>
          <p:nvPr/>
        </p:nvSpPr>
        <p:spPr>
          <a:xfrm flipH="1">
            <a:off x="540405" y="496902"/>
            <a:ext cx="65944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Prompt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的影响</a:t>
            </a: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1D47E7C5-3D10-3E9E-4672-749983AB88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6135981"/>
              </p:ext>
            </p:extLst>
          </p:nvPr>
        </p:nvGraphicFramePr>
        <p:xfrm>
          <a:off x="946789" y="4638394"/>
          <a:ext cx="4625526" cy="1854200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1541842">
                  <a:extLst>
                    <a:ext uri="{9D8B030D-6E8A-4147-A177-3AD203B41FA5}">
                      <a16:colId xmlns:a16="http://schemas.microsoft.com/office/drawing/2014/main" val="607269615"/>
                    </a:ext>
                  </a:extLst>
                </a:gridCol>
                <a:gridCol w="1541842">
                  <a:extLst>
                    <a:ext uri="{9D8B030D-6E8A-4147-A177-3AD203B41FA5}">
                      <a16:colId xmlns:a16="http://schemas.microsoft.com/office/drawing/2014/main" val="2705492913"/>
                    </a:ext>
                  </a:extLst>
                </a:gridCol>
                <a:gridCol w="1541842">
                  <a:extLst>
                    <a:ext uri="{9D8B030D-6E8A-4147-A177-3AD203B41FA5}">
                      <a16:colId xmlns:a16="http://schemas.microsoft.com/office/drawing/2014/main" val="2577804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AutoJ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Accuracy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F1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Score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3384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Baseline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22.06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24.71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10700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Scenario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21.45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23.65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7288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Teacher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22.14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25.23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9929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Twochoice</a:t>
                      </a:r>
                      <a:endParaRPr lang="en-US" altLang="zh-CN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21.89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24.00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5216160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F69A562F-912A-DE8E-CDC9-137A71353234}"/>
              </a:ext>
            </a:extLst>
          </p:cNvPr>
          <p:cNvSpPr txBox="1"/>
          <p:nvPr/>
        </p:nvSpPr>
        <p:spPr>
          <a:xfrm>
            <a:off x="754841" y="1398097"/>
            <a:ext cx="1051253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由于</a:t>
            </a:r>
            <a:r>
              <a:rPr lang="en-US" altLang="zh-CN" dirty="0" err="1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AutoJ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数据集数据量大，评判结果显著差于其他数据集，在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Prompt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测试中使用</a:t>
            </a:r>
            <a:r>
              <a:rPr lang="en-US" altLang="zh-CN" dirty="0" err="1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AutoJ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数据集观测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Prompt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对结果的影响，本项目回答了以下问题：</a:t>
            </a:r>
            <a:endParaRPr lang="en-US" altLang="zh-CN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Prompt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能否带来显著的性能提升？</a:t>
            </a:r>
            <a:r>
              <a:rPr lang="zh-CN" altLang="en-US" b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不能，模型本身的能力起决定性作用</a:t>
            </a:r>
            <a:endParaRPr lang="en-US" altLang="zh-CN" b="1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添加场景信息（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Scenario,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For the problem in a specific scenario…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）？</a:t>
            </a:r>
            <a:r>
              <a:rPr lang="zh-CN" altLang="en-US" b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无提升</a:t>
            </a:r>
            <a:endParaRPr lang="en-US" altLang="zh-CN" b="1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扮演合适的角色（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Teacher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）？</a:t>
            </a:r>
            <a:r>
              <a:rPr lang="zh-CN" altLang="en-US" b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无提升</a:t>
            </a:r>
            <a:endParaRPr lang="en-US" altLang="zh-CN" b="1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放弃两个答案相似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(0)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的选项（</a:t>
            </a:r>
            <a:r>
              <a:rPr lang="en-US" altLang="zh-CN" dirty="0" err="1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twochoice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, return [1] or [2]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）？</a:t>
            </a:r>
            <a:r>
              <a:rPr lang="zh-CN" altLang="en-US" b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无提升</a:t>
            </a:r>
            <a:endParaRPr lang="en-US" altLang="zh-CN" b="1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指定领域信息（</a:t>
            </a:r>
            <a:r>
              <a:rPr lang="en-US" altLang="zh-CN" dirty="0" err="1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goodat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,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you are good at writing,  reading and math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）？</a:t>
            </a:r>
            <a:r>
              <a:rPr lang="zh-CN" altLang="en-US" b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无提升</a:t>
            </a:r>
            <a:endParaRPr lang="en-US" altLang="zh-CN" b="1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调整结果的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temperature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（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temperature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，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1.0-&gt;0.0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）？</a:t>
            </a:r>
            <a:r>
              <a:rPr lang="zh-CN" altLang="en-US" b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无提升</a:t>
            </a:r>
            <a:endParaRPr lang="en-US" altLang="zh-CN" b="1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添加结果为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0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的示例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(</a:t>
            </a:r>
            <a:r>
              <a:rPr lang="en-US" altLang="zh-CN" dirty="0" err="1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example0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，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For example, … you need to return [0])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？</a:t>
            </a:r>
            <a:r>
              <a:rPr lang="zh-CN" altLang="en-US" b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有较少提升</a:t>
            </a:r>
            <a:endParaRPr lang="en-US" altLang="zh-CN" b="1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添加结果为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1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的示例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(</a:t>
            </a:r>
            <a:r>
              <a:rPr lang="en-US" altLang="zh-CN" dirty="0" err="1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example1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，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For example, … you need to return [1])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？</a:t>
            </a:r>
            <a:r>
              <a:rPr lang="zh-CN" altLang="en-US" b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有较少提升</a:t>
            </a:r>
            <a:endParaRPr lang="en-US" altLang="zh-CN" b="1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09912237-E684-C9C2-B46C-70CADEFC63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4510094"/>
              </p:ext>
            </p:extLst>
          </p:nvPr>
        </p:nvGraphicFramePr>
        <p:xfrm>
          <a:off x="6238838" y="4638394"/>
          <a:ext cx="4625526" cy="1854200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1541842">
                  <a:extLst>
                    <a:ext uri="{9D8B030D-6E8A-4147-A177-3AD203B41FA5}">
                      <a16:colId xmlns:a16="http://schemas.microsoft.com/office/drawing/2014/main" val="607269615"/>
                    </a:ext>
                  </a:extLst>
                </a:gridCol>
                <a:gridCol w="1541842">
                  <a:extLst>
                    <a:ext uri="{9D8B030D-6E8A-4147-A177-3AD203B41FA5}">
                      <a16:colId xmlns:a16="http://schemas.microsoft.com/office/drawing/2014/main" val="2705492913"/>
                    </a:ext>
                  </a:extLst>
                </a:gridCol>
                <a:gridCol w="1541842">
                  <a:extLst>
                    <a:ext uri="{9D8B030D-6E8A-4147-A177-3AD203B41FA5}">
                      <a16:colId xmlns:a16="http://schemas.microsoft.com/office/drawing/2014/main" val="2577804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AutoJ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Accuracy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F1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Score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3384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Goodat</a:t>
                      </a:r>
                      <a:endParaRPr lang="en-US" altLang="zh-CN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20.88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22.10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5904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Temperature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21.45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24.57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3356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Example0</a:t>
                      </a:r>
                      <a:endParaRPr lang="en-US" altLang="zh-CN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24.17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26.55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0524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Example1</a:t>
                      </a:r>
                      <a:endParaRPr lang="en-US" altLang="zh-CN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23.84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25.82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5276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46102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2874C24-803F-4509-57F2-8AF6A0AEA63D}"/>
              </a:ext>
            </a:extLst>
          </p:cNvPr>
          <p:cNvSpPr txBox="1"/>
          <p:nvPr/>
        </p:nvSpPr>
        <p:spPr>
          <a:xfrm flipH="1">
            <a:off x="540405" y="496902"/>
            <a:ext cx="65944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Prompt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中加入例子的提升来源</a:t>
            </a: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1D47E7C5-3D10-3E9E-4672-749983AB88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5198449"/>
              </p:ext>
            </p:extLst>
          </p:nvPr>
        </p:nvGraphicFramePr>
        <p:xfrm>
          <a:off x="1382510" y="2631624"/>
          <a:ext cx="3895233" cy="1483360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1298411">
                  <a:extLst>
                    <a:ext uri="{9D8B030D-6E8A-4147-A177-3AD203B41FA5}">
                      <a16:colId xmlns:a16="http://schemas.microsoft.com/office/drawing/2014/main" val="607269615"/>
                    </a:ext>
                  </a:extLst>
                </a:gridCol>
                <a:gridCol w="1298411">
                  <a:extLst>
                    <a:ext uri="{9D8B030D-6E8A-4147-A177-3AD203B41FA5}">
                      <a16:colId xmlns:a16="http://schemas.microsoft.com/office/drawing/2014/main" val="2705492913"/>
                    </a:ext>
                  </a:extLst>
                </a:gridCol>
                <a:gridCol w="1298411">
                  <a:extLst>
                    <a:ext uri="{9D8B030D-6E8A-4147-A177-3AD203B41FA5}">
                      <a16:colId xmlns:a16="http://schemas.microsoft.com/office/drawing/2014/main" val="2577804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AutoJ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Accuracy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F1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Score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3384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Baseline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22.06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24.71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10700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Example0</a:t>
                      </a:r>
                      <a:endParaRPr lang="en-US" altLang="zh-CN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24.17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26.55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7288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Example1</a:t>
                      </a:r>
                      <a:endParaRPr lang="en-US" altLang="zh-CN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23.84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25.82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9929106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F69A562F-912A-DE8E-CDC9-137A71353234}"/>
              </a:ext>
            </a:extLst>
          </p:cNvPr>
          <p:cNvSpPr txBox="1"/>
          <p:nvPr/>
        </p:nvSpPr>
        <p:spPr>
          <a:xfrm>
            <a:off x="754841" y="1398097"/>
            <a:ext cx="105125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观察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baseline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的混淆矩阵，可以作出一个基本假设：模型判断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[0]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是困难的，判断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[1]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与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[2]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的正确率相对较高，因此加入示例告诉模型如何判断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[0]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应该有助于提升结果。但实际结果却是加入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[1]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的示例的效果比加入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[0]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更能让模型知道如何判断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[0]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。</a:t>
            </a:r>
            <a:endParaRPr lang="en-US" altLang="zh-CN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9F538DC8-6BDD-2E33-160A-75649B8653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641263"/>
              </p:ext>
            </p:extLst>
          </p:nvPr>
        </p:nvGraphicFramePr>
        <p:xfrm>
          <a:off x="6748713" y="2631624"/>
          <a:ext cx="3892694" cy="148336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1480887">
                  <a:extLst>
                    <a:ext uri="{9D8B030D-6E8A-4147-A177-3AD203B41FA5}">
                      <a16:colId xmlns:a16="http://schemas.microsoft.com/office/drawing/2014/main" val="3106712733"/>
                    </a:ext>
                  </a:extLst>
                </a:gridCol>
                <a:gridCol w="766168">
                  <a:extLst>
                    <a:ext uri="{9D8B030D-6E8A-4147-A177-3AD203B41FA5}">
                      <a16:colId xmlns:a16="http://schemas.microsoft.com/office/drawing/2014/main" val="3909127419"/>
                    </a:ext>
                  </a:extLst>
                </a:gridCol>
                <a:gridCol w="786471">
                  <a:extLst>
                    <a:ext uri="{9D8B030D-6E8A-4147-A177-3AD203B41FA5}">
                      <a16:colId xmlns:a16="http://schemas.microsoft.com/office/drawing/2014/main" val="3002624915"/>
                    </a:ext>
                  </a:extLst>
                </a:gridCol>
                <a:gridCol w="859168">
                  <a:extLst>
                    <a:ext uri="{9D8B030D-6E8A-4147-A177-3AD203B41FA5}">
                      <a16:colId xmlns:a16="http://schemas.microsoft.com/office/drawing/2014/main" val="21256793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baseline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7559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446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48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97352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170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312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1638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26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233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3391331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533367B4-41C2-B6F4-A6A0-AE5A8F1F86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564489"/>
              </p:ext>
            </p:extLst>
          </p:nvPr>
        </p:nvGraphicFramePr>
        <p:xfrm>
          <a:off x="1382510" y="4718223"/>
          <a:ext cx="3892694" cy="148336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1480887">
                  <a:extLst>
                    <a:ext uri="{9D8B030D-6E8A-4147-A177-3AD203B41FA5}">
                      <a16:colId xmlns:a16="http://schemas.microsoft.com/office/drawing/2014/main" val="3106712733"/>
                    </a:ext>
                  </a:extLst>
                </a:gridCol>
                <a:gridCol w="766168">
                  <a:extLst>
                    <a:ext uri="{9D8B030D-6E8A-4147-A177-3AD203B41FA5}">
                      <a16:colId xmlns:a16="http://schemas.microsoft.com/office/drawing/2014/main" val="3909127419"/>
                    </a:ext>
                  </a:extLst>
                </a:gridCol>
                <a:gridCol w="786471">
                  <a:extLst>
                    <a:ext uri="{9D8B030D-6E8A-4147-A177-3AD203B41FA5}">
                      <a16:colId xmlns:a16="http://schemas.microsoft.com/office/drawing/2014/main" val="3002624915"/>
                    </a:ext>
                  </a:extLst>
                </a:gridCol>
                <a:gridCol w="859168">
                  <a:extLst>
                    <a:ext uri="{9D8B030D-6E8A-4147-A177-3AD203B41FA5}">
                      <a16:colId xmlns:a16="http://schemas.microsoft.com/office/drawing/2014/main" val="21256793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example0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7559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67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382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66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97352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37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129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330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1638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71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159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137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3391331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8A421F6B-4E60-D83A-57C0-346AA26C49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6729669"/>
              </p:ext>
            </p:extLst>
          </p:nvPr>
        </p:nvGraphicFramePr>
        <p:xfrm>
          <a:off x="6748713" y="4718223"/>
          <a:ext cx="3892694" cy="148336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1480887">
                  <a:extLst>
                    <a:ext uri="{9D8B030D-6E8A-4147-A177-3AD203B41FA5}">
                      <a16:colId xmlns:a16="http://schemas.microsoft.com/office/drawing/2014/main" val="3106712733"/>
                    </a:ext>
                  </a:extLst>
                </a:gridCol>
                <a:gridCol w="766168">
                  <a:extLst>
                    <a:ext uri="{9D8B030D-6E8A-4147-A177-3AD203B41FA5}">
                      <a16:colId xmlns:a16="http://schemas.microsoft.com/office/drawing/2014/main" val="3909127419"/>
                    </a:ext>
                  </a:extLst>
                </a:gridCol>
                <a:gridCol w="786471">
                  <a:extLst>
                    <a:ext uri="{9D8B030D-6E8A-4147-A177-3AD203B41FA5}">
                      <a16:colId xmlns:a16="http://schemas.microsoft.com/office/drawing/2014/main" val="3002624915"/>
                    </a:ext>
                  </a:extLst>
                </a:gridCol>
                <a:gridCol w="859168">
                  <a:extLst>
                    <a:ext uri="{9D8B030D-6E8A-4147-A177-3AD203B41FA5}">
                      <a16:colId xmlns:a16="http://schemas.microsoft.com/office/drawing/2014/main" val="21256793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example1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7559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109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331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78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97352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66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73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358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1638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98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123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148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33913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67896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2874C24-803F-4509-57F2-8AF6A0AEA63D}"/>
              </a:ext>
            </a:extLst>
          </p:cNvPr>
          <p:cNvSpPr txBox="1"/>
          <p:nvPr/>
        </p:nvSpPr>
        <p:spPr>
          <a:xfrm flipH="1">
            <a:off x="540405" y="496902"/>
            <a:ext cx="65944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AutoJ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数据集的问题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69A562F-912A-DE8E-CDC9-137A71353234}"/>
              </a:ext>
            </a:extLst>
          </p:cNvPr>
          <p:cNvSpPr txBox="1"/>
          <p:nvPr/>
        </p:nvSpPr>
        <p:spPr>
          <a:xfrm>
            <a:off x="754841" y="1398097"/>
            <a:ext cx="1051253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AutoJ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测试结果相较于其他两个数据集显著的低，这主要归结于两方面：</a:t>
            </a:r>
            <a:endParaRPr lang="en-US" altLang="zh-CN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AutoJ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数据集的难度更高。对比</a:t>
            </a:r>
            <a:r>
              <a:rPr lang="en-US" altLang="zh-CN" dirty="0" err="1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Pandalm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，对</a:t>
            </a:r>
            <a:r>
              <a:rPr lang="en-US" altLang="zh-CN" dirty="0" err="1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pandalm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问题进行分类（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LLM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完成），</a:t>
            </a:r>
            <a:r>
              <a:rPr lang="en-US" altLang="zh-CN" dirty="0" err="1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AutoJ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每类任务的准确度均显著低于</a:t>
            </a:r>
            <a:r>
              <a:rPr lang="en-US" altLang="zh-CN" dirty="0" err="1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Pandalm</a:t>
            </a:r>
            <a:endParaRPr lang="en-US" altLang="zh-CN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AutoJ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的打标签方式：单人评测，本身评测结果就不一定准确；而</a:t>
            </a:r>
            <a:r>
              <a:rPr lang="en-US" altLang="zh-CN" dirty="0" err="1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Pandalm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使用三人评测选最优，且对有分歧的结果进行了剔除</a:t>
            </a:r>
            <a:endParaRPr lang="en-US" altLang="zh-CN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7515F8A0-63DA-89F7-21B3-4177628B2C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3645" y="2875341"/>
            <a:ext cx="9964709" cy="3982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5117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2874C24-803F-4509-57F2-8AF6A0AEA63D}"/>
              </a:ext>
            </a:extLst>
          </p:cNvPr>
          <p:cNvSpPr txBox="1"/>
          <p:nvPr/>
        </p:nvSpPr>
        <p:spPr>
          <a:xfrm flipH="1">
            <a:off x="540405" y="496902"/>
            <a:ext cx="65944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选做部分总结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69A562F-912A-DE8E-CDC9-137A71353234}"/>
              </a:ext>
            </a:extLst>
          </p:cNvPr>
          <p:cNvSpPr txBox="1"/>
          <p:nvPr/>
        </p:nvSpPr>
        <p:spPr>
          <a:xfrm>
            <a:off x="754841" y="1398097"/>
            <a:ext cx="10512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0B75E7C-307C-E564-5986-E4638FF8CC0C}"/>
              </a:ext>
            </a:extLst>
          </p:cNvPr>
          <p:cNvSpPr txBox="1"/>
          <p:nvPr/>
        </p:nvSpPr>
        <p:spPr>
          <a:xfrm>
            <a:off x="754841" y="1398097"/>
            <a:ext cx="1051253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模型判断的能力依赖于模型本身，部分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Prompt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只能带来微小的提升，且这种提升的效果是不可预测的</a:t>
            </a:r>
            <a:endParaRPr lang="en-US" altLang="zh-CN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模型判断两个结果相似的难度高于判断某一结果好的难度，在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Prompt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中加入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Example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能够帮助模型更好的判断结果相似</a:t>
            </a:r>
            <a:endParaRPr lang="en-US" altLang="zh-CN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AutoJ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数据集的难度显著高于其他数据集，但打标签方法较弱</a:t>
            </a:r>
            <a:endParaRPr lang="en-US" altLang="zh-CN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29975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673</TotalTime>
  <Words>898</Words>
  <Application>Microsoft Office PowerPoint</Application>
  <PresentationFormat>宽屏</PresentationFormat>
  <Paragraphs>188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等线</vt:lpstr>
      <vt:lpstr>等线 Light</vt:lpstr>
      <vt:lpstr>微软雅黑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文睿 刘</dc:creator>
  <cp:lastModifiedBy>文睿 刘</cp:lastModifiedBy>
  <cp:revision>9</cp:revision>
  <dcterms:created xsi:type="dcterms:W3CDTF">2024-04-15T11:08:57Z</dcterms:created>
  <dcterms:modified xsi:type="dcterms:W3CDTF">2024-06-05T01:29:35Z</dcterms:modified>
</cp:coreProperties>
</file>