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8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ABA8C-1CE6-929C-3F7F-ADAB1FFF9B4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C970FDE-2F52-890E-26C7-ED2E97FDE1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D41BEAE-EF56-A1FD-2FDA-C861D611DCE0}"/>
              </a:ext>
            </a:extLst>
          </p:cNvPr>
          <p:cNvSpPr>
            <a:spLocks noGrp="1"/>
          </p:cNvSpPr>
          <p:nvPr>
            <p:ph type="dt" sz="half" idx="10"/>
          </p:nvPr>
        </p:nvSpPr>
        <p:spPr/>
        <p:txBody>
          <a:bodyPr/>
          <a:lstStyle/>
          <a:p>
            <a:fld id="{67A6516C-FCC6-4ECB-AEBE-81EE817EEB6B}" type="datetimeFigureOut">
              <a:rPr lang="zh-CN" altLang="en-US" smtClean="0"/>
              <a:t>2024/4/20</a:t>
            </a:fld>
            <a:endParaRPr lang="zh-CN" altLang="en-US"/>
          </a:p>
        </p:txBody>
      </p:sp>
      <p:sp>
        <p:nvSpPr>
          <p:cNvPr id="5" name="页脚占位符 4">
            <a:extLst>
              <a:ext uri="{FF2B5EF4-FFF2-40B4-BE49-F238E27FC236}">
                <a16:creationId xmlns:a16="http://schemas.microsoft.com/office/drawing/2014/main" id="{80ACD639-D987-D774-5EDA-6303F13127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F13826-5710-082C-5FEF-A90325C617DE}"/>
              </a:ext>
            </a:extLst>
          </p:cNvPr>
          <p:cNvSpPr>
            <a:spLocks noGrp="1"/>
          </p:cNvSpPr>
          <p:nvPr>
            <p:ph type="sldNum" sz="quarter" idx="12"/>
          </p:nvPr>
        </p:nvSpPr>
        <p:spPr/>
        <p:txBody>
          <a:bodyPr/>
          <a:lstStyle/>
          <a:p>
            <a:fld id="{3685DB80-2683-4567-B452-44B0AE4B2CE7}" type="slidenum">
              <a:rPr lang="zh-CN" altLang="en-US" smtClean="0"/>
              <a:t>‹#›</a:t>
            </a:fld>
            <a:endParaRPr lang="zh-CN" altLang="en-US"/>
          </a:p>
        </p:txBody>
      </p:sp>
    </p:spTree>
    <p:extLst>
      <p:ext uri="{BB962C8B-B14F-4D97-AF65-F5344CB8AC3E}">
        <p14:creationId xmlns:p14="http://schemas.microsoft.com/office/powerpoint/2010/main" val="4060244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243F22-766E-C039-6613-23AA8948004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D95B3D4-7054-78C0-03C7-9B37DE25D64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704EC2-18C7-75B3-209E-FC9685C7B053}"/>
              </a:ext>
            </a:extLst>
          </p:cNvPr>
          <p:cNvSpPr>
            <a:spLocks noGrp="1"/>
          </p:cNvSpPr>
          <p:nvPr>
            <p:ph type="dt" sz="half" idx="10"/>
          </p:nvPr>
        </p:nvSpPr>
        <p:spPr/>
        <p:txBody>
          <a:bodyPr/>
          <a:lstStyle/>
          <a:p>
            <a:fld id="{67A6516C-FCC6-4ECB-AEBE-81EE817EEB6B}" type="datetimeFigureOut">
              <a:rPr lang="zh-CN" altLang="en-US" smtClean="0"/>
              <a:t>2024/4/20</a:t>
            </a:fld>
            <a:endParaRPr lang="zh-CN" altLang="en-US"/>
          </a:p>
        </p:txBody>
      </p:sp>
      <p:sp>
        <p:nvSpPr>
          <p:cNvPr id="5" name="页脚占位符 4">
            <a:extLst>
              <a:ext uri="{FF2B5EF4-FFF2-40B4-BE49-F238E27FC236}">
                <a16:creationId xmlns:a16="http://schemas.microsoft.com/office/drawing/2014/main" id="{2DD0F6F3-0166-B06E-E703-A8B56272A2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A7781E-6866-8D64-172F-E55552699CB8}"/>
              </a:ext>
            </a:extLst>
          </p:cNvPr>
          <p:cNvSpPr>
            <a:spLocks noGrp="1"/>
          </p:cNvSpPr>
          <p:nvPr>
            <p:ph type="sldNum" sz="quarter" idx="12"/>
          </p:nvPr>
        </p:nvSpPr>
        <p:spPr/>
        <p:txBody>
          <a:bodyPr/>
          <a:lstStyle/>
          <a:p>
            <a:fld id="{3685DB80-2683-4567-B452-44B0AE4B2CE7}" type="slidenum">
              <a:rPr lang="zh-CN" altLang="en-US" smtClean="0"/>
              <a:t>‹#›</a:t>
            </a:fld>
            <a:endParaRPr lang="zh-CN" altLang="en-US"/>
          </a:p>
        </p:txBody>
      </p:sp>
    </p:spTree>
    <p:extLst>
      <p:ext uri="{BB962C8B-B14F-4D97-AF65-F5344CB8AC3E}">
        <p14:creationId xmlns:p14="http://schemas.microsoft.com/office/powerpoint/2010/main" val="2524636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1F33E43-1FFB-F83F-C904-2F7FDC4D8BB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97A8247-1E67-0A7B-7B9A-62D12611CBC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3DFF49-8FF1-B6C5-CDBC-31EF8D53E825}"/>
              </a:ext>
            </a:extLst>
          </p:cNvPr>
          <p:cNvSpPr>
            <a:spLocks noGrp="1"/>
          </p:cNvSpPr>
          <p:nvPr>
            <p:ph type="dt" sz="half" idx="10"/>
          </p:nvPr>
        </p:nvSpPr>
        <p:spPr/>
        <p:txBody>
          <a:bodyPr/>
          <a:lstStyle/>
          <a:p>
            <a:fld id="{67A6516C-FCC6-4ECB-AEBE-81EE817EEB6B}" type="datetimeFigureOut">
              <a:rPr lang="zh-CN" altLang="en-US" smtClean="0"/>
              <a:t>2024/4/20</a:t>
            </a:fld>
            <a:endParaRPr lang="zh-CN" altLang="en-US"/>
          </a:p>
        </p:txBody>
      </p:sp>
      <p:sp>
        <p:nvSpPr>
          <p:cNvPr id="5" name="页脚占位符 4">
            <a:extLst>
              <a:ext uri="{FF2B5EF4-FFF2-40B4-BE49-F238E27FC236}">
                <a16:creationId xmlns:a16="http://schemas.microsoft.com/office/drawing/2014/main" id="{CE133199-2265-86B8-2621-EA30E6ACEC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DA8829-145B-CDCF-FB64-5A7F4C278310}"/>
              </a:ext>
            </a:extLst>
          </p:cNvPr>
          <p:cNvSpPr>
            <a:spLocks noGrp="1"/>
          </p:cNvSpPr>
          <p:nvPr>
            <p:ph type="sldNum" sz="quarter" idx="12"/>
          </p:nvPr>
        </p:nvSpPr>
        <p:spPr/>
        <p:txBody>
          <a:bodyPr/>
          <a:lstStyle/>
          <a:p>
            <a:fld id="{3685DB80-2683-4567-B452-44B0AE4B2CE7}" type="slidenum">
              <a:rPr lang="zh-CN" altLang="en-US" smtClean="0"/>
              <a:t>‹#›</a:t>
            </a:fld>
            <a:endParaRPr lang="zh-CN" altLang="en-US"/>
          </a:p>
        </p:txBody>
      </p:sp>
    </p:spTree>
    <p:extLst>
      <p:ext uri="{BB962C8B-B14F-4D97-AF65-F5344CB8AC3E}">
        <p14:creationId xmlns:p14="http://schemas.microsoft.com/office/powerpoint/2010/main" val="1656441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5F085C-5A17-A79C-C600-E5973D2B78B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E4FC0F9-1BFA-84DD-0C53-591E31C7862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F831AA-3315-DB08-31C0-7A509A3F87AF}"/>
              </a:ext>
            </a:extLst>
          </p:cNvPr>
          <p:cNvSpPr>
            <a:spLocks noGrp="1"/>
          </p:cNvSpPr>
          <p:nvPr>
            <p:ph type="dt" sz="half" idx="10"/>
          </p:nvPr>
        </p:nvSpPr>
        <p:spPr/>
        <p:txBody>
          <a:bodyPr/>
          <a:lstStyle/>
          <a:p>
            <a:fld id="{67A6516C-FCC6-4ECB-AEBE-81EE817EEB6B}" type="datetimeFigureOut">
              <a:rPr lang="zh-CN" altLang="en-US" smtClean="0"/>
              <a:t>2024/4/20</a:t>
            </a:fld>
            <a:endParaRPr lang="zh-CN" altLang="en-US"/>
          </a:p>
        </p:txBody>
      </p:sp>
      <p:sp>
        <p:nvSpPr>
          <p:cNvPr id="5" name="页脚占位符 4">
            <a:extLst>
              <a:ext uri="{FF2B5EF4-FFF2-40B4-BE49-F238E27FC236}">
                <a16:creationId xmlns:a16="http://schemas.microsoft.com/office/drawing/2014/main" id="{78756542-01C1-FF2D-0787-7F1FF411F2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A0EEA5-499E-4429-076E-BAF76B0EC5E3}"/>
              </a:ext>
            </a:extLst>
          </p:cNvPr>
          <p:cNvSpPr>
            <a:spLocks noGrp="1"/>
          </p:cNvSpPr>
          <p:nvPr>
            <p:ph type="sldNum" sz="quarter" idx="12"/>
          </p:nvPr>
        </p:nvSpPr>
        <p:spPr/>
        <p:txBody>
          <a:bodyPr/>
          <a:lstStyle/>
          <a:p>
            <a:fld id="{3685DB80-2683-4567-B452-44B0AE4B2CE7}" type="slidenum">
              <a:rPr lang="zh-CN" altLang="en-US" smtClean="0"/>
              <a:t>‹#›</a:t>
            </a:fld>
            <a:endParaRPr lang="zh-CN" altLang="en-US"/>
          </a:p>
        </p:txBody>
      </p:sp>
    </p:spTree>
    <p:extLst>
      <p:ext uri="{BB962C8B-B14F-4D97-AF65-F5344CB8AC3E}">
        <p14:creationId xmlns:p14="http://schemas.microsoft.com/office/powerpoint/2010/main" val="4072046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EB73C1-21D2-DD51-584A-D24DDB0EDCA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686DDDE-8461-0073-6348-4255EB2E1A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8D101A8-E5AA-A537-5AD8-2974B54C8F03}"/>
              </a:ext>
            </a:extLst>
          </p:cNvPr>
          <p:cNvSpPr>
            <a:spLocks noGrp="1"/>
          </p:cNvSpPr>
          <p:nvPr>
            <p:ph type="dt" sz="half" idx="10"/>
          </p:nvPr>
        </p:nvSpPr>
        <p:spPr/>
        <p:txBody>
          <a:bodyPr/>
          <a:lstStyle/>
          <a:p>
            <a:fld id="{67A6516C-FCC6-4ECB-AEBE-81EE817EEB6B}" type="datetimeFigureOut">
              <a:rPr lang="zh-CN" altLang="en-US" smtClean="0"/>
              <a:t>2024/4/20</a:t>
            </a:fld>
            <a:endParaRPr lang="zh-CN" altLang="en-US"/>
          </a:p>
        </p:txBody>
      </p:sp>
      <p:sp>
        <p:nvSpPr>
          <p:cNvPr id="5" name="页脚占位符 4">
            <a:extLst>
              <a:ext uri="{FF2B5EF4-FFF2-40B4-BE49-F238E27FC236}">
                <a16:creationId xmlns:a16="http://schemas.microsoft.com/office/drawing/2014/main" id="{A57B0570-37CE-A9FB-0223-76B09B8F75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10F704-A603-4E42-68E3-CEA4B628CB02}"/>
              </a:ext>
            </a:extLst>
          </p:cNvPr>
          <p:cNvSpPr>
            <a:spLocks noGrp="1"/>
          </p:cNvSpPr>
          <p:nvPr>
            <p:ph type="sldNum" sz="quarter" idx="12"/>
          </p:nvPr>
        </p:nvSpPr>
        <p:spPr/>
        <p:txBody>
          <a:bodyPr/>
          <a:lstStyle/>
          <a:p>
            <a:fld id="{3685DB80-2683-4567-B452-44B0AE4B2CE7}" type="slidenum">
              <a:rPr lang="zh-CN" altLang="en-US" smtClean="0"/>
              <a:t>‹#›</a:t>
            </a:fld>
            <a:endParaRPr lang="zh-CN" altLang="en-US"/>
          </a:p>
        </p:txBody>
      </p:sp>
    </p:spTree>
    <p:extLst>
      <p:ext uri="{BB962C8B-B14F-4D97-AF65-F5344CB8AC3E}">
        <p14:creationId xmlns:p14="http://schemas.microsoft.com/office/powerpoint/2010/main" val="1066305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6CCA7-A48F-EC28-6EC2-69365C4F12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D5CB8D-9D87-3BAA-CA33-ECA27B924BA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1CD7AF9-A1A1-9DDC-16F1-5B82038AE04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DB60ECD-311C-0147-9149-FCD57A854F97}"/>
              </a:ext>
            </a:extLst>
          </p:cNvPr>
          <p:cNvSpPr>
            <a:spLocks noGrp="1"/>
          </p:cNvSpPr>
          <p:nvPr>
            <p:ph type="dt" sz="half" idx="10"/>
          </p:nvPr>
        </p:nvSpPr>
        <p:spPr/>
        <p:txBody>
          <a:bodyPr/>
          <a:lstStyle/>
          <a:p>
            <a:fld id="{67A6516C-FCC6-4ECB-AEBE-81EE817EEB6B}" type="datetimeFigureOut">
              <a:rPr lang="zh-CN" altLang="en-US" smtClean="0"/>
              <a:t>2024/4/20</a:t>
            </a:fld>
            <a:endParaRPr lang="zh-CN" altLang="en-US"/>
          </a:p>
        </p:txBody>
      </p:sp>
      <p:sp>
        <p:nvSpPr>
          <p:cNvPr id="6" name="页脚占位符 5">
            <a:extLst>
              <a:ext uri="{FF2B5EF4-FFF2-40B4-BE49-F238E27FC236}">
                <a16:creationId xmlns:a16="http://schemas.microsoft.com/office/drawing/2014/main" id="{437546CD-79AA-03E5-16BF-099E30E979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ACEB04-3804-825B-15A4-637D18B74044}"/>
              </a:ext>
            </a:extLst>
          </p:cNvPr>
          <p:cNvSpPr>
            <a:spLocks noGrp="1"/>
          </p:cNvSpPr>
          <p:nvPr>
            <p:ph type="sldNum" sz="quarter" idx="12"/>
          </p:nvPr>
        </p:nvSpPr>
        <p:spPr/>
        <p:txBody>
          <a:bodyPr/>
          <a:lstStyle/>
          <a:p>
            <a:fld id="{3685DB80-2683-4567-B452-44B0AE4B2CE7}" type="slidenum">
              <a:rPr lang="zh-CN" altLang="en-US" smtClean="0"/>
              <a:t>‹#›</a:t>
            </a:fld>
            <a:endParaRPr lang="zh-CN" altLang="en-US"/>
          </a:p>
        </p:txBody>
      </p:sp>
    </p:spTree>
    <p:extLst>
      <p:ext uri="{BB962C8B-B14F-4D97-AF65-F5344CB8AC3E}">
        <p14:creationId xmlns:p14="http://schemas.microsoft.com/office/powerpoint/2010/main" val="1004863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64DD74-FB21-B53E-9AF8-A5921AB15E0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6F3684-26CA-A0F5-FC8B-0EDA0F0B4A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B394DF3-D961-4F6E-0E31-C5BC01E654C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0D580DF-3EA9-E074-14EA-F8278B4D44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DBC096E-D63C-E51B-5D1D-BC4C68C3B4D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311DD03-7B61-C0F6-BE61-9776BE1C57A1}"/>
              </a:ext>
            </a:extLst>
          </p:cNvPr>
          <p:cNvSpPr>
            <a:spLocks noGrp="1"/>
          </p:cNvSpPr>
          <p:nvPr>
            <p:ph type="dt" sz="half" idx="10"/>
          </p:nvPr>
        </p:nvSpPr>
        <p:spPr/>
        <p:txBody>
          <a:bodyPr/>
          <a:lstStyle/>
          <a:p>
            <a:fld id="{67A6516C-FCC6-4ECB-AEBE-81EE817EEB6B}" type="datetimeFigureOut">
              <a:rPr lang="zh-CN" altLang="en-US" smtClean="0"/>
              <a:t>2024/4/20</a:t>
            </a:fld>
            <a:endParaRPr lang="zh-CN" altLang="en-US"/>
          </a:p>
        </p:txBody>
      </p:sp>
      <p:sp>
        <p:nvSpPr>
          <p:cNvPr id="8" name="页脚占位符 7">
            <a:extLst>
              <a:ext uri="{FF2B5EF4-FFF2-40B4-BE49-F238E27FC236}">
                <a16:creationId xmlns:a16="http://schemas.microsoft.com/office/drawing/2014/main" id="{206EA29C-9B6F-40C9-BC7B-86AA1BC308D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689EF0D-2E9D-6F9D-30F5-C8F3D5A81D76}"/>
              </a:ext>
            </a:extLst>
          </p:cNvPr>
          <p:cNvSpPr>
            <a:spLocks noGrp="1"/>
          </p:cNvSpPr>
          <p:nvPr>
            <p:ph type="sldNum" sz="quarter" idx="12"/>
          </p:nvPr>
        </p:nvSpPr>
        <p:spPr/>
        <p:txBody>
          <a:bodyPr/>
          <a:lstStyle/>
          <a:p>
            <a:fld id="{3685DB80-2683-4567-B452-44B0AE4B2CE7}" type="slidenum">
              <a:rPr lang="zh-CN" altLang="en-US" smtClean="0"/>
              <a:t>‹#›</a:t>
            </a:fld>
            <a:endParaRPr lang="zh-CN" altLang="en-US"/>
          </a:p>
        </p:txBody>
      </p:sp>
    </p:spTree>
    <p:extLst>
      <p:ext uri="{BB962C8B-B14F-4D97-AF65-F5344CB8AC3E}">
        <p14:creationId xmlns:p14="http://schemas.microsoft.com/office/powerpoint/2010/main" val="3939368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FB354-8E2A-FB5B-6C57-51272D94A70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08F8309-B85D-AFB3-93EA-132E84962435}"/>
              </a:ext>
            </a:extLst>
          </p:cNvPr>
          <p:cNvSpPr>
            <a:spLocks noGrp="1"/>
          </p:cNvSpPr>
          <p:nvPr>
            <p:ph type="dt" sz="half" idx="10"/>
          </p:nvPr>
        </p:nvSpPr>
        <p:spPr/>
        <p:txBody>
          <a:bodyPr/>
          <a:lstStyle/>
          <a:p>
            <a:fld id="{67A6516C-FCC6-4ECB-AEBE-81EE817EEB6B}" type="datetimeFigureOut">
              <a:rPr lang="zh-CN" altLang="en-US" smtClean="0"/>
              <a:t>2024/4/20</a:t>
            </a:fld>
            <a:endParaRPr lang="zh-CN" altLang="en-US"/>
          </a:p>
        </p:txBody>
      </p:sp>
      <p:sp>
        <p:nvSpPr>
          <p:cNvPr id="4" name="页脚占位符 3">
            <a:extLst>
              <a:ext uri="{FF2B5EF4-FFF2-40B4-BE49-F238E27FC236}">
                <a16:creationId xmlns:a16="http://schemas.microsoft.com/office/drawing/2014/main" id="{DE0299EB-2453-4395-2CF4-5B109A760FF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621C51B-9106-8335-6AB3-492C9D2F2D8F}"/>
              </a:ext>
            </a:extLst>
          </p:cNvPr>
          <p:cNvSpPr>
            <a:spLocks noGrp="1"/>
          </p:cNvSpPr>
          <p:nvPr>
            <p:ph type="sldNum" sz="quarter" idx="12"/>
          </p:nvPr>
        </p:nvSpPr>
        <p:spPr/>
        <p:txBody>
          <a:bodyPr/>
          <a:lstStyle/>
          <a:p>
            <a:fld id="{3685DB80-2683-4567-B452-44B0AE4B2CE7}" type="slidenum">
              <a:rPr lang="zh-CN" altLang="en-US" smtClean="0"/>
              <a:t>‹#›</a:t>
            </a:fld>
            <a:endParaRPr lang="zh-CN" altLang="en-US"/>
          </a:p>
        </p:txBody>
      </p:sp>
    </p:spTree>
    <p:extLst>
      <p:ext uri="{BB962C8B-B14F-4D97-AF65-F5344CB8AC3E}">
        <p14:creationId xmlns:p14="http://schemas.microsoft.com/office/powerpoint/2010/main" val="245206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E2B0909-6946-92A3-8E32-6B68129A00FB}"/>
              </a:ext>
            </a:extLst>
          </p:cNvPr>
          <p:cNvSpPr>
            <a:spLocks noGrp="1"/>
          </p:cNvSpPr>
          <p:nvPr>
            <p:ph type="dt" sz="half" idx="10"/>
          </p:nvPr>
        </p:nvSpPr>
        <p:spPr/>
        <p:txBody>
          <a:bodyPr/>
          <a:lstStyle/>
          <a:p>
            <a:fld id="{67A6516C-FCC6-4ECB-AEBE-81EE817EEB6B}" type="datetimeFigureOut">
              <a:rPr lang="zh-CN" altLang="en-US" smtClean="0"/>
              <a:t>2024/4/20</a:t>
            </a:fld>
            <a:endParaRPr lang="zh-CN" altLang="en-US"/>
          </a:p>
        </p:txBody>
      </p:sp>
      <p:sp>
        <p:nvSpPr>
          <p:cNvPr id="3" name="页脚占位符 2">
            <a:extLst>
              <a:ext uri="{FF2B5EF4-FFF2-40B4-BE49-F238E27FC236}">
                <a16:creationId xmlns:a16="http://schemas.microsoft.com/office/drawing/2014/main" id="{D6580F07-A7EA-281A-1672-EB96B139F4C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60DEEE7-73D2-FDCE-1B28-3557875FEAF8}"/>
              </a:ext>
            </a:extLst>
          </p:cNvPr>
          <p:cNvSpPr>
            <a:spLocks noGrp="1"/>
          </p:cNvSpPr>
          <p:nvPr>
            <p:ph type="sldNum" sz="quarter" idx="12"/>
          </p:nvPr>
        </p:nvSpPr>
        <p:spPr/>
        <p:txBody>
          <a:bodyPr/>
          <a:lstStyle/>
          <a:p>
            <a:fld id="{3685DB80-2683-4567-B452-44B0AE4B2CE7}" type="slidenum">
              <a:rPr lang="zh-CN" altLang="en-US" smtClean="0"/>
              <a:t>‹#›</a:t>
            </a:fld>
            <a:endParaRPr lang="zh-CN" altLang="en-US"/>
          </a:p>
        </p:txBody>
      </p:sp>
    </p:spTree>
    <p:extLst>
      <p:ext uri="{BB962C8B-B14F-4D97-AF65-F5344CB8AC3E}">
        <p14:creationId xmlns:p14="http://schemas.microsoft.com/office/powerpoint/2010/main" val="3407623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E0D431-6FA5-284C-8945-A062FE8463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C4E426-79CF-427D-243A-C30946B175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15D0B28-7CFE-5097-2CB4-5C7AE395FB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7242162-615B-5D27-AB93-180338FB44DE}"/>
              </a:ext>
            </a:extLst>
          </p:cNvPr>
          <p:cNvSpPr>
            <a:spLocks noGrp="1"/>
          </p:cNvSpPr>
          <p:nvPr>
            <p:ph type="dt" sz="half" idx="10"/>
          </p:nvPr>
        </p:nvSpPr>
        <p:spPr/>
        <p:txBody>
          <a:bodyPr/>
          <a:lstStyle/>
          <a:p>
            <a:fld id="{67A6516C-FCC6-4ECB-AEBE-81EE817EEB6B}" type="datetimeFigureOut">
              <a:rPr lang="zh-CN" altLang="en-US" smtClean="0"/>
              <a:t>2024/4/20</a:t>
            </a:fld>
            <a:endParaRPr lang="zh-CN" altLang="en-US"/>
          </a:p>
        </p:txBody>
      </p:sp>
      <p:sp>
        <p:nvSpPr>
          <p:cNvPr id="6" name="页脚占位符 5">
            <a:extLst>
              <a:ext uri="{FF2B5EF4-FFF2-40B4-BE49-F238E27FC236}">
                <a16:creationId xmlns:a16="http://schemas.microsoft.com/office/drawing/2014/main" id="{F2233A58-1D85-49CA-0AF2-2CC45AE03A3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975F23-5B63-17E1-D22A-420309CB043A}"/>
              </a:ext>
            </a:extLst>
          </p:cNvPr>
          <p:cNvSpPr>
            <a:spLocks noGrp="1"/>
          </p:cNvSpPr>
          <p:nvPr>
            <p:ph type="sldNum" sz="quarter" idx="12"/>
          </p:nvPr>
        </p:nvSpPr>
        <p:spPr/>
        <p:txBody>
          <a:bodyPr/>
          <a:lstStyle/>
          <a:p>
            <a:fld id="{3685DB80-2683-4567-B452-44B0AE4B2CE7}" type="slidenum">
              <a:rPr lang="zh-CN" altLang="en-US" smtClean="0"/>
              <a:t>‹#›</a:t>
            </a:fld>
            <a:endParaRPr lang="zh-CN" altLang="en-US"/>
          </a:p>
        </p:txBody>
      </p:sp>
    </p:spTree>
    <p:extLst>
      <p:ext uri="{BB962C8B-B14F-4D97-AF65-F5344CB8AC3E}">
        <p14:creationId xmlns:p14="http://schemas.microsoft.com/office/powerpoint/2010/main" val="110850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4352DD-E858-45C9-16E6-EA298ECEEB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CB603D4-E48F-0BDA-09F1-DBFCB9751B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3E766A2-AC9E-B444-913D-B8F78CE8C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48F3F43-0406-E75C-9FAA-FC408EA06CD2}"/>
              </a:ext>
            </a:extLst>
          </p:cNvPr>
          <p:cNvSpPr>
            <a:spLocks noGrp="1"/>
          </p:cNvSpPr>
          <p:nvPr>
            <p:ph type="dt" sz="half" idx="10"/>
          </p:nvPr>
        </p:nvSpPr>
        <p:spPr/>
        <p:txBody>
          <a:bodyPr/>
          <a:lstStyle/>
          <a:p>
            <a:fld id="{67A6516C-FCC6-4ECB-AEBE-81EE817EEB6B}" type="datetimeFigureOut">
              <a:rPr lang="zh-CN" altLang="en-US" smtClean="0"/>
              <a:t>2024/4/20</a:t>
            </a:fld>
            <a:endParaRPr lang="zh-CN" altLang="en-US"/>
          </a:p>
        </p:txBody>
      </p:sp>
      <p:sp>
        <p:nvSpPr>
          <p:cNvPr id="6" name="页脚占位符 5">
            <a:extLst>
              <a:ext uri="{FF2B5EF4-FFF2-40B4-BE49-F238E27FC236}">
                <a16:creationId xmlns:a16="http://schemas.microsoft.com/office/drawing/2014/main" id="{BF23A65A-5D81-F973-ED97-FFD5018482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63C121-CA5F-E590-E7A8-CE7CAA40E51B}"/>
              </a:ext>
            </a:extLst>
          </p:cNvPr>
          <p:cNvSpPr>
            <a:spLocks noGrp="1"/>
          </p:cNvSpPr>
          <p:nvPr>
            <p:ph type="sldNum" sz="quarter" idx="12"/>
          </p:nvPr>
        </p:nvSpPr>
        <p:spPr/>
        <p:txBody>
          <a:bodyPr/>
          <a:lstStyle/>
          <a:p>
            <a:fld id="{3685DB80-2683-4567-B452-44B0AE4B2CE7}" type="slidenum">
              <a:rPr lang="zh-CN" altLang="en-US" smtClean="0"/>
              <a:t>‹#›</a:t>
            </a:fld>
            <a:endParaRPr lang="zh-CN" altLang="en-US"/>
          </a:p>
        </p:txBody>
      </p:sp>
    </p:spTree>
    <p:extLst>
      <p:ext uri="{BB962C8B-B14F-4D97-AF65-F5344CB8AC3E}">
        <p14:creationId xmlns:p14="http://schemas.microsoft.com/office/powerpoint/2010/main" val="753215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515E3E5-A86C-2994-EDDD-5CC3822491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65340F9-4B7E-EC3B-976F-7C428042FD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DAE244-A449-3BE3-3B3F-30E01FC30B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A6516C-FCC6-4ECB-AEBE-81EE817EEB6B}" type="datetimeFigureOut">
              <a:rPr lang="zh-CN" altLang="en-US" smtClean="0"/>
              <a:t>2024/4/20</a:t>
            </a:fld>
            <a:endParaRPr lang="zh-CN" altLang="en-US"/>
          </a:p>
        </p:txBody>
      </p:sp>
      <p:sp>
        <p:nvSpPr>
          <p:cNvPr id="5" name="页脚占位符 4">
            <a:extLst>
              <a:ext uri="{FF2B5EF4-FFF2-40B4-BE49-F238E27FC236}">
                <a16:creationId xmlns:a16="http://schemas.microsoft.com/office/drawing/2014/main" id="{5DB9A655-F54C-8283-DC50-9C017BA5C0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648780C-588B-2EF4-5DA2-08121CF7A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85DB80-2683-4567-B452-44B0AE4B2CE7}" type="slidenum">
              <a:rPr lang="zh-CN" altLang="en-US" smtClean="0"/>
              <a:t>‹#›</a:t>
            </a:fld>
            <a:endParaRPr lang="zh-CN" altLang="en-US"/>
          </a:p>
        </p:txBody>
      </p:sp>
    </p:spTree>
    <p:extLst>
      <p:ext uri="{BB962C8B-B14F-4D97-AF65-F5344CB8AC3E}">
        <p14:creationId xmlns:p14="http://schemas.microsoft.com/office/powerpoint/2010/main" val="3227872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26" Type="http://schemas.openxmlformats.org/officeDocument/2006/relationships/image" Target="../media/image32.png"/><Relationship Id="rId3" Type="http://schemas.openxmlformats.org/officeDocument/2006/relationships/image" Target="../media/image9.png"/><Relationship Id="rId21" Type="http://schemas.openxmlformats.org/officeDocument/2006/relationships/image" Target="../media/image27.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5" Type="http://schemas.openxmlformats.org/officeDocument/2006/relationships/image" Target="../media/image31.png"/><Relationship Id="rId2" Type="http://schemas.openxmlformats.org/officeDocument/2006/relationships/image" Target="../media/image8.png"/><Relationship Id="rId16" Type="http://schemas.openxmlformats.org/officeDocument/2006/relationships/image" Target="../media/image22.png"/><Relationship Id="rId20" Type="http://schemas.openxmlformats.org/officeDocument/2006/relationships/image" Target="../media/image26.png"/><Relationship Id="rId29"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24" Type="http://schemas.openxmlformats.org/officeDocument/2006/relationships/image" Target="../media/image30.png"/><Relationship Id="rId5" Type="http://schemas.openxmlformats.org/officeDocument/2006/relationships/image" Target="../media/image11.png"/><Relationship Id="rId15" Type="http://schemas.openxmlformats.org/officeDocument/2006/relationships/image" Target="../media/image21.png"/><Relationship Id="rId23" Type="http://schemas.openxmlformats.org/officeDocument/2006/relationships/image" Target="../media/image29.png"/><Relationship Id="rId28" Type="http://schemas.openxmlformats.org/officeDocument/2006/relationships/image" Target="../media/image34.pn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image" Target="../media/image28.png"/><Relationship Id="rId27" Type="http://schemas.openxmlformats.org/officeDocument/2006/relationships/image" Target="../media/image33.png"/><Relationship Id="rId30" Type="http://schemas.openxmlformats.org/officeDocument/2006/relationships/image" Target="../media/image36.png"/></Relationships>
</file>

<file path=ppt/slides/_rels/slide8.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18" Type="http://schemas.openxmlformats.org/officeDocument/2006/relationships/image" Target="../media/image53.png"/><Relationship Id="rId26" Type="http://schemas.openxmlformats.org/officeDocument/2006/relationships/image" Target="../media/image61.png"/><Relationship Id="rId3" Type="http://schemas.openxmlformats.org/officeDocument/2006/relationships/image" Target="../media/image38.png"/><Relationship Id="rId21" Type="http://schemas.openxmlformats.org/officeDocument/2006/relationships/image" Target="../media/image56.png"/><Relationship Id="rId7" Type="http://schemas.openxmlformats.org/officeDocument/2006/relationships/image" Target="../media/image42.png"/><Relationship Id="rId12" Type="http://schemas.openxmlformats.org/officeDocument/2006/relationships/image" Target="../media/image47.png"/><Relationship Id="rId17" Type="http://schemas.openxmlformats.org/officeDocument/2006/relationships/image" Target="../media/image52.png"/><Relationship Id="rId25" Type="http://schemas.openxmlformats.org/officeDocument/2006/relationships/image" Target="../media/image60.png"/><Relationship Id="rId2" Type="http://schemas.openxmlformats.org/officeDocument/2006/relationships/image" Target="../media/image37.png"/><Relationship Id="rId16" Type="http://schemas.openxmlformats.org/officeDocument/2006/relationships/image" Target="../media/image51.png"/><Relationship Id="rId20" Type="http://schemas.openxmlformats.org/officeDocument/2006/relationships/image" Target="../media/image55.png"/><Relationship Id="rId29" Type="http://schemas.openxmlformats.org/officeDocument/2006/relationships/image" Target="../media/image64.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46.png"/><Relationship Id="rId24" Type="http://schemas.openxmlformats.org/officeDocument/2006/relationships/image" Target="../media/image59.png"/><Relationship Id="rId5" Type="http://schemas.openxmlformats.org/officeDocument/2006/relationships/image" Target="../media/image40.png"/><Relationship Id="rId15" Type="http://schemas.openxmlformats.org/officeDocument/2006/relationships/image" Target="../media/image50.png"/><Relationship Id="rId23" Type="http://schemas.openxmlformats.org/officeDocument/2006/relationships/image" Target="../media/image58.png"/><Relationship Id="rId28" Type="http://schemas.openxmlformats.org/officeDocument/2006/relationships/image" Target="../media/image63.png"/><Relationship Id="rId10" Type="http://schemas.openxmlformats.org/officeDocument/2006/relationships/image" Target="../media/image45.png"/><Relationship Id="rId19" Type="http://schemas.openxmlformats.org/officeDocument/2006/relationships/image" Target="../media/image54.png"/><Relationship Id="rId31" Type="http://schemas.openxmlformats.org/officeDocument/2006/relationships/image" Target="../media/image66.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 Id="rId22" Type="http://schemas.openxmlformats.org/officeDocument/2006/relationships/image" Target="../media/image57.png"/><Relationship Id="rId27" Type="http://schemas.openxmlformats.org/officeDocument/2006/relationships/image" Target="../media/image62.png"/><Relationship Id="rId30" Type="http://schemas.openxmlformats.org/officeDocument/2006/relationships/image" Target="../media/image65.png"/></Relationships>
</file>

<file path=ppt/slides/_rels/slide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2874C24-803F-4509-57F2-8AF6A0AEA63D}"/>
              </a:ext>
            </a:extLst>
          </p:cNvPr>
          <p:cNvSpPr txBox="1"/>
          <p:nvPr/>
        </p:nvSpPr>
        <p:spPr>
          <a:xfrm flipH="1">
            <a:off x="2798789" y="2859613"/>
            <a:ext cx="6594422" cy="615553"/>
          </a:xfrm>
          <a:prstGeom prst="rect">
            <a:avLst/>
          </a:prstGeom>
          <a:noFill/>
        </p:spPr>
        <p:txBody>
          <a:bodyPr wrap="square" rtlCol="0">
            <a:spAutoFit/>
          </a:bodyPr>
          <a:lstStyle/>
          <a:p>
            <a:r>
              <a:rPr lang="zh-CN" altLang="en-US" sz="3400" dirty="0">
                <a:latin typeface="微软雅黑" panose="020B0503020204020204" pitchFamily="34" charset="-122"/>
                <a:ea typeface="微软雅黑" panose="020B0503020204020204" pitchFamily="34" charset="-122"/>
              </a:rPr>
              <a:t>基于</a:t>
            </a:r>
            <a:r>
              <a:rPr lang="en-US" altLang="zh-CN" sz="3400" dirty="0" err="1">
                <a:latin typeface="微软雅黑" panose="020B0503020204020204" pitchFamily="34" charset="-122"/>
                <a:ea typeface="微软雅黑" panose="020B0503020204020204" pitchFamily="34" charset="-122"/>
              </a:rPr>
              <a:t>pix2pix</a:t>
            </a:r>
            <a:r>
              <a:rPr lang="zh-CN" altLang="en-US" sz="3400" dirty="0">
                <a:latin typeface="微软雅黑" panose="020B0503020204020204" pitchFamily="34" charset="-122"/>
                <a:ea typeface="微软雅黑" panose="020B0503020204020204" pitchFamily="34" charset="-122"/>
              </a:rPr>
              <a:t>的彩色图像生成</a:t>
            </a:r>
          </a:p>
        </p:txBody>
      </p:sp>
      <p:sp>
        <p:nvSpPr>
          <p:cNvPr id="5" name="文本框 4">
            <a:extLst>
              <a:ext uri="{FF2B5EF4-FFF2-40B4-BE49-F238E27FC236}">
                <a16:creationId xmlns:a16="http://schemas.microsoft.com/office/drawing/2014/main" id="{D5D3D168-3060-FD97-F5A1-4684DC594402}"/>
              </a:ext>
            </a:extLst>
          </p:cNvPr>
          <p:cNvSpPr txBox="1"/>
          <p:nvPr/>
        </p:nvSpPr>
        <p:spPr>
          <a:xfrm>
            <a:off x="8947619" y="5105911"/>
            <a:ext cx="2642455" cy="646331"/>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刘文睿</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liuwenrui@pku.edu.cn</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1152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2874C24-803F-4509-57F2-8AF6A0AEA63D}"/>
              </a:ext>
            </a:extLst>
          </p:cNvPr>
          <p:cNvSpPr txBox="1"/>
          <p:nvPr/>
        </p:nvSpPr>
        <p:spPr>
          <a:xfrm flipH="1">
            <a:off x="540405" y="496902"/>
            <a:ext cx="6594422"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其他参数训练过程（部分失败训练）</a:t>
            </a:r>
          </a:p>
        </p:txBody>
      </p:sp>
      <p:sp>
        <p:nvSpPr>
          <p:cNvPr id="6" name="文本框 5">
            <a:extLst>
              <a:ext uri="{FF2B5EF4-FFF2-40B4-BE49-F238E27FC236}">
                <a16:creationId xmlns:a16="http://schemas.microsoft.com/office/drawing/2014/main" id="{BE0918DD-F248-6631-316E-5A2C5E56A5D3}"/>
              </a:ext>
            </a:extLst>
          </p:cNvPr>
          <p:cNvSpPr txBox="1"/>
          <p:nvPr/>
        </p:nvSpPr>
        <p:spPr>
          <a:xfrm>
            <a:off x="754842" y="1398097"/>
            <a:ext cx="5418892" cy="646331"/>
          </a:xfrm>
          <a:prstGeom prst="rect">
            <a:avLst/>
          </a:prstGeom>
          <a:noFill/>
        </p:spPr>
        <p:txBody>
          <a:bodyPr wrap="square" rtlCol="0">
            <a:spAutoFit/>
          </a:bodyPr>
          <a:lstStyle/>
          <a:p>
            <a:r>
              <a:rPr lang="zh-CN" altLang="en-US" dirty="0"/>
              <a:t>使用双层</a:t>
            </a:r>
            <a:r>
              <a:rPr lang="en-US" altLang="zh-CN" dirty="0"/>
              <a:t>CNN</a:t>
            </a:r>
            <a:r>
              <a:rPr lang="zh-CN" altLang="en-US" dirty="0"/>
              <a:t>的判别器，生成器与判别器学习率均为</a:t>
            </a:r>
            <a:r>
              <a:rPr lang="en-US" altLang="zh-CN" dirty="0" err="1"/>
              <a:t>1e</a:t>
            </a:r>
            <a:r>
              <a:rPr lang="en-US" altLang="zh-CN" dirty="0"/>
              <a:t>-5</a:t>
            </a:r>
          </a:p>
        </p:txBody>
      </p:sp>
      <p:pic>
        <p:nvPicPr>
          <p:cNvPr id="3" name="图片 2">
            <a:extLst>
              <a:ext uri="{FF2B5EF4-FFF2-40B4-BE49-F238E27FC236}">
                <a16:creationId xmlns:a16="http://schemas.microsoft.com/office/drawing/2014/main" id="{93E3B251-5CF0-5179-C50B-BEA204D3E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487" y="1721262"/>
            <a:ext cx="4973456" cy="4973456"/>
          </a:xfrm>
          <a:prstGeom prst="rect">
            <a:avLst/>
          </a:prstGeom>
        </p:spPr>
      </p:pic>
    </p:spTree>
    <p:extLst>
      <p:ext uri="{BB962C8B-B14F-4D97-AF65-F5344CB8AC3E}">
        <p14:creationId xmlns:p14="http://schemas.microsoft.com/office/powerpoint/2010/main" val="754610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2874C24-803F-4509-57F2-8AF6A0AEA63D}"/>
              </a:ext>
            </a:extLst>
          </p:cNvPr>
          <p:cNvSpPr txBox="1"/>
          <p:nvPr/>
        </p:nvSpPr>
        <p:spPr>
          <a:xfrm flipH="1">
            <a:off x="540405" y="496902"/>
            <a:ext cx="6594422"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其他参数训练过程（部分失败训练）</a:t>
            </a:r>
          </a:p>
        </p:txBody>
      </p:sp>
      <p:sp>
        <p:nvSpPr>
          <p:cNvPr id="6" name="文本框 5">
            <a:extLst>
              <a:ext uri="{FF2B5EF4-FFF2-40B4-BE49-F238E27FC236}">
                <a16:creationId xmlns:a16="http://schemas.microsoft.com/office/drawing/2014/main" id="{BE0918DD-F248-6631-316E-5A2C5E56A5D3}"/>
              </a:ext>
            </a:extLst>
          </p:cNvPr>
          <p:cNvSpPr txBox="1"/>
          <p:nvPr/>
        </p:nvSpPr>
        <p:spPr>
          <a:xfrm>
            <a:off x="754842" y="1398097"/>
            <a:ext cx="5418892" cy="646331"/>
          </a:xfrm>
          <a:prstGeom prst="rect">
            <a:avLst/>
          </a:prstGeom>
          <a:noFill/>
        </p:spPr>
        <p:txBody>
          <a:bodyPr wrap="square" rtlCol="0">
            <a:spAutoFit/>
          </a:bodyPr>
          <a:lstStyle/>
          <a:p>
            <a:r>
              <a:rPr lang="zh-CN" altLang="en-US" dirty="0"/>
              <a:t>使用单层</a:t>
            </a:r>
            <a:r>
              <a:rPr lang="en-US" altLang="zh-CN" dirty="0"/>
              <a:t>CNN</a:t>
            </a:r>
            <a:r>
              <a:rPr lang="zh-CN" altLang="en-US" dirty="0"/>
              <a:t>的判别器，生成器与判别器学习率均为</a:t>
            </a:r>
            <a:r>
              <a:rPr lang="en-US" altLang="zh-CN" dirty="0" err="1"/>
              <a:t>1e</a:t>
            </a:r>
            <a:r>
              <a:rPr lang="en-US" altLang="zh-CN" dirty="0"/>
              <a:t>-5</a:t>
            </a:r>
            <a:r>
              <a:rPr lang="zh-CN" altLang="en-US" dirty="0"/>
              <a:t>，调整</a:t>
            </a:r>
            <a:r>
              <a:rPr lang="en-US" altLang="zh-CN" dirty="0" err="1"/>
              <a:t>L1Loss</a:t>
            </a:r>
            <a:r>
              <a:rPr lang="zh-CN" altLang="en-US" dirty="0"/>
              <a:t>系数为</a:t>
            </a:r>
            <a:r>
              <a:rPr lang="en-US" altLang="zh-CN" dirty="0"/>
              <a:t>10</a:t>
            </a:r>
          </a:p>
        </p:txBody>
      </p:sp>
      <p:pic>
        <p:nvPicPr>
          <p:cNvPr id="5" name="图片 4">
            <a:extLst>
              <a:ext uri="{FF2B5EF4-FFF2-40B4-BE49-F238E27FC236}">
                <a16:creationId xmlns:a16="http://schemas.microsoft.com/office/drawing/2014/main" id="{36848ABE-8B2D-000B-3204-0F16D3696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5284" y="1547013"/>
            <a:ext cx="5022552" cy="5022552"/>
          </a:xfrm>
          <a:prstGeom prst="rect">
            <a:avLst/>
          </a:prstGeom>
        </p:spPr>
      </p:pic>
    </p:spTree>
    <p:extLst>
      <p:ext uri="{BB962C8B-B14F-4D97-AF65-F5344CB8AC3E}">
        <p14:creationId xmlns:p14="http://schemas.microsoft.com/office/powerpoint/2010/main" val="1449912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2874C24-803F-4509-57F2-8AF6A0AEA63D}"/>
              </a:ext>
            </a:extLst>
          </p:cNvPr>
          <p:cNvSpPr txBox="1"/>
          <p:nvPr/>
        </p:nvSpPr>
        <p:spPr>
          <a:xfrm flipH="1">
            <a:off x="540405" y="496902"/>
            <a:ext cx="6594422"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生成算法选择及概述</a:t>
            </a:r>
          </a:p>
        </p:txBody>
      </p:sp>
      <p:sp>
        <p:nvSpPr>
          <p:cNvPr id="6" name="文本框 5">
            <a:extLst>
              <a:ext uri="{FF2B5EF4-FFF2-40B4-BE49-F238E27FC236}">
                <a16:creationId xmlns:a16="http://schemas.microsoft.com/office/drawing/2014/main" id="{E3CB9787-9439-8C10-0A3B-1EA8E406E9F5}"/>
              </a:ext>
            </a:extLst>
          </p:cNvPr>
          <p:cNvSpPr txBox="1"/>
          <p:nvPr/>
        </p:nvSpPr>
        <p:spPr>
          <a:xfrm>
            <a:off x="754842" y="1398097"/>
            <a:ext cx="10365244" cy="1477328"/>
          </a:xfrm>
          <a:prstGeom prst="rect">
            <a:avLst/>
          </a:prstGeom>
          <a:noFill/>
        </p:spPr>
        <p:txBody>
          <a:bodyPr wrap="square" rtlCol="0">
            <a:spAutoFit/>
          </a:bodyPr>
          <a:lstStyle/>
          <a:p>
            <a:r>
              <a:rPr lang="zh-CN" altLang="en-US" dirty="0"/>
              <a:t>由灰度图像生成彩色图像是一种</a:t>
            </a:r>
            <a:r>
              <a:rPr lang="en-US" altLang="zh-CN" dirty="0"/>
              <a:t>image-to-image translation</a:t>
            </a:r>
            <a:r>
              <a:rPr lang="zh-CN" altLang="en-US" dirty="0"/>
              <a:t>任务，而基于</a:t>
            </a:r>
            <a:r>
              <a:rPr lang="en-US" altLang="zh-CN" dirty="0"/>
              <a:t>GAN</a:t>
            </a:r>
            <a:r>
              <a:rPr lang="zh-CN" altLang="en-US" dirty="0"/>
              <a:t>的</a:t>
            </a:r>
            <a:r>
              <a:rPr lang="en-US" altLang="zh-CN" dirty="0" err="1"/>
              <a:t>pix2pix</a:t>
            </a:r>
            <a:r>
              <a:rPr lang="zh-CN" altLang="en-US" dirty="0"/>
              <a:t>是一种经典的解决方案，因此在本项目中选择使用</a:t>
            </a:r>
            <a:r>
              <a:rPr lang="en-US" altLang="zh-CN" dirty="0" err="1"/>
              <a:t>pix2pix</a:t>
            </a:r>
            <a:r>
              <a:rPr lang="zh-CN" altLang="en-US" dirty="0"/>
              <a:t>作为解决方案</a:t>
            </a:r>
            <a:endParaRPr lang="en-US" altLang="zh-CN" dirty="0"/>
          </a:p>
          <a:p>
            <a:r>
              <a:rPr lang="en-US" altLang="zh-CN" dirty="0" err="1"/>
              <a:t>Pix2pix</a:t>
            </a:r>
            <a:r>
              <a:rPr lang="zh-CN" altLang="en-US" dirty="0"/>
              <a:t>需要训练一个生成器与判别器，生成器根据读入的灰度图片生成相应的彩色图片，判别器根据输入的黑白图像以及相应的彩色图像判断彩色图像是否是黑白图像对应的原始彩色图像。在训练时通过对抗性训练，同时提升生成器与判别器的能力，最后获得一个能够以假乱真的彩色图像生成器</a:t>
            </a:r>
          </a:p>
        </p:txBody>
      </p:sp>
      <p:pic>
        <p:nvPicPr>
          <p:cNvPr id="5" name="图片 4">
            <a:extLst>
              <a:ext uri="{FF2B5EF4-FFF2-40B4-BE49-F238E27FC236}">
                <a16:creationId xmlns:a16="http://schemas.microsoft.com/office/drawing/2014/main" id="{7180D75B-B5A2-74A3-C114-A049387EDCF0}"/>
              </a:ext>
            </a:extLst>
          </p:cNvPr>
          <p:cNvPicPr>
            <a:picLocks noChangeAspect="1"/>
          </p:cNvPicPr>
          <p:nvPr/>
        </p:nvPicPr>
        <p:blipFill>
          <a:blip r:embed="rId2"/>
          <a:stretch>
            <a:fillRect/>
          </a:stretch>
        </p:blipFill>
        <p:spPr>
          <a:xfrm>
            <a:off x="3026292" y="4482203"/>
            <a:ext cx="5135802" cy="1737110"/>
          </a:xfrm>
          <a:prstGeom prst="rect">
            <a:avLst/>
          </a:prstGeom>
        </p:spPr>
      </p:pic>
    </p:spTree>
    <p:extLst>
      <p:ext uri="{BB962C8B-B14F-4D97-AF65-F5344CB8AC3E}">
        <p14:creationId xmlns:p14="http://schemas.microsoft.com/office/powerpoint/2010/main" val="1292558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2874C24-803F-4509-57F2-8AF6A0AEA63D}"/>
              </a:ext>
            </a:extLst>
          </p:cNvPr>
          <p:cNvSpPr txBox="1"/>
          <p:nvPr/>
        </p:nvSpPr>
        <p:spPr>
          <a:xfrm flipH="1">
            <a:off x="540405" y="496902"/>
            <a:ext cx="6594422"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生成器结构</a:t>
            </a:r>
          </a:p>
        </p:txBody>
      </p:sp>
      <p:sp>
        <p:nvSpPr>
          <p:cNvPr id="6" name="文本框 5">
            <a:extLst>
              <a:ext uri="{FF2B5EF4-FFF2-40B4-BE49-F238E27FC236}">
                <a16:creationId xmlns:a16="http://schemas.microsoft.com/office/drawing/2014/main" id="{E3CB9787-9439-8C10-0A3B-1EA8E406E9F5}"/>
              </a:ext>
            </a:extLst>
          </p:cNvPr>
          <p:cNvSpPr txBox="1"/>
          <p:nvPr/>
        </p:nvSpPr>
        <p:spPr>
          <a:xfrm>
            <a:off x="754842" y="1398097"/>
            <a:ext cx="10365244" cy="1200329"/>
          </a:xfrm>
          <a:prstGeom prst="rect">
            <a:avLst/>
          </a:prstGeom>
          <a:noFill/>
        </p:spPr>
        <p:txBody>
          <a:bodyPr wrap="square" rtlCol="0">
            <a:spAutoFit/>
          </a:bodyPr>
          <a:lstStyle/>
          <a:p>
            <a:r>
              <a:rPr lang="zh-CN" altLang="en-US" dirty="0"/>
              <a:t>生成器输入为</a:t>
            </a:r>
            <a:r>
              <a:rPr lang="en-US" altLang="zh-CN" dirty="0" err="1"/>
              <a:t>batch_size</a:t>
            </a:r>
            <a:r>
              <a:rPr lang="en-US" altLang="zh-CN" dirty="0"/>
              <a:t>*1*32*32</a:t>
            </a:r>
            <a:r>
              <a:rPr lang="zh-CN" altLang="en-US" dirty="0"/>
              <a:t>的灰度图像，输出为</a:t>
            </a:r>
            <a:r>
              <a:rPr lang="en-US" altLang="zh-CN" dirty="0" err="1"/>
              <a:t>batch_size</a:t>
            </a:r>
            <a:r>
              <a:rPr lang="en-US" altLang="zh-CN" dirty="0"/>
              <a:t>*3*32*32</a:t>
            </a:r>
            <a:r>
              <a:rPr lang="zh-CN" altLang="en-US" dirty="0"/>
              <a:t>的彩色</a:t>
            </a:r>
            <a:r>
              <a:rPr lang="en-US" altLang="zh-CN" dirty="0"/>
              <a:t>RGB</a:t>
            </a:r>
            <a:r>
              <a:rPr lang="zh-CN" altLang="en-US" dirty="0"/>
              <a:t>图像，在本项目中，使用</a:t>
            </a:r>
            <a:r>
              <a:rPr lang="en-US" altLang="zh-CN" dirty="0"/>
              <a:t>U-Net</a:t>
            </a:r>
            <a:r>
              <a:rPr lang="zh-CN" altLang="en-US" dirty="0"/>
              <a:t>网络作为生成器结构，结构如下：</a:t>
            </a:r>
            <a:endParaRPr lang="en-US" altLang="zh-CN" dirty="0"/>
          </a:p>
          <a:p>
            <a:r>
              <a:rPr lang="en-US" altLang="zh-CN" dirty="0"/>
              <a:t>Down Layer</a:t>
            </a:r>
            <a:r>
              <a:rPr lang="zh-CN" altLang="en-US" dirty="0"/>
              <a:t>：由</a:t>
            </a:r>
            <a:r>
              <a:rPr lang="en-US" altLang="zh-CN" dirty="0" err="1"/>
              <a:t>conv2d</a:t>
            </a:r>
            <a:r>
              <a:rPr lang="en-US" altLang="zh-CN" dirty="0"/>
              <a:t>(3, 1, 1)</a:t>
            </a:r>
            <a:r>
              <a:rPr lang="zh-CN" altLang="en-US" dirty="0"/>
              <a:t>、</a:t>
            </a:r>
            <a:r>
              <a:rPr lang="en-US" altLang="zh-CN" dirty="0" err="1"/>
              <a:t>BatchNorm</a:t>
            </a:r>
            <a:r>
              <a:rPr lang="zh-CN" altLang="en-US" dirty="0"/>
              <a:t>、</a:t>
            </a:r>
            <a:r>
              <a:rPr lang="en-US" altLang="zh-CN" dirty="0" err="1"/>
              <a:t>ReLU</a:t>
            </a:r>
            <a:r>
              <a:rPr lang="zh-CN" altLang="en-US" dirty="0"/>
              <a:t>与</a:t>
            </a:r>
            <a:r>
              <a:rPr lang="en-US" altLang="zh-CN" dirty="0"/>
              <a:t>2*2</a:t>
            </a:r>
            <a:r>
              <a:rPr lang="zh-CN" altLang="en-US" dirty="0"/>
              <a:t>的</a:t>
            </a:r>
            <a:r>
              <a:rPr lang="en-US" altLang="zh-CN" dirty="0" err="1"/>
              <a:t>maxPooling</a:t>
            </a:r>
            <a:r>
              <a:rPr lang="zh-CN" altLang="en-US" dirty="0"/>
              <a:t>组成</a:t>
            </a:r>
            <a:endParaRPr lang="en-US" altLang="zh-CN" dirty="0"/>
          </a:p>
          <a:p>
            <a:r>
              <a:rPr lang="en-US" altLang="zh-CN" dirty="0"/>
              <a:t>Up Layer</a:t>
            </a:r>
            <a:r>
              <a:rPr lang="zh-CN" altLang="en-US" dirty="0"/>
              <a:t>：由</a:t>
            </a:r>
            <a:r>
              <a:rPr lang="en-US" altLang="zh-CN" dirty="0" err="1"/>
              <a:t>TransConv2d</a:t>
            </a:r>
            <a:r>
              <a:rPr lang="en-US" altLang="zh-CN" dirty="0"/>
              <a:t>(4, 2, 1)</a:t>
            </a:r>
            <a:r>
              <a:rPr lang="zh-CN" altLang="en-US" dirty="0"/>
              <a:t>（图像扩大</a:t>
            </a:r>
            <a:r>
              <a:rPr lang="en-US" altLang="zh-CN" dirty="0"/>
              <a:t>2</a:t>
            </a:r>
            <a:r>
              <a:rPr lang="zh-CN" altLang="en-US" dirty="0"/>
              <a:t>倍）、</a:t>
            </a:r>
            <a:r>
              <a:rPr lang="en-US" altLang="zh-CN" dirty="0"/>
              <a:t> </a:t>
            </a:r>
            <a:r>
              <a:rPr lang="en-US" altLang="zh-CN" dirty="0" err="1"/>
              <a:t>BatchNorm</a:t>
            </a:r>
            <a:r>
              <a:rPr lang="zh-CN" altLang="en-US" dirty="0"/>
              <a:t>、</a:t>
            </a:r>
            <a:r>
              <a:rPr lang="en-US" altLang="zh-CN" dirty="0" err="1"/>
              <a:t>ReLU</a:t>
            </a:r>
            <a:r>
              <a:rPr lang="zh-CN" altLang="en-US" dirty="0"/>
              <a:t>组成</a:t>
            </a:r>
          </a:p>
        </p:txBody>
      </p:sp>
      <p:grpSp>
        <p:nvGrpSpPr>
          <p:cNvPr id="97" name="组合 96">
            <a:extLst>
              <a:ext uri="{FF2B5EF4-FFF2-40B4-BE49-F238E27FC236}">
                <a16:creationId xmlns:a16="http://schemas.microsoft.com/office/drawing/2014/main" id="{65E767ED-F52B-3C17-977D-79EC61A165BF}"/>
              </a:ext>
            </a:extLst>
          </p:cNvPr>
          <p:cNvGrpSpPr/>
          <p:nvPr/>
        </p:nvGrpSpPr>
        <p:grpSpPr>
          <a:xfrm>
            <a:off x="620184" y="2758220"/>
            <a:ext cx="5885986" cy="3824669"/>
            <a:chOff x="626321" y="2580249"/>
            <a:chExt cx="5885986" cy="3824669"/>
          </a:xfrm>
        </p:grpSpPr>
        <p:grpSp>
          <p:nvGrpSpPr>
            <p:cNvPr id="86" name="组合 85">
              <a:extLst>
                <a:ext uri="{FF2B5EF4-FFF2-40B4-BE49-F238E27FC236}">
                  <a16:creationId xmlns:a16="http://schemas.microsoft.com/office/drawing/2014/main" id="{239E2097-2EEF-288C-2046-670E0315657B}"/>
                </a:ext>
              </a:extLst>
            </p:cNvPr>
            <p:cNvGrpSpPr/>
            <p:nvPr/>
          </p:nvGrpSpPr>
          <p:grpSpPr>
            <a:xfrm>
              <a:off x="626321" y="2580249"/>
              <a:ext cx="5885986" cy="3824669"/>
              <a:chOff x="626321" y="2580249"/>
              <a:chExt cx="5885986" cy="3824669"/>
            </a:xfrm>
          </p:grpSpPr>
          <p:sp>
            <p:nvSpPr>
              <p:cNvPr id="2" name="文本框 1">
                <a:extLst>
                  <a:ext uri="{FF2B5EF4-FFF2-40B4-BE49-F238E27FC236}">
                    <a16:creationId xmlns:a16="http://schemas.microsoft.com/office/drawing/2014/main" id="{18C96E5E-79B5-CF28-A729-9E25F94032E8}"/>
                  </a:ext>
                </a:extLst>
              </p:cNvPr>
              <p:cNvSpPr txBox="1"/>
              <p:nvPr/>
            </p:nvSpPr>
            <p:spPr>
              <a:xfrm>
                <a:off x="1614007" y="3219316"/>
                <a:ext cx="1151277" cy="323165"/>
              </a:xfrm>
              <a:prstGeom prst="rect">
                <a:avLst/>
              </a:prstGeom>
              <a:noFill/>
            </p:spPr>
            <p:txBody>
              <a:bodyPr wrap="none" rtlCol="0">
                <a:spAutoFit/>
              </a:bodyPr>
              <a:lstStyle/>
              <a:p>
                <a:r>
                  <a:rPr lang="en-US" altLang="zh-CN" sz="1500" dirty="0">
                    <a:latin typeface="Arial" panose="020B0604020202020204" pitchFamily="34" charset="0"/>
                    <a:cs typeface="Arial" panose="020B0604020202020204" pitchFamily="34" charset="0"/>
                  </a:rPr>
                  <a:t>bs*1*32*32</a:t>
                </a:r>
                <a:endParaRPr lang="zh-CN" altLang="en-US" sz="1500" dirty="0">
                  <a:latin typeface="Arial" panose="020B0604020202020204" pitchFamily="34" charset="0"/>
                  <a:cs typeface="Arial" panose="020B0604020202020204" pitchFamily="34" charset="0"/>
                </a:endParaRPr>
              </a:p>
            </p:txBody>
          </p:sp>
          <p:cxnSp>
            <p:nvCxnSpPr>
              <p:cNvPr id="7" name="直接箭头连接符 6">
                <a:extLst>
                  <a:ext uri="{FF2B5EF4-FFF2-40B4-BE49-F238E27FC236}">
                    <a16:creationId xmlns:a16="http://schemas.microsoft.com/office/drawing/2014/main" id="{8A5F27EB-3F87-727A-44FF-1064FC205402}"/>
                  </a:ext>
                </a:extLst>
              </p:cNvPr>
              <p:cNvCxnSpPr>
                <a:cxnSpLocks/>
                <a:stCxn id="2" idx="2"/>
                <a:endCxn id="9" idx="0"/>
              </p:cNvCxnSpPr>
              <p:nvPr/>
            </p:nvCxnSpPr>
            <p:spPr>
              <a:xfrm flipH="1">
                <a:off x="2189645" y="3542481"/>
                <a:ext cx="1" cy="3116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A78B8A66-2A21-533C-7E77-EB25F672A6DC}"/>
                  </a:ext>
                </a:extLst>
              </p:cNvPr>
              <p:cNvSpPr txBox="1"/>
              <p:nvPr/>
            </p:nvSpPr>
            <p:spPr>
              <a:xfrm>
                <a:off x="626321" y="3559808"/>
                <a:ext cx="1539204"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CNN Layer(down 1)</a:t>
                </a:r>
                <a:endParaRPr lang="zh-CN" altLang="en-US" sz="1200"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6EA4B913-2EBF-75B2-E50C-AE3941748FAA}"/>
                  </a:ext>
                </a:extLst>
              </p:cNvPr>
              <p:cNvSpPr txBox="1"/>
              <p:nvPr/>
            </p:nvSpPr>
            <p:spPr>
              <a:xfrm>
                <a:off x="1560306" y="3854134"/>
                <a:ext cx="1258678" cy="323165"/>
              </a:xfrm>
              <a:prstGeom prst="rect">
                <a:avLst/>
              </a:prstGeom>
              <a:noFill/>
            </p:spPr>
            <p:txBody>
              <a:bodyPr wrap="none" rtlCol="0">
                <a:spAutoFit/>
              </a:bodyPr>
              <a:lstStyle/>
              <a:p>
                <a:r>
                  <a:rPr lang="en-US" altLang="zh-CN" sz="1500" dirty="0">
                    <a:latin typeface="Arial" panose="020B0604020202020204" pitchFamily="34" charset="0"/>
                    <a:cs typeface="Arial" panose="020B0604020202020204" pitchFamily="34" charset="0"/>
                  </a:rPr>
                  <a:t>bs*64*16*16</a:t>
                </a:r>
                <a:endParaRPr lang="zh-CN" altLang="en-US" sz="1500" dirty="0">
                  <a:latin typeface="Arial" panose="020B0604020202020204" pitchFamily="34" charset="0"/>
                  <a:cs typeface="Arial" panose="020B0604020202020204" pitchFamily="34" charset="0"/>
                </a:endParaRPr>
              </a:p>
            </p:txBody>
          </p:sp>
          <p:sp>
            <p:nvSpPr>
              <p:cNvPr id="12" name="文本框 11">
                <a:extLst>
                  <a:ext uri="{FF2B5EF4-FFF2-40B4-BE49-F238E27FC236}">
                    <a16:creationId xmlns:a16="http://schemas.microsoft.com/office/drawing/2014/main" id="{D8895E0D-1BB9-2A60-7E78-9E3222F28E1D}"/>
                  </a:ext>
                </a:extLst>
              </p:cNvPr>
              <p:cNvSpPr txBox="1"/>
              <p:nvPr/>
            </p:nvSpPr>
            <p:spPr>
              <a:xfrm>
                <a:off x="1614007" y="4488952"/>
                <a:ext cx="1151277" cy="323165"/>
              </a:xfrm>
              <a:prstGeom prst="rect">
                <a:avLst/>
              </a:prstGeom>
              <a:noFill/>
            </p:spPr>
            <p:txBody>
              <a:bodyPr wrap="none" rtlCol="0">
                <a:spAutoFit/>
              </a:bodyPr>
              <a:lstStyle/>
              <a:p>
                <a:r>
                  <a:rPr lang="en-US" altLang="zh-CN" sz="1500" dirty="0">
                    <a:latin typeface="Arial" panose="020B0604020202020204" pitchFamily="34" charset="0"/>
                    <a:cs typeface="Arial" panose="020B0604020202020204" pitchFamily="34" charset="0"/>
                  </a:rPr>
                  <a:t>bs*128*8*8</a:t>
                </a:r>
                <a:endParaRPr lang="zh-CN" altLang="en-US" sz="1500" dirty="0">
                  <a:latin typeface="Arial" panose="020B0604020202020204" pitchFamily="34" charset="0"/>
                  <a:cs typeface="Arial" panose="020B0604020202020204" pitchFamily="34" charset="0"/>
                </a:endParaRPr>
              </a:p>
            </p:txBody>
          </p:sp>
          <p:cxnSp>
            <p:nvCxnSpPr>
              <p:cNvPr id="13" name="直接箭头连接符 12">
                <a:extLst>
                  <a:ext uri="{FF2B5EF4-FFF2-40B4-BE49-F238E27FC236}">
                    <a16:creationId xmlns:a16="http://schemas.microsoft.com/office/drawing/2014/main" id="{F3B34130-0E95-A9BB-4D73-61A6C46AAD76}"/>
                  </a:ext>
                </a:extLst>
              </p:cNvPr>
              <p:cNvCxnSpPr>
                <a:cxnSpLocks/>
                <a:stCxn id="9" idx="2"/>
                <a:endCxn id="12" idx="0"/>
              </p:cNvCxnSpPr>
              <p:nvPr/>
            </p:nvCxnSpPr>
            <p:spPr>
              <a:xfrm>
                <a:off x="2189645" y="4177299"/>
                <a:ext cx="1" cy="3116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CD24956E-3F98-DB96-2DC2-3D67F610E42F}"/>
                  </a:ext>
                </a:extLst>
              </p:cNvPr>
              <p:cNvSpPr txBox="1"/>
              <p:nvPr/>
            </p:nvSpPr>
            <p:spPr>
              <a:xfrm>
                <a:off x="631408" y="4169406"/>
                <a:ext cx="1539204"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CNN Layer(down 2)</a:t>
                </a:r>
                <a:endParaRPr lang="zh-CN" altLang="en-US" sz="1200" dirty="0">
                  <a:latin typeface="Arial" panose="020B0604020202020204" pitchFamily="34" charset="0"/>
                  <a:cs typeface="Arial" panose="020B0604020202020204" pitchFamily="34" charset="0"/>
                </a:endParaRPr>
              </a:p>
            </p:txBody>
          </p:sp>
          <p:sp>
            <p:nvSpPr>
              <p:cNvPr id="19" name="文本框 18">
                <a:extLst>
                  <a:ext uri="{FF2B5EF4-FFF2-40B4-BE49-F238E27FC236}">
                    <a16:creationId xmlns:a16="http://schemas.microsoft.com/office/drawing/2014/main" id="{8A53BB77-3F28-3652-F9F1-A4118BC85A1F}"/>
                  </a:ext>
                </a:extLst>
              </p:cNvPr>
              <p:cNvSpPr txBox="1"/>
              <p:nvPr/>
            </p:nvSpPr>
            <p:spPr>
              <a:xfrm>
                <a:off x="1614006" y="5123770"/>
                <a:ext cx="1151277" cy="323165"/>
              </a:xfrm>
              <a:prstGeom prst="rect">
                <a:avLst/>
              </a:prstGeom>
              <a:noFill/>
            </p:spPr>
            <p:txBody>
              <a:bodyPr wrap="none" rtlCol="0">
                <a:spAutoFit/>
              </a:bodyPr>
              <a:lstStyle/>
              <a:p>
                <a:r>
                  <a:rPr lang="en-US" altLang="zh-CN" sz="1500" dirty="0">
                    <a:latin typeface="Arial" panose="020B0604020202020204" pitchFamily="34" charset="0"/>
                    <a:cs typeface="Arial" panose="020B0604020202020204" pitchFamily="34" charset="0"/>
                  </a:rPr>
                  <a:t>bs*256*4*4</a:t>
                </a:r>
                <a:endParaRPr lang="zh-CN" altLang="en-US" sz="1500" dirty="0">
                  <a:latin typeface="Arial" panose="020B0604020202020204" pitchFamily="34" charset="0"/>
                  <a:cs typeface="Arial" panose="020B0604020202020204" pitchFamily="34" charset="0"/>
                </a:endParaRPr>
              </a:p>
            </p:txBody>
          </p:sp>
          <p:cxnSp>
            <p:nvCxnSpPr>
              <p:cNvPr id="20" name="直接箭头连接符 19">
                <a:extLst>
                  <a:ext uri="{FF2B5EF4-FFF2-40B4-BE49-F238E27FC236}">
                    <a16:creationId xmlns:a16="http://schemas.microsoft.com/office/drawing/2014/main" id="{F0981C89-C1A4-8B8B-FC61-7846E1F412E1}"/>
                  </a:ext>
                </a:extLst>
              </p:cNvPr>
              <p:cNvCxnSpPr>
                <a:cxnSpLocks/>
                <a:stCxn id="12" idx="2"/>
                <a:endCxn id="19" idx="0"/>
              </p:cNvCxnSpPr>
              <p:nvPr/>
            </p:nvCxnSpPr>
            <p:spPr>
              <a:xfrm flipH="1">
                <a:off x="2189645" y="4812117"/>
                <a:ext cx="1" cy="3116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AC238596-9127-094A-7686-8FD0F12EC126}"/>
                  </a:ext>
                </a:extLst>
              </p:cNvPr>
              <p:cNvSpPr txBox="1"/>
              <p:nvPr/>
            </p:nvSpPr>
            <p:spPr>
              <a:xfrm>
                <a:off x="1614006" y="5758588"/>
                <a:ext cx="1151277" cy="323165"/>
              </a:xfrm>
              <a:prstGeom prst="rect">
                <a:avLst/>
              </a:prstGeom>
              <a:noFill/>
            </p:spPr>
            <p:txBody>
              <a:bodyPr wrap="none" rtlCol="0">
                <a:spAutoFit/>
              </a:bodyPr>
              <a:lstStyle/>
              <a:p>
                <a:r>
                  <a:rPr lang="en-US" altLang="zh-CN" sz="1500" dirty="0">
                    <a:latin typeface="Arial" panose="020B0604020202020204" pitchFamily="34" charset="0"/>
                    <a:cs typeface="Arial" panose="020B0604020202020204" pitchFamily="34" charset="0"/>
                  </a:rPr>
                  <a:t>bs*512*2*2</a:t>
                </a:r>
                <a:endParaRPr lang="zh-CN" altLang="en-US" sz="1500" dirty="0">
                  <a:latin typeface="Arial" panose="020B0604020202020204" pitchFamily="34" charset="0"/>
                  <a:cs typeface="Arial" panose="020B0604020202020204" pitchFamily="34" charset="0"/>
                </a:endParaRPr>
              </a:p>
            </p:txBody>
          </p:sp>
          <p:cxnSp>
            <p:nvCxnSpPr>
              <p:cNvPr id="26" name="直接箭头连接符 25">
                <a:extLst>
                  <a:ext uri="{FF2B5EF4-FFF2-40B4-BE49-F238E27FC236}">
                    <a16:creationId xmlns:a16="http://schemas.microsoft.com/office/drawing/2014/main" id="{48D544E9-703A-26B4-48BF-6E5C19933F30}"/>
                  </a:ext>
                </a:extLst>
              </p:cNvPr>
              <p:cNvCxnSpPr>
                <a:cxnSpLocks/>
                <a:stCxn id="19" idx="2"/>
                <a:endCxn id="25" idx="0"/>
              </p:cNvCxnSpPr>
              <p:nvPr/>
            </p:nvCxnSpPr>
            <p:spPr>
              <a:xfrm>
                <a:off x="2189645" y="5446935"/>
                <a:ext cx="0" cy="3116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3B957EF6-3E8E-E13A-4735-D66E26BB989D}"/>
                  </a:ext>
                </a:extLst>
              </p:cNvPr>
              <p:cNvSpPr txBox="1"/>
              <p:nvPr/>
            </p:nvSpPr>
            <p:spPr>
              <a:xfrm>
                <a:off x="626321" y="4825497"/>
                <a:ext cx="1539204"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CNN Layer(down 3)</a:t>
                </a:r>
                <a:endParaRPr lang="zh-CN" altLang="en-US" sz="1200" dirty="0">
                  <a:latin typeface="Arial" panose="020B0604020202020204" pitchFamily="34" charset="0"/>
                  <a:cs typeface="Arial" panose="020B0604020202020204" pitchFamily="34" charset="0"/>
                </a:endParaRPr>
              </a:p>
            </p:txBody>
          </p:sp>
          <p:sp>
            <p:nvSpPr>
              <p:cNvPr id="32" name="文本框 31">
                <a:extLst>
                  <a:ext uri="{FF2B5EF4-FFF2-40B4-BE49-F238E27FC236}">
                    <a16:creationId xmlns:a16="http://schemas.microsoft.com/office/drawing/2014/main" id="{C69E87A8-356A-0C43-2237-9F8DC7213B64}"/>
                  </a:ext>
                </a:extLst>
              </p:cNvPr>
              <p:cNvSpPr txBox="1"/>
              <p:nvPr/>
            </p:nvSpPr>
            <p:spPr>
              <a:xfrm>
                <a:off x="626321" y="5473936"/>
                <a:ext cx="1539204"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CNN Layer(down 4)</a:t>
                </a:r>
                <a:endParaRPr lang="zh-CN" altLang="en-US" sz="1200" dirty="0">
                  <a:latin typeface="Arial" panose="020B0604020202020204" pitchFamily="34" charset="0"/>
                  <a:cs typeface="Arial" panose="020B0604020202020204" pitchFamily="34" charset="0"/>
                </a:endParaRPr>
              </a:p>
            </p:txBody>
          </p:sp>
          <p:sp>
            <p:nvSpPr>
              <p:cNvPr id="33" name="文本框 32">
                <a:extLst>
                  <a:ext uri="{FF2B5EF4-FFF2-40B4-BE49-F238E27FC236}">
                    <a16:creationId xmlns:a16="http://schemas.microsoft.com/office/drawing/2014/main" id="{0FA26FC8-D92D-9D12-797B-0CB63D2D5A4A}"/>
                  </a:ext>
                </a:extLst>
              </p:cNvPr>
              <p:cNvSpPr txBox="1"/>
              <p:nvPr/>
            </p:nvSpPr>
            <p:spPr>
              <a:xfrm>
                <a:off x="3064874" y="6081753"/>
                <a:ext cx="1151277" cy="323165"/>
              </a:xfrm>
              <a:prstGeom prst="rect">
                <a:avLst/>
              </a:prstGeom>
              <a:noFill/>
            </p:spPr>
            <p:txBody>
              <a:bodyPr wrap="none" rtlCol="0">
                <a:spAutoFit/>
              </a:bodyPr>
              <a:lstStyle/>
              <a:p>
                <a:r>
                  <a:rPr lang="en-US" altLang="zh-CN" sz="1500" dirty="0">
                    <a:latin typeface="Arial" panose="020B0604020202020204" pitchFamily="34" charset="0"/>
                    <a:cs typeface="Arial" panose="020B0604020202020204" pitchFamily="34" charset="0"/>
                  </a:rPr>
                  <a:t>bs*512*2*2</a:t>
                </a:r>
                <a:endParaRPr lang="zh-CN" altLang="en-US" sz="1500" dirty="0">
                  <a:latin typeface="Arial" panose="020B0604020202020204" pitchFamily="34" charset="0"/>
                  <a:cs typeface="Arial" panose="020B0604020202020204" pitchFamily="34" charset="0"/>
                </a:endParaRPr>
              </a:p>
            </p:txBody>
          </p:sp>
          <p:sp>
            <p:nvSpPr>
              <p:cNvPr id="34" name="文本框 33">
                <a:extLst>
                  <a:ext uri="{FF2B5EF4-FFF2-40B4-BE49-F238E27FC236}">
                    <a16:creationId xmlns:a16="http://schemas.microsoft.com/office/drawing/2014/main" id="{1F9792CE-E33C-CE09-0BA0-167BB660EDDF}"/>
                  </a:ext>
                </a:extLst>
              </p:cNvPr>
              <p:cNvSpPr txBox="1"/>
              <p:nvPr/>
            </p:nvSpPr>
            <p:spPr>
              <a:xfrm>
                <a:off x="4567557" y="3219316"/>
                <a:ext cx="1151277" cy="323165"/>
              </a:xfrm>
              <a:prstGeom prst="rect">
                <a:avLst/>
              </a:prstGeom>
              <a:noFill/>
            </p:spPr>
            <p:txBody>
              <a:bodyPr wrap="none" rtlCol="0">
                <a:spAutoFit/>
              </a:bodyPr>
              <a:lstStyle/>
              <a:p>
                <a:r>
                  <a:rPr lang="en-US" altLang="zh-CN" sz="1500" dirty="0">
                    <a:latin typeface="Arial" panose="020B0604020202020204" pitchFamily="34" charset="0"/>
                    <a:cs typeface="Arial" panose="020B0604020202020204" pitchFamily="34" charset="0"/>
                  </a:rPr>
                  <a:t>bs*4*32*32</a:t>
                </a:r>
                <a:endParaRPr lang="zh-CN" altLang="en-US" sz="1500" dirty="0">
                  <a:latin typeface="Arial" panose="020B0604020202020204" pitchFamily="34" charset="0"/>
                  <a:cs typeface="Arial" panose="020B0604020202020204" pitchFamily="34" charset="0"/>
                </a:endParaRPr>
              </a:p>
            </p:txBody>
          </p:sp>
          <p:cxnSp>
            <p:nvCxnSpPr>
              <p:cNvPr id="35" name="直接箭头连接符 34">
                <a:extLst>
                  <a:ext uri="{FF2B5EF4-FFF2-40B4-BE49-F238E27FC236}">
                    <a16:creationId xmlns:a16="http://schemas.microsoft.com/office/drawing/2014/main" id="{289B1396-EC75-684A-45FA-B322D28C3DCF}"/>
                  </a:ext>
                </a:extLst>
              </p:cNvPr>
              <p:cNvCxnSpPr>
                <a:cxnSpLocks/>
                <a:stCxn id="36" idx="0"/>
                <a:endCxn id="34" idx="2"/>
              </p:cNvCxnSpPr>
              <p:nvPr/>
            </p:nvCxnSpPr>
            <p:spPr>
              <a:xfrm flipV="1">
                <a:off x="5143195" y="3542481"/>
                <a:ext cx="1" cy="3116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CEF4BAF9-A6F6-6CD2-10E0-8BF3FB91AACE}"/>
                  </a:ext>
                </a:extLst>
              </p:cNvPr>
              <p:cNvSpPr txBox="1"/>
              <p:nvPr/>
            </p:nvSpPr>
            <p:spPr>
              <a:xfrm>
                <a:off x="4460155" y="3854134"/>
                <a:ext cx="1366080" cy="323165"/>
              </a:xfrm>
              <a:prstGeom prst="rect">
                <a:avLst/>
              </a:prstGeom>
              <a:noFill/>
            </p:spPr>
            <p:txBody>
              <a:bodyPr wrap="none" rtlCol="0">
                <a:spAutoFit/>
              </a:bodyPr>
              <a:lstStyle/>
              <a:p>
                <a:r>
                  <a:rPr lang="en-US" altLang="zh-CN" sz="1500" dirty="0">
                    <a:latin typeface="Arial" panose="020B0604020202020204" pitchFamily="34" charset="0"/>
                    <a:cs typeface="Arial" panose="020B0604020202020204" pitchFamily="34" charset="0"/>
                  </a:rPr>
                  <a:t>bs*128*16*16</a:t>
                </a:r>
                <a:endParaRPr lang="zh-CN" altLang="en-US" sz="1500" dirty="0">
                  <a:latin typeface="Arial" panose="020B0604020202020204" pitchFamily="34" charset="0"/>
                  <a:cs typeface="Arial" panose="020B0604020202020204" pitchFamily="34" charset="0"/>
                </a:endParaRPr>
              </a:p>
            </p:txBody>
          </p:sp>
          <p:sp>
            <p:nvSpPr>
              <p:cNvPr id="37" name="文本框 36">
                <a:extLst>
                  <a:ext uri="{FF2B5EF4-FFF2-40B4-BE49-F238E27FC236}">
                    <a16:creationId xmlns:a16="http://schemas.microsoft.com/office/drawing/2014/main" id="{C770AA96-2ECD-31C7-96FF-6DCDC4C13224}"/>
                  </a:ext>
                </a:extLst>
              </p:cNvPr>
              <p:cNvSpPr txBox="1"/>
              <p:nvPr/>
            </p:nvSpPr>
            <p:spPr>
              <a:xfrm>
                <a:off x="4567557" y="4488952"/>
                <a:ext cx="1151277" cy="323165"/>
              </a:xfrm>
              <a:prstGeom prst="rect">
                <a:avLst/>
              </a:prstGeom>
              <a:noFill/>
            </p:spPr>
            <p:txBody>
              <a:bodyPr wrap="none" rtlCol="0">
                <a:spAutoFit/>
              </a:bodyPr>
              <a:lstStyle/>
              <a:p>
                <a:r>
                  <a:rPr lang="en-US" altLang="zh-CN" sz="1500" dirty="0">
                    <a:latin typeface="Arial" panose="020B0604020202020204" pitchFamily="34" charset="0"/>
                    <a:cs typeface="Arial" panose="020B0604020202020204" pitchFamily="34" charset="0"/>
                  </a:rPr>
                  <a:t>bs*256*8*8</a:t>
                </a:r>
                <a:endParaRPr lang="zh-CN" altLang="en-US" sz="1500" dirty="0">
                  <a:latin typeface="Arial" panose="020B0604020202020204" pitchFamily="34" charset="0"/>
                  <a:cs typeface="Arial" panose="020B0604020202020204" pitchFamily="34" charset="0"/>
                </a:endParaRPr>
              </a:p>
            </p:txBody>
          </p:sp>
          <p:cxnSp>
            <p:nvCxnSpPr>
              <p:cNvPr id="38" name="直接箭头连接符 37">
                <a:extLst>
                  <a:ext uri="{FF2B5EF4-FFF2-40B4-BE49-F238E27FC236}">
                    <a16:creationId xmlns:a16="http://schemas.microsoft.com/office/drawing/2014/main" id="{896F89CA-D89F-2ED5-E0F2-1C8E2BA748DE}"/>
                  </a:ext>
                </a:extLst>
              </p:cNvPr>
              <p:cNvCxnSpPr>
                <a:cxnSpLocks/>
                <a:stCxn id="37" idx="0"/>
                <a:endCxn id="36" idx="2"/>
              </p:cNvCxnSpPr>
              <p:nvPr/>
            </p:nvCxnSpPr>
            <p:spPr>
              <a:xfrm flipH="1" flipV="1">
                <a:off x="5143195" y="4177299"/>
                <a:ext cx="1" cy="3116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47443020-1E7B-BDE3-3E03-9005C4FA84CD}"/>
                  </a:ext>
                </a:extLst>
              </p:cNvPr>
              <p:cNvSpPr txBox="1"/>
              <p:nvPr/>
            </p:nvSpPr>
            <p:spPr>
              <a:xfrm>
                <a:off x="4567557" y="5123770"/>
                <a:ext cx="1151277" cy="323165"/>
              </a:xfrm>
              <a:prstGeom prst="rect">
                <a:avLst/>
              </a:prstGeom>
              <a:noFill/>
            </p:spPr>
            <p:txBody>
              <a:bodyPr wrap="none" rtlCol="0">
                <a:spAutoFit/>
              </a:bodyPr>
              <a:lstStyle/>
              <a:p>
                <a:r>
                  <a:rPr lang="en-US" altLang="zh-CN" sz="1500" dirty="0">
                    <a:latin typeface="Arial" panose="020B0604020202020204" pitchFamily="34" charset="0"/>
                    <a:cs typeface="Arial" panose="020B0604020202020204" pitchFamily="34" charset="0"/>
                  </a:rPr>
                  <a:t>bs*512*4*4</a:t>
                </a:r>
                <a:endParaRPr lang="zh-CN" altLang="en-US" sz="1500" dirty="0">
                  <a:latin typeface="Arial" panose="020B0604020202020204" pitchFamily="34" charset="0"/>
                  <a:cs typeface="Arial" panose="020B0604020202020204" pitchFamily="34" charset="0"/>
                </a:endParaRPr>
              </a:p>
            </p:txBody>
          </p:sp>
          <p:cxnSp>
            <p:nvCxnSpPr>
              <p:cNvPr id="40" name="直接箭头连接符 39">
                <a:extLst>
                  <a:ext uri="{FF2B5EF4-FFF2-40B4-BE49-F238E27FC236}">
                    <a16:creationId xmlns:a16="http://schemas.microsoft.com/office/drawing/2014/main" id="{924A2783-B835-B8A2-73EC-581B5E7207FE}"/>
                  </a:ext>
                </a:extLst>
              </p:cNvPr>
              <p:cNvCxnSpPr>
                <a:cxnSpLocks/>
                <a:stCxn id="39" idx="0"/>
                <a:endCxn id="37" idx="2"/>
              </p:cNvCxnSpPr>
              <p:nvPr/>
            </p:nvCxnSpPr>
            <p:spPr>
              <a:xfrm flipV="1">
                <a:off x="5143196" y="4812117"/>
                <a:ext cx="0" cy="3116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8C538BC5-882F-FF88-47F7-062F60BE297D}"/>
                  </a:ext>
                </a:extLst>
              </p:cNvPr>
              <p:cNvSpPr txBox="1"/>
              <p:nvPr/>
            </p:nvSpPr>
            <p:spPr>
              <a:xfrm>
                <a:off x="4513856" y="5758588"/>
                <a:ext cx="1258678" cy="323165"/>
              </a:xfrm>
              <a:prstGeom prst="rect">
                <a:avLst/>
              </a:prstGeom>
              <a:noFill/>
            </p:spPr>
            <p:txBody>
              <a:bodyPr wrap="none" rtlCol="0">
                <a:spAutoFit/>
              </a:bodyPr>
              <a:lstStyle/>
              <a:p>
                <a:r>
                  <a:rPr lang="en-US" altLang="zh-CN" sz="1500" dirty="0">
                    <a:latin typeface="Arial" panose="020B0604020202020204" pitchFamily="34" charset="0"/>
                    <a:cs typeface="Arial" panose="020B0604020202020204" pitchFamily="34" charset="0"/>
                  </a:rPr>
                  <a:t>bs*1024*2*2</a:t>
                </a:r>
                <a:endParaRPr lang="zh-CN" altLang="en-US" sz="1500" dirty="0">
                  <a:latin typeface="Arial" panose="020B0604020202020204" pitchFamily="34" charset="0"/>
                  <a:cs typeface="Arial" panose="020B0604020202020204" pitchFamily="34" charset="0"/>
                </a:endParaRPr>
              </a:p>
            </p:txBody>
          </p:sp>
          <p:cxnSp>
            <p:nvCxnSpPr>
              <p:cNvPr id="42" name="直接箭头连接符 41">
                <a:extLst>
                  <a:ext uri="{FF2B5EF4-FFF2-40B4-BE49-F238E27FC236}">
                    <a16:creationId xmlns:a16="http://schemas.microsoft.com/office/drawing/2014/main" id="{58762455-4C09-18AE-25FD-40C0060967A1}"/>
                  </a:ext>
                </a:extLst>
              </p:cNvPr>
              <p:cNvCxnSpPr>
                <a:cxnSpLocks/>
                <a:stCxn id="41" idx="0"/>
                <a:endCxn id="39" idx="2"/>
              </p:cNvCxnSpPr>
              <p:nvPr/>
            </p:nvCxnSpPr>
            <p:spPr>
              <a:xfrm flipV="1">
                <a:off x="5143195" y="5446935"/>
                <a:ext cx="1" cy="3116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A186340A-C323-36DB-9D29-708F3D68602B}"/>
                  </a:ext>
                </a:extLst>
              </p:cNvPr>
              <p:cNvSpPr txBox="1"/>
              <p:nvPr/>
            </p:nvSpPr>
            <p:spPr>
              <a:xfrm>
                <a:off x="5168669" y="3559808"/>
                <a:ext cx="1343638"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CNN Layer(up 1)</a:t>
                </a:r>
                <a:endParaRPr lang="zh-CN" altLang="en-US" sz="1200" dirty="0">
                  <a:latin typeface="Arial" panose="020B0604020202020204" pitchFamily="34" charset="0"/>
                  <a:cs typeface="Arial" panose="020B0604020202020204" pitchFamily="34" charset="0"/>
                </a:endParaRPr>
              </a:p>
            </p:txBody>
          </p:sp>
          <p:sp>
            <p:nvSpPr>
              <p:cNvPr id="56" name="文本框 55">
                <a:extLst>
                  <a:ext uri="{FF2B5EF4-FFF2-40B4-BE49-F238E27FC236}">
                    <a16:creationId xmlns:a16="http://schemas.microsoft.com/office/drawing/2014/main" id="{9B84E27F-9B73-FAF3-F973-E240156D19D2}"/>
                  </a:ext>
                </a:extLst>
              </p:cNvPr>
              <p:cNvSpPr txBox="1"/>
              <p:nvPr/>
            </p:nvSpPr>
            <p:spPr>
              <a:xfrm>
                <a:off x="5168669" y="4169406"/>
                <a:ext cx="1343638"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CNN Layer(up 2)</a:t>
                </a:r>
                <a:endParaRPr lang="zh-CN" altLang="en-US" sz="1200" dirty="0">
                  <a:latin typeface="Arial" panose="020B0604020202020204" pitchFamily="34" charset="0"/>
                  <a:cs typeface="Arial" panose="020B0604020202020204" pitchFamily="34" charset="0"/>
                </a:endParaRPr>
              </a:p>
            </p:txBody>
          </p:sp>
          <p:sp>
            <p:nvSpPr>
              <p:cNvPr id="57" name="文本框 56">
                <a:extLst>
                  <a:ext uri="{FF2B5EF4-FFF2-40B4-BE49-F238E27FC236}">
                    <a16:creationId xmlns:a16="http://schemas.microsoft.com/office/drawing/2014/main" id="{54667B44-AEAC-4CEA-67F1-DF27C9497C84}"/>
                  </a:ext>
                </a:extLst>
              </p:cNvPr>
              <p:cNvSpPr txBox="1"/>
              <p:nvPr/>
            </p:nvSpPr>
            <p:spPr>
              <a:xfrm>
                <a:off x="5168669" y="4825497"/>
                <a:ext cx="1343638"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CNN Layer(up 3)</a:t>
                </a:r>
                <a:endParaRPr lang="zh-CN" altLang="en-US" sz="1200" dirty="0">
                  <a:latin typeface="Arial" panose="020B0604020202020204" pitchFamily="34" charset="0"/>
                  <a:cs typeface="Arial" panose="020B0604020202020204" pitchFamily="34" charset="0"/>
                </a:endParaRPr>
              </a:p>
            </p:txBody>
          </p:sp>
          <p:sp>
            <p:nvSpPr>
              <p:cNvPr id="58" name="文本框 57">
                <a:extLst>
                  <a:ext uri="{FF2B5EF4-FFF2-40B4-BE49-F238E27FC236}">
                    <a16:creationId xmlns:a16="http://schemas.microsoft.com/office/drawing/2014/main" id="{AA3D7CBE-8533-5875-73BC-BA5AC1318CA1}"/>
                  </a:ext>
                </a:extLst>
              </p:cNvPr>
              <p:cNvSpPr txBox="1"/>
              <p:nvPr/>
            </p:nvSpPr>
            <p:spPr>
              <a:xfrm>
                <a:off x="5168669" y="5473936"/>
                <a:ext cx="1343638"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CNN Layer(up 4)</a:t>
                </a:r>
                <a:endParaRPr lang="zh-CN" altLang="en-US" sz="1200" dirty="0">
                  <a:latin typeface="Arial" panose="020B0604020202020204" pitchFamily="34" charset="0"/>
                  <a:cs typeface="Arial" panose="020B0604020202020204" pitchFamily="34" charset="0"/>
                </a:endParaRPr>
              </a:p>
            </p:txBody>
          </p:sp>
          <p:cxnSp>
            <p:nvCxnSpPr>
              <p:cNvPr id="59" name="直接箭头连接符 58">
                <a:extLst>
                  <a:ext uri="{FF2B5EF4-FFF2-40B4-BE49-F238E27FC236}">
                    <a16:creationId xmlns:a16="http://schemas.microsoft.com/office/drawing/2014/main" id="{208AB52A-0CD9-8EFD-489A-BC9BEDBF490D}"/>
                  </a:ext>
                </a:extLst>
              </p:cNvPr>
              <p:cNvCxnSpPr>
                <a:cxnSpLocks/>
                <a:stCxn id="25" idx="2"/>
                <a:endCxn id="33" idx="1"/>
              </p:cNvCxnSpPr>
              <p:nvPr/>
            </p:nvCxnSpPr>
            <p:spPr>
              <a:xfrm>
                <a:off x="2189645" y="6081753"/>
                <a:ext cx="875229" cy="1615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EAA59FC6-267F-5D8B-A373-9644CFBCE8EC}"/>
                  </a:ext>
                </a:extLst>
              </p:cNvPr>
              <p:cNvCxnSpPr>
                <a:cxnSpLocks/>
                <a:stCxn id="33" idx="3"/>
                <a:endCxn id="41" idx="2"/>
              </p:cNvCxnSpPr>
              <p:nvPr/>
            </p:nvCxnSpPr>
            <p:spPr>
              <a:xfrm flipV="1">
                <a:off x="4216151" y="6081753"/>
                <a:ext cx="927044" cy="1615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B3B611D2-34F7-9E89-A648-08AE9B14CF9F}"/>
                  </a:ext>
                </a:extLst>
              </p:cNvPr>
              <p:cNvCxnSpPr>
                <a:cxnSpLocks/>
                <a:stCxn id="25" idx="3"/>
                <a:endCxn id="41" idx="1"/>
              </p:cNvCxnSpPr>
              <p:nvPr/>
            </p:nvCxnSpPr>
            <p:spPr>
              <a:xfrm>
                <a:off x="2765283" y="5920171"/>
                <a:ext cx="174857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CB6F7FB0-B8C3-8945-1E03-6FB59245EBB8}"/>
                  </a:ext>
                </a:extLst>
              </p:cNvPr>
              <p:cNvCxnSpPr>
                <a:cxnSpLocks/>
                <a:stCxn id="19" idx="3"/>
                <a:endCxn id="39" idx="1"/>
              </p:cNvCxnSpPr>
              <p:nvPr/>
            </p:nvCxnSpPr>
            <p:spPr>
              <a:xfrm>
                <a:off x="2765283" y="5285353"/>
                <a:ext cx="180227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8C39FCD0-136A-E939-A2D6-68824E6DF622}"/>
                  </a:ext>
                </a:extLst>
              </p:cNvPr>
              <p:cNvCxnSpPr>
                <a:cxnSpLocks/>
                <a:stCxn id="12" idx="3"/>
                <a:endCxn id="37" idx="1"/>
              </p:cNvCxnSpPr>
              <p:nvPr/>
            </p:nvCxnSpPr>
            <p:spPr>
              <a:xfrm>
                <a:off x="2765284" y="4650535"/>
                <a:ext cx="180227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67D964AB-3D08-76AD-8273-ACB90E502455}"/>
                  </a:ext>
                </a:extLst>
              </p:cNvPr>
              <p:cNvCxnSpPr>
                <a:cxnSpLocks/>
                <a:stCxn id="9" idx="3"/>
                <a:endCxn id="36" idx="1"/>
              </p:cNvCxnSpPr>
              <p:nvPr/>
            </p:nvCxnSpPr>
            <p:spPr>
              <a:xfrm>
                <a:off x="2818984" y="4015717"/>
                <a:ext cx="164117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F1BDC48F-EC82-8A31-1E9A-7306E39396F9}"/>
                  </a:ext>
                </a:extLst>
              </p:cNvPr>
              <p:cNvCxnSpPr>
                <a:cxnSpLocks/>
                <a:stCxn id="34" idx="0"/>
                <a:endCxn id="85" idx="2"/>
              </p:cNvCxnSpPr>
              <p:nvPr/>
            </p:nvCxnSpPr>
            <p:spPr>
              <a:xfrm flipH="1" flipV="1">
                <a:off x="5143195" y="2903414"/>
                <a:ext cx="1" cy="3159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E8816C41-024B-9A3B-2270-6FEFDFE2EF42}"/>
                  </a:ext>
                </a:extLst>
              </p:cNvPr>
              <p:cNvSpPr txBox="1"/>
              <p:nvPr/>
            </p:nvSpPr>
            <p:spPr>
              <a:xfrm>
                <a:off x="5168669" y="2935627"/>
                <a:ext cx="1343638"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CNN Layer(end)</a:t>
                </a:r>
                <a:endParaRPr lang="zh-CN" altLang="en-US" sz="1200" dirty="0">
                  <a:latin typeface="Arial" panose="020B0604020202020204" pitchFamily="34" charset="0"/>
                  <a:cs typeface="Arial" panose="020B0604020202020204" pitchFamily="34" charset="0"/>
                </a:endParaRPr>
              </a:p>
            </p:txBody>
          </p:sp>
          <p:sp>
            <p:nvSpPr>
              <p:cNvPr id="85" name="文本框 84">
                <a:extLst>
                  <a:ext uri="{FF2B5EF4-FFF2-40B4-BE49-F238E27FC236}">
                    <a16:creationId xmlns:a16="http://schemas.microsoft.com/office/drawing/2014/main" id="{B57B9530-FDB6-33B4-C2CE-C0BFEBA3704C}"/>
                  </a:ext>
                </a:extLst>
              </p:cNvPr>
              <p:cNvSpPr txBox="1"/>
              <p:nvPr/>
            </p:nvSpPr>
            <p:spPr>
              <a:xfrm>
                <a:off x="4567556" y="2580249"/>
                <a:ext cx="1151277" cy="323165"/>
              </a:xfrm>
              <a:prstGeom prst="rect">
                <a:avLst/>
              </a:prstGeom>
              <a:noFill/>
            </p:spPr>
            <p:txBody>
              <a:bodyPr wrap="square" rtlCol="0">
                <a:spAutoFit/>
              </a:bodyPr>
              <a:lstStyle/>
              <a:p>
                <a:r>
                  <a:rPr lang="en-US" altLang="zh-CN" sz="1500" dirty="0">
                    <a:latin typeface="Arial" panose="020B0604020202020204" pitchFamily="34" charset="0"/>
                    <a:cs typeface="Arial" panose="020B0604020202020204" pitchFamily="34" charset="0"/>
                  </a:rPr>
                  <a:t>bs*3*32*32</a:t>
                </a:r>
                <a:endParaRPr lang="zh-CN" altLang="en-US" sz="1500" dirty="0">
                  <a:latin typeface="Arial" panose="020B0604020202020204" pitchFamily="34" charset="0"/>
                  <a:cs typeface="Arial" panose="020B0604020202020204" pitchFamily="34" charset="0"/>
                </a:endParaRPr>
              </a:p>
            </p:txBody>
          </p:sp>
        </p:grpSp>
        <p:sp>
          <p:nvSpPr>
            <p:cNvPr id="88" name="文本框 87">
              <a:extLst>
                <a:ext uri="{FF2B5EF4-FFF2-40B4-BE49-F238E27FC236}">
                  <a16:creationId xmlns:a16="http://schemas.microsoft.com/office/drawing/2014/main" id="{D2F109A5-639B-DA5A-98F1-A208D4348FAE}"/>
                </a:ext>
              </a:extLst>
            </p:cNvPr>
            <p:cNvSpPr txBox="1"/>
            <p:nvPr/>
          </p:nvSpPr>
          <p:spPr>
            <a:xfrm>
              <a:off x="3443701" y="5655204"/>
              <a:ext cx="389850"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cat</a:t>
              </a:r>
              <a:endParaRPr lang="zh-CN" altLang="en-US" sz="1200" dirty="0">
                <a:latin typeface="Arial" panose="020B0604020202020204" pitchFamily="34" charset="0"/>
                <a:cs typeface="Arial" panose="020B0604020202020204" pitchFamily="34" charset="0"/>
              </a:endParaRPr>
            </a:p>
          </p:txBody>
        </p:sp>
        <p:sp>
          <p:nvSpPr>
            <p:cNvPr id="89" name="文本框 88">
              <a:extLst>
                <a:ext uri="{FF2B5EF4-FFF2-40B4-BE49-F238E27FC236}">
                  <a16:creationId xmlns:a16="http://schemas.microsoft.com/office/drawing/2014/main" id="{6FD51CB4-2033-F4E1-96CB-DDCAD92D5572}"/>
                </a:ext>
              </a:extLst>
            </p:cNvPr>
            <p:cNvSpPr txBox="1"/>
            <p:nvPr/>
          </p:nvSpPr>
          <p:spPr>
            <a:xfrm>
              <a:off x="3443701" y="5020386"/>
              <a:ext cx="389850"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cat</a:t>
              </a:r>
              <a:endParaRPr lang="zh-CN" altLang="en-US" sz="1200" dirty="0">
                <a:latin typeface="Arial" panose="020B0604020202020204" pitchFamily="34" charset="0"/>
                <a:cs typeface="Arial" panose="020B0604020202020204" pitchFamily="34" charset="0"/>
              </a:endParaRPr>
            </a:p>
          </p:txBody>
        </p:sp>
        <p:sp>
          <p:nvSpPr>
            <p:cNvPr id="90" name="文本框 89">
              <a:extLst>
                <a:ext uri="{FF2B5EF4-FFF2-40B4-BE49-F238E27FC236}">
                  <a16:creationId xmlns:a16="http://schemas.microsoft.com/office/drawing/2014/main" id="{CA558AED-2A5F-4E0A-95F5-45717494A391}"/>
                </a:ext>
              </a:extLst>
            </p:cNvPr>
            <p:cNvSpPr txBox="1"/>
            <p:nvPr/>
          </p:nvSpPr>
          <p:spPr>
            <a:xfrm>
              <a:off x="3445589" y="4368270"/>
              <a:ext cx="389850"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cat</a:t>
              </a:r>
              <a:endParaRPr lang="zh-CN" altLang="en-US" sz="1200" dirty="0">
                <a:latin typeface="Arial" panose="020B0604020202020204" pitchFamily="34" charset="0"/>
                <a:cs typeface="Arial" panose="020B0604020202020204" pitchFamily="34" charset="0"/>
              </a:endParaRPr>
            </a:p>
          </p:txBody>
        </p:sp>
        <p:sp>
          <p:nvSpPr>
            <p:cNvPr id="91" name="文本框 90">
              <a:extLst>
                <a:ext uri="{FF2B5EF4-FFF2-40B4-BE49-F238E27FC236}">
                  <a16:creationId xmlns:a16="http://schemas.microsoft.com/office/drawing/2014/main" id="{6D876C89-61E0-D9E9-9FC4-CC935BB73283}"/>
                </a:ext>
              </a:extLst>
            </p:cNvPr>
            <p:cNvSpPr txBox="1"/>
            <p:nvPr/>
          </p:nvSpPr>
          <p:spPr>
            <a:xfrm>
              <a:off x="3435744" y="3733452"/>
              <a:ext cx="389850"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cat</a:t>
              </a:r>
              <a:endParaRPr lang="zh-CN" altLang="en-US" sz="1200" dirty="0">
                <a:latin typeface="Arial" panose="020B0604020202020204" pitchFamily="34" charset="0"/>
                <a:cs typeface="Arial" panose="020B0604020202020204" pitchFamily="34" charset="0"/>
              </a:endParaRPr>
            </a:p>
          </p:txBody>
        </p:sp>
      </p:grpSp>
      <p:pic>
        <p:nvPicPr>
          <p:cNvPr id="99" name="图片 98">
            <a:extLst>
              <a:ext uri="{FF2B5EF4-FFF2-40B4-BE49-F238E27FC236}">
                <a16:creationId xmlns:a16="http://schemas.microsoft.com/office/drawing/2014/main" id="{48BC39DC-7BE5-C38C-9271-5904D61FAA1B}"/>
              </a:ext>
            </a:extLst>
          </p:cNvPr>
          <p:cNvPicPr>
            <a:picLocks noChangeAspect="1"/>
          </p:cNvPicPr>
          <p:nvPr/>
        </p:nvPicPr>
        <p:blipFill>
          <a:blip r:embed="rId2"/>
          <a:stretch>
            <a:fillRect/>
          </a:stretch>
        </p:blipFill>
        <p:spPr>
          <a:xfrm>
            <a:off x="6875049" y="2633620"/>
            <a:ext cx="4772620" cy="3704512"/>
          </a:xfrm>
          <a:prstGeom prst="rect">
            <a:avLst/>
          </a:prstGeom>
        </p:spPr>
      </p:pic>
    </p:spTree>
    <p:extLst>
      <p:ext uri="{BB962C8B-B14F-4D97-AF65-F5344CB8AC3E}">
        <p14:creationId xmlns:p14="http://schemas.microsoft.com/office/powerpoint/2010/main" val="2746319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2874C24-803F-4509-57F2-8AF6A0AEA63D}"/>
              </a:ext>
            </a:extLst>
          </p:cNvPr>
          <p:cNvSpPr txBox="1"/>
          <p:nvPr/>
        </p:nvSpPr>
        <p:spPr>
          <a:xfrm flipH="1">
            <a:off x="540405" y="496902"/>
            <a:ext cx="6594422"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判别器结构</a:t>
            </a:r>
          </a:p>
        </p:txBody>
      </p:sp>
      <p:sp>
        <p:nvSpPr>
          <p:cNvPr id="6" name="文本框 5">
            <a:extLst>
              <a:ext uri="{FF2B5EF4-FFF2-40B4-BE49-F238E27FC236}">
                <a16:creationId xmlns:a16="http://schemas.microsoft.com/office/drawing/2014/main" id="{E3CB9787-9439-8C10-0A3B-1EA8E406E9F5}"/>
              </a:ext>
            </a:extLst>
          </p:cNvPr>
          <p:cNvSpPr txBox="1"/>
          <p:nvPr/>
        </p:nvSpPr>
        <p:spPr>
          <a:xfrm>
            <a:off x="754842" y="1398097"/>
            <a:ext cx="10365244" cy="923330"/>
          </a:xfrm>
          <a:prstGeom prst="rect">
            <a:avLst/>
          </a:prstGeom>
          <a:noFill/>
        </p:spPr>
        <p:txBody>
          <a:bodyPr wrap="square" rtlCol="0">
            <a:spAutoFit/>
          </a:bodyPr>
          <a:lstStyle/>
          <a:p>
            <a:r>
              <a:rPr lang="zh-CN" altLang="en-US" dirty="0"/>
              <a:t>生成器输入为</a:t>
            </a:r>
            <a:r>
              <a:rPr lang="en-US" altLang="zh-CN" dirty="0" err="1"/>
              <a:t>batch_size</a:t>
            </a:r>
            <a:r>
              <a:rPr lang="en-US" altLang="zh-CN" dirty="0"/>
              <a:t>*(1+3)*32*32</a:t>
            </a:r>
            <a:r>
              <a:rPr lang="zh-CN" altLang="en-US" dirty="0"/>
              <a:t>的灰度、彩色拼接的</a:t>
            </a:r>
            <a:r>
              <a:rPr lang="en-US" altLang="zh-CN" dirty="0"/>
              <a:t>tensor</a:t>
            </a:r>
            <a:r>
              <a:rPr lang="zh-CN" altLang="en-US" dirty="0"/>
              <a:t>，输出为</a:t>
            </a:r>
            <a:r>
              <a:rPr lang="en-US" altLang="zh-CN" dirty="0" err="1"/>
              <a:t>batch_size</a:t>
            </a:r>
            <a:r>
              <a:rPr lang="en-US" altLang="zh-CN" dirty="0"/>
              <a:t>*1*4*4</a:t>
            </a:r>
            <a:r>
              <a:rPr lang="zh-CN" altLang="en-US" dirty="0"/>
              <a:t>的</a:t>
            </a:r>
            <a:r>
              <a:rPr lang="en-US" altLang="zh-CN" dirty="0"/>
              <a:t>tensor</a:t>
            </a:r>
            <a:r>
              <a:rPr lang="zh-CN" altLang="en-US" dirty="0"/>
              <a:t>，在本项目中，使用简单的</a:t>
            </a:r>
            <a:r>
              <a:rPr lang="en-US" altLang="zh-CN" dirty="0"/>
              <a:t>CNN</a:t>
            </a:r>
            <a:r>
              <a:rPr lang="zh-CN" altLang="en-US" dirty="0"/>
              <a:t>模型，结构如下：</a:t>
            </a:r>
            <a:endParaRPr lang="en-US" altLang="zh-CN" dirty="0"/>
          </a:p>
          <a:p>
            <a:r>
              <a:rPr lang="zh-CN" altLang="en-US" dirty="0"/>
              <a:t>由两个通道转换</a:t>
            </a:r>
            <a:r>
              <a:rPr lang="en-US" altLang="zh-CN" dirty="0"/>
              <a:t>CNN</a:t>
            </a:r>
            <a:r>
              <a:rPr lang="zh-CN" altLang="en-US" dirty="0"/>
              <a:t>层组成（增加</a:t>
            </a:r>
            <a:r>
              <a:rPr lang="en-US" altLang="zh-CN" dirty="0"/>
              <a:t>CNN</a:t>
            </a:r>
            <a:r>
              <a:rPr lang="zh-CN" altLang="en-US" dirty="0"/>
              <a:t>层导致判别器太强，难以训练，在此用两层）</a:t>
            </a:r>
            <a:endParaRPr lang="en-US" altLang="zh-CN" dirty="0"/>
          </a:p>
        </p:txBody>
      </p:sp>
      <p:pic>
        <p:nvPicPr>
          <p:cNvPr id="5" name="图片 4">
            <a:extLst>
              <a:ext uri="{FF2B5EF4-FFF2-40B4-BE49-F238E27FC236}">
                <a16:creationId xmlns:a16="http://schemas.microsoft.com/office/drawing/2014/main" id="{89CE6184-81B9-44A3-E0E9-620C025D95F6}"/>
              </a:ext>
            </a:extLst>
          </p:cNvPr>
          <p:cNvPicPr>
            <a:picLocks noChangeAspect="1"/>
          </p:cNvPicPr>
          <p:nvPr/>
        </p:nvPicPr>
        <p:blipFill>
          <a:blip r:embed="rId2"/>
          <a:stretch>
            <a:fillRect/>
          </a:stretch>
        </p:blipFill>
        <p:spPr>
          <a:xfrm>
            <a:off x="5840487" y="3135962"/>
            <a:ext cx="5359444" cy="2276187"/>
          </a:xfrm>
          <a:prstGeom prst="rect">
            <a:avLst/>
          </a:prstGeom>
        </p:spPr>
      </p:pic>
    </p:spTree>
    <p:extLst>
      <p:ext uri="{BB962C8B-B14F-4D97-AF65-F5344CB8AC3E}">
        <p14:creationId xmlns:p14="http://schemas.microsoft.com/office/powerpoint/2010/main" val="37199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2874C24-803F-4509-57F2-8AF6A0AEA63D}"/>
              </a:ext>
            </a:extLst>
          </p:cNvPr>
          <p:cNvSpPr txBox="1"/>
          <p:nvPr/>
        </p:nvSpPr>
        <p:spPr>
          <a:xfrm flipH="1">
            <a:off x="540405" y="496902"/>
            <a:ext cx="6594422"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训练时</a:t>
            </a:r>
            <a:r>
              <a:rPr lang="en-US" altLang="zh-CN" sz="2800" dirty="0">
                <a:latin typeface="微软雅黑" panose="020B0503020204020204" pitchFamily="34" charset="-122"/>
                <a:ea typeface="微软雅黑" panose="020B0503020204020204" pitchFamily="34" charset="-122"/>
              </a:rPr>
              <a:t>Loss</a:t>
            </a:r>
            <a:r>
              <a:rPr lang="zh-CN" altLang="en-US" sz="2800" dirty="0">
                <a:latin typeface="微软雅黑" panose="020B0503020204020204" pitchFamily="34" charset="-122"/>
                <a:ea typeface="微软雅黑" panose="020B0503020204020204" pitchFamily="34" charset="-122"/>
              </a:rPr>
              <a:t>函数选择</a:t>
            </a:r>
          </a:p>
        </p:txBody>
      </p:sp>
      <p:sp>
        <p:nvSpPr>
          <p:cNvPr id="6" name="文本框 5">
            <a:extLst>
              <a:ext uri="{FF2B5EF4-FFF2-40B4-BE49-F238E27FC236}">
                <a16:creationId xmlns:a16="http://schemas.microsoft.com/office/drawing/2014/main" id="{E3CB9787-9439-8C10-0A3B-1EA8E406E9F5}"/>
              </a:ext>
            </a:extLst>
          </p:cNvPr>
          <p:cNvSpPr txBox="1"/>
          <p:nvPr/>
        </p:nvSpPr>
        <p:spPr>
          <a:xfrm>
            <a:off x="754842" y="1398097"/>
            <a:ext cx="10365244" cy="923330"/>
          </a:xfrm>
          <a:prstGeom prst="rect">
            <a:avLst/>
          </a:prstGeom>
          <a:noFill/>
        </p:spPr>
        <p:txBody>
          <a:bodyPr wrap="square" rtlCol="0">
            <a:spAutoFit/>
          </a:bodyPr>
          <a:lstStyle/>
          <a:p>
            <a:r>
              <a:rPr lang="zh-CN" altLang="en-US" dirty="0"/>
              <a:t>判别器使用</a:t>
            </a:r>
            <a:r>
              <a:rPr lang="en-US" altLang="zh-CN" dirty="0" err="1"/>
              <a:t>pix2pix</a:t>
            </a:r>
            <a:r>
              <a:rPr lang="zh-CN" altLang="en-US" dirty="0"/>
              <a:t>中的</a:t>
            </a:r>
            <a:r>
              <a:rPr lang="en-US" altLang="zh-CN" dirty="0"/>
              <a:t>Loss</a:t>
            </a:r>
            <a:r>
              <a:rPr lang="zh-CN" altLang="en-US" dirty="0"/>
              <a:t>函数，使用</a:t>
            </a:r>
            <a:r>
              <a:rPr lang="en-US" altLang="zh-CN" dirty="0"/>
              <a:t>BCE Loss</a:t>
            </a:r>
            <a:r>
              <a:rPr lang="zh-CN" altLang="en-US" dirty="0"/>
              <a:t>作为判别器的损失函数，计算真实图像输出结果与全为</a:t>
            </a:r>
            <a:r>
              <a:rPr lang="en-US" altLang="zh-CN" dirty="0"/>
              <a:t>1</a:t>
            </a:r>
            <a:r>
              <a:rPr lang="zh-CN" altLang="en-US" dirty="0"/>
              <a:t>的</a:t>
            </a:r>
            <a:r>
              <a:rPr lang="en-US" altLang="zh-CN" dirty="0"/>
              <a:t>Tensor</a:t>
            </a:r>
            <a:r>
              <a:rPr lang="zh-CN" altLang="en-US" dirty="0"/>
              <a:t>的</a:t>
            </a:r>
            <a:r>
              <a:rPr lang="en-US" altLang="zh-CN" dirty="0" err="1"/>
              <a:t>loss_1</a:t>
            </a:r>
            <a:r>
              <a:rPr lang="zh-CN" altLang="en-US" dirty="0"/>
              <a:t>，以及生成器生成图像的判别输出结果与全为</a:t>
            </a:r>
            <a:r>
              <a:rPr lang="en-US" altLang="zh-CN" dirty="0"/>
              <a:t>0</a:t>
            </a:r>
            <a:r>
              <a:rPr lang="zh-CN" altLang="en-US" dirty="0"/>
              <a:t>的</a:t>
            </a:r>
            <a:r>
              <a:rPr lang="en-US" altLang="zh-CN" dirty="0"/>
              <a:t>Tensor</a:t>
            </a:r>
            <a:r>
              <a:rPr lang="zh-CN" altLang="en-US" dirty="0"/>
              <a:t>的</a:t>
            </a:r>
            <a:r>
              <a:rPr lang="en-US" altLang="zh-CN" dirty="0" err="1"/>
              <a:t>loss_2</a:t>
            </a:r>
            <a:r>
              <a:rPr lang="zh-CN" altLang="en-US" dirty="0"/>
              <a:t>，取二者平均值作为判别器的最终</a:t>
            </a:r>
            <a:r>
              <a:rPr lang="en-US" altLang="zh-CN" dirty="0"/>
              <a:t>Loss:</a:t>
            </a:r>
          </a:p>
        </p:txBody>
      </p:sp>
      <p:pic>
        <p:nvPicPr>
          <p:cNvPr id="3" name="图片 2">
            <a:extLst>
              <a:ext uri="{FF2B5EF4-FFF2-40B4-BE49-F238E27FC236}">
                <a16:creationId xmlns:a16="http://schemas.microsoft.com/office/drawing/2014/main" id="{24B1314A-AC1A-3C97-1CF8-1B77FA5F279E}"/>
              </a:ext>
            </a:extLst>
          </p:cNvPr>
          <p:cNvPicPr>
            <a:picLocks noChangeAspect="1"/>
          </p:cNvPicPr>
          <p:nvPr/>
        </p:nvPicPr>
        <p:blipFill>
          <a:blip r:embed="rId2"/>
          <a:stretch>
            <a:fillRect/>
          </a:stretch>
        </p:blipFill>
        <p:spPr>
          <a:xfrm>
            <a:off x="890268" y="2415428"/>
            <a:ext cx="4078778" cy="814521"/>
          </a:xfrm>
          <a:prstGeom prst="rect">
            <a:avLst/>
          </a:prstGeom>
        </p:spPr>
      </p:pic>
      <p:pic>
        <p:nvPicPr>
          <p:cNvPr id="8" name="图片 7">
            <a:extLst>
              <a:ext uri="{FF2B5EF4-FFF2-40B4-BE49-F238E27FC236}">
                <a16:creationId xmlns:a16="http://schemas.microsoft.com/office/drawing/2014/main" id="{8D482079-3CCE-5842-BC68-15BB27F8D23A}"/>
              </a:ext>
            </a:extLst>
          </p:cNvPr>
          <p:cNvPicPr>
            <a:picLocks noChangeAspect="1"/>
          </p:cNvPicPr>
          <p:nvPr/>
        </p:nvPicPr>
        <p:blipFill>
          <a:blip r:embed="rId3"/>
          <a:stretch>
            <a:fillRect/>
          </a:stretch>
        </p:blipFill>
        <p:spPr>
          <a:xfrm>
            <a:off x="5910514" y="2321427"/>
            <a:ext cx="4950699" cy="1642064"/>
          </a:xfrm>
          <a:prstGeom prst="rect">
            <a:avLst/>
          </a:prstGeom>
        </p:spPr>
      </p:pic>
      <p:sp>
        <p:nvSpPr>
          <p:cNvPr id="9" name="文本框 8">
            <a:extLst>
              <a:ext uri="{FF2B5EF4-FFF2-40B4-BE49-F238E27FC236}">
                <a16:creationId xmlns:a16="http://schemas.microsoft.com/office/drawing/2014/main" id="{9D2DEBAD-EBF1-A7DC-5E89-C7D6826790FF}"/>
              </a:ext>
            </a:extLst>
          </p:cNvPr>
          <p:cNvSpPr txBox="1"/>
          <p:nvPr/>
        </p:nvSpPr>
        <p:spPr>
          <a:xfrm>
            <a:off x="754842" y="4164822"/>
            <a:ext cx="10365244" cy="646331"/>
          </a:xfrm>
          <a:prstGeom prst="rect">
            <a:avLst/>
          </a:prstGeom>
          <a:noFill/>
        </p:spPr>
        <p:txBody>
          <a:bodyPr wrap="square" rtlCol="0">
            <a:spAutoFit/>
          </a:bodyPr>
          <a:lstStyle/>
          <a:p>
            <a:r>
              <a:rPr lang="zh-CN" altLang="en-US" dirty="0"/>
              <a:t>生成器中，使用</a:t>
            </a:r>
            <a:r>
              <a:rPr lang="en-US" altLang="zh-CN" dirty="0"/>
              <a:t>BCE Loss</a:t>
            </a:r>
            <a:r>
              <a:rPr lang="zh-CN" altLang="en-US" dirty="0"/>
              <a:t>作为判别器的损失函数，计算生成图像输出结果与全为</a:t>
            </a:r>
            <a:r>
              <a:rPr lang="en-US" altLang="zh-CN" dirty="0"/>
              <a:t>1</a:t>
            </a:r>
            <a:r>
              <a:rPr lang="zh-CN" altLang="en-US" dirty="0"/>
              <a:t>的</a:t>
            </a:r>
            <a:r>
              <a:rPr lang="en-US" altLang="zh-CN" dirty="0"/>
              <a:t>Tensor</a:t>
            </a:r>
            <a:r>
              <a:rPr lang="zh-CN" altLang="en-US" dirty="0"/>
              <a:t>的</a:t>
            </a:r>
            <a:r>
              <a:rPr lang="en-US" altLang="zh-CN" dirty="0" err="1"/>
              <a:t>loss_1</a:t>
            </a:r>
            <a:r>
              <a:rPr lang="zh-CN" altLang="en-US" dirty="0"/>
              <a:t>，同时使用真实图像与生成图像的</a:t>
            </a:r>
            <a:r>
              <a:rPr lang="en-US" altLang="zh-CN" dirty="0" err="1"/>
              <a:t>L1</a:t>
            </a:r>
            <a:r>
              <a:rPr lang="zh-CN" altLang="en-US" dirty="0"/>
              <a:t> </a:t>
            </a:r>
            <a:r>
              <a:rPr lang="en-US" altLang="zh-CN" dirty="0"/>
              <a:t>Loss</a:t>
            </a:r>
            <a:r>
              <a:rPr lang="zh-CN" altLang="en-US" dirty="0"/>
              <a:t>，二者结合作为生成器最终损失函数：</a:t>
            </a:r>
            <a:endParaRPr lang="en-US" altLang="zh-CN" dirty="0"/>
          </a:p>
        </p:txBody>
      </p:sp>
      <p:pic>
        <p:nvPicPr>
          <p:cNvPr id="11" name="图片 10">
            <a:extLst>
              <a:ext uri="{FF2B5EF4-FFF2-40B4-BE49-F238E27FC236}">
                <a16:creationId xmlns:a16="http://schemas.microsoft.com/office/drawing/2014/main" id="{6EB292C7-D32C-8AAB-CA37-2B78069F7EFB}"/>
              </a:ext>
            </a:extLst>
          </p:cNvPr>
          <p:cNvPicPr>
            <a:picLocks noChangeAspect="1"/>
          </p:cNvPicPr>
          <p:nvPr/>
        </p:nvPicPr>
        <p:blipFill>
          <a:blip r:embed="rId4"/>
          <a:stretch>
            <a:fillRect/>
          </a:stretch>
        </p:blipFill>
        <p:spPr>
          <a:xfrm>
            <a:off x="1035732" y="4888862"/>
            <a:ext cx="4174507" cy="571041"/>
          </a:xfrm>
          <a:prstGeom prst="rect">
            <a:avLst/>
          </a:prstGeom>
        </p:spPr>
      </p:pic>
      <p:pic>
        <p:nvPicPr>
          <p:cNvPr id="13" name="图片 12">
            <a:extLst>
              <a:ext uri="{FF2B5EF4-FFF2-40B4-BE49-F238E27FC236}">
                <a16:creationId xmlns:a16="http://schemas.microsoft.com/office/drawing/2014/main" id="{31656EAE-7AFF-FC56-4311-C17523F58D31}"/>
              </a:ext>
            </a:extLst>
          </p:cNvPr>
          <p:cNvPicPr>
            <a:picLocks noChangeAspect="1"/>
          </p:cNvPicPr>
          <p:nvPr/>
        </p:nvPicPr>
        <p:blipFill>
          <a:blip r:embed="rId5"/>
          <a:stretch>
            <a:fillRect/>
          </a:stretch>
        </p:blipFill>
        <p:spPr>
          <a:xfrm>
            <a:off x="5910514" y="4993350"/>
            <a:ext cx="4399752" cy="1080264"/>
          </a:xfrm>
          <a:prstGeom prst="rect">
            <a:avLst/>
          </a:prstGeom>
        </p:spPr>
      </p:pic>
    </p:spTree>
    <p:extLst>
      <p:ext uri="{BB962C8B-B14F-4D97-AF65-F5344CB8AC3E}">
        <p14:creationId xmlns:p14="http://schemas.microsoft.com/office/powerpoint/2010/main" val="2724114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2874C24-803F-4509-57F2-8AF6A0AEA63D}"/>
              </a:ext>
            </a:extLst>
          </p:cNvPr>
          <p:cNvSpPr txBox="1"/>
          <p:nvPr/>
        </p:nvSpPr>
        <p:spPr>
          <a:xfrm flipH="1">
            <a:off x="540405" y="496902"/>
            <a:ext cx="6594422"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最终训练配置</a:t>
            </a:r>
          </a:p>
        </p:txBody>
      </p:sp>
      <p:sp>
        <p:nvSpPr>
          <p:cNvPr id="6" name="文本框 5">
            <a:extLst>
              <a:ext uri="{FF2B5EF4-FFF2-40B4-BE49-F238E27FC236}">
                <a16:creationId xmlns:a16="http://schemas.microsoft.com/office/drawing/2014/main" id="{E3CB9787-9439-8C10-0A3B-1EA8E406E9F5}"/>
              </a:ext>
            </a:extLst>
          </p:cNvPr>
          <p:cNvSpPr txBox="1"/>
          <p:nvPr/>
        </p:nvSpPr>
        <p:spPr>
          <a:xfrm>
            <a:off x="754842" y="1398097"/>
            <a:ext cx="10365244"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对输入灰度图像进行</a:t>
            </a:r>
            <a:r>
              <a:rPr lang="en-US" altLang="zh-CN" dirty="0"/>
              <a:t>Normalize(</a:t>
            </a:r>
            <a:r>
              <a:rPr lang="zh-CN" altLang="en-US" dirty="0"/>
              <a:t>以</a:t>
            </a:r>
            <a:r>
              <a:rPr lang="en-US" altLang="zh-CN" dirty="0"/>
              <a:t>0.5</a:t>
            </a:r>
            <a:r>
              <a:rPr lang="zh-CN" altLang="en-US" dirty="0"/>
              <a:t>为均值，</a:t>
            </a:r>
            <a:r>
              <a:rPr lang="en-US" altLang="zh-CN" dirty="0"/>
              <a:t>0.5</a:t>
            </a:r>
            <a:r>
              <a:rPr lang="zh-CN" altLang="en-US" dirty="0"/>
              <a:t>为方差</a:t>
            </a:r>
            <a:r>
              <a:rPr lang="en-US" altLang="zh-CN" dirty="0"/>
              <a:t>)</a:t>
            </a:r>
          </a:p>
          <a:p>
            <a:pPr marL="285750" indent="-285750">
              <a:buFont typeface="Arial" panose="020B0604020202020204" pitchFamily="34" charset="0"/>
              <a:buChar char="•"/>
            </a:pPr>
            <a:r>
              <a:rPr lang="zh-CN" altLang="en-US" dirty="0"/>
              <a:t>训练时</a:t>
            </a:r>
            <a:r>
              <a:rPr lang="en-US" altLang="zh-CN" dirty="0"/>
              <a:t>batch size</a:t>
            </a:r>
            <a:r>
              <a:rPr lang="zh-CN" altLang="en-US" dirty="0"/>
              <a:t>为</a:t>
            </a:r>
            <a:r>
              <a:rPr lang="en-US" altLang="zh-CN" dirty="0"/>
              <a:t>64</a:t>
            </a:r>
            <a:r>
              <a:rPr lang="zh-CN" altLang="en-US" dirty="0"/>
              <a:t>，使用</a:t>
            </a:r>
            <a:r>
              <a:rPr lang="en-US" altLang="zh-CN" dirty="0" err="1"/>
              <a:t>MiniBGD</a:t>
            </a:r>
            <a:r>
              <a:rPr lang="zh-CN" altLang="en-US" dirty="0"/>
              <a:t>，训练</a:t>
            </a:r>
            <a:r>
              <a:rPr lang="en-US" altLang="zh-CN" dirty="0"/>
              <a:t>50</a:t>
            </a:r>
            <a:r>
              <a:rPr lang="zh-CN" altLang="en-US" dirty="0"/>
              <a:t>轮</a:t>
            </a:r>
            <a:endParaRPr lang="en-US" altLang="zh-CN" dirty="0"/>
          </a:p>
          <a:p>
            <a:pPr marL="285750" indent="-285750">
              <a:buFont typeface="Arial" panose="020B0604020202020204" pitchFamily="34" charset="0"/>
              <a:buChar char="•"/>
            </a:pPr>
            <a:r>
              <a:rPr lang="zh-CN" altLang="en-US" dirty="0"/>
              <a:t>使用</a:t>
            </a:r>
            <a:r>
              <a:rPr lang="en-US" altLang="zh-CN" dirty="0"/>
              <a:t>Adam</a:t>
            </a:r>
            <a:r>
              <a:rPr lang="zh-CN" altLang="en-US" dirty="0"/>
              <a:t>梯度下降优化，</a:t>
            </a:r>
            <a:r>
              <a:rPr lang="en-US" altLang="zh-CN" dirty="0"/>
              <a:t>beta=(0.5, 0.999)</a:t>
            </a:r>
          </a:p>
          <a:p>
            <a:pPr marL="285750" indent="-285750">
              <a:buFont typeface="Arial" panose="020B0604020202020204" pitchFamily="34" charset="0"/>
              <a:buChar char="•"/>
            </a:pPr>
            <a:r>
              <a:rPr lang="zh-CN" altLang="en-US" dirty="0"/>
              <a:t>生成器学习率</a:t>
            </a:r>
            <a:r>
              <a:rPr lang="en-US" altLang="zh-CN" dirty="0" err="1"/>
              <a:t>1e</a:t>
            </a:r>
            <a:r>
              <a:rPr lang="en-US" altLang="zh-CN" dirty="0"/>
              <a:t>-4</a:t>
            </a:r>
            <a:r>
              <a:rPr lang="zh-CN" altLang="en-US" dirty="0"/>
              <a:t>，判别器</a:t>
            </a:r>
            <a:r>
              <a:rPr lang="en-US" altLang="zh-CN" dirty="0" err="1"/>
              <a:t>1e</a:t>
            </a:r>
            <a:r>
              <a:rPr lang="en-US" altLang="zh-CN" dirty="0"/>
              <a:t>-5</a:t>
            </a:r>
            <a:r>
              <a:rPr lang="zh-CN" altLang="en-US" dirty="0"/>
              <a:t>，学习率衰减，每一个</a:t>
            </a:r>
            <a:r>
              <a:rPr lang="en-US" altLang="zh-CN" dirty="0"/>
              <a:t>epoch</a:t>
            </a:r>
            <a:r>
              <a:rPr lang="zh-CN" altLang="en-US" dirty="0"/>
              <a:t>衰减为原来的</a:t>
            </a:r>
            <a:r>
              <a:rPr lang="en-US" altLang="zh-CN" dirty="0"/>
              <a:t>0.95</a:t>
            </a:r>
          </a:p>
          <a:p>
            <a:pPr marL="285750" indent="-285750">
              <a:buFont typeface="Arial" panose="020B0604020202020204" pitchFamily="34" charset="0"/>
              <a:buChar char="•"/>
            </a:pPr>
            <a:r>
              <a:rPr lang="zh-CN" altLang="en-US" dirty="0"/>
              <a:t>生成器</a:t>
            </a:r>
            <a:r>
              <a:rPr lang="en-US" altLang="zh-CN" dirty="0" err="1"/>
              <a:t>L1Loss</a:t>
            </a:r>
            <a:r>
              <a:rPr lang="zh-CN" altLang="en-US" dirty="0"/>
              <a:t>系数</a:t>
            </a:r>
            <a:r>
              <a:rPr lang="en-US" altLang="zh-CN" dirty="0"/>
              <a:t>lambda=100</a:t>
            </a:r>
          </a:p>
          <a:p>
            <a:pPr marL="285750" indent="-285750">
              <a:buFont typeface="Arial" panose="020B0604020202020204" pitchFamily="34" charset="0"/>
              <a:buChar char="•"/>
            </a:pPr>
            <a:r>
              <a:rPr lang="zh-CN" altLang="en-US" dirty="0"/>
              <a:t>将训练集</a:t>
            </a:r>
            <a:r>
              <a:rPr lang="en-US" altLang="zh-CN" dirty="0"/>
              <a:t>9:1</a:t>
            </a:r>
            <a:r>
              <a:rPr lang="zh-CN" altLang="en-US" dirty="0"/>
              <a:t>划分为训练集与验证集，验证集使用</a:t>
            </a:r>
            <a:r>
              <a:rPr lang="en-US" altLang="zh-CN" dirty="0" err="1"/>
              <a:t>MSELoss</a:t>
            </a:r>
            <a:r>
              <a:rPr lang="zh-CN" altLang="en-US" dirty="0"/>
              <a:t>记录生成图片与真实图片的</a:t>
            </a:r>
            <a:r>
              <a:rPr lang="en-US" altLang="zh-CN" dirty="0" err="1"/>
              <a:t>MSELoss</a:t>
            </a:r>
            <a:r>
              <a:rPr lang="zh-CN" altLang="en-US" dirty="0"/>
              <a:t>结果</a:t>
            </a:r>
            <a:endParaRPr lang="en-US" altLang="zh-CN" dirty="0"/>
          </a:p>
        </p:txBody>
      </p:sp>
    </p:spTree>
    <p:extLst>
      <p:ext uri="{BB962C8B-B14F-4D97-AF65-F5344CB8AC3E}">
        <p14:creationId xmlns:p14="http://schemas.microsoft.com/office/powerpoint/2010/main" val="1856953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2874C24-803F-4509-57F2-8AF6A0AEA63D}"/>
              </a:ext>
            </a:extLst>
          </p:cNvPr>
          <p:cNvSpPr txBox="1"/>
          <p:nvPr/>
        </p:nvSpPr>
        <p:spPr>
          <a:xfrm flipH="1">
            <a:off x="540405" y="496902"/>
            <a:ext cx="6594422"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训练过程</a:t>
            </a:r>
          </a:p>
        </p:txBody>
      </p:sp>
      <p:pic>
        <p:nvPicPr>
          <p:cNvPr id="3" name="图片 2">
            <a:extLst>
              <a:ext uri="{FF2B5EF4-FFF2-40B4-BE49-F238E27FC236}">
                <a16:creationId xmlns:a16="http://schemas.microsoft.com/office/drawing/2014/main" id="{09FC5967-E764-81DA-B11E-A6644135D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1162" y="902127"/>
            <a:ext cx="5550838" cy="5550838"/>
          </a:xfrm>
          <a:prstGeom prst="rect">
            <a:avLst/>
          </a:prstGeom>
        </p:spPr>
      </p:pic>
      <p:grpSp>
        <p:nvGrpSpPr>
          <p:cNvPr id="77" name="组合 76">
            <a:extLst>
              <a:ext uri="{FF2B5EF4-FFF2-40B4-BE49-F238E27FC236}">
                <a16:creationId xmlns:a16="http://schemas.microsoft.com/office/drawing/2014/main" id="{79466E8F-67F0-3603-AB68-C4CCA398AE86}"/>
              </a:ext>
            </a:extLst>
          </p:cNvPr>
          <p:cNvGrpSpPr/>
          <p:nvPr/>
        </p:nvGrpSpPr>
        <p:grpSpPr>
          <a:xfrm>
            <a:off x="506796" y="1380804"/>
            <a:ext cx="4957042" cy="3803139"/>
            <a:chOff x="506796" y="1380804"/>
            <a:chExt cx="4957042" cy="3803139"/>
          </a:xfrm>
        </p:grpSpPr>
        <p:grpSp>
          <p:nvGrpSpPr>
            <p:cNvPr id="76" name="组合 75">
              <a:extLst>
                <a:ext uri="{FF2B5EF4-FFF2-40B4-BE49-F238E27FC236}">
                  <a16:creationId xmlns:a16="http://schemas.microsoft.com/office/drawing/2014/main" id="{728A3580-69B1-0318-0472-992B1DD26748}"/>
                </a:ext>
              </a:extLst>
            </p:cNvPr>
            <p:cNvGrpSpPr/>
            <p:nvPr/>
          </p:nvGrpSpPr>
          <p:grpSpPr>
            <a:xfrm>
              <a:off x="506796" y="1742835"/>
              <a:ext cx="644068" cy="3441108"/>
              <a:chOff x="506796" y="1742835"/>
              <a:chExt cx="644068" cy="3441108"/>
            </a:xfrm>
          </p:grpSpPr>
          <p:pic>
            <p:nvPicPr>
              <p:cNvPr id="25" name="图片 24">
                <a:extLst>
                  <a:ext uri="{FF2B5EF4-FFF2-40B4-BE49-F238E27FC236}">
                    <a16:creationId xmlns:a16="http://schemas.microsoft.com/office/drawing/2014/main" id="{E718BFB3-F705-4F61-BDC0-21DFFA859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96" y="1742835"/>
                <a:ext cx="644068" cy="644068"/>
              </a:xfrm>
              <a:prstGeom prst="rect">
                <a:avLst/>
              </a:prstGeom>
            </p:spPr>
          </p:pic>
          <p:pic>
            <p:nvPicPr>
              <p:cNvPr id="35" name="图片 34">
                <a:extLst>
                  <a:ext uri="{FF2B5EF4-FFF2-40B4-BE49-F238E27FC236}">
                    <a16:creationId xmlns:a16="http://schemas.microsoft.com/office/drawing/2014/main" id="{A44F4987-C425-42B1-E618-C2E4444B99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796" y="2675183"/>
                <a:ext cx="644068" cy="644068"/>
              </a:xfrm>
              <a:prstGeom prst="rect">
                <a:avLst/>
              </a:prstGeom>
            </p:spPr>
          </p:pic>
          <p:pic>
            <p:nvPicPr>
              <p:cNvPr id="45" name="图片 44">
                <a:extLst>
                  <a:ext uri="{FF2B5EF4-FFF2-40B4-BE49-F238E27FC236}">
                    <a16:creationId xmlns:a16="http://schemas.microsoft.com/office/drawing/2014/main" id="{26F6E328-9085-FC6B-6F04-C6B8E66129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796" y="3607529"/>
                <a:ext cx="644068" cy="644068"/>
              </a:xfrm>
              <a:prstGeom prst="rect">
                <a:avLst/>
              </a:prstGeom>
            </p:spPr>
          </p:pic>
          <p:pic>
            <p:nvPicPr>
              <p:cNvPr id="57" name="图片 56">
                <a:extLst>
                  <a:ext uri="{FF2B5EF4-FFF2-40B4-BE49-F238E27FC236}">
                    <a16:creationId xmlns:a16="http://schemas.microsoft.com/office/drawing/2014/main" id="{A4E5CBE6-7411-AF94-7A35-ED62DFDC89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6796" y="4539875"/>
                <a:ext cx="644068" cy="644068"/>
              </a:xfrm>
              <a:prstGeom prst="rect">
                <a:avLst/>
              </a:prstGeom>
            </p:spPr>
          </p:pic>
        </p:grpSp>
        <p:grpSp>
          <p:nvGrpSpPr>
            <p:cNvPr id="75" name="组合 74">
              <a:extLst>
                <a:ext uri="{FF2B5EF4-FFF2-40B4-BE49-F238E27FC236}">
                  <a16:creationId xmlns:a16="http://schemas.microsoft.com/office/drawing/2014/main" id="{2F87AC7B-DACF-32FB-1255-E6D50F505ED3}"/>
                </a:ext>
              </a:extLst>
            </p:cNvPr>
            <p:cNvGrpSpPr/>
            <p:nvPr/>
          </p:nvGrpSpPr>
          <p:grpSpPr>
            <a:xfrm>
              <a:off x="4783844" y="1380804"/>
              <a:ext cx="679994" cy="3803139"/>
              <a:chOff x="4783844" y="1380804"/>
              <a:chExt cx="679994" cy="3803139"/>
            </a:xfrm>
          </p:grpSpPr>
          <p:sp>
            <p:nvSpPr>
              <p:cNvPr id="13" name="文本框 12">
                <a:extLst>
                  <a:ext uri="{FF2B5EF4-FFF2-40B4-BE49-F238E27FC236}">
                    <a16:creationId xmlns:a16="http://schemas.microsoft.com/office/drawing/2014/main" id="{0A472A27-3707-4029-16FD-8312876A9200}"/>
                  </a:ext>
                </a:extLst>
              </p:cNvPr>
              <p:cNvSpPr txBox="1"/>
              <p:nvPr/>
            </p:nvSpPr>
            <p:spPr>
              <a:xfrm>
                <a:off x="4783844" y="1380804"/>
                <a:ext cx="679994" cy="276999"/>
              </a:xfrm>
              <a:prstGeom prst="rect">
                <a:avLst/>
              </a:prstGeom>
              <a:noFill/>
            </p:spPr>
            <p:txBody>
              <a:bodyPr wrap="square" rtlCol="0">
                <a:spAutoFit/>
              </a:bodyPr>
              <a:lstStyle/>
              <a:p>
                <a:r>
                  <a:rPr lang="en-US" altLang="zh-CN" sz="1200" b="1" dirty="0">
                    <a:latin typeface="Arial" panose="020B0604020202020204" pitchFamily="34" charset="0"/>
                    <a:cs typeface="Arial" panose="020B0604020202020204" pitchFamily="34" charset="0"/>
                  </a:rPr>
                  <a:t>Real</a:t>
                </a:r>
                <a:endParaRPr lang="zh-CN" altLang="en-US" sz="1200" b="1" dirty="0">
                  <a:latin typeface="Arial" panose="020B0604020202020204" pitchFamily="34" charset="0"/>
                  <a:cs typeface="Arial" panose="020B0604020202020204" pitchFamily="34" charset="0"/>
                </a:endParaRPr>
              </a:p>
            </p:txBody>
          </p:sp>
          <p:pic>
            <p:nvPicPr>
              <p:cNvPr id="27" name="图片 26">
                <a:extLst>
                  <a:ext uri="{FF2B5EF4-FFF2-40B4-BE49-F238E27FC236}">
                    <a16:creationId xmlns:a16="http://schemas.microsoft.com/office/drawing/2014/main" id="{C65F9FC7-2149-26DB-4180-D7E3E78901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01807" y="1742835"/>
                <a:ext cx="644068" cy="644068"/>
              </a:xfrm>
              <a:prstGeom prst="rect">
                <a:avLst/>
              </a:prstGeom>
            </p:spPr>
          </p:pic>
          <p:pic>
            <p:nvPicPr>
              <p:cNvPr id="31" name="图片 30">
                <a:extLst>
                  <a:ext uri="{FF2B5EF4-FFF2-40B4-BE49-F238E27FC236}">
                    <a16:creationId xmlns:a16="http://schemas.microsoft.com/office/drawing/2014/main" id="{C3B2CD44-A359-3C82-5BA0-20934107478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01807" y="2675183"/>
                <a:ext cx="644068" cy="644068"/>
              </a:xfrm>
              <a:prstGeom prst="rect">
                <a:avLst/>
              </a:prstGeom>
            </p:spPr>
          </p:pic>
          <p:pic>
            <p:nvPicPr>
              <p:cNvPr id="47" name="图片 46">
                <a:extLst>
                  <a:ext uri="{FF2B5EF4-FFF2-40B4-BE49-F238E27FC236}">
                    <a16:creationId xmlns:a16="http://schemas.microsoft.com/office/drawing/2014/main" id="{DDEEFB31-7426-AA73-EDDD-664FD8A30CA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01807" y="3607529"/>
                <a:ext cx="644068" cy="644068"/>
              </a:xfrm>
              <a:prstGeom prst="rect">
                <a:avLst/>
              </a:prstGeom>
            </p:spPr>
          </p:pic>
          <p:pic>
            <p:nvPicPr>
              <p:cNvPr id="59" name="图片 58">
                <a:extLst>
                  <a:ext uri="{FF2B5EF4-FFF2-40B4-BE49-F238E27FC236}">
                    <a16:creationId xmlns:a16="http://schemas.microsoft.com/office/drawing/2014/main" id="{66FDEF18-E2E1-4C3A-3FF5-8E9EA9AF996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01807" y="4539875"/>
                <a:ext cx="644068" cy="644068"/>
              </a:xfrm>
              <a:prstGeom prst="rect">
                <a:avLst/>
              </a:prstGeom>
            </p:spPr>
          </p:pic>
        </p:grpSp>
        <p:grpSp>
          <p:nvGrpSpPr>
            <p:cNvPr id="70" name="组合 69">
              <a:extLst>
                <a:ext uri="{FF2B5EF4-FFF2-40B4-BE49-F238E27FC236}">
                  <a16:creationId xmlns:a16="http://schemas.microsoft.com/office/drawing/2014/main" id="{6455B9BF-9A6D-3A1A-9539-98CAC3D54299}"/>
                </a:ext>
              </a:extLst>
            </p:cNvPr>
            <p:cNvGrpSpPr/>
            <p:nvPr/>
          </p:nvGrpSpPr>
          <p:grpSpPr>
            <a:xfrm>
              <a:off x="1195687" y="1380804"/>
              <a:ext cx="644068" cy="3803139"/>
              <a:chOff x="1175011" y="1380804"/>
              <a:chExt cx="644068" cy="3803139"/>
            </a:xfrm>
          </p:grpSpPr>
          <p:sp>
            <p:nvSpPr>
              <p:cNvPr id="8" name="文本框 7">
                <a:extLst>
                  <a:ext uri="{FF2B5EF4-FFF2-40B4-BE49-F238E27FC236}">
                    <a16:creationId xmlns:a16="http://schemas.microsoft.com/office/drawing/2014/main" id="{DF844E0B-0C30-2B8B-1EBE-19CD3EE5A00F}"/>
                  </a:ext>
                </a:extLst>
              </p:cNvPr>
              <p:cNvSpPr txBox="1"/>
              <p:nvPr/>
            </p:nvSpPr>
            <p:spPr>
              <a:xfrm>
                <a:off x="1199528" y="1380804"/>
                <a:ext cx="595035" cy="276999"/>
              </a:xfrm>
              <a:prstGeom prst="rect">
                <a:avLst/>
              </a:prstGeom>
              <a:noFill/>
            </p:spPr>
            <p:txBody>
              <a:bodyPr wrap="none" rtlCol="0">
                <a:spAutoFit/>
              </a:bodyPr>
              <a:lstStyle/>
              <a:p>
                <a:r>
                  <a:rPr lang="en-US" altLang="zh-CN" sz="1200" b="1" dirty="0" err="1">
                    <a:latin typeface="Arial" panose="020B0604020202020204" pitchFamily="34" charset="0"/>
                    <a:cs typeface="Arial" panose="020B0604020202020204" pitchFamily="34" charset="0"/>
                  </a:rPr>
                  <a:t>Epc</a:t>
                </a:r>
                <a:r>
                  <a:rPr lang="en-US" altLang="zh-CN" sz="1200" b="1" dirty="0">
                    <a:latin typeface="Arial" panose="020B0604020202020204" pitchFamily="34" charset="0"/>
                    <a:cs typeface="Arial" panose="020B0604020202020204" pitchFamily="34" charset="0"/>
                  </a:rPr>
                  <a:t> 0</a:t>
                </a:r>
                <a:endParaRPr lang="zh-CN" altLang="en-US" sz="1200" b="1" dirty="0">
                  <a:latin typeface="Arial" panose="020B0604020202020204" pitchFamily="34" charset="0"/>
                  <a:cs typeface="Arial" panose="020B0604020202020204" pitchFamily="34" charset="0"/>
                </a:endParaRPr>
              </a:p>
            </p:txBody>
          </p:sp>
          <p:pic>
            <p:nvPicPr>
              <p:cNvPr id="15" name="图片 14">
                <a:extLst>
                  <a:ext uri="{FF2B5EF4-FFF2-40B4-BE49-F238E27FC236}">
                    <a16:creationId xmlns:a16="http://schemas.microsoft.com/office/drawing/2014/main" id="{3BB3DA45-C37C-C50B-65FD-DD93050AB59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75011" y="1742837"/>
                <a:ext cx="644068" cy="644068"/>
              </a:xfrm>
              <a:prstGeom prst="rect">
                <a:avLst/>
              </a:prstGeom>
            </p:spPr>
          </p:pic>
          <p:pic>
            <p:nvPicPr>
              <p:cNvPr id="29" name="图片 28">
                <a:extLst>
                  <a:ext uri="{FF2B5EF4-FFF2-40B4-BE49-F238E27FC236}">
                    <a16:creationId xmlns:a16="http://schemas.microsoft.com/office/drawing/2014/main" id="{0EDFDAD0-26C5-AF78-03B3-C2D909F69A5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75011" y="2675183"/>
                <a:ext cx="644068" cy="644068"/>
              </a:xfrm>
              <a:prstGeom prst="rect">
                <a:avLst/>
              </a:prstGeom>
            </p:spPr>
          </p:pic>
          <p:pic>
            <p:nvPicPr>
              <p:cNvPr id="43" name="图片 42">
                <a:extLst>
                  <a:ext uri="{FF2B5EF4-FFF2-40B4-BE49-F238E27FC236}">
                    <a16:creationId xmlns:a16="http://schemas.microsoft.com/office/drawing/2014/main" id="{24713D35-A0B3-D023-55F9-B6EECCBAE88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75011" y="3607529"/>
                <a:ext cx="644068" cy="644068"/>
              </a:xfrm>
              <a:prstGeom prst="rect">
                <a:avLst/>
              </a:prstGeom>
            </p:spPr>
          </p:pic>
          <p:pic>
            <p:nvPicPr>
              <p:cNvPr id="61" name="图片 60">
                <a:extLst>
                  <a:ext uri="{FF2B5EF4-FFF2-40B4-BE49-F238E27FC236}">
                    <a16:creationId xmlns:a16="http://schemas.microsoft.com/office/drawing/2014/main" id="{8886C98B-6290-CA93-0E9A-69C46EEEAB6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75011" y="4539875"/>
                <a:ext cx="644068" cy="644068"/>
              </a:xfrm>
              <a:prstGeom prst="rect">
                <a:avLst/>
              </a:prstGeom>
            </p:spPr>
          </p:pic>
        </p:grpSp>
        <p:grpSp>
          <p:nvGrpSpPr>
            <p:cNvPr id="71" name="组合 70">
              <a:extLst>
                <a:ext uri="{FF2B5EF4-FFF2-40B4-BE49-F238E27FC236}">
                  <a16:creationId xmlns:a16="http://schemas.microsoft.com/office/drawing/2014/main" id="{36B63950-7E2C-E454-EB98-CA13F6FAF33D}"/>
                </a:ext>
              </a:extLst>
            </p:cNvPr>
            <p:cNvGrpSpPr/>
            <p:nvPr/>
          </p:nvGrpSpPr>
          <p:grpSpPr>
            <a:xfrm>
              <a:off x="1884578" y="1380804"/>
              <a:ext cx="679994" cy="3803139"/>
              <a:chOff x="1842660" y="1380804"/>
              <a:chExt cx="679994" cy="3803139"/>
            </a:xfrm>
          </p:grpSpPr>
          <p:sp>
            <p:nvSpPr>
              <p:cNvPr id="9" name="文本框 8">
                <a:extLst>
                  <a:ext uri="{FF2B5EF4-FFF2-40B4-BE49-F238E27FC236}">
                    <a16:creationId xmlns:a16="http://schemas.microsoft.com/office/drawing/2014/main" id="{427A068A-3BEC-DB1A-B76A-6AD51CE2718B}"/>
                  </a:ext>
                </a:extLst>
              </p:cNvPr>
              <p:cNvSpPr txBox="1"/>
              <p:nvPr/>
            </p:nvSpPr>
            <p:spPr>
              <a:xfrm>
                <a:off x="1842660" y="1380804"/>
                <a:ext cx="679994" cy="276999"/>
              </a:xfrm>
              <a:prstGeom prst="rect">
                <a:avLst/>
              </a:prstGeom>
              <a:noFill/>
            </p:spPr>
            <p:txBody>
              <a:bodyPr wrap="none" rtlCol="0">
                <a:spAutoFit/>
              </a:bodyPr>
              <a:lstStyle/>
              <a:p>
                <a:r>
                  <a:rPr lang="en-US" altLang="zh-CN" sz="1200" b="1" dirty="0" err="1">
                    <a:latin typeface="Arial" panose="020B0604020202020204" pitchFamily="34" charset="0"/>
                    <a:cs typeface="Arial" panose="020B0604020202020204" pitchFamily="34" charset="0"/>
                  </a:rPr>
                  <a:t>Epc</a:t>
                </a:r>
                <a:r>
                  <a:rPr lang="en-US" altLang="zh-CN" sz="1200" b="1" dirty="0">
                    <a:latin typeface="Arial" panose="020B0604020202020204" pitchFamily="34" charset="0"/>
                    <a:cs typeface="Arial" panose="020B0604020202020204" pitchFamily="34" charset="0"/>
                  </a:rPr>
                  <a:t> 10</a:t>
                </a:r>
                <a:endParaRPr lang="zh-CN" altLang="en-US" sz="1200" b="1" dirty="0">
                  <a:latin typeface="Arial" panose="020B0604020202020204" pitchFamily="34" charset="0"/>
                  <a:cs typeface="Arial" panose="020B0604020202020204" pitchFamily="34" charset="0"/>
                </a:endParaRPr>
              </a:p>
            </p:txBody>
          </p:sp>
          <p:pic>
            <p:nvPicPr>
              <p:cNvPr id="17" name="图片 16">
                <a:extLst>
                  <a:ext uri="{FF2B5EF4-FFF2-40B4-BE49-F238E27FC236}">
                    <a16:creationId xmlns:a16="http://schemas.microsoft.com/office/drawing/2014/main" id="{D59C9378-4D0B-85DA-3D3D-87A6685D247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60623" y="1742837"/>
                <a:ext cx="644068" cy="644068"/>
              </a:xfrm>
              <a:prstGeom prst="rect">
                <a:avLst/>
              </a:prstGeom>
            </p:spPr>
          </p:pic>
          <p:pic>
            <p:nvPicPr>
              <p:cNvPr id="33" name="图片 32">
                <a:extLst>
                  <a:ext uri="{FF2B5EF4-FFF2-40B4-BE49-F238E27FC236}">
                    <a16:creationId xmlns:a16="http://schemas.microsoft.com/office/drawing/2014/main" id="{85731CDC-E6DB-2F1A-0899-08C78A33C6F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860623" y="2675183"/>
                <a:ext cx="644068" cy="644068"/>
              </a:xfrm>
              <a:prstGeom prst="rect">
                <a:avLst/>
              </a:prstGeom>
            </p:spPr>
          </p:pic>
          <p:pic>
            <p:nvPicPr>
              <p:cNvPr id="49" name="图片 48">
                <a:extLst>
                  <a:ext uri="{FF2B5EF4-FFF2-40B4-BE49-F238E27FC236}">
                    <a16:creationId xmlns:a16="http://schemas.microsoft.com/office/drawing/2014/main" id="{FDF84121-AAC8-384A-1DF0-4FE5D1559DE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860623" y="3607529"/>
                <a:ext cx="644068" cy="644068"/>
              </a:xfrm>
              <a:prstGeom prst="rect">
                <a:avLst/>
              </a:prstGeom>
            </p:spPr>
          </p:pic>
          <p:pic>
            <p:nvPicPr>
              <p:cNvPr id="63" name="图片 62">
                <a:extLst>
                  <a:ext uri="{FF2B5EF4-FFF2-40B4-BE49-F238E27FC236}">
                    <a16:creationId xmlns:a16="http://schemas.microsoft.com/office/drawing/2014/main" id="{09E005A6-1288-2ABD-481D-EC39CA12605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860623" y="4539875"/>
                <a:ext cx="644068" cy="644068"/>
              </a:xfrm>
              <a:prstGeom prst="rect">
                <a:avLst/>
              </a:prstGeom>
            </p:spPr>
          </p:pic>
        </p:grpSp>
        <p:grpSp>
          <p:nvGrpSpPr>
            <p:cNvPr id="72" name="组合 71">
              <a:extLst>
                <a:ext uri="{FF2B5EF4-FFF2-40B4-BE49-F238E27FC236}">
                  <a16:creationId xmlns:a16="http://schemas.microsoft.com/office/drawing/2014/main" id="{F359E0D9-75C2-A128-C2E4-1BE76833CFFB}"/>
                </a:ext>
              </a:extLst>
            </p:cNvPr>
            <p:cNvGrpSpPr/>
            <p:nvPr/>
          </p:nvGrpSpPr>
          <p:grpSpPr>
            <a:xfrm>
              <a:off x="2609395" y="1380804"/>
              <a:ext cx="679994" cy="3803139"/>
              <a:chOff x="2585856" y="1380804"/>
              <a:chExt cx="679994" cy="3803139"/>
            </a:xfrm>
          </p:grpSpPr>
          <p:sp>
            <p:nvSpPr>
              <p:cNvPr id="10" name="文本框 9">
                <a:extLst>
                  <a:ext uri="{FF2B5EF4-FFF2-40B4-BE49-F238E27FC236}">
                    <a16:creationId xmlns:a16="http://schemas.microsoft.com/office/drawing/2014/main" id="{E2443E65-F70A-3826-9503-0CCDDD6066BD}"/>
                  </a:ext>
                </a:extLst>
              </p:cNvPr>
              <p:cNvSpPr txBox="1"/>
              <p:nvPr/>
            </p:nvSpPr>
            <p:spPr>
              <a:xfrm>
                <a:off x="2585856" y="1380804"/>
                <a:ext cx="679994" cy="276999"/>
              </a:xfrm>
              <a:prstGeom prst="rect">
                <a:avLst/>
              </a:prstGeom>
              <a:noFill/>
            </p:spPr>
            <p:txBody>
              <a:bodyPr wrap="none" rtlCol="0">
                <a:spAutoFit/>
              </a:bodyPr>
              <a:lstStyle/>
              <a:p>
                <a:r>
                  <a:rPr lang="en-US" altLang="zh-CN" sz="1200" b="1" dirty="0" err="1">
                    <a:latin typeface="Arial" panose="020B0604020202020204" pitchFamily="34" charset="0"/>
                    <a:cs typeface="Arial" panose="020B0604020202020204" pitchFamily="34" charset="0"/>
                  </a:rPr>
                  <a:t>Epc</a:t>
                </a:r>
                <a:r>
                  <a:rPr lang="en-US" altLang="zh-CN" sz="1200" b="1" dirty="0">
                    <a:latin typeface="Arial" panose="020B0604020202020204" pitchFamily="34" charset="0"/>
                    <a:cs typeface="Arial" panose="020B0604020202020204" pitchFamily="34" charset="0"/>
                  </a:rPr>
                  <a:t> 20</a:t>
                </a:r>
                <a:endParaRPr lang="zh-CN" altLang="en-US" sz="1200" b="1" dirty="0">
                  <a:latin typeface="Arial" panose="020B0604020202020204" pitchFamily="34" charset="0"/>
                  <a:cs typeface="Arial" panose="020B0604020202020204" pitchFamily="34" charset="0"/>
                </a:endParaRPr>
              </a:p>
            </p:txBody>
          </p:sp>
          <p:pic>
            <p:nvPicPr>
              <p:cNvPr id="19" name="图片 18">
                <a:extLst>
                  <a:ext uri="{FF2B5EF4-FFF2-40B4-BE49-F238E27FC236}">
                    <a16:creationId xmlns:a16="http://schemas.microsoft.com/office/drawing/2014/main" id="{6B987E86-5863-0AF1-E9A9-157319CD355E}"/>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603819" y="1742837"/>
                <a:ext cx="644068" cy="644068"/>
              </a:xfrm>
              <a:prstGeom prst="rect">
                <a:avLst/>
              </a:prstGeom>
            </p:spPr>
          </p:pic>
          <p:pic>
            <p:nvPicPr>
              <p:cNvPr id="37" name="图片 36">
                <a:extLst>
                  <a:ext uri="{FF2B5EF4-FFF2-40B4-BE49-F238E27FC236}">
                    <a16:creationId xmlns:a16="http://schemas.microsoft.com/office/drawing/2014/main" id="{1EB0DFFF-81A1-9F42-B075-9E6B1624BEFE}"/>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603819" y="2675183"/>
                <a:ext cx="644068" cy="644068"/>
              </a:xfrm>
              <a:prstGeom prst="rect">
                <a:avLst/>
              </a:prstGeom>
            </p:spPr>
          </p:pic>
          <p:pic>
            <p:nvPicPr>
              <p:cNvPr id="51" name="图片 50">
                <a:extLst>
                  <a:ext uri="{FF2B5EF4-FFF2-40B4-BE49-F238E27FC236}">
                    <a16:creationId xmlns:a16="http://schemas.microsoft.com/office/drawing/2014/main" id="{7E6FC747-C640-6565-B30F-1DEB726E423C}"/>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603819" y="3607529"/>
                <a:ext cx="644068" cy="644068"/>
              </a:xfrm>
              <a:prstGeom prst="rect">
                <a:avLst/>
              </a:prstGeom>
            </p:spPr>
          </p:pic>
          <p:pic>
            <p:nvPicPr>
              <p:cNvPr id="65" name="图片 64">
                <a:extLst>
                  <a:ext uri="{FF2B5EF4-FFF2-40B4-BE49-F238E27FC236}">
                    <a16:creationId xmlns:a16="http://schemas.microsoft.com/office/drawing/2014/main" id="{684BF12E-B547-A556-A9E9-92658F218E40}"/>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603819" y="4539875"/>
                <a:ext cx="644068" cy="644068"/>
              </a:xfrm>
              <a:prstGeom prst="rect">
                <a:avLst/>
              </a:prstGeom>
            </p:spPr>
          </p:pic>
        </p:grpSp>
        <p:grpSp>
          <p:nvGrpSpPr>
            <p:cNvPr id="73" name="组合 72">
              <a:extLst>
                <a:ext uri="{FF2B5EF4-FFF2-40B4-BE49-F238E27FC236}">
                  <a16:creationId xmlns:a16="http://schemas.microsoft.com/office/drawing/2014/main" id="{F5128076-8E93-255B-0875-DD0BC598F704}"/>
                </a:ext>
              </a:extLst>
            </p:cNvPr>
            <p:cNvGrpSpPr/>
            <p:nvPr/>
          </p:nvGrpSpPr>
          <p:grpSpPr>
            <a:xfrm>
              <a:off x="3334212" y="1380804"/>
              <a:ext cx="679994" cy="3803139"/>
              <a:chOff x="3329052" y="1380804"/>
              <a:chExt cx="679994" cy="3803139"/>
            </a:xfrm>
          </p:grpSpPr>
          <p:sp>
            <p:nvSpPr>
              <p:cNvPr id="11" name="文本框 10">
                <a:extLst>
                  <a:ext uri="{FF2B5EF4-FFF2-40B4-BE49-F238E27FC236}">
                    <a16:creationId xmlns:a16="http://schemas.microsoft.com/office/drawing/2014/main" id="{9F6C8EAE-F323-FB4B-89CA-02F7EAF4A89A}"/>
                  </a:ext>
                </a:extLst>
              </p:cNvPr>
              <p:cNvSpPr txBox="1"/>
              <p:nvPr/>
            </p:nvSpPr>
            <p:spPr>
              <a:xfrm>
                <a:off x="3329052" y="1380804"/>
                <a:ext cx="679994" cy="276999"/>
              </a:xfrm>
              <a:prstGeom prst="rect">
                <a:avLst/>
              </a:prstGeom>
              <a:noFill/>
            </p:spPr>
            <p:txBody>
              <a:bodyPr wrap="square" rtlCol="0">
                <a:spAutoFit/>
              </a:bodyPr>
              <a:lstStyle/>
              <a:p>
                <a:r>
                  <a:rPr lang="en-US" altLang="zh-CN" sz="1200" b="1" dirty="0" err="1">
                    <a:latin typeface="Arial" panose="020B0604020202020204" pitchFamily="34" charset="0"/>
                    <a:cs typeface="Arial" panose="020B0604020202020204" pitchFamily="34" charset="0"/>
                  </a:rPr>
                  <a:t>Epc</a:t>
                </a:r>
                <a:r>
                  <a:rPr lang="en-US" altLang="zh-CN" sz="1200" b="1" dirty="0">
                    <a:latin typeface="Arial" panose="020B0604020202020204" pitchFamily="34" charset="0"/>
                    <a:cs typeface="Arial" panose="020B0604020202020204" pitchFamily="34" charset="0"/>
                  </a:rPr>
                  <a:t> 30</a:t>
                </a:r>
                <a:endParaRPr lang="zh-CN" altLang="en-US" sz="1200" b="1" dirty="0">
                  <a:latin typeface="Arial" panose="020B0604020202020204" pitchFamily="34" charset="0"/>
                  <a:cs typeface="Arial" panose="020B0604020202020204" pitchFamily="34" charset="0"/>
                </a:endParaRPr>
              </a:p>
            </p:txBody>
          </p:sp>
          <p:pic>
            <p:nvPicPr>
              <p:cNvPr id="21" name="图片 20">
                <a:extLst>
                  <a:ext uri="{FF2B5EF4-FFF2-40B4-BE49-F238E27FC236}">
                    <a16:creationId xmlns:a16="http://schemas.microsoft.com/office/drawing/2014/main" id="{FB89AD9C-C314-5E9E-0B82-DE5727DEE29B}"/>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347015" y="1742837"/>
                <a:ext cx="644068" cy="644068"/>
              </a:xfrm>
              <a:prstGeom prst="rect">
                <a:avLst/>
              </a:prstGeom>
            </p:spPr>
          </p:pic>
          <p:pic>
            <p:nvPicPr>
              <p:cNvPr id="39" name="图片 38">
                <a:extLst>
                  <a:ext uri="{FF2B5EF4-FFF2-40B4-BE49-F238E27FC236}">
                    <a16:creationId xmlns:a16="http://schemas.microsoft.com/office/drawing/2014/main" id="{34EF4424-0514-BACE-E7CC-560731F46C64}"/>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347015" y="2675183"/>
                <a:ext cx="644068" cy="644068"/>
              </a:xfrm>
              <a:prstGeom prst="rect">
                <a:avLst/>
              </a:prstGeom>
            </p:spPr>
          </p:pic>
          <p:pic>
            <p:nvPicPr>
              <p:cNvPr id="53" name="图片 52">
                <a:extLst>
                  <a:ext uri="{FF2B5EF4-FFF2-40B4-BE49-F238E27FC236}">
                    <a16:creationId xmlns:a16="http://schemas.microsoft.com/office/drawing/2014/main" id="{1B054FD4-0C32-E1DF-A54A-88E096C8D0E2}"/>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347015" y="3607529"/>
                <a:ext cx="644068" cy="644068"/>
              </a:xfrm>
              <a:prstGeom prst="rect">
                <a:avLst/>
              </a:prstGeom>
            </p:spPr>
          </p:pic>
          <p:pic>
            <p:nvPicPr>
              <p:cNvPr id="67" name="图片 66">
                <a:extLst>
                  <a:ext uri="{FF2B5EF4-FFF2-40B4-BE49-F238E27FC236}">
                    <a16:creationId xmlns:a16="http://schemas.microsoft.com/office/drawing/2014/main" id="{FC8EB040-202B-DDD2-AA62-B61CCF17E9A9}"/>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347015" y="4539875"/>
                <a:ext cx="644068" cy="644068"/>
              </a:xfrm>
              <a:prstGeom prst="rect">
                <a:avLst/>
              </a:prstGeom>
            </p:spPr>
          </p:pic>
        </p:grpSp>
        <p:grpSp>
          <p:nvGrpSpPr>
            <p:cNvPr id="74" name="组合 73">
              <a:extLst>
                <a:ext uri="{FF2B5EF4-FFF2-40B4-BE49-F238E27FC236}">
                  <a16:creationId xmlns:a16="http://schemas.microsoft.com/office/drawing/2014/main" id="{31EADE6D-6205-4B92-659D-A96F5F053699}"/>
                </a:ext>
              </a:extLst>
            </p:cNvPr>
            <p:cNvGrpSpPr/>
            <p:nvPr/>
          </p:nvGrpSpPr>
          <p:grpSpPr>
            <a:xfrm>
              <a:off x="4059029" y="1380804"/>
              <a:ext cx="679994" cy="3803139"/>
              <a:chOff x="4073647" y="1380804"/>
              <a:chExt cx="679994" cy="3803139"/>
            </a:xfrm>
          </p:grpSpPr>
          <p:sp>
            <p:nvSpPr>
              <p:cNvPr id="12" name="文本框 11">
                <a:extLst>
                  <a:ext uri="{FF2B5EF4-FFF2-40B4-BE49-F238E27FC236}">
                    <a16:creationId xmlns:a16="http://schemas.microsoft.com/office/drawing/2014/main" id="{55DE6269-6DB9-0C76-E4C7-2C864491E961}"/>
                  </a:ext>
                </a:extLst>
              </p:cNvPr>
              <p:cNvSpPr txBox="1"/>
              <p:nvPr/>
            </p:nvSpPr>
            <p:spPr>
              <a:xfrm>
                <a:off x="4073647" y="1380804"/>
                <a:ext cx="679994" cy="276999"/>
              </a:xfrm>
              <a:prstGeom prst="rect">
                <a:avLst/>
              </a:prstGeom>
              <a:noFill/>
            </p:spPr>
            <p:txBody>
              <a:bodyPr wrap="square" rtlCol="0">
                <a:spAutoFit/>
              </a:bodyPr>
              <a:lstStyle/>
              <a:p>
                <a:r>
                  <a:rPr lang="en-US" altLang="zh-CN" sz="1200" b="1" dirty="0" err="1">
                    <a:latin typeface="Arial" panose="020B0604020202020204" pitchFamily="34" charset="0"/>
                    <a:cs typeface="Arial" panose="020B0604020202020204" pitchFamily="34" charset="0"/>
                  </a:rPr>
                  <a:t>Epc</a:t>
                </a:r>
                <a:r>
                  <a:rPr lang="en-US" altLang="zh-CN" sz="1200" b="1" dirty="0">
                    <a:latin typeface="Arial" panose="020B0604020202020204" pitchFamily="34" charset="0"/>
                    <a:cs typeface="Arial" panose="020B0604020202020204" pitchFamily="34" charset="0"/>
                  </a:rPr>
                  <a:t> 40</a:t>
                </a:r>
                <a:endParaRPr lang="zh-CN" altLang="en-US" sz="1200" b="1" dirty="0">
                  <a:latin typeface="Arial" panose="020B0604020202020204" pitchFamily="34" charset="0"/>
                  <a:cs typeface="Arial" panose="020B0604020202020204" pitchFamily="34" charset="0"/>
                </a:endParaRPr>
              </a:p>
            </p:txBody>
          </p:sp>
          <p:pic>
            <p:nvPicPr>
              <p:cNvPr id="23" name="图片 22">
                <a:extLst>
                  <a:ext uri="{FF2B5EF4-FFF2-40B4-BE49-F238E27FC236}">
                    <a16:creationId xmlns:a16="http://schemas.microsoft.com/office/drawing/2014/main" id="{93C899EE-B2BE-4E4D-EAC9-51ED5EAF6994}"/>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4091610" y="1742835"/>
                <a:ext cx="644068" cy="644068"/>
              </a:xfrm>
              <a:prstGeom prst="rect">
                <a:avLst/>
              </a:prstGeom>
            </p:spPr>
          </p:pic>
          <p:pic>
            <p:nvPicPr>
              <p:cNvPr id="41" name="图片 40">
                <a:extLst>
                  <a:ext uri="{FF2B5EF4-FFF2-40B4-BE49-F238E27FC236}">
                    <a16:creationId xmlns:a16="http://schemas.microsoft.com/office/drawing/2014/main" id="{DBF144CB-3A2E-9BA5-22CA-C891AE409A58}"/>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4091610" y="2673649"/>
                <a:ext cx="644068" cy="644068"/>
              </a:xfrm>
              <a:prstGeom prst="rect">
                <a:avLst/>
              </a:prstGeom>
            </p:spPr>
          </p:pic>
          <p:pic>
            <p:nvPicPr>
              <p:cNvPr id="55" name="图片 54">
                <a:extLst>
                  <a:ext uri="{FF2B5EF4-FFF2-40B4-BE49-F238E27FC236}">
                    <a16:creationId xmlns:a16="http://schemas.microsoft.com/office/drawing/2014/main" id="{F5435B26-F892-3BF6-573B-EADB78E78FA4}"/>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4091610" y="3607529"/>
                <a:ext cx="644068" cy="644068"/>
              </a:xfrm>
              <a:prstGeom prst="rect">
                <a:avLst/>
              </a:prstGeom>
            </p:spPr>
          </p:pic>
          <p:pic>
            <p:nvPicPr>
              <p:cNvPr id="69" name="图片 68">
                <a:extLst>
                  <a:ext uri="{FF2B5EF4-FFF2-40B4-BE49-F238E27FC236}">
                    <a16:creationId xmlns:a16="http://schemas.microsoft.com/office/drawing/2014/main" id="{A2F9D652-36D4-7D7C-F73C-5914B1717B8B}"/>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4091610" y="4539875"/>
                <a:ext cx="644068" cy="644068"/>
              </a:xfrm>
              <a:prstGeom prst="rect">
                <a:avLst/>
              </a:prstGeom>
            </p:spPr>
          </p:pic>
        </p:grpSp>
      </p:grpSp>
    </p:spTree>
    <p:extLst>
      <p:ext uri="{BB962C8B-B14F-4D97-AF65-F5344CB8AC3E}">
        <p14:creationId xmlns:p14="http://schemas.microsoft.com/office/powerpoint/2010/main" val="852465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2874C24-803F-4509-57F2-8AF6A0AEA63D}"/>
              </a:ext>
            </a:extLst>
          </p:cNvPr>
          <p:cNvSpPr txBox="1"/>
          <p:nvPr/>
        </p:nvSpPr>
        <p:spPr>
          <a:xfrm flipH="1">
            <a:off x="540405" y="496902"/>
            <a:ext cx="6594422"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测试集效果</a:t>
            </a:r>
          </a:p>
        </p:txBody>
      </p:sp>
      <p:sp>
        <p:nvSpPr>
          <p:cNvPr id="12" name="文本框 11">
            <a:extLst>
              <a:ext uri="{FF2B5EF4-FFF2-40B4-BE49-F238E27FC236}">
                <a16:creationId xmlns:a16="http://schemas.microsoft.com/office/drawing/2014/main" id="{55DE6269-6DB9-0C76-E4C7-2C864491E961}"/>
              </a:ext>
            </a:extLst>
          </p:cNvPr>
          <p:cNvSpPr txBox="1"/>
          <p:nvPr/>
        </p:nvSpPr>
        <p:spPr>
          <a:xfrm>
            <a:off x="2583639" y="1497406"/>
            <a:ext cx="1051684" cy="276999"/>
          </a:xfrm>
          <a:prstGeom prst="rect">
            <a:avLst/>
          </a:prstGeom>
          <a:noFill/>
        </p:spPr>
        <p:txBody>
          <a:bodyPr wrap="square" rtlCol="0">
            <a:spAutoFit/>
          </a:bodyPr>
          <a:lstStyle/>
          <a:p>
            <a:r>
              <a:rPr lang="en-US" altLang="zh-CN" sz="1200" b="1" dirty="0">
                <a:latin typeface="Arial" panose="020B0604020202020204" pitchFamily="34" charset="0"/>
                <a:cs typeface="Arial" panose="020B0604020202020204" pitchFamily="34" charset="0"/>
              </a:rPr>
              <a:t>Generation</a:t>
            </a:r>
            <a:endParaRPr lang="zh-CN" altLang="en-US" sz="1200" b="1" dirty="0">
              <a:latin typeface="Arial" panose="020B0604020202020204" pitchFamily="34" charset="0"/>
              <a:cs typeface="Arial" panose="020B0604020202020204" pitchFamily="34" charset="0"/>
            </a:endParaRPr>
          </a:p>
        </p:txBody>
      </p:sp>
      <p:sp>
        <p:nvSpPr>
          <p:cNvPr id="13" name="文本框 12">
            <a:extLst>
              <a:ext uri="{FF2B5EF4-FFF2-40B4-BE49-F238E27FC236}">
                <a16:creationId xmlns:a16="http://schemas.microsoft.com/office/drawing/2014/main" id="{0A472A27-3707-4029-16FD-8312876A9200}"/>
              </a:ext>
            </a:extLst>
          </p:cNvPr>
          <p:cNvSpPr txBox="1"/>
          <p:nvPr/>
        </p:nvSpPr>
        <p:spPr>
          <a:xfrm>
            <a:off x="3698527" y="1497406"/>
            <a:ext cx="679994" cy="276999"/>
          </a:xfrm>
          <a:prstGeom prst="rect">
            <a:avLst/>
          </a:prstGeom>
          <a:noFill/>
        </p:spPr>
        <p:txBody>
          <a:bodyPr wrap="square" rtlCol="0">
            <a:spAutoFit/>
          </a:bodyPr>
          <a:lstStyle/>
          <a:p>
            <a:r>
              <a:rPr lang="en-US" altLang="zh-CN" sz="1200" b="1" dirty="0">
                <a:latin typeface="Arial" panose="020B0604020202020204" pitchFamily="34" charset="0"/>
                <a:cs typeface="Arial" panose="020B0604020202020204" pitchFamily="34" charset="0"/>
              </a:rPr>
              <a:t>Real</a:t>
            </a:r>
            <a:endParaRPr lang="zh-CN" altLang="en-US" sz="1200" b="1" dirty="0">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D7E302C5-7C3A-9581-6895-BE87569F5E6C}"/>
              </a:ext>
            </a:extLst>
          </p:cNvPr>
          <p:cNvSpPr txBox="1"/>
          <p:nvPr/>
        </p:nvSpPr>
        <p:spPr>
          <a:xfrm>
            <a:off x="1895282" y="1497406"/>
            <a:ext cx="1051684" cy="276999"/>
          </a:xfrm>
          <a:prstGeom prst="rect">
            <a:avLst/>
          </a:prstGeom>
          <a:noFill/>
        </p:spPr>
        <p:txBody>
          <a:bodyPr wrap="square" rtlCol="0">
            <a:spAutoFit/>
          </a:bodyPr>
          <a:lstStyle/>
          <a:p>
            <a:r>
              <a:rPr lang="en-US" altLang="zh-CN" sz="1200" b="1" dirty="0">
                <a:latin typeface="Arial" panose="020B0604020202020204" pitchFamily="34" charset="0"/>
                <a:cs typeface="Arial" panose="020B0604020202020204" pitchFamily="34" charset="0"/>
              </a:rPr>
              <a:t>Black</a:t>
            </a:r>
            <a:endParaRPr lang="zh-CN" altLang="en-US" sz="1200" b="1" dirty="0">
              <a:latin typeface="Arial" panose="020B0604020202020204" pitchFamily="34" charset="0"/>
              <a:cs typeface="Arial" panose="020B0604020202020204" pitchFamily="34" charset="0"/>
            </a:endParaRPr>
          </a:p>
        </p:txBody>
      </p:sp>
      <p:pic>
        <p:nvPicPr>
          <p:cNvPr id="6" name="图片 5">
            <a:extLst>
              <a:ext uri="{FF2B5EF4-FFF2-40B4-BE49-F238E27FC236}">
                <a16:creationId xmlns:a16="http://schemas.microsoft.com/office/drawing/2014/main" id="{D4D112EA-5A47-DB47-CD36-B55970ACD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5282" y="1982176"/>
            <a:ext cx="679994" cy="679994"/>
          </a:xfrm>
          <a:prstGeom prst="rect">
            <a:avLst/>
          </a:prstGeom>
        </p:spPr>
      </p:pic>
      <p:pic>
        <p:nvPicPr>
          <p:cNvPr id="14" name="图片 13">
            <a:extLst>
              <a:ext uri="{FF2B5EF4-FFF2-40B4-BE49-F238E27FC236}">
                <a16:creationId xmlns:a16="http://schemas.microsoft.com/office/drawing/2014/main" id="{4ED0D650-0818-CBD9-FAD9-557AF32B6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323" y="1982176"/>
            <a:ext cx="679994" cy="679994"/>
          </a:xfrm>
          <a:prstGeom prst="rect">
            <a:avLst/>
          </a:prstGeom>
        </p:spPr>
      </p:pic>
      <p:pic>
        <p:nvPicPr>
          <p:cNvPr id="18" name="图片 17">
            <a:extLst>
              <a:ext uri="{FF2B5EF4-FFF2-40B4-BE49-F238E27FC236}">
                <a16:creationId xmlns:a16="http://schemas.microsoft.com/office/drawing/2014/main" id="{9AD4F49E-5BD2-B86A-A036-02DB9C46DA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0101" y="1982176"/>
            <a:ext cx="679994" cy="679994"/>
          </a:xfrm>
          <a:prstGeom prst="rect">
            <a:avLst/>
          </a:prstGeom>
        </p:spPr>
      </p:pic>
      <p:pic>
        <p:nvPicPr>
          <p:cNvPr id="22" name="图片 21">
            <a:extLst>
              <a:ext uri="{FF2B5EF4-FFF2-40B4-BE49-F238E27FC236}">
                <a16:creationId xmlns:a16="http://schemas.microsoft.com/office/drawing/2014/main" id="{52EA3EE9-B31E-3E79-980E-6B8E5A83FA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0101" y="2687456"/>
            <a:ext cx="679994" cy="679994"/>
          </a:xfrm>
          <a:prstGeom prst="rect">
            <a:avLst/>
          </a:prstGeom>
        </p:spPr>
      </p:pic>
      <p:pic>
        <p:nvPicPr>
          <p:cNvPr id="26" name="图片 25">
            <a:extLst>
              <a:ext uri="{FF2B5EF4-FFF2-40B4-BE49-F238E27FC236}">
                <a16:creationId xmlns:a16="http://schemas.microsoft.com/office/drawing/2014/main" id="{3C30F5D6-D581-823B-0602-272234D71E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35323" y="2687456"/>
            <a:ext cx="679994" cy="679994"/>
          </a:xfrm>
          <a:prstGeom prst="rect">
            <a:avLst/>
          </a:prstGeom>
        </p:spPr>
      </p:pic>
      <p:pic>
        <p:nvPicPr>
          <p:cNvPr id="30" name="图片 29">
            <a:extLst>
              <a:ext uri="{FF2B5EF4-FFF2-40B4-BE49-F238E27FC236}">
                <a16:creationId xmlns:a16="http://schemas.microsoft.com/office/drawing/2014/main" id="{00F0E7B3-AB92-B28B-9074-BF4F9AAA64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95282" y="2687456"/>
            <a:ext cx="679994" cy="679994"/>
          </a:xfrm>
          <a:prstGeom prst="rect">
            <a:avLst/>
          </a:prstGeom>
        </p:spPr>
      </p:pic>
      <p:pic>
        <p:nvPicPr>
          <p:cNvPr id="34" name="图片 33">
            <a:extLst>
              <a:ext uri="{FF2B5EF4-FFF2-40B4-BE49-F238E27FC236}">
                <a16:creationId xmlns:a16="http://schemas.microsoft.com/office/drawing/2014/main" id="{D85447A5-176A-54EF-4872-2C1EB701C4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70101" y="3392736"/>
            <a:ext cx="679994" cy="679994"/>
          </a:xfrm>
          <a:prstGeom prst="rect">
            <a:avLst/>
          </a:prstGeom>
        </p:spPr>
      </p:pic>
      <p:pic>
        <p:nvPicPr>
          <p:cNvPr id="38" name="图片 37">
            <a:extLst>
              <a:ext uri="{FF2B5EF4-FFF2-40B4-BE49-F238E27FC236}">
                <a16:creationId xmlns:a16="http://schemas.microsoft.com/office/drawing/2014/main" id="{8524DCF7-F5BF-02AA-9A0C-22811F394F6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35323" y="3392736"/>
            <a:ext cx="679994" cy="679994"/>
          </a:xfrm>
          <a:prstGeom prst="rect">
            <a:avLst/>
          </a:prstGeom>
        </p:spPr>
      </p:pic>
      <p:pic>
        <p:nvPicPr>
          <p:cNvPr id="42" name="图片 41">
            <a:extLst>
              <a:ext uri="{FF2B5EF4-FFF2-40B4-BE49-F238E27FC236}">
                <a16:creationId xmlns:a16="http://schemas.microsoft.com/office/drawing/2014/main" id="{0AEC8306-4FF0-8F32-5767-2D4A2F3F856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95282" y="3385622"/>
            <a:ext cx="679994" cy="679994"/>
          </a:xfrm>
          <a:prstGeom prst="rect">
            <a:avLst/>
          </a:prstGeom>
        </p:spPr>
      </p:pic>
      <p:pic>
        <p:nvPicPr>
          <p:cNvPr id="46" name="图片 45">
            <a:extLst>
              <a:ext uri="{FF2B5EF4-FFF2-40B4-BE49-F238E27FC236}">
                <a16:creationId xmlns:a16="http://schemas.microsoft.com/office/drawing/2014/main" id="{CC16E6D8-F328-789C-6907-6D11D4533A3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70101" y="4084765"/>
            <a:ext cx="679994" cy="679994"/>
          </a:xfrm>
          <a:prstGeom prst="rect">
            <a:avLst/>
          </a:prstGeom>
        </p:spPr>
      </p:pic>
      <p:pic>
        <p:nvPicPr>
          <p:cNvPr id="50" name="图片 49">
            <a:extLst>
              <a:ext uri="{FF2B5EF4-FFF2-40B4-BE49-F238E27FC236}">
                <a16:creationId xmlns:a16="http://schemas.microsoft.com/office/drawing/2014/main" id="{6FF18631-34E5-B69F-AA34-B62D1AFE305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95282" y="4083788"/>
            <a:ext cx="679994" cy="679994"/>
          </a:xfrm>
          <a:prstGeom prst="rect">
            <a:avLst/>
          </a:prstGeom>
        </p:spPr>
      </p:pic>
      <p:pic>
        <p:nvPicPr>
          <p:cNvPr id="54" name="图片 53">
            <a:extLst>
              <a:ext uri="{FF2B5EF4-FFF2-40B4-BE49-F238E27FC236}">
                <a16:creationId xmlns:a16="http://schemas.microsoft.com/office/drawing/2014/main" id="{3CBA8834-369D-039F-68F8-C8CC4C1C5A7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35323" y="4083788"/>
            <a:ext cx="679994" cy="679994"/>
          </a:xfrm>
          <a:prstGeom prst="rect">
            <a:avLst/>
          </a:prstGeom>
        </p:spPr>
      </p:pic>
      <p:pic>
        <p:nvPicPr>
          <p:cNvPr id="58" name="图片 57">
            <a:extLst>
              <a:ext uri="{FF2B5EF4-FFF2-40B4-BE49-F238E27FC236}">
                <a16:creationId xmlns:a16="http://schemas.microsoft.com/office/drawing/2014/main" id="{E5135099-1695-0CF8-45EF-B55BB5F7090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770101" y="4776794"/>
            <a:ext cx="679994" cy="679994"/>
          </a:xfrm>
          <a:prstGeom prst="rect">
            <a:avLst/>
          </a:prstGeom>
        </p:spPr>
      </p:pic>
      <p:pic>
        <p:nvPicPr>
          <p:cNvPr id="62" name="图片 61">
            <a:extLst>
              <a:ext uri="{FF2B5EF4-FFF2-40B4-BE49-F238E27FC236}">
                <a16:creationId xmlns:a16="http://schemas.microsoft.com/office/drawing/2014/main" id="{1F09056B-A3BF-3827-42D7-9E103A9E155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35323" y="4780977"/>
            <a:ext cx="679994" cy="679994"/>
          </a:xfrm>
          <a:prstGeom prst="rect">
            <a:avLst/>
          </a:prstGeom>
        </p:spPr>
      </p:pic>
      <p:pic>
        <p:nvPicPr>
          <p:cNvPr id="66" name="图片 65">
            <a:extLst>
              <a:ext uri="{FF2B5EF4-FFF2-40B4-BE49-F238E27FC236}">
                <a16:creationId xmlns:a16="http://schemas.microsoft.com/office/drawing/2014/main" id="{E0DEB813-7A59-B7D2-D90E-E66B858EFD2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895282" y="4776794"/>
            <a:ext cx="679994" cy="679994"/>
          </a:xfrm>
          <a:prstGeom prst="rect">
            <a:avLst/>
          </a:prstGeom>
        </p:spPr>
      </p:pic>
      <p:sp>
        <p:nvSpPr>
          <p:cNvPr id="68" name="文本框 67">
            <a:extLst>
              <a:ext uri="{FF2B5EF4-FFF2-40B4-BE49-F238E27FC236}">
                <a16:creationId xmlns:a16="http://schemas.microsoft.com/office/drawing/2014/main" id="{D3019884-47B8-6E58-FAE8-16FD8B29593A}"/>
              </a:ext>
            </a:extLst>
          </p:cNvPr>
          <p:cNvSpPr txBox="1"/>
          <p:nvPr/>
        </p:nvSpPr>
        <p:spPr>
          <a:xfrm>
            <a:off x="7148480" y="1497406"/>
            <a:ext cx="1051684" cy="276999"/>
          </a:xfrm>
          <a:prstGeom prst="rect">
            <a:avLst/>
          </a:prstGeom>
          <a:noFill/>
        </p:spPr>
        <p:txBody>
          <a:bodyPr wrap="square" rtlCol="0">
            <a:spAutoFit/>
          </a:bodyPr>
          <a:lstStyle/>
          <a:p>
            <a:r>
              <a:rPr lang="en-US" altLang="zh-CN" sz="1200" b="1" dirty="0">
                <a:latin typeface="Arial" panose="020B0604020202020204" pitchFamily="34" charset="0"/>
                <a:cs typeface="Arial" panose="020B0604020202020204" pitchFamily="34" charset="0"/>
              </a:rPr>
              <a:t>Generation</a:t>
            </a:r>
            <a:endParaRPr lang="zh-CN" altLang="en-US" sz="1200" b="1" dirty="0">
              <a:latin typeface="Arial" panose="020B0604020202020204" pitchFamily="34" charset="0"/>
              <a:cs typeface="Arial" panose="020B0604020202020204" pitchFamily="34" charset="0"/>
            </a:endParaRPr>
          </a:p>
        </p:txBody>
      </p:sp>
      <p:sp>
        <p:nvSpPr>
          <p:cNvPr id="70" name="文本框 69">
            <a:extLst>
              <a:ext uri="{FF2B5EF4-FFF2-40B4-BE49-F238E27FC236}">
                <a16:creationId xmlns:a16="http://schemas.microsoft.com/office/drawing/2014/main" id="{057FC712-C042-558B-0F42-62A0C1E18CBA}"/>
              </a:ext>
            </a:extLst>
          </p:cNvPr>
          <p:cNvSpPr txBox="1"/>
          <p:nvPr/>
        </p:nvSpPr>
        <p:spPr>
          <a:xfrm>
            <a:off x="8263368" y="1497406"/>
            <a:ext cx="679994" cy="276999"/>
          </a:xfrm>
          <a:prstGeom prst="rect">
            <a:avLst/>
          </a:prstGeom>
          <a:noFill/>
        </p:spPr>
        <p:txBody>
          <a:bodyPr wrap="square" rtlCol="0">
            <a:spAutoFit/>
          </a:bodyPr>
          <a:lstStyle/>
          <a:p>
            <a:r>
              <a:rPr lang="en-US" altLang="zh-CN" sz="1200" b="1" dirty="0">
                <a:latin typeface="Arial" panose="020B0604020202020204" pitchFamily="34" charset="0"/>
                <a:cs typeface="Arial" panose="020B0604020202020204" pitchFamily="34" charset="0"/>
              </a:rPr>
              <a:t>Real</a:t>
            </a:r>
            <a:endParaRPr lang="zh-CN" altLang="en-US" sz="1200" b="1" dirty="0">
              <a:latin typeface="Arial" panose="020B0604020202020204" pitchFamily="34" charset="0"/>
              <a:cs typeface="Arial" panose="020B0604020202020204" pitchFamily="34" charset="0"/>
            </a:endParaRPr>
          </a:p>
        </p:txBody>
      </p:sp>
      <p:sp>
        <p:nvSpPr>
          <p:cNvPr id="71" name="文本框 70">
            <a:extLst>
              <a:ext uri="{FF2B5EF4-FFF2-40B4-BE49-F238E27FC236}">
                <a16:creationId xmlns:a16="http://schemas.microsoft.com/office/drawing/2014/main" id="{3067DDCF-D22A-8E1A-0C53-E734C2A0BD63}"/>
              </a:ext>
            </a:extLst>
          </p:cNvPr>
          <p:cNvSpPr txBox="1"/>
          <p:nvPr/>
        </p:nvSpPr>
        <p:spPr>
          <a:xfrm>
            <a:off x="6460123" y="1497406"/>
            <a:ext cx="1051684" cy="276999"/>
          </a:xfrm>
          <a:prstGeom prst="rect">
            <a:avLst/>
          </a:prstGeom>
          <a:noFill/>
        </p:spPr>
        <p:txBody>
          <a:bodyPr wrap="square" rtlCol="0">
            <a:spAutoFit/>
          </a:bodyPr>
          <a:lstStyle/>
          <a:p>
            <a:r>
              <a:rPr lang="en-US" altLang="zh-CN" sz="1200" b="1" dirty="0">
                <a:latin typeface="Arial" panose="020B0604020202020204" pitchFamily="34" charset="0"/>
                <a:cs typeface="Arial" panose="020B0604020202020204" pitchFamily="34" charset="0"/>
              </a:rPr>
              <a:t>Black</a:t>
            </a:r>
            <a:endParaRPr lang="zh-CN" altLang="en-US" sz="1200" b="1" dirty="0">
              <a:latin typeface="Arial" panose="020B0604020202020204" pitchFamily="34" charset="0"/>
              <a:cs typeface="Arial" panose="020B0604020202020204" pitchFamily="34" charset="0"/>
            </a:endParaRPr>
          </a:p>
        </p:txBody>
      </p:sp>
      <p:pic>
        <p:nvPicPr>
          <p:cNvPr id="73" name="图片 72">
            <a:extLst>
              <a:ext uri="{FF2B5EF4-FFF2-40B4-BE49-F238E27FC236}">
                <a16:creationId xmlns:a16="http://schemas.microsoft.com/office/drawing/2014/main" id="{866ED37F-4FD2-1F62-3615-781F6850287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333709" y="1982175"/>
            <a:ext cx="679993" cy="679993"/>
          </a:xfrm>
          <a:prstGeom prst="rect">
            <a:avLst/>
          </a:prstGeom>
        </p:spPr>
      </p:pic>
      <p:pic>
        <p:nvPicPr>
          <p:cNvPr id="75" name="图片 74">
            <a:extLst>
              <a:ext uri="{FF2B5EF4-FFF2-40B4-BE49-F238E27FC236}">
                <a16:creationId xmlns:a16="http://schemas.microsoft.com/office/drawing/2014/main" id="{D51CE098-B0B6-E08F-E13C-4EA1194F36A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174650" y="1982175"/>
            <a:ext cx="679993" cy="679993"/>
          </a:xfrm>
          <a:prstGeom prst="rect">
            <a:avLst/>
          </a:prstGeom>
        </p:spPr>
      </p:pic>
      <p:pic>
        <p:nvPicPr>
          <p:cNvPr id="77" name="图片 76">
            <a:extLst>
              <a:ext uri="{FF2B5EF4-FFF2-40B4-BE49-F238E27FC236}">
                <a16:creationId xmlns:a16="http://schemas.microsoft.com/office/drawing/2014/main" id="{F8A52466-A6AF-BFE3-7067-6095320EB45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468487" y="1982175"/>
            <a:ext cx="679993" cy="679993"/>
          </a:xfrm>
          <a:prstGeom prst="rect">
            <a:avLst/>
          </a:prstGeom>
        </p:spPr>
      </p:pic>
      <p:pic>
        <p:nvPicPr>
          <p:cNvPr id="79" name="图片 78">
            <a:extLst>
              <a:ext uri="{FF2B5EF4-FFF2-40B4-BE49-F238E27FC236}">
                <a16:creationId xmlns:a16="http://schemas.microsoft.com/office/drawing/2014/main" id="{E9392E14-006F-BF67-C4F2-1597A69935CE}"/>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333709" y="2687455"/>
            <a:ext cx="679993" cy="679993"/>
          </a:xfrm>
          <a:prstGeom prst="rect">
            <a:avLst/>
          </a:prstGeom>
        </p:spPr>
      </p:pic>
      <p:pic>
        <p:nvPicPr>
          <p:cNvPr id="85" name="图片 84">
            <a:extLst>
              <a:ext uri="{FF2B5EF4-FFF2-40B4-BE49-F238E27FC236}">
                <a16:creationId xmlns:a16="http://schemas.microsoft.com/office/drawing/2014/main" id="{85F07CA3-1F11-47E4-1CC5-5E3141F9AC12}"/>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468487" y="2687455"/>
            <a:ext cx="679993" cy="679993"/>
          </a:xfrm>
          <a:prstGeom prst="rect">
            <a:avLst/>
          </a:prstGeom>
        </p:spPr>
      </p:pic>
      <p:pic>
        <p:nvPicPr>
          <p:cNvPr id="87" name="图片 86">
            <a:extLst>
              <a:ext uri="{FF2B5EF4-FFF2-40B4-BE49-F238E27FC236}">
                <a16:creationId xmlns:a16="http://schemas.microsoft.com/office/drawing/2014/main" id="{D33D38D4-BB46-8CD3-F575-65BAF81200E2}"/>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174650" y="2687455"/>
            <a:ext cx="679993" cy="679993"/>
          </a:xfrm>
          <a:prstGeom prst="rect">
            <a:avLst/>
          </a:prstGeom>
        </p:spPr>
      </p:pic>
      <p:pic>
        <p:nvPicPr>
          <p:cNvPr id="89" name="图片 88">
            <a:extLst>
              <a:ext uri="{FF2B5EF4-FFF2-40B4-BE49-F238E27FC236}">
                <a16:creationId xmlns:a16="http://schemas.microsoft.com/office/drawing/2014/main" id="{CB77DCC5-EEE8-739A-EB1E-30A747345494}"/>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468487" y="3392735"/>
            <a:ext cx="679993" cy="679993"/>
          </a:xfrm>
          <a:prstGeom prst="rect">
            <a:avLst/>
          </a:prstGeom>
        </p:spPr>
      </p:pic>
      <p:pic>
        <p:nvPicPr>
          <p:cNvPr id="91" name="图片 90">
            <a:extLst>
              <a:ext uri="{FF2B5EF4-FFF2-40B4-BE49-F238E27FC236}">
                <a16:creationId xmlns:a16="http://schemas.microsoft.com/office/drawing/2014/main" id="{900A0E73-4C44-8758-1EC1-B3A233480691}"/>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8174650" y="3428999"/>
            <a:ext cx="679993" cy="679993"/>
          </a:xfrm>
          <a:prstGeom prst="rect">
            <a:avLst/>
          </a:prstGeom>
        </p:spPr>
      </p:pic>
      <p:pic>
        <p:nvPicPr>
          <p:cNvPr id="93" name="图片 92">
            <a:extLst>
              <a:ext uri="{FF2B5EF4-FFF2-40B4-BE49-F238E27FC236}">
                <a16:creationId xmlns:a16="http://schemas.microsoft.com/office/drawing/2014/main" id="{0893D8ED-67B9-7335-5A0D-8D25870F80D1}"/>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333709" y="3428999"/>
            <a:ext cx="679993" cy="679993"/>
          </a:xfrm>
          <a:prstGeom prst="rect">
            <a:avLst/>
          </a:prstGeom>
        </p:spPr>
      </p:pic>
      <p:pic>
        <p:nvPicPr>
          <p:cNvPr id="95" name="图片 94">
            <a:extLst>
              <a:ext uri="{FF2B5EF4-FFF2-40B4-BE49-F238E27FC236}">
                <a16:creationId xmlns:a16="http://schemas.microsoft.com/office/drawing/2014/main" id="{028029C8-7008-C0D6-BFA3-81A1186D4E6E}"/>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333709" y="4083787"/>
            <a:ext cx="679993" cy="679993"/>
          </a:xfrm>
          <a:prstGeom prst="rect">
            <a:avLst/>
          </a:prstGeom>
        </p:spPr>
      </p:pic>
      <p:pic>
        <p:nvPicPr>
          <p:cNvPr id="97" name="图片 96">
            <a:extLst>
              <a:ext uri="{FF2B5EF4-FFF2-40B4-BE49-F238E27FC236}">
                <a16:creationId xmlns:a16="http://schemas.microsoft.com/office/drawing/2014/main" id="{C3335DB9-2E25-633C-5D78-6A0CC2D8F9E9}"/>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8174650" y="4070823"/>
            <a:ext cx="679993" cy="679993"/>
          </a:xfrm>
          <a:prstGeom prst="rect">
            <a:avLst/>
          </a:prstGeom>
        </p:spPr>
      </p:pic>
      <p:pic>
        <p:nvPicPr>
          <p:cNvPr id="99" name="图片 98">
            <a:extLst>
              <a:ext uri="{FF2B5EF4-FFF2-40B4-BE49-F238E27FC236}">
                <a16:creationId xmlns:a16="http://schemas.microsoft.com/office/drawing/2014/main" id="{1E37B364-1D10-0824-DAE4-334AD6FCA4DE}"/>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468487" y="4065615"/>
            <a:ext cx="679993" cy="679993"/>
          </a:xfrm>
          <a:prstGeom prst="rect">
            <a:avLst/>
          </a:prstGeom>
        </p:spPr>
      </p:pic>
      <p:pic>
        <p:nvPicPr>
          <p:cNvPr id="101" name="图片 100">
            <a:extLst>
              <a:ext uri="{FF2B5EF4-FFF2-40B4-BE49-F238E27FC236}">
                <a16:creationId xmlns:a16="http://schemas.microsoft.com/office/drawing/2014/main" id="{4ACE1A23-3D4F-A934-5CE7-4E577FF504F3}"/>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7333709" y="4776793"/>
            <a:ext cx="679993" cy="679993"/>
          </a:xfrm>
          <a:prstGeom prst="rect">
            <a:avLst/>
          </a:prstGeom>
        </p:spPr>
      </p:pic>
      <p:pic>
        <p:nvPicPr>
          <p:cNvPr id="103" name="图片 102">
            <a:extLst>
              <a:ext uri="{FF2B5EF4-FFF2-40B4-BE49-F238E27FC236}">
                <a16:creationId xmlns:a16="http://schemas.microsoft.com/office/drawing/2014/main" id="{92210D4B-9644-E062-B64A-47F51DAF7751}"/>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6468487" y="4781396"/>
            <a:ext cx="679993" cy="679993"/>
          </a:xfrm>
          <a:prstGeom prst="rect">
            <a:avLst/>
          </a:prstGeom>
        </p:spPr>
      </p:pic>
      <p:pic>
        <p:nvPicPr>
          <p:cNvPr id="105" name="图片 104">
            <a:extLst>
              <a:ext uri="{FF2B5EF4-FFF2-40B4-BE49-F238E27FC236}">
                <a16:creationId xmlns:a16="http://schemas.microsoft.com/office/drawing/2014/main" id="{E6723F9F-FE79-3028-C649-9B110282CD2D}"/>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8174650" y="4763781"/>
            <a:ext cx="679993" cy="679993"/>
          </a:xfrm>
          <a:prstGeom prst="rect">
            <a:avLst/>
          </a:prstGeom>
        </p:spPr>
      </p:pic>
    </p:spTree>
    <p:extLst>
      <p:ext uri="{BB962C8B-B14F-4D97-AF65-F5344CB8AC3E}">
        <p14:creationId xmlns:p14="http://schemas.microsoft.com/office/powerpoint/2010/main" val="404426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2874C24-803F-4509-57F2-8AF6A0AEA63D}"/>
              </a:ext>
            </a:extLst>
          </p:cNvPr>
          <p:cNvSpPr txBox="1"/>
          <p:nvPr/>
        </p:nvSpPr>
        <p:spPr>
          <a:xfrm flipH="1">
            <a:off x="540405" y="496902"/>
            <a:ext cx="6594422"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其他参数训练过程（部分失败训练）</a:t>
            </a:r>
          </a:p>
        </p:txBody>
      </p:sp>
      <p:pic>
        <p:nvPicPr>
          <p:cNvPr id="5" name="图片 4">
            <a:extLst>
              <a:ext uri="{FF2B5EF4-FFF2-40B4-BE49-F238E27FC236}">
                <a16:creationId xmlns:a16="http://schemas.microsoft.com/office/drawing/2014/main" id="{D034BD82-E540-95A5-92F7-189600188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129892"/>
            <a:ext cx="5231206" cy="5231206"/>
          </a:xfrm>
          <a:prstGeom prst="rect">
            <a:avLst/>
          </a:prstGeom>
        </p:spPr>
      </p:pic>
      <p:sp>
        <p:nvSpPr>
          <p:cNvPr id="6" name="文本框 5">
            <a:extLst>
              <a:ext uri="{FF2B5EF4-FFF2-40B4-BE49-F238E27FC236}">
                <a16:creationId xmlns:a16="http://schemas.microsoft.com/office/drawing/2014/main" id="{BE0918DD-F248-6631-316E-5A2C5E56A5D3}"/>
              </a:ext>
            </a:extLst>
          </p:cNvPr>
          <p:cNvSpPr txBox="1"/>
          <p:nvPr/>
        </p:nvSpPr>
        <p:spPr>
          <a:xfrm>
            <a:off x="754842" y="1398097"/>
            <a:ext cx="5418892" cy="646331"/>
          </a:xfrm>
          <a:prstGeom prst="rect">
            <a:avLst/>
          </a:prstGeom>
          <a:noFill/>
        </p:spPr>
        <p:txBody>
          <a:bodyPr wrap="square" rtlCol="0">
            <a:spAutoFit/>
          </a:bodyPr>
          <a:lstStyle/>
          <a:p>
            <a:r>
              <a:rPr lang="zh-CN" altLang="en-US" dirty="0"/>
              <a:t>使用单层</a:t>
            </a:r>
            <a:r>
              <a:rPr lang="en-US" altLang="zh-CN" dirty="0"/>
              <a:t>CNN</a:t>
            </a:r>
            <a:r>
              <a:rPr lang="zh-CN" altLang="en-US" dirty="0"/>
              <a:t>的判别器，生成器与判别器学习率均为</a:t>
            </a:r>
            <a:r>
              <a:rPr lang="en-US" altLang="zh-CN" dirty="0" err="1"/>
              <a:t>1e</a:t>
            </a:r>
            <a:r>
              <a:rPr lang="en-US" altLang="zh-CN" dirty="0"/>
              <a:t>-5</a:t>
            </a:r>
          </a:p>
        </p:txBody>
      </p:sp>
    </p:spTree>
    <p:extLst>
      <p:ext uri="{BB962C8B-B14F-4D97-AF65-F5344CB8AC3E}">
        <p14:creationId xmlns:p14="http://schemas.microsoft.com/office/powerpoint/2010/main" val="29063156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690</Words>
  <Application>Microsoft Office PowerPoint</Application>
  <PresentationFormat>宽屏</PresentationFormat>
  <Paragraphs>68</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文睿 刘</dc:creator>
  <cp:lastModifiedBy>文睿 刘</cp:lastModifiedBy>
  <cp:revision>10</cp:revision>
  <dcterms:created xsi:type="dcterms:W3CDTF">2024-04-15T11:08:57Z</dcterms:created>
  <dcterms:modified xsi:type="dcterms:W3CDTF">2024-04-20T13:55:27Z</dcterms:modified>
</cp:coreProperties>
</file>