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  <p:embeddedFont>
      <p:font typeface="Spectral"/>
      <p:regular r:id="rId29"/>
      <p:bold r:id="rId30"/>
      <p:italic r:id="rId31"/>
      <p:boldItalic r:id="rId32"/>
    </p:embeddedFont>
    <p:embeddedFont>
      <p:font typeface="Helvetica Neue Light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pectral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pectral-italic.fntdata"/><Relationship Id="rId30" Type="http://schemas.openxmlformats.org/officeDocument/2006/relationships/font" Target="fonts/Spectral-bold.fntdata"/><Relationship Id="rId11" Type="http://schemas.openxmlformats.org/officeDocument/2006/relationships/slide" Target="slides/slide6.xml"/><Relationship Id="rId33" Type="http://schemas.openxmlformats.org/officeDocument/2006/relationships/font" Target="fonts/HelveticaNeueLight-regular.fntdata"/><Relationship Id="rId10" Type="http://schemas.openxmlformats.org/officeDocument/2006/relationships/slide" Target="slides/slide5.xml"/><Relationship Id="rId32" Type="http://schemas.openxmlformats.org/officeDocument/2006/relationships/font" Target="fonts/Spectral-boldItalic.fntdata"/><Relationship Id="rId13" Type="http://schemas.openxmlformats.org/officeDocument/2006/relationships/slide" Target="slides/slide8.xml"/><Relationship Id="rId35" Type="http://schemas.openxmlformats.org/officeDocument/2006/relationships/font" Target="fonts/HelveticaNeueLight-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Light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HelveticaNeue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c2c67b203323b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8c2c67b203323b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 kahoot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8c2c67b203323bb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8c2c67b203323bb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be7b5c4d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be7b5c4d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be7b5c4d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be7b5c4d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be7b5c4d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4be7b5c4d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8c2c67b203323bb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8c2c67b203323bb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8c2c67b203323bb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8c2c67b203323bb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8c2c67b203323bb_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8c2c67b203323bb_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8c2c67b203323bb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8c2c67b203323bb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4be7b5c4d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4be7b5c4d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4be7b5c4d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4be7b5c4d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8c2c67b203323bb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8c2c67b203323bb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c2c67b203323bb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c2c67b203323bb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8c2c67b203323bb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8c2c67b203323bb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8c2c67b203323bb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8c2c67b203323bb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be7b5c4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be7b5c4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be7b5c4d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be7b5c4d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be7b5c4d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be7b5c4d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8c2c67b203323bb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8c2c67b203323bb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-14150"/>
            <a:ext cx="5022000" cy="51576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11700" y="3870625"/>
            <a:ext cx="38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7" name="Google Shape;57;p13"/>
          <p:cNvSpPr/>
          <p:nvPr>
            <p:ph idx="2" type="pic"/>
          </p:nvPr>
        </p:nvSpPr>
        <p:spPr>
          <a:xfrm>
            <a:off x="5022000" y="2703575"/>
            <a:ext cx="4122000" cy="2438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y College?">
  <p:cSld name="TITLE_1_1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3450850" y="178050"/>
            <a:ext cx="54834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61" name="Google Shape;6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0" y="962400"/>
            <a:ext cx="3847800" cy="4181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18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">
  <p:cSld name="TITLE_1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75" y="-14150"/>
            <a:ext cx="9144000" cy="9768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74625" y="1281675"/>
            <a:ext cx="56904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 Slide">
  <p:cSld name="TITLE_1_1_1_1_1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0" y="0"/>
            <a:ext cx="5032200" cy="51435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ctrTitle"/>
          </p:nvPr>
        </p:nvSpPr>
        <p:spPr>
          <a:xfrm>
            <a:off x="373875" y="1428150"/>
            <a:ext cx="3605400" cy="22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76" name="Google Shape;7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8" name="Google Shape;78;p16"/>
          <p:cNvSpPr/>
          <p:nvPr>
            <p:ph idx="2" type="pic"/>
          </p:nvPr>
        </p:nvSpPr>
        <p:spPr>
          <a:xfrm>
            <a:off x="5032200" y="0"/>
            <a:ext cx="4112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Q/Common Misconceptions 1">
  <p:cSld name="TITLE_1_1_1_1_1_1_1_1_1_1_1_1_1_1_1_1_1_1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4120875" y="0"/>
            <a:ext cx="5023200" cy="51435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238575" y="2090550"/>
            <a:ext cx="37056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4531575" y="962525"/>
            <a:ext cx="42018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mily Fued">
  <p:cSld name="TITLE_1_1_1_1_1_1_1_1_1_1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835200" y="167325"/>
            <a:ext cx="50334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8"/>
          <p:cNvSpPr/>
          <p:nvPr>
            <p:ph idx="2" type="pic"/>
          </p:nvPr>
        </p:nvSpPr>
        <p:spPr>
          <a:xfrm>
            <a:off x="2055300" y="1863000"/>
            <a:ext cx="5033400" cy="18429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2855850" y="4035325"/>
            <a:ext cx="34323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Development: Lesson 10</a:t>
            </a:r>
            <a:endParaRPr/>
          </a:p>
        </p:txBody>
      </p:sp>
      <p:sp>
        <p:nvSpPr>
          <p:cNvPr id="100" name="Google Shape;100;p19"/>
          <p:cNvSpPr txBox="1"/>
          <p:nvPr>
            <p:ph idx="1" type="subTitle"/>
          </p:nvPr>
        </p:nvSpPr>
        <p:spPr>
          <a:xfrm>
            <a:off x="311700" y="3870625"/>
            <a:ext cx="38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Facilitated by: Salma &amp; Vicente</a:t>
            </a:r>
            <a:endParaRPr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1839" l="4559" r="3697" t="5721"/>
          <a:stretch/>
        </p:blipFill>
        <p:spPr>
          <a:xfrm>
            <a:off x="4964025" y="2305050"/>
            <a:ext cx="4179976" cy="243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NavBar</a:t>
            </a:r>
            <a:endParaRPr/>
          </a:p>
        </p:txBody>
      </p:sp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1027350" y="1041838"/>
            <a:ext cx="70893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2412">
                <a:latin typeface="Helvetica Neue"/>
                <a:ea typeface="Helvetica Neue"/>
                <a:cs typeface="Helvetica Neue"/>
                <a:sym typeface="Helvetica Neue"/>
              </a:rPr>
              <a:t>Why is the NavBar Useful?</a:t>
            </a:r>
            <a:endParaRPr b="1" sz="2412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37"/>
          </a:p>
        </p:txBody>
      </p:sp>
      <p:sp>
        <p:nvSpPr>
          <p:cNvPr id="181" name="Google Shape;181;p28"/>
          <p:cNvSpPr txBox="1"/>
          <p:nvPr/>
        </p:nvSpPr>
        <p:spPr>
          <a:xfrm>
            <a:off x="199825" y="2110050"/>
            <a:ext cx="8494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●"/>
            </a:pP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The NavBar allows the user to jump from one part of the website to another (</a:t>
            </a:r>
            <a:r>
              <a:rPr i="1"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like jumping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  <a:endParaRPr i="1"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●"/>
            </a:pP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It should appear on all 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web pages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 within a site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Helvetica Neue Light"/>
              <a:buChar char="●"/>
            </a:pP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I</a:t>
            </a:r>
            <a:r>
              <a:rPr lang="en" sz="2400">
                <a:latin typeface="Helvetica Neue Light"/>
                <a:ea typeface="Helvetica Neue Light"/>
                <a:cs typeface="Helvetica Neue Light"/>
                <a:sym typeface="Helvetica Neue Light"/>
              </a:rPr>
              <a:t>t also highlights the most important content</a:t>
            </a:r>
            <a:endParaRPr sz="24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NavBar</a:t>
            </a:r>
            <a:endParaRPr/>
          </a:p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1027350" y="1041838"/>
            <a:ext cx="70893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2412">
                <a:latin typeface="Helvetica Neue"/>
                <a:ea typeface="Helvetica Neue"/>
                <a:cs typeface="Helvetica Neue"/>
                <a:sym typeface="Helvetica Neue"/>
              </a:rPr>
              <a:t>Why is the NavBar Useful?</a:t>
            </a:r>
            <a:endParaRPr b="1" sz="2412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37"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11600"/>
            <a:ext cx="6487624" cy="334522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/>
        </p:nvSpPr>
        <p:spPr>
          <a:xfrm>
            <a:off x="6659100" y="1998350"/>
            <a:ext cx="2484900" cy="16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is the UW College of Engineering NavBar.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It shows the important stuff people need to see when visiting that website.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269325" y="1998350"/>
            <a:ext cx="4804800" cy="477900"/>
          </a:xfrm>
          <a:prstGeom prst="ellipse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9"/>
          <p:cNvSpPr txBox="1"/>
          <p:nvPr/>
        </p:nvSpPr>
        <p:spPr>
          <a:xfrm>
            <a:off x="6794275" y="4743825"/>
            <a:ext cx="155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OPTIONAL: Visit the UW website to see the navbars.</a:t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of NavBar</a:t>
            </a:r>
            <a:endParaRPr/>
          </a:p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477850" y="2059125"/>
            <a:ext cx="7237500" cy="20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2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en" sz="2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class</a:t>
            </a:r>
            <a:r>
              <a:rPr b="1" lang="en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="topnav"&gt;</a:t>
            </a:r>
            <a:endParaRPr b="1" sz="2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2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2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="active"</a:t>
            </a:r>
            <a:r>
              <a:rPr b="1" lang="en" sz="2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1" lang="en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=”#home”&gt;</a:t>
            </a: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r>
              <a:rPr b="1" lang="en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2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/a</a:t>
            </a:r>
            <a:r>
              <a:rPr b="1" lang="en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05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2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2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href</a:t>
            </a:r>
            <a:r>
              <a:rPr b="1" lang="en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="#news"&gt;</a:t>
            </a: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News</a:t>
            </a:r>
            <a:r>
              <a:rPr b="1" lang="en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2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/a</a:t>
            </a:r>
            <a:r>
              <a:rPr b="1" lang="en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2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2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href</a:t>
            </a:r>
            <a:r>
              <a:rPr b="1" lang="en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="#contact"&gt;</a:t>
            </a: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Contact</a:t>
            </a:r>
            <a:r>
              <a:rPr b="1" lang="en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2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/a</a:t>
            </a:r>
            <a:r>
              <a:rPr b="1" lang="en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2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205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href</a:t>
            </a:r>
            <a:r>
              <a:rPr b="1" lang="en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="#about"&gt;</a:t>
            </a:r>
            <a:r>
              <a:rPr b="1" lang="en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About</a:t>
            </a:r>
            <a:r>
              <a:rPr b="1" lang="en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2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/a</a:t>
            </a:r>
            <a:r>
              <a:rPr b="1" lang="en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20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/div</a:t>
            </a:r>
            <a:r>
              <a:rPr b="1" lang="en" sz="20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2300"/>
          </a:p>
        </p:txBody>
      </p:sp>
      <p:sp>
        <p:nvSpPr>
          <p:cNvPr id="200" name="Google Shape;200;p30"/>
          <p:cNvSpPr txBox="1"/>
          <p:nvPr/>
        </p:nvSpPr>
        <p:spPr>
          <a:xfrm>
            <a:off x="981775" y="1372750"/>
            <a:ext cx="500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Navbar code HTML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of NavBar</a:t>
            </a:r>
            <a:endParaRPr/>
          </a:p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529975" y="1533775"/>
            <a:ext cx="5108700" cy="3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.topnav 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background-color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#333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overflow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hidden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.topnav a 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float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left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color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#f2f2f2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text-align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center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padding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14px 16px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text-decoration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none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font-size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17px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.topnav a:hover 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background-color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#ddd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color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black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.topnav a.active 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background-color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#04AA6D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color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white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990475" y="964375"/>
            <a:ext cx="5004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Navbar code CSS</a:t>
            </a:r>
            <a:endParaRPr sz="2500"/>
          </a:p>
        </p:txBody>
      </p:sp>
      <p:sp>
        <p:nvSpPr>
          <p:cNvPr id="209" name="Google Shape;209;p31"/>
          <p:cNvSpPr/>
          <p:nvPr/>
        </p:nvSpPr>
        <p:spPr>
          <a:xfrm>
            <a:off x="3068900" y="1576575"/>
            <a:ext cx="2477400" cy="7821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black background to the top navigation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31"/>
          <p:cNvSpPr/>
          <p:nvPr/>
        </p:nvSpPr>
        <p:spPr>
          <a:xfrm>
            <a:off x="3117050" y="2571750"/>
            <a:ext cx="2477400" cy="7821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Styling the links on the navbar.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1" name="Google Shape;211;p31"/>
          <p:cNvSpPr/>
          <p:nvPr/>
        </p:nvSpPr>
        <p:spPr>
          <a:xfrm>
            <a:off x="3117050" y="3566925"/>
            <a:ext cx="2477400" cy="7821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Changing the color of links when hovering.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2" name="Google Shape;212;p31"/>
          <p:cNvSpPr/>
          <p:nvPr/>
        </p:nvSpPr>
        <p:spPr>
          <a:xfrm>
            <a:off x="3277425" y="4349025"/>
            <a:ext cx="2477400" cy="782100"/>
          </a:xfrm>
          <a:prstGeom prst="lef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 a color to the link you’re on right now.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" name="Google Shape;213;p31"/>
          <p:cNvSpPr/>
          <p:nvPr/>
        </p:nvSpPr>
        <p:spPr>
          <a:xfrm>
            <a:off x="417000" y="1490325"/>
            <a:ext cx="2477400" cy="782100"/>
          </a:xfrm>
          <a:prstGeom prst="ellipse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1"/>
          <p:cNvSpPr/>
          <p:nvPr/>
        </p:nvSpPr>
        <p:spPr>
          <a:xfrm>
            <a:off x="217200" y="2272425"/>
            <a:ext cx="2617200" cy="14145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/>
          <p:nvPr/>
        </p:nvSpPr>
        <p:spPr>
          <a:xfrm>
            <a:off x="356900" y="3686875"/>
            <a:ext cx="2477400" cy="782100"/>
          </a:xfrm>
          <a:prstGeom prst="ellipse">
            <a:avLst/>
          </a:prstGeom>
          <a:noFill/>
          <a:ln cap="flat" cmpd="sng" w="28575">
            <a:solidFill>
              <a:srgbClr val="1266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/>
          <p:nvPr/>
        </p:nvSpPr>
        <p:spPr>
          <a:xfrm>
            <a:off x="529975" y="4468975"/>
            <a:ext cx="2477400" cy="782100"/>
          </a:xfrm>
          <a:prstGeom prst="ellipse">
            <a:avLst/>
          </a:prstGeom>
          <a:noFill/>
          <a:ln cap="flat" cmpd="sng" w="28575">
            <a:solidFill>
              <a:srgbClr val="A52A2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2A2A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of NavBar</a:t>
            </a:r>
            <a:endParaRPr/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237400"/>
            <a:ext cx="4633125" cy="33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4955850" y="2337175"/>
            <a:ext cx="4009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Your Navbar would look something like this.</a:t>
            </a:r>
            <a:endParaRPr sz="24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of NavBar</a:t>
            </a:r>
            <a:endParaRPr/>
          </a:p>
        </p:txBody>
      </p:sp>
      <p:sp>
        <p:nvSpPr>
          <p:cNvPr id="230" name="Google Shape;23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33"/>
          <p:cNvSpPr txBox="1"/>
          <p:nvPr/>
        </p:nvSpPr>
        <p:spPr>
          <a:xfrm>
            <a:off x="381450" y="1231050"/>
            <a:ext cx="83811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More things you can do with NavBar using CSS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Helvetica Neue Light"/>
              <a:buChar char="●"/>
            </a:pPr>
            <a:r>
              <a:rPr lang="en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Dropdown menu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Helvetica Neue Light"/>
              <a:buChar char="○"/>
            </a:pPr>
            <a:r>
              <a:rPr lang="en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Hide the elements of NavBar until you click on dropdown icon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Helvetica Neue Light"/>
              <a:buChar char="●"/>
            </a:pPr>
            <a:r>
              <a:rPr lang="en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Adding borders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Helvetica Neue Light"/>
              <a:buChar char="●"/>
            </a:pPr>
            <a:r>
              <a:rPr lang="en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Changing background and text colors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Helvetica Neue Light"/>
              <a:buChar char="●"/>
            </a:pPr>
            <a:r>
              <a:rPr lang="en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Creating extra width/height so the rer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Helvetica Neue"/>
                <a:ea typeface="Helvetica Neue"/>
                <a:cs typeface="Helvetica Neue"/>
                <a:sym typeface="Helvetica Neue"/>
              </a:rPr>
              <a:t>Resource: </a:t>
            </a:r>
            <a:r>
              <a:rPr lang="en" sz="1700">
                <a:latin typeface="Helvetica Neue Light"/>
                <a:ea typeface="Helvetica Neue Light"/>
                <a:cs typeface="Helvetica Neue Light"/>
                <a:sym typeface="Helvetica Neue Light"/>
              </a:rPr>
              <a:t>https://www.w3schools.com/css/css_navbar.asp</a:t>
            </a:r>
            <a:endParaRPr sz="17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4"/>
          <p:cNvSpPr txBox="1"/>
          <p:nvPr>
            <p:ph type="title"/>
          </p:nvPr>
        </p:nvSpPr>
        <p:spPr>
          <a:xfrm>
            <a:off x="238575" y="2090550"/>
            <a:ext cx="37056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027" y="1148425"/>
            <a:ext cx="4414824" cy="284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2923500" y="167325"/>
            <a:ext cx="59451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Lesson 4: NavBar 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839350" y="1635325"/>
            <a:ext cx="730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Let’s create a Navigation Bar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2271750" y="2571750"/>
            <a:ext cx="46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Refer to slides #12 &amp; #13 for the HTML &amp; CSS codes</a:t>
            </a:r>
            <a:endParaRPr i="1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2923500" y="167325"/>
            <a:ext cx="59451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Lesson 4: NavBar 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1" name="Google Shape;251;p36"/>
          <p:cNvSpPr txBox="1"/>
          <p:nvPr/>
        </p:nvSpPr>
        <p:spPr>
          <a:xfrm>
            <a:off x="839350" y="1635325"/>
            <a:ext cx="7308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You’d have something that looks like this: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2" name="Google Shape;25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26625"/>
            <a:ext cx="8839204" cy="1683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37"/>
          <p:cNvSpPr txBox="1"/>
          <p:nvPr>
            <p:ph type="title"/>
          </p:nvPr>
        </p:nvSpPr>
        <p:spPr>
          <a:xfrm>
            <a:off x="238575" y="2090550"/>
            <a:ext cx="37056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259" name="Google Shape;25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027" y="1148425"/>
            <a:ext cx="4414824" cy="284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ctrTitle"/>
          </p:nvPr>
        </p:nvSpPr>
        <p:spPr>
          <a:xfrm>
            <a:off x="3450850" y="178050"/>
            <a:ext cx="54834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18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591825" y="1112050"/>
            <a:ext cx="8421300" cy="4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1. Ice breaker</a:t>
            </a:r>
            <a:endParaRPr sz="2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2. Recap</a:t>
            </a:r>
            <a:endParaRPr sz="2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 Navigation Bar</a:t>
            </a:r>
            <a:endParaRPr sz="2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4. Coding the HTML of a NavBar</a:t>
            </a:r>
            <a:endParaRPr sz="2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5. Coding CSS of NavBar</a:t>
            </a:r>
            <a:endParaRPr sz="2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6. Q&amp;A</a:t>
            </a:r>
            <a:endParaRPr sz="2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7. Lesson 5: Navbar html</a:t>
            </a:r>
            <a:endParaRPr sz="29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ctrTitle"/>
          </p:nvPr>
        </p:nvSpPr>
        <p:spPr>
          <a:xfrm>
            <a:off x="3450850" y="178050"/>
            <a:ext cx="54834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 Breaker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18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600525" y="1281675"/>
            <a:ext cx="7809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Char char="●"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Language (or computer language) you want to learn and why?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Introduce Yourselves: Activity for the First Day of Class | HASTAC"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850" y="2799800"/>
            <a:ext cx="24003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1027350" y="1041838"/>
            <a:ext cx="7089300" cy="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2412">
                <a:latin typeface="Helvetica Neue"/>
                <a:ea typeface="Helvetica Neue"/>
                <a:cs typeface="Helvetica Neue"/>
                <a:sym typeface="Helvetica Neue"/>
              </a:rPr>
              <a:t>Padding vs. Margins</a:t>
            </a:r>
            <a:endParaRPr b="1" sz="2412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37"/>
          </a:p>
        </p:txBody>
      </p:sp>
      <p:sp>
        <p:nvSpPr>
          <p:cNvPr id="127" name="Google Shape;127;p22"/>
          <p:cNvSpPr txBox="1"/>
          <p:nvPr/>
        </p:nvSpPr>
        <p:spPr>
          <a:xfrm>
            <a:off x="313550" y="1617450"/>
            <a:ext cx="3202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Padding: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●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The space inside an element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●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Can add space between the edge of an element and the core content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●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Ex: when creating a button with words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4832625" y="1627750"/>
            <a:ext cx="320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Margins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●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The space around each element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 Light"/>
              <a:buChar char="●"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Helps to redefine the look of your webpage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2206200" y="4690675"/>
            <a:ext cx="512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Helvetica Neue Light"/>
                <a:ea typeface="Helvetica Neue Light"/>
                <a:cs typeface="Helvetica Neue Light"/>
                <a:sym typeface="Helvetica Neue Light"/>
              </a:rPr>
              <a:t>*both are coded in CSS and have short and longhand ways to write them out</a:t>
            </a:r>
            <a:endParaRPr sz="11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345" y="3526060"/>
            <a:ext cx="1178849" cy="1175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4775" y="3437225"/>
            <a:ext cx="1131910" cy="113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ctrTitle"/>
          </p:nvPr>
        </p:nvSpPr>
        <p:spPr>
          <a:xfrm>
            <a:off x="373875" y="1428150"/>
            <a:ext cx="3605400" cy="22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Navigation Bar (NavBar)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5256875" y="1417350"/>
            <a:ext cx="35508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Helvetica Neue"/>
                <a:ea typeface="Helvetica Neue"/>
                <a:cs typeface="Helvetica Neue"/>
                <a:sym typeface="Helvetica Neue"/>
              </a:rPr>
              <a:t>What is the NavBar?</a:t>
            </a:r>
            <a:endParaRPr b="1"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Helvetica Neue Light"/>
                <a:ea typeface="Helvetica Neue Light"/>
                <a:cs typeface="Helvetica Neue Light"/>
                <a:sym typeface="Helvetica Neue Light"/>
              </a:rPr>
              <a:t>List of links that help you navigate the website. </a:t>
            </a:r>
            <a:endParaRPr sz="23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Helvetica Neue Light"/>
                <a:ea typeface="Helvetica Neue Light"/>
                <a:cs typeface="Helvetica Neue Light"/>
                <a:sym typeface="Helvetica Neue Light"/>
              </a:rPr>
              <a:t>Similar to jumping</a:t>
            </a:r>
            <a:endParaRPr sz="2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NavBar</a:t>
            </a:r>
            <a:endParaRPr/>
          </a:p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6714"/>
            <a:ext cx="9144003" cy="39737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2137325" y="2171550"/>
            <a:ext cx="43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Example: A NavBar on Apple.com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NavBar</a:t>
            </a:r>
            <a:endParaRPr/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5"/>
          <p:cNvSpPr txBox="1"/>
          <p:nvPr/>
        </p:nvSpPr>
        <p:spPr>
          <a:xfrm>
            <a:off x="2198125" y="1172375"/>
            <a:ext cx="43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Another NavBar on Apple.com</a:t>
            </a:r>
            <a:endParaRPr sz="2100"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725" y="1781100"/>
            <a:ext cx="3846149" cy="32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/>
          <p:nvPr/>
        </p:nvSpPr>
        <p:spPr>
          <a:xfrm>
            <a:off x="3145175" y="2241600"/>
            <a:ext cx="1261800" cy="2901900"/>
          </a:xfrm>
          <a:prstGeom prst="ellipse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NavBar</a:t>
            </a:r>
            <a:endParaRPr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6"/>
          <p:cNvSpPr txBox="1"/>
          <p:nvPr/>
        </p:nvSpPr>
        <p:spPr>
          <a:xfrm>
            <a:off x="2198125" y="2779700"/>
            <a:ext cx="43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Both Apple NavBars (</a:t>
            </a:r>
            <a:r>
              <a:rPr i="1" lang="en" sz="2100"/>
              <a:t>next slide</a:t>
            </a:r>
            <a:r>
              <a:rPr lang="en" sz="2100"/>
              <a:t>)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NavBar</a:t>
            </a:r>
            <a:endParaRPr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0" y="1696750"/>
            <a:ext cx="5636623" cy="3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94939"/>
            <a:ext cx="9144003" cy="397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6150" y="2059150"/>
            <a:ext cx="3155002" cy="263700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/>
          <p:nvPr/>
        </p:nvSpPr>
        <p:spPr>
          <a:xfrm>
            <a:off x="5569225" y="2059150"/>
            <a:ext cx="1261800" cy="2901900"/>
          </a:xfrm>
          <a:prstGeom prst="ellipse">
            <a:avLst/>
          </a:prstGeom>
          <a:noFill/>
          <a:ln cap="flat" cmpd="sng" w="762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73" name="Google Shape;173;p27"/>
          <p:cNvSpPr/>
          <p:nvPr/>
        </p:nvSpPr>
        <p:spPr>
          <a:xfrm>
            <a:off x="1068675" y="1746350"/>
            <a:ext cx="4205100" cy="434400"/>
          </a:xfrm>
          <a:prstGeom prst="ellipse">
            <a:avLst/>
          </a:prstGeom>
          <a:noFill/>
          <a:ln cap="flat" cmpd="sng" w="762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