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  <p:embeddedFont>
      <p:font typeface="Spectral"/>
      <p:regular r:id="rId28"/>
      <p:bold r:id="rId29"/>
      <p:italic r:id="rId30"/>
      <p:boldItalic r:id="rId31"/>
    </p:embeddedFont>
    <p:embeddedFont>
      <p:font typeface="Helvetica Neue Ligh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4B8D76-2422-4179-9063-89472F570EB5}">
  <a:tblStyle styleId="{244B8D76-2422-4179-9063-89472F570E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35DCDCA6-419A-4B6F-BAC9-7A01F257DBC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8" Type="http://schemas.openxmlformats.org/officeDocument/2006/relationships/font" Target="fonts/Spectral-regular.fntdata"/><Relationship Id="rId27" Type="http://schemas.openxmlformats.org/officeDocument/2006/relationships/font" Target="fonts/HelveticaNeue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Spectral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pectral-boldItalic.fntdata"/><Relationship Id="rId30" Type="http://schemas.openxmlformats.org/officeDocument/2006/relationships/font" Target="fonts/Spectral-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regular.fntdata"/><Relationship Id="rId13" Type="http://schemas.openxmlformats.org/officeDocument/2006/relationships/slide" Target="slides/slide7.xml"/><Relationship Id="rId35" Type="http://schemas.openxmlformats.org/officeDocument/2006/relationships/font" Target="fonts/HelveticaNeueLight-boldItalic.fntdata"/><Relationship Id="rId12" Type="http://schemas.openxmlformats.org/officeDocument/2006/relationships/slide" Target="slides/slide6.xml"/><Relationship Id="rId34" Type="http://schemas.openxmlformats.org/officeDocument/2006/relationships/font" Target="fonts/HelveticaNeueLight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80304f2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80304f2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development kahoot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ce12c1d1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ce12c1d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ce12c1d1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ce12c1d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3ce12c1d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3ce12c1d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3ce12c1d1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3ce12c1d1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this slide is still too small or unviewable, then check the “Lesson 7 Sample Code” document in the drive for a zoomable code.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8031d374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8031d374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8031d3741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8031d3741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ce12c1d1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ce12c1d1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 to the “Lesson 7 Sample Code” doc in the drive for the code.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3ce12c1d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3ce12c1d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180304f22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180304f22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18031d37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18031d37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031d374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031d374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8031d37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8031d37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8031d3741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8031d3741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8031d3741_1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8031d3741_1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8031d3741_1_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8031d3741_1_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7465425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7465425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-14150"/>
            <a:ext cx="5022000" cy="51576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b="0"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311700" y="3870625"/>
            <a:ext cx="3892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Helvetica Neue"/>
              <a:buNone/>
              <a:defRPr i="1" sz="2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57" name="Google Shape;57;p13"/>
          <p:cNvSpPr/>
          <p:nvPr>
            <p:ph idx="2" type="pic"/>
          </p:nvPr>
        </p:nvSpPr>
        <p:spPr>
          <a:xfrm>
            <a:off x="5022000" y="2703575"/>
            <a:ext cx="4122000" cy="243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y College?">
  <p:cSld name="TITLE_1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00B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61" name="Google Shape;61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0" y="962400"/>
            <a:ext cx="3847800" cy="4181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1">
  <p:cSld name="TITLE_1_2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75" y="-14150"/>
            <a:ext cx="9144000" cy="9768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74625" y="1281675"/>
            <a:ext cx="56904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●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○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Char char="■"/>
              <a:defRPr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&amp;A Slide">
  <p:cSld name="TITLE_1_1_1_1_1_1_1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/>
        </p:nvSpPr>
        <p:spPr>
          <a:xfrm>
            <a:off x="0" y="0"/>
            <a:ext cx="5032200" cy="5143500"/>
          </a:xfrm>
          <a:prstGeom prst="rect">
            <a:avLst/>
          </a:prstGeom>
          <a:solidFill>
            <a:srgbClr val="1266E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type="ctrTitle"/>
          </p:nvPr>
        </p:nvSpPr>
        <p:spPr>
          <a:xfrm>
            <a:off x="373875" y="1428150"/>
            <a:ext cx="3605400" cy="22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Helvetica Neue"/>
              <a:buNone/>
              <a:defRPr sz="4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id="76" name="Google Shape;7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6"/>
          <p:cNvSpPr/>
          <p:nvPr>
            <p:ph idx="2" type="pic"/>
          </p:nvPr>
        </p:nvSpPr>
        <p:spPr>
          <a:xfrm>
            <a:off x="5032200" y="0"/>
            <a:ext cx="4112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mily Fued">
  <p:cSld name="TITLE_1_1_1_1_1_1_1_1_1_1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0" y="0"/>
            <a:ext cx="9144000" cy="962400"/>
          </a:xfrm>
          <a:prstGeom prst="rect">
            <a:avLst/>
          </a:prstGeom>
          <a:solidFill>
            <a:srgbClr val="D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7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" name="Google Shape;86;p17"/>
          <p:cNvSpPr/>
          <p:nvPr>
            <p:ph idx="2" type="pic"/>
          </p:nvPr>
        </p:nvSpPr>
        <p:spPr>
          <a:xfrm>
            <a:off x="2055300" y="1863000"/>
            <a:ext cx="5033400" cy="18429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2855850" y="4035325"/>
            <a:ext cx="34323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Q/Common Misconceptions 1">
  <p:cSld name="TITLE_1_1_1_1_1_1_1_1_1_1_1_1_1_1_1_1_1_1_1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4120875" y="0"/>
            <a:ext cx="5023200" cy="5143500"/>
          </a:xfrm>
          <a:prstGeom prst="rect">
            <a:avLst/>
          </a:prstGeom>
          <a:solidFill>
            <a:srgbClr val="E9D7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066701" cy="96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 txBox="1"/>
          <p:nvPr/>
        </p:nvSpPr>
        <p:spPr>
          <a:xfrm>
            <a:off x="1151400" y="65625"/>
            <a:ext cx="2683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 VISION </a:t>
            </a: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for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ELECTRONIC LITERACY 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and</a:t>
            </a:r>
            <a:r>
              <a:rPr lang="en">
                <a:solidFill>
                  <a:schemeClr val="dk1"/>
                </a:solidFill>
                <a:latin typeface="Spectral"/>
                <a:ea typeface="Spectral"/>
                <a:cs typeface="Spectral"/>
                <a:sym typeface="Spectral"/>
              </a:rPr>
              <a:t> ACCESS</a:t>
            </a:r>
            <a:endParaRPr>
              <a:solidFill>
                <a:schemeClr val="dk1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" type="subTitle"/>
          </p:nvPr>
        </p:nvSpPr>
        <p:spPr>
          <a:xfrm>
            <a:off x="4531575" y="962525"/>
            <a:ext cx="42018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ctrTitle"/>
          </p:nvPr>
        </p:nvSpPr>
        <p:spPr>
          <a:xfrm>
            <a:off x="311700" y="1345600"/>
            <a:ext cx="4472700" cy="243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Development: Lesson 7</a:t>
            </a:r>
            <a:endParaRPr/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 rotWithShape="1">
          <a:blip r:embed="rId3">
            <a:alphaModFix/>
          </a:blip>
          <a:srcRect b="1839" l="4559" r="3697" t="5721"/>
          <a:stretch/>
        </p:blipFill>
        <p:spPr>
          <a:xfrm>
            <a:off x="4964025" y="2305050"/>
            <a:ext cx="4179976" cy="243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311700" y="3870625"/>
            <a:ext cx="38922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Facilitated by: Titus Kariuki</a:t>
            </a:r>
            <a:endParaRPr i="1" sz="2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371250" y="1855225"/>
            <a:ext cx="84015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—----------------------------Open your html webpage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—----------------------------Open your body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 your table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 your table row. You will open many.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r>
              <a:rPr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Opening and closing the headers. Put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	</a:t>
            </a:r>
            <a:r>
              <a:rPr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your headers in between.</a:t>
            </a:r>
            <a:endParaRPr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 your table row.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 your table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-----------------------------Close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your body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-----------------------------Close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your html webpage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728975" y="1086075"/>
            <a:ext cx="557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table should look nay this…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29"/>
          <p:cNvSpPr txBox="1"/>
          <p:nvPr/>
        </p:nvSpPr>
        <p:spPr>
          <a:xfrm>
            <a:off x="371250" y="1671075"/>
            <a:ext cx="8401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Open your table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 one row.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r>
              <a:rPr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Opening and closing the headers. Put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	</a:t>
            </a:r>
            <a:r>
              <a:rPr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your headers in between.</a:t>
            </a:r>
            <a:endParaRPr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 one row.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 another row.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Opening and closing your data, then put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	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your data inside.</a:t>
            </a:r>
            <a:endParaRPr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 one row.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/table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</a:t>
            </a:r>
            <a:r>
              <a:rPr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Close your table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8" name="Google Shape;188;p29"/>
          <p:cNvSpPr txBox="1"/>
          <p:nvPr/>
        </p:nvSpPr>
        <p:spPr>
          <a:xfrm>
            <a:off x="1728975" y="1086075"/>
            <a:ext cx="557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Inside your tables, do</a:t>
            </a: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this…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0"/>
          <p:cNvSpPr txBox="1"/>
          <p:nvPr/>
        </p:nvSpPr>
        <p:spPr>
          <a:xfrm>
            <a:off x="371250" y="1671075"/>
            <a:ext cx="8401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 a row.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1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Opening and closing your data, then put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2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	</a:t>
            </a:r>
            <a:r>
              <a:rPr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your data inside.</a:t>
            </a:r>
            <a:endParaRPr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3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 the row.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—-----------------------------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Open another row.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4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5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YOU CAN PUT AS MUCH DATA AS YOU WANT.</a:t>
            </a:r>
            <a:endParaRPr>
              <a:solidFill>
                <a:srgbClr val="00B5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6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	</a:t>
            </a:r>
            <a:r>
              <a:rPr lang="en">
                <a:solidFill>
                  <a:srgbClr val="99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JUST KEEP OPENING THE TABLE ROWS.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&lt;/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-----------------------------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Close the other row.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Repeat for however long you like. :)</a:t>
            </a:r>
            <a:endParaRPr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0"/>
          <p:cNvSpPr txBox="1"/>
          <p:nvPr/>
        </p:nvSpPr>
        <p:spPr>
          <a:xfrm>
            <a:off x="1728975" y="1086075"/>
            <a:ext cx="5577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 as much data as you want.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31"/>
          <p:cNvSpPr txBox="1"/>
          <p:nvPr/>
        </p:nvSpPr>
        <p:spPr>
          <a:xfrm>
            <a:off x="453750" y="1671075"/>
            <a:ext cx="29859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b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b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1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2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Heading 3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800">
                <a:solidFill>
                  <a:srgbClr val="00B500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&lt;/</a:t>
            </a:r>
            <a:r>
              <a:rPr b="1" lang="en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</a:t>
            </a:r>
            <a:r>
              <a:rPr b="1" lang="en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1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2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00B5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3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&lt;/</a:t>
            </a:r>
            <a:r>
              <a:rPr b="1" lang="en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4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5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00B500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			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 6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700">
                <a:solidFill>
                  <a:srgbClr val="9900FF"/>
                </a:solidFill>
                <a:latin typeface="Courier New"/>
                <a:ea typeface="Courier New"/>
                <a:cs typeface="Courier New"/>
                <a:sym typeface="Courier New"/>
              </a:rPr>
              <a:t>/th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&lt;/</a:t>
            </a:r>
            <a:r>
              <a:rPr b="1" lang="en" sz="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1"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b="1" sz="7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4" name="Google Shape;204;p31"/>
          <p:cNvSpPr txBox="1"/>
          <p:nvPr/>
        </p:nvSpPr>
        <p:spPr>
          <a:xfrm>
            <a:off x="453750" y="1086075"/>
            <a:ext cx="823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6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overall table will look like this (Zoom in)</a:t>
            </a:r>
            <a:endParaRPr/>
          </a:p>
        </p:txBody>
      </p:sp>
      <p:sp>
        <p:nvSpPr>
          <p:cNvPr id="205" name="Google Shape;205;p31"/>
          <p:cNvSpPr txBox="1"/>
          <p:nvPr/>
        </p:nvSpPr>
        <p:spPr>
          <a:xfrm>
            <a:off x="4794900" y="2571750"/>
            <a:ext cx="3258600" cy="18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(Zoom in/out…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CTRL ALT +/- )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{COMMAND ALT +/-}</a:t>
            </a:r>
            <a:endParaRPr sz="26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2"/>
          <p:cNvSpPr txBox="1"/>
          <p:nvPr>
            <p:ph type="title"/>
          </p:nvPr>
        </p:nvSpPr>
        <p:spPr>
          <a:xfrm>
            <a:off x="238575" y="2090550"/>
            <a:ext cx="3705600" cy="96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212" name="Google Shape;21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4027" y="1148425"/>
            <a:ext cx="4414824" cy="28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Practice: Cartoon Table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399150" y="2438275"/>
            <a:ext cx="8345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Make a table of your favorite cartoons.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Refer to Slide 13 for the table structure.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Practice: Cartoon Table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Google Shape;224;p34"/>
          <p:cNvSpPr txBox="1"/>
          <p:nvPr/>
        </p:nvSpPr>
        <p:spPr>
          <a:xfrm>
            <a:off x="399150" y="1067875"/>
            <a:ext cx="8345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It </a:t>
            </a:r>
            <a:r>
              <a:rPr b="1" lang="en" sz="2200">
                <a:latin typeface="Helvetica Neue"/>
                <a:ea typeface="Helvetica Neue"/>
                <a:cs typeface="Helvetica Neue"/>
                <a:sym typeface="Helvetica Neue"/>
              </a:rPr>
              <a:t>should look something like this…</a:t>
            </a:r>
            <a:endParaRPr b="1" sz="2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25" name="Google Shape;225;p34"/>
          <p:cNvGraphicFramePr/>
          <p:nvPr/>
        </p:nvGraphicFramePr>
        <p:xfrm>
          <a:off x="997775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{35DCDCA6-419A-4B6F-BAC9-7A01F257DBC4}</a:tableStyleId>
              </a:tblPr>
              <a:tblGrid>
                <a:gridCol w="2298550"/>
                <a:gridCol w="2242550"/>
                <a:gridCol w="1759750"/>
              </a:tblGrid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Cartoon Network</a:t>
                      </a:r>
                      <a:endParaRPr b="1"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Nickelodeon</a:t>
                      </a:r>
                      <a:endParaRPr b="1"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Boomerang</a:t>
                      </a:r>
                      <a:endParaRPr b="1" sz="1100"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Ben 10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iCarly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Tom &amp; Jerry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Bakugan Battle Brawlers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Spongebob Squarepants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Topcat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Teen Titans Go!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Patrick Star Show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Duck Dodgers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Drama Island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 and Cat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Scooby Doo</a:t>
                      </a:r>
                      <a:endParaRPr/>
                    </a:p>
                  </a:txBody>
                  <a:tcPr marT="76200" marB="76200" marR="76200" marL="76200">
                    <a:lnL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DDDD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3835200" y="167325"/>
            <a:ext cx="50334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Project 2: Recipe Book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31" name="Google Shape;23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4300" y="982425"/>
            <a:ext cx="4043475" cy="40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/>
        </p:nvSpPr>
        <p:spPr>
          <a:xfrm>
            <a:off x="394800" y="1369775"/>
            <a:ext cx="3957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Helvetica Neue"/>
                <a:ea typeface="Helvetica Neue"/>
                <a:cs typeface="Helvetica Neue"/>
                <a:sym typeface="Helvetica Neue"/>
              </a:rPr>
              <a:t>You are now equipped with the tools to make a nice recipe book!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Pick your favorite dish and create a detailed reciping including, but not limited to: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Pictures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Hyperlinks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Lists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CSS pizazz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Helvetica Neue"/>
              <a:buChar char="●"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Headers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Helvetica Neue"/>
                <a:ea typeface="Helvetica Neue"/>
                <a:cs typeface="Helvetica Neue"/>
                <a:sym typeface="Helvetica Neue"/>
              </a:rPr>
              <a:t>Feel free to check out resources and try to add elements not talked about in class. REACH OUT WITH QUESTIONS!</a:t>
            </a:r>
            <a:endParaRPr sz="1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591825" y="1112050"/>
            <a:ext cx="6045900" cy="35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1. Ice breaker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2. Recap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3. Organizing Information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-Q&amp;A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4. Lesson 3 Challenge 3 - Dinner Table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	-Q&amp;A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5. Project 2 - Recipe Book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ctrTitle"/>
          </p:nvPr>
        </p:nvSpPr>
        <p:spPr>
          <a:xfrm>
            <a:off x="3450850" y="178050"/>
            <a:ext cx="54834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Ice Breaker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184625" y="1281675"/>
            <a:ext cx="43740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/>
        </p:nvSpPr>
        <p:spPr>
          <a:xfrm>
            <a:off x="591825" y="1112050"/>
            <a:ext cx="780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Helvetica Neue Light"/>
              <a:buChar char="●"/>
            </a:pP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Favorite thing </a:t>
            </a:r>
            <a:r>
              <a:rPr i="1"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you </a:t>
            </a:r>
            <a:r>
              <a:rPr lang="en" sz="23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cook?</a:t>
            </a:r>
            <a:endParaRPr sz="23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descr="Introduce Yourselves: Activity for the First Day of Class | HASTAC" id="119" name="Google Shape;11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2799800"/>
            <a:ext cx="24003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374625" y="1281675"/>
            <a:ext cx="79227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Links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Difference between relative and absolute links?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How to check if your link is functional?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the “target” attribute used for when defining links?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Helvetica Neue"/>
                <a:ea typeface="Helvetica Neue"/>
                <a:cs typeface="Helvetica Neue"/>
                <a:sym typeface="Helvetica Neue"/>
              </a:rPr>
              <a:t>Jumping</a:t>
            </a:r>
            <a:endParaRPr b="1" sz="21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jumping? What is it used for?</a:t>
            </a:r>
            <a:endParaRPr sz="2100"/>
          </a:p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What is a hyperlink?</a:t>
            </a:r>
            <a:endParaRPr sz="21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❏"/>
            </a:pPr>
            <a:r>
              <a:t/>
            </a:r>
            <a:endParaRPr sz="23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63925" y="3953275"/>
            <a:ext cx="1178850" cy="10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73875" y="2212800"/>
            <a:ext cx="3605400" cy="7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Tables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595233" y="474984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5256875" y="1240350"/>
            <a:ext cx="35508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latin typeface="Helvetica Neue"/>
                <a:ea typeface="Helvetica Neue"/>
                <a:cs typeface="Helvetica Neue"/>
                <a:sym typeface="Helvetica Neue"/>
              </a:rPr>
              <a:t>What is a good way to separate information?</a:t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AutoNum type="arabicPeriod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Using tables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Helvetica Neue Light"/>
              <a:buAutoNum type="arabicPeriod"/>
            </a:pPr>
            <a:r>
              <a:rPr lang="en" sz="2300">
                <a:latin typeface="Helvetica Neue Light"/>
                <a:ea typeface="Helvetica Neue Light"/>
                <a:cs typeface="Helvetica Neue Light"/>
                <a:sym typeface="Helvetica Neue Light"/>
              </a:rPr>
              <a:t>Redesigning lists</a:t>
            </a:r>
            <a:endParaRPr sz="2300"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>
            <p:ph idx="1" type="body"/>
          </p:nvPr>
        </p:nvSpPr>
        <p:spPr>
          <a:xfrm>
            <a:off x="374625" y="1281675"/>
            <a:ext cx="8514300" cy="372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Helvetica Neue"/>
                <a:ea typeface="Helvetica Neue"/>
                <a:cs typeface="Helvetica Neue"/>
                <a:sym typeface="Helvetica Neue"/>
              </a:rPr>
              <a:t>Which looks prettier?</a:t>
            </a:r>
            <a:endParaRPr b="1" sz="2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4"/>
          <p:cNvSpPr txBox="1"/>
          <p:nvPr/>
        </p:nvSpPr>
        <p:spPr>
          <a:xfrm>
            <a:off x="557250" y="1938375"/>
            <a:ext cx="321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Microsoft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Name: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Billy Bob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of experience: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name 2: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Amazon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Employee Name: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Joel Sum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Years of experience: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</a:t>
            </a:r>
            <a:endParaRPr/>
          </a:p>
        </p:txBody>
      </p:sp>
      <p:graphicFrame>
        <p:nvGraphicFramePr>
          <p:cNvPr id="143" name="Google Shape;143;p24"/>
          <p:cNvGraphicFramePr/>
          <p:nvPr/>
        </p:nvGraphicFramePr>
        <p:xfrm>
          <a:off x="3624713" y="2410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{244B8D76-2422-4179-9063-89472F570EB5}</a:tableStyleId>
              </a:tblPr>
              <a:tblGrid>
                <a:gridCol w="1539475"/>
                <a:gridCol w="1539475"/>
                <a:gridCol w="1539475"/>
              </a:tblGrid>
              <a:tr h="78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Company Name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Employee Name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Years of Experience</a:t>
                      </a:r>
                      <a:endParaRPr b="1" sz="1900"/>
                    </a:p>
                  </a:txBody>
                  <a:tcPr marT="91425" marB="91425" marR="91425" marL="91425"/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Microsoft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Billy Bob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1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  <a:tr h="518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Amazon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Joel Sum</a:t>
                      </a:r>
                      <a:endParaRPr sz="19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96</a:t>
                      </a:r>
                      <a:endParaRPr sz="19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144" name="Google Shape;144;p24"/>
          <p:cNvSpPr/>
          <p:nvPr/>
        </p:nvSpPr>
        <p:spPr>
          <a:xfrm>
            <a:off x="545650" y="1973200"/>
            <a:ext cx="2413800" cy="2690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25"/>
          <p:cNvSpPr txBox="1"/>
          <p:nvPr/>
        </p:nvSpPr>
        <p:spPr>
          <a:xfrm>
            <a:off x="394800" y="1225088"/>
            <a:ext cx="814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The 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&lt;table&gt; </a:t>
            </a: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tag allows you to sort information nicely.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It won’t create a nice table…</a:t>
            </a:r>
            <a:r>
              <a:rPr i="1"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yet.</a:t>
            </a:r>
            <a:endParaRPr i="1"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Instead, table tags change how the information looks.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52" name="Google Shape;1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437" y="2791175"/>
            <a:ext cx="3244925" cy="213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6"/>
          <p:cNvSpPr txBox="1"/>
          <p:nvPr/>
        </p:nvSpPr>
        <p:spPr>
          <a:xfrm>
            <a:off x="394800" y="1079700"/>
            <a:ext cx="8146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1" lang="en" sz="2000">
                <a:latin typeface="Helvetica Neue"/>
                <a:ea typeface="Helvetica Neue"/>
                <a:cs typeface="Helvetica Neue"/>
                <a:sym typeface="Helvetica Neue"/>
              </a:rPr>
              <a:t>able basics:</a:t>
            </a:r>
            <a:endParaRPr b="1" sz="20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latin typeface="Helvetica Neue Light"/>
                <a:ea typeface="Helvetica Neue Light"/>
                <a:cs typeface="Helvetica Neue Light"/>
                <a:sym typeface="Helvetica Neue Light"/>
              </a:rPr>
              <a:t>Declare a table you want to create</a:t>
            </a:r>
            <a:endParaRPr sz="20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Helvetica Neue Light"/>
              <a:buChar char="●"/>
            </a:pPr>
            <a:r>
              <a:rPr lang="en" sz="2000">
                <a:solidFill>
                  <a:srgbClr val="FF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Define the header cells</a:t>
            </a:r>
            <a:endParaRPr sz="2000">
              <a:solidFill>
                <a:srgbClr val="FF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rgbClr val="00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Create Rows</a:t>
            </a:r>
            <a:endParaRPr sz="2000">
              <a:solidFill>
                <a:srgbClr val="00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000"/>
              <a:buFont typeface="Helvetica Neue Light"/>
              <a:buChar char="●"/>
            </a:pPr>
            <a:r>
              <a:rPr lang="en" sz="2000">
                <a:solidFill>
                  <a:srgbClr val="FF00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Fill in rows</a:t>
            </a:r>
            <a:endParaRPr sz="2000">
              <a:solidFill>
                <a:srgbClr val="FF00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60" name="Google Shape;16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6275" y="2267074"/>
            <a:ext cx="4917125" cy="261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6"/>
          <p:cNvSpPr/>
          <p:nvPr/>
        </p:nvSpPr>
        <p:spPr>
          <a:xfrm>
            <a:off x="3413025" y="3244350"/>
            <a:ext cx="4118400" cy="331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2" name="Google Shape;162;p26"/>
          <p:cNvSpPr/>
          <p:nvPr/>
        </p:nvSpPr>
        <p:spPr>
          <a:xfrm>
            <a:off x="3111525" y="3636300"/>
            <a:ext cx="4221000" cy="26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/>
          <p:nvPr/>
        </p:nvSpPr>
        <p:spPr>
          <a:xfrm>
            <a:off x="3058900" y="3927375"/>
            <a:ext cx="4221000" cy="26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>
            <a:off x="3111525" y="4290850"/>
            <a:ext cx="4221000" cy="26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/>
          <p:nvPr/>
        </p:nvSpPr>
        <p:spPr>
          <a:xfrm>
            <a:off x="3141675" y="3955875"/>
            <a:ext cx="1079400" cy="2367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ctrTitle"/>
          </p:nvPr>
        </p:nvSpPr>
        <p:spPr>
          <a:xfrm>
            <a:off x="3624750" y="181300"/>
            <a:ext cx="5340300" cy="58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>
                <a:latin typeface="Helvetica Neue"/>
                <a:ea typeface="Helvetica Neue"/>
                <a:cs typeface="Helvetica Neue"/>
                <a:sym typeface="Helvetica Neue"/>
              </a:rPr>
              <a:t>Tables</a:t>
            </a:r>
            <a:endParaRPr sz="252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2" name="Google Shape;172;p27"/>
          <p:cNvGraphicFramePr/>
          <p:nvPr/>
        </p:nvGraphicFramePr>
        <p:xfrm>
          <a:off x="1410825" y="1143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{244B8D76-2422-4179-9063-89472F570EB5}</a:tableStyleId>
              </a:tblPr>
              <a:tblGrid>
                <a:gridCol w="2490000"/>
                <a:gridCol w="2008850"/>
                <a:gridCol w="1823500"/>
              </a:tblGrid>
              <a:tr h="56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What it does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Opening Tag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Closing Tag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Opens the table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&lt;table&gt;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table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Table header content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&lt;thead&gt;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&lt;/thead&gt;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a t</a:t>
                      </a:r>
                      <a:r>
                        <a:rPr lang="en"/>
                        <a:t>able row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&lt;tr&gt;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&lt;/tr&gt;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Defines the table data/cell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&lt;td&gt;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td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Creates the table caption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&lt;caption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</a:t>
                      </a:r>
                      <a:r>
                        <a:rPr lang="en"/>
                        <a:t>caption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the table body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&lt;tbody&gt;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&lt;/t</a:t>
                      </a:r>
                      <a:r>
                        <a:rPr lang="en"/>
                        <a:t>body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Creates the table footer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&lt;tfoot&gt;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&lt;/tfoot&gt;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