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Helvetica Neue"/>
      <p:regular r:id="rId31"/>
      <p:bold r:id="rId32"/>
      <p:italic r:id="rId33"/>
      <p:boldItalic r:id="rId34"/>
    </p:embeddedFont>
    <p:embeddedFont>
      <p:font typeface="Spectral"/>
      <p:regular r:id="rId35"/>
      <p:bold r:id="rId36"/>
      <p:italic r:id="rId37"/>
      <p:boldItalic r:id="rId38"/>
    </p:embeddedFont>
    <p:embeddedFont>
      <p:font typeface="Helvetica Neue Ligh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Light-boldItalic.fntdata"/><Relationship Id="rId41" Type="http://schemas.openxmlformats.org/officeDocument/2006/relationships/font" Target="fonts/HelveticaNeueLigh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35" Type="http://schemas.openxmlformats.org/officeDocument/2006/relationships/font" Target="fonts/Spectral-regular.fntdata"/><Relationship Id="rId12" Type="http://schemas.openxmlformats.org/officeDocument/2006/relationships/slide" Target="slides/slide7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10.xml"/><Relationship Id="rId37" Type="http://schemas.openxmlformats.org/officeDocument/2006/relationships/font" Target="fonts/Spectral-italic.fntdata"/><Relationship Id="rId14" Type="http://schemas.openxmlformats.org/officeDocument/2006/relationships/slide" Target="slides/slide9.xml"/><Relationship Id="rId36" Type="http://schemas.openxmlformats.org/officeDocument/2006/relationships/font" Target="fonts/Spectral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regular.fntdata"/><Relationship Id="rId16" Type="http://schemas.openxmlformats.org/officeDocument/2006/relationships/slide" Target="slides/slide11.xml"/><Relationship Id="rId38" Type="http://schemas.openxmlformats.org/officeDocument/2006/relationships/font" Target="fonts/Spectra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css/tryit.asp?filename=trycss_padding_sides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w3schools.com/css/css_margin.asp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d5b87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d5b87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kahoot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4a9922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4a9922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9d5b873c5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9d5b873c5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9d5b873c5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9d5b873c5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d5b873c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9d5b873c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4a9922a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4a9922a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code: </a:t>
            </a:r>
            <a:r>
              <a:rPr lang="en" u="sng">
                <a:solidFill>
                  <a:schemeClr val="hlink"/>
                </a:solidFill>
                <a:hlinkClick r:id="rId2"/>
              </a:rPr>
              <a:t>W3Schools Tryit Editor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4a9922a5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4a9922a5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d5b873c5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9d5b873c5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“Lesson 9 - Sample Padding Code” in the Drive for the full answer.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9d5b873c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9d5b873c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9d5b873c5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9d5b873c5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9d5b873c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9d5b873c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2eaf145b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2eaf145b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4a9922a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4a9922a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9d5b873c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9d5b873c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4a9922a5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24a9922a5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OPTIONAL: W3Schools goes in depth on margins: </a:t>
            </a:r>
            <a:r>
              <a:rPr lang="en" u="sng">
                <a:solidFill>
                  <a:schemeClr val="hlink"/>
                </a:solidFill>
                <a:hlinkClick r:id="rId2"/>
              </a:rPr>
              <a:t>CSS Margin (w3schools.com)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9d5b873c5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9d5b873c5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4a9922a5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4a9922a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the “Lesson 9 - Sample Padding &amp; Margin Code,” under the “Padding &amp; Margin Code” section for the full answer.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3e810e063630d7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3e810e063630d7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2eaf145b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2eaf145b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9d5b873c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9d5b873c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9d5b873c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9d5b873c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d5b873c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d5b873c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d5b873c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d5b873c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d5b873c5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d5b873c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d5b873c5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d5b873c5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Development: Lesson 9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839" l="4559" r="3697" t="5721"/>
          <a:stretch/>
        </p:blipFill>
        <p:spPr>
          <a:xfrm>
            <a:off x="4964025" y="2305050"/>
            <a:ext cx="4179976" cy="24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Padding</a:t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300200" y="1404000"/>
            <a:ext cx="4065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Standard Padding Code: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Fully write out each padding location and specify the size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Use this when you’re starting out so that you get used to it.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365800" y="1348050"/>
            <a:ext cx="4441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Shorthand Padding Code: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The computer recognizes padding as going from top, right, bottom, left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All you have to do is specify the numbers is a separated list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Don’t use if you’re not padding all sides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0" r="14624" t="0"/>
          <a:stretch/>
        </p:blipFill>
        <p:spPr>
          <a:xfrm>
            <a:off x="4553600" y="3251100"/>
            <a:ext cx="4065601" cy="121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00" y="3204900"/>
            <a:ext cx="3062869" cy="1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Class</a:t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0" r="14624" t="0"/>
          <a:stretch/>
        </p:blipFill>
        <p:spPr>
          <a:xfrm>
            <a:off x="356350" y="1246175"/>
            <a:ext cx="5340299" cy="160011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/>
          <p:nvPr/>
        </p:nvSpPr>
        <p:spPr>
          <a:xfrm>
            <a:off x="525075" y="1349725"/>
            <a:ext cx="1049400" cy="5859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1798650" y="2846300"/>
            <a:ext cx="5546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What is the “div” tag?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specifies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a part of the HTML that will have some CSS style (</a:t>
            </a:r>
            <a:r>
              <a:rPr i="1"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like the “id” tags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Class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656225" y="1253575"/>
            <a:ext cx="781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What is the “div” tag?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Div creates a container that you can add more styles using class (</a:t>
            </a:r>
            <a:r>
              <a:rPr b="1" lang="en" sz="2000">
                <a:solidFill>
                  <a:srgbClr val="D0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20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FF99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2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2000">
                <a:solidFill>
                  <a:srgbClr val="FF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””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439" y="2361775"/>
            <a:ext cx="4511117" cy="262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Class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656225" y="1253575"/>
            <a:ext cx="781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5689425" y="2408475"/>
            <a:ext cx="1664700" cy="5859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1737275" y="1111725"/>
            <a:ext cx="1837200" cy="2625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63" y="1374226"/>
            <a:ext cx="8386923" cy="296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Code</a:t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663900" y="1111725"/>
            <a:ext cx="781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Try adding this code below: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5689425" y="2408475"/>
            <a:ext cx="1664700" cy="5859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 rotWithShape="1">
          <a:blip r:embed="rId3">
            <a:alphaModFix/>
          </a:blip>
          <a:srcRect b="11207" l="0" r="0" t="13011"/>
          <a:stretch/>
        </p:blipFill>
        <p:spPr>
          <a:xfrm>
            <a:off x="1108100" y="1707475"/>
            <a:ext cx="7364326" cy="343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Padding Code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663900" y="1111725"/>
            <a:ext cx="781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It should look like this: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5689425" y="2408475"/>
            <a:ext cx="1664700" cy="5859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2130"/>
            <a:ext cx="8812652" cy="271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2923500" y="167325"/>
            <a:ext cx="5945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</a:t>
            </a: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CSS Padding 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917550" y="1140075"/>
            <a:ext cx="730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Helvetica Neue"/>
                <a:ea typeface="Helvetica Neue"/>
                <a:cs typeface="Helvetica Neue"/>
                <a:sym typeface="Helvetica Neue"/>
              </a:rPr>
              <a:t>We’ll now use CSS Padding to create…something.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917550" y="1879700"/>
            <a:ext cx="657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Write about your Summer Plans, then decorate them using CSS Padding.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917550" y="2803800"/>
            <a:ext cx="64935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Helvetica Neue"/>
                <a:ea typeface="Helvetica Neue"/>
                <a:cs typeface="Helvetica Neue"/>
                <a:sym typeface="Helvetica Neue"/>
              </a:rPr>
              <a:t>Note:</a:t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Helvetica Neue Light"/>
              <a:buChar char="●"/>
            </a:pPr>
            <a:r>
              <a:rPr lang="en" sz="2100">
                <a:latin typeface="Helvetica Neue Light"/>
                <a:ea typeface="Helvetica Neue Light"/>
                <a:cs typeface="Helvetica Neue Light"/>
                <a:sym typeface="Helvetica Neue Light"/>
              </a:rPr>
              <a:t>Use CSS Padding</a:t>
            </a:r>
            <a:endParaRPr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Helvetica Neue Light"/>
              <a:buChar char="●"/>
            </a:pP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(Optional) </a:t>
            </a: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 the </a:t>
            </a:r>
            <a: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&lt;div&gt;</a:t>
            </a: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tag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 should look like something in the previous slide.</a:t>
            </a:r>
            <a:endParaRPr i="1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5"/>
          <p:cNvSpPr txBox="1"/>
          <p:nvPr>
            <p:ph type="title"/>
          </p:nvPr>
        </p:nvSpPr>
        <p:spPr>
          <a:xfrm>
            <a:off x="866400" y="2403325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Margins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5256875" y="174550"/>
            <a:ext cx="35508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What Are Margins?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Margins = spaces around elements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Just like yourself; think of the space around you as your </a:t>
            </a: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margin.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Margins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74550" y="1272975"/>
            <a:ext cx="80979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Helvetica Neue"/>
                <a:ea typeface="Helvetica Neue"/>
                <a:cs typeface="Helvetica Neue"/>
                <a:sym typeface="Helvetica Neue"/>
              </a:rPr>
              <a:t>Margins Vs. Padding</a:t>
            </a:r>
            <a:endParaRPr b="1"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45" name="Google Shape;245;p37"/>
          <p:cNvSpPr txBox="1"/>
          <p:nvPr/>
        </p:nvSpPr>
        <p:spPr>
          <a:xfrm>
            <a:off x="321475" y="2420175"/>
            <a:ext cx="8575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Helvetica Neue Light"/>
              <a:buChar char="●"/>
            </a:pPr>
            <a:r>
              <a:rPr lang="en" sz="2700">
                <a:latin typeface="Helvetica Neue Light"/>
                <a:ea typeface="Helvetica Neue Light"/>
                <a:cs typeface="Helvetica Neue Light"/>
                <a:sym typeface="Helvetica Neue Light"/>
              </a:rPr>
              <a:t>Margins are the space around an element</a:t>
            </a:r>
            <a:endParaRPr sz="2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Helvetica Neue Light"/>
              <a:buChar char="●"/>
            </a:pPr>
            <a:r>
              <a:rPr lang="en" sz="2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Padding is used to “pad” the space within an element</a:t>
            </a:r>
            <a:endParaRPr sz="2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lvetica Neue"/>
              <a:buChar char="●"/>
            </a:pPr>
            <a:r>
              <a:rPr b="1" lang="en" sz="2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Margins are outside, padding is inside.</a:t>
            </a:r>
            <a:endParaRPr b="1" sz="2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Margins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74625" y="1281675"/>
            <a:ext cx="80979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latin typeface="Helvetica Neue"/>
                <a:ea typeface="Helvetica Neue"/>
                <a:cs typeface="Helvetica Neue"/>
                <a:sym typeface="Helvetica Neue"/>
              </a:rPr>
              <a:t>Margins 									Padding</a:t>
            </a:r>
            <a:endParaRPr sz="2100"/>
          </a:p>
        </p:txBody>
      </p:sp>
      <p:pic>
        <p:nvPicPr>
          <p:cNvPr id="253" name="Google Shape;25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284" y="1824300"/>
            <a:ext cx="3106692" cy="309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426" y="1824300"/>
            <a:ext cx="3083324" cy="30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Margins</a:t>
            </a:r>
            <a:endParaRPr/>
          </a:p>
        </p:txBody>
      </p:sp>
      <p:sp>
        <p:nvSpPr>
          <p:cNvPr id="260" name="Google Shape;26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374625" y="1281675"/>
            <a:ext cx="80979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Just like padding, you can write margin code in either the standard or shorthand way</a:t>
            </a:r>
            <a:endParaRPr sz="2100"/>
          </a:p>
          <a:p>
            <a:pPr indent="-361950" lvl="2" marL="1371600" rtl="0" algn="l">
              <a:spcBef>
                <a:spcPts val="1200"/>
              </a:spcBef>
              <a:spcAft>
                <a:spcPts val="0"/>
              </a:spcAft>
              <a:buSzPts val="2100"/>
              <a:buChar char="■"/>
            </a:pPr>
            <a:r>
              <a:rPr lang="en" sz="2100"/>
              <a:t>Again, shorthand goes top, right, bottom, left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327575"/>
            <a:ext cx="4534200" cy="13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75" y="2921312"/>
            <a:ext cx="3834099" cy="213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Margins</a:t>
            </a:r>
            <a:endParaRPr/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4650"/>
            <a:ext cx="8839198" cy="316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1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2923500" y="167325"/>
            <a:ext cx="5945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Exercise: CSS Padding 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917550" y="1140075"/>
            <a:ext cx="730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Helvetica Neue"/>
                <a:ea typeface="Helvetica Neue"/>
                <a:cs typeface="Helvetica Neue"/>
                <a:sym typeface="Helvetica Neue"/>
              </a:rPr>
              <a:t>We’ll now use CSS Padding to create…something.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917550" y="1879700"/>
            <a:ext cx="657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Return to the code you just made on Summer Plans…and now add </a:t>
            </a:r>
            <a:r>
              <a:rPr b="1" lang="en" sz="1900">
                <a:latin typeface="Helvetica Neue"/>
                <a:ea typeface="Helvetica Neue"/>
                <a:cs typeface="Helvetica Neue"/>
                <a:sym typeface="Helvetica Neue"/>
              </a:rPr>
              <a:t>the margin code</a:t>
            </a: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 to the </a:t>
            </a:r>
            <a:r>
              <a:rPr b="1" lang="en" sz="1900">
                <a:latin typeface="Helvetica Neue"/>
                <a:ea typeface="Helvetica Neue"/>
                <a:cs typeface="Helvetica Neue"/>
                <a:sym typeface="Helvetica Neue"/>
              </a:rPr>
              <a:t>&lt;div&gt; </a:t>
            </a:r>
            <a:r>
              <a:rPr lang="en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tag</a:t>
            </a:r>
            <a:endParaRPr sz="19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917550" y="3377225"/>
            <a:ext cx="649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instructors will show you how.</a:t>
            </a:r>
            <a:endParaRPr i="1"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43"/>
          <p:cNvSpPr txBox="1"/>
          <p:nvPr>
            <p:ph type="title"/>
          </p:nvPr>
        </p:nvSpPr>
        <p:spPr>
          <a:xfrm>
            <a:off x="238575" y="2331150"/>
            <a:ext cx="3705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92" name="Google Shape;2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08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91825" y="1772350"/>
            <a:ext cx="8421300" cy="22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 Ice breaker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Recap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Introduction to Padding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5. Margins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6. Q&amp;A &amp; Exercises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591825" y="1112050"/>
            <a:ext cx="7809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One question you have about tech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do you like the class?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can we </a:t>
            </a: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improve</a:t>
            </a: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?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ntroduce Yourselves: Activity for the First Day of Class | HASTAC"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799800"/>
            <a:ext cx="2400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74625" y="1281675"/>
            <a:ext cx="80979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Helvetica Neue"/>
                <a:ea typeface="Helvetica Neue"/>
                <a:cs typeface="Helvetica Neue"/>
                <a:sym typeface="Helvetica Neue"/>
              </a:rPr>
              <a:t>Last time we created a recipe book that used HTML and CSS</a:t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HTML tags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Jumping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Lists 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Tables 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CSS - colors, text design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Questions?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435425" y="1257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CSS Padding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5239475" y="1417350"/>
            <a:ext cx="3550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What is CSS padding?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Padding = creating space in between your stuff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Padding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74625" y="1281675"/>
            <a:ext cx="83397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use CSS for padding.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pad if you want some background space around your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pad the bottom, top, and sides of an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pixels </a:t>
            </a:r>
            <a:r>
              <a:rPr i="1" lang="en"/>
              <a:t>“px”</a:t>
            </a:r>
            <a:r>
              <a:rPr lang="en"/>
              <a:t> </a:t>
            </a:r>
            <a:r>
              <a:rPr lang="en"/>
              <a:t>to pad.</a:t>
            </a:r>
            <a:endParaRPr sz="21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76" y="2781375"/>
            <a:ext cx="3962250" cy="22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Padding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1064775" y="2281525"/>
            <a:ext cx="6928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Helvetica Neue Light"/>
                <a:ea typeface="Helvetica Neue Light"/>
                <a:cs typeface="Helvetica Neue Light"/>
                <a:sym typeface="Helvetica Neue Light"/>
              </a:rPr>
              <a:t>You can write the padding code in two ways:</a:t>
            </a:r>
            <a:endParaRPr sz="2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Helvetica Neue Light"/>
              <a:buChar char="●"/>
            </a:pPr>
            <a:r>
              <a:rPr lang="en" sz="2700">
                <a:latin typeface="Helvetica Neue Light"/>
                <a:ea typeface="Helvetica Neue Light"/>
                <a:cs typeface="Helvetica Neue Light"/>
                <a:sym typeface="Helvetica Neue Light"/>
              </a:rPr>
              <a:t>Standard - the long way</a:t>
            </a:r>
            <a:endParaRPr sz="2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Helvetica Neue Light"/>
              <a:buChar char="●"/>
            </a:pPr>
            <a:r>
              <a:rPr lang="en" sz="2700">
                <a:latin typeface="Helvetica Neue Light"/>
                <a:ea typeface="Helvetica Neue Light"/>
                <a:cs typeface="Helvetica Neue Light"/>
                <a:sym typeface="Helvetica Neue Light"/>
              </a:rPr>
              <a:t>Shorthand - a shortcut</a:t>
            </a:r>
            <a:endParaRPr sz="2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