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  <p:sldMasterId id="214748369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Nunito"/>
      <p:regular r:id="rId30"/>
      <p:bold r:id="rId31"/>
      <p:italic r:id="rId32"/>
      <p:boldItalic r:id="rId33"/>
    </p:embeddedFont>
    <p:embeddedFont>
      <p:font typeface="Helvetica Neue"/>
      <p:regular r:id="rId34"/>
      <p:bold r:id="rId35"/>
      <p:italic r:id="rId36"/>
      <p:boldItalic r:id="rId37"/>
    </p:embeddedFont>
    <p:embeddedFont>
      <p:font typeface="Spectral"/>
      <p:regular r:id="rId38"/>
      <p:bold r:id="rId39"/>
      <p:italic r:id="rId40"/>
      <p:boldItalic r:id="rId41"/>
    </p:embeddedFont>
    <p:embeddedFont>
      <p:font typeface="Helvetica Neue Ligh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pectral-italic.fntdata"/><Relationship Id="rId20" Type="http://schemas.openxmlformats.org/officeDocument/2006/relationships/slide" Target="slides/slide14.xml"/><Relationship Id="rId42" Type="http://schemas.openxmlformats.org/officeDocument/2006/relationships/font" Target="fonts/HelveticaNeueLight-regular.fntdata"/><Relationship Id="rId41" Type="http://schemas.openxmlformats.org/officeDocument/2006/relationships/font" Target="fonts/Spectral-boldItalic.fntdata"/><Relationship Id="rId22" Type="http://schemas.openxmlformats.org/officeDocument/2006/relationships/slide" Target="slides/slide16.xml"/><Relationship Id="rId44" Type="http://schemas.openxmlformats.org/officeDocument/2006/relationships/font" Target="fonts/HelveticaNeueLight-italic.fntdata"/><Relationship Id="rId21" Type="http://schemas.openxmlformats.org/officeDocument/2006/relationships/slide" Target="slides/slide15.xml"/><Relationship Id="rId43" Type="http://schemas.openxmlformats.org/officeDocument/2006/relationships/font" Target="fonts/HelveticaNeueLight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HelveticaNeue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5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4.xml"/><Relationship Id="rId32" Type="http://schemas.openxmlformats.org/officeDocument/2006/relationships/font" Target="fonts/Nunito-italic.fntdata"/><Relationship Id="rId13" Type="http://schemas.openxmlformats.org/officeDocument/2006/relationships/slide" Target="slides/slide7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6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9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1.xml"/><Relationship Id="rId39" Type="http://schemas.openxmlformats.org/officeDocument/2006/relationships/font" Target="fonts/Spectral-bold.fntdata"/><Relationship Id="rId16" Type="http://schemas.openxmlformats.org/officeDocument/2006/relationships/slide" Target="slides/slide10.xml"/><Relationship Id="rId38" Type="http://schemas.openxmlformats.org/officeDocument/2006/relationships/font" Target="fonts/Spectral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12d92991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12d92991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 kahoot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17e5245cda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17e5245cda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17e5245cda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17e5245cda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12d92991d0_0_1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12d92991d0_0_1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17e5245cda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17e5245cda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12d92991d0_0_1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12d92991d0_0_1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12d92991d0_0_2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12d92991d0_0_2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58a77c3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158a77c3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12d92991d0_0_2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12d92991d0_0_2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58a77c3c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58a77c3c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12d92991d0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12d92991d0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12d92991d0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12d92991d0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17e5245c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17e5245c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12d92991d0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12d92991d0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12d92991d0_0_1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12d92991d0_0_1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12d92991d0_0_1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12d92991d0_0_1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12d92991d0_0_1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12d92991d0_0_1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17e5245cd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17e5245cd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17e5245cd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17e5245cd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-14150"/>
            <a:ext cx="5022000" cy="51576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11700" y="3870625"/>
            <a:ext cx="38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7" name="Google Shape;57;p13"/>
          <p:cNvSpPr/>
          <p:nvPr>
            <p:ph idx="2" type="pic"/>
          </p:nvPr>
        </p:nvSpPr>
        <p:spPr>
          <a:xfrm>
            <a:off x="5022000" y="2703575"/>
            <a:ext cx="4122000" cy="2438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">
  <p:cSld name="TITLE_1_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-75" y="-14150"/>
            <a:ext cx="9144000" cy="9768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74625" y="1281675"/>
            <a:ext cx="56904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mily Fued">
  <p:cSld name="TITLE_1_1_1_1_1_1_1_1_1_1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5"/>
          <p:cNvSpPr/>
          <p:nvPr>
            <p:ph idx="2" type="pic"/>
          </p:nvPr>
        </p:nvSpPr>
        <p:spPr>
          <a:xfrm>
            <a:off x="2055300" y="1863000"/>
            <a:ext cx="5033400" cy="18429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855850" y="4035325"/>
            <a:ext cx="34323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0" y="-14150"/>
            <a:ext cx="5022000" cy="51576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3870625"/>
            <a:ext cx="38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4" name="Google Shape;84;p17"/>
          <p:cNvSpPr/>
          <p:nvPr>
            <p:ph idx="2" type="pic"/>
          </p:nvPr>
        </p:nvSpPr>
        <p:spPr>
          <a:xfrm>
            <a:off x="5022000" y="2703575"/>
            <a:ext cx="4122000" cy="24381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7"/>
          <p:cNvSpPr txBox="1"/>
          <p:nvPr/>
        </p:nvSpPr>
        <p:spPr>
          <a:xfrm>
            <a:off x="5022000" y="1533875"/>
            <a:ext cx="4122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 any relevant pictures here about the project, facilitators, the concept, deliverables/outcomes, a funny gif or meme, etc.!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6567825" y="-14150"/>
            <a:ext cx="2576100" cy="51576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type="ctrTitle"/>
          </p:nvPr>
        </p:nvSpPr>
        <p:spPr>
          <a:xfrm>
            <a:off x="6617750" y="1816900"/>
            <a:ext cx="2337300" cy="14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74625" y="1281675"/>
            <a:ext cx="56904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">
  <p:cSld name="TITLE_1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-75" y="-14150"/>
            <a:ext cx="9144000" cy="9768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74625" y="1281675"/>
            <a:ext cx="56904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o is...">
  <p:cSld name="TITLE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5" name="Google Shape;105;p20"/>
          <p:cNvSpPr/>
          <p:nvPr>
            <p:ph idx="2" type="pic"/>
          </p:nvPr>
        </p:nvSpPr>
        <p:spPr>
          <a:xfrm>
            <a:off x="5296200" y="3037625"/>
            <a:ext cx="3847800" cy="2106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0"/>
          <p:cNvSpPr/>
          <p:nvPr>
            <p:ph idx="3" type="pic"/>
          </p:nvPr>
        </p:nvSpPr>
        <p:spPr>
          <a:xfrm>
            <a:off x="5296200" y="962525"/>
            <a:ext cx="1923900" cy="207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4" type="pic"/>
          </p:nvPr>
        </p:nvSpPr>
        <p:spPr>
          <a:xfrm>
            <a:off x="7220100" y="962525"/>
            <a:ext cx="1923900" cy="207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7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type="ctrTitle"/>
          </p:nvPr>
        </p:nvSpPr>
        <p:spPr>
          <a:xfrm>
            <a:off x="3429000" y="65625"/>
            <a:ext cx="54333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5" type="subTitle"/>
          </p:nvPr>
        </p:nvSpPr>
        <p:spPr>
          <a:xfrm>
            <a:off x="5949600" y="555525"/>
            <a:ext cx="2912700" cy="3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o is... v2">
  <p:cSld name="TITLE_1_1_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type="ctrTitle"/>
          </p:nvPr>
        </p:nvSpPr>
        <p:spPr>
          <a:xfrm>
            <a:off x="3494525" y="65625"/>
            <a:ext cx="53679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7" name="Google Shape;117;p21"/>
          <p:cNvSpPr/>
          <p:nvPr>
            <p:ph idx="2" type="pic"/>
          </p:nvPr>
        </p:nvSpPr>
        <p:spPr>
          <a:xfrm>
            <a:off x="0" y="962525"/>
            <a:ext cx="3847800" cy="21060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/>
          <p:nvPr>
            <p:ph idx="3" type="pic"/>
          </p:nvPr>
        </p:nvSpPr>
        <p:spPr>
          <a:xfrm>
            <a:off x="0" y="3068650"/>
            <a:ext cx="1923900" cy="207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1"/>
          <p:cNvSpPr/>
          <p:nvPr>
            <p:ph idx="4" type="pic"/>
          </p:nvPr>
        </p:nvSpPr>
        <p:spPr>
          <a:xfrm>
            <a:off x="1923900" y="3068650"/>
            <a:ext cx="1923900" cy="207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267250" y="1210800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5" type="subTitle"/>
          </p:nvPr>
        </p:nvSpPr>
        <p:spPr>
          <a:xfrm>
            <a:off x="5949600" y="555525"/>
            <a:ext cx="2912700" cy="3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at made college hard? v2">
  <p:cSld name="TITLE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type="ctrTitle"/>
          </p:nvPr>
        </p:nvSpPr>
        <p:spPr>
          <a:xfrm>
            <a:off x="3516375" y="178050"/>
            <a:ext cx="53334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8" name="Google Shape;128;p22"/>
          <p:cNvSpPr/>
          <p:nvPr>
            <p:ph idx="2" type="pic"/>
          </p:nvPr>
        </p:nvSpPr>
        <p:spPr>
          <a:xfrm>
            <a:off x="5296200" y="962525"/>
            <a:ext cx="3847800" cy="4181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7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y College?">
  <p:cSld name="TITLE_1_1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>
            <p:ph type="ctrTitle"/>
          </p:nvPr>
        </p:nvSpPr>
        <p:spPr>
          <a:xfrm>
            <a:off x="3450850" y="178050"/>
            <a:ext cx="54834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6" name="Google Shape;136;p23"/>
          <p:cNvSpPr/>
          <p:nvPr>
            <p:ph idx="2" type="pic"/>
          </p:nvPr>
        </p:nvSpPr>
        <p:spPr>
          <a:xfrm>
            <a:off x="0" y="962400"/>
            <a:ext cx="3847800" cy="41811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418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at made college hard?">
  <p:cSld name="TITLE_1_1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type="ctrTitle"/>
          </p:nvPr>
        </p:nvSpPr>
        <p:spPr>
          <a:xfrm>
            <a:off x="3505450" y="178050"/>
            <a:ext cx="55158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4" name="Google Shape;144;p24"/>
          <p:cNvSpPr/>
          <p:nvPr>
            <p:ph idx="2" type="pic"/>
          </p:nvPr>
        </p:nvSpPr>
        <p:spPr>
          <a:xfrm>
            <a:off x="5296200" y="962400"/>
            <a:ext cx="3847800" cy="2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24"/>
          <p:cNvSpPr/>
          <p:nvPr>
            <p:ph idx="3" type="pic"/>
          </p:nvPr>
        </p:nvSpPr>
        <p:spPr>
          <a:xfrm>
            <a:off x="5296200" y="3067800"/>
            <a:ext cx="3847800" cy="2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7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/Tools/Habits">
  <p:cSld name="TITLE_1_1_1_1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>
            <p:ph type="ctrTitle"/>
          </p:nvPr>
        </p:nvSpPr>
        <p:spPr>
          <a:xfrm>
            <a:off x="3494525" y="178050"/>
            <a:ext cx="54399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3" name="Google Shape;153;p25"/>
          <p:cNvSpPr/>
          <p:nvPr>
            <p:ph idx="2" type="pic"/>
          </p:nvPr>
        </p:nvSpPr>
        <p:spPr>
          <a:xfrm>
            <a:off x="7219125" y="962400"/>
            <a:ext cx="1924800" cy="2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5"/>
          <p:cNvSpPr/>
          <p:nvPr>
            <p:ph idx="3" type="pic"/>
          </p:nvPr>
        </p:nvSpPr>
        <p:spPr>
          <a:xfrm>
            <a:off x="7219200" y="3067800"/>
            <a:ext cx="1924800" cy="2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7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ormation &amp; graphic V1">
  <p:cSld name="TITLE_1_1_1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>
            <p:ph type="ctrTitle"/>
          </p:nvPr>
        </p:nvSpPr>
        <p:spPr>
          <a:xfrm>
            <a:off x="3527275" y="178050"/>
            <a:ext cx="54072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2" name="Google Shape;162;p26"/>
          <p:cNvSpPr/>
          <p:nvPr>
            <p:ph idx="2" type="pic"/>
          </p:nvPr>
        </p:nvSpPr>
        <p:spPr>
          <a:xfrm>
            <a:off x="5305500" y="962400"/>
            <a:ext cx="3838500" cy="2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6"/>
          <p:cNvSpPr/>
          <p:nvPr>
            <p:ph idx="3" type="pic"/>
          </p:nvPr>
        </p:nvSpPr>
        <p:spPr>
          <a:xfrm>
            <a:off x="5305500" y="3067800"/>
            <a:ext cx="3838500" cy="2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6"/>
          <p:cNvSpPr txBox="1"/>
          <p:nvPr>
            <p:ph idx="1" type="subTitle"/>
          </p:nvPr>
        </p:nvSpPr>
        <p:spPr>
          <a:xfrm>
            <a:off x="283500" y="1154250"/>
            <a:ext cx="37968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4" type="body"/>
          </p:nvPr>
        </p:nvSpPr>
        <p:spPr>
          <a:xfrm>
            <a:off x="283500" y="1670550"/>
            <a:ext cx="41412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 Slide">
  <p:cSld name="TITLE_1_1_1_1_1_1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/>
          <p:nvPr/>
        </p:nvSpPr>
        <p:spPr>
          <a:xfrm>
            <a:off x="0" y="0"/>
            <a:ext cx="5032200" cy="51435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 txBox="1"/>
          <p:nvPr>
            <p:ph type="ctrTitle"/>
          </p:nvPr>
        </p:nvSpPr>
        <p:spPr>
          <a:xfrm>
            <a:off x="373875" y="1428150"/>
            <a:ext cx="3605400" cy="22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2" name="Google Shape;172;p27"/>
          <p:cNvSpPr/>
          <p:nvPr>
            <p:ph idx="2" type="pic"/>
          </p:nvPr>
        </p:nvSpPr>
        <p:spPr>
          <a:xfrm>
            <a:off x="5032200" y="0"/>
            <a:ext cx="4112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lling/Student Response">
  <p:cSld name="TITLE_1_1_1_1_1_1_1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8" name="Google Shape;178;p28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7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80" name="Google Shape;180;p28"/>
          <p:cNvSpPr/>
          <p:nvPr>
            <p:ph idx="2" type="pic"/>
          </p:nvPr>
        </p:nvSpPr>
        <p:spPr>
          <a:xfrm>
            <a:off x="5802600" y="962525"/>
            <a:ext cx="3341400" cy="4171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hoot Recap">
  <p:cSld name="TITLE_1_1_1_1_1_1_1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6" name="Google Shape;186;p29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3000" y="2060338"/>
            <a:ext cx="2217600" cy="22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275" y="1962040"/>
            <a:ext cx="4184475" cy="24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>
            <p:ph idx="1" type="subTitle"/>
          </p:nvPr>
        </p:nvSpPr>
        <p:spPr>
          <a:xfrm>
            <a:off x="1249013" y="1265625"/>
            <a:ext cx="34830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eopardy">
  <p:cSld name="TITLE_1_1_1_1_1_1_1_1_1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" name="Google Shape;195;p30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30"/>
          <p:cNvSpPr/>
          <p:nvPr>
            <p:ph idx="2" type="pic"/>
          </p:nvPr>
        </p:nvSpPr>
        <p:spPr>
          <a:xfrm>
            <a:off x="2055300" y="1863000"/>
            <a:ext cx="5033400" cy="18429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30"/>
          <p:cNvSpPr txBox="1"/>
          <p:nvPr>
            <p:ph idx="1" type="subTitle"/>
          </p:nvPr>
        </p:nvSpPr>
        <p:spPr>
          <a:xfrm>
            <a:off x="2855850" y="4035325"/>
            <a:ext cx="34323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mily Fued">
  <p:cSld name="TITLE_1_1_1_1_1_1_1_1_1_1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1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3" name="Google Shape;203;p31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4" name="Google Shape;204;p31"/>
          <p:cNvSpPr/>
          <p:nvPr>
            <p:ph idx="2" type="pic"/>
          </p:nvPr>
        </p:nvSpPr>
        <p:spPr>
          <a:xfrm>
            <a:off x="2055300" y="1863000"/>
            <a:ext cx="5033400" cy="18429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31"/>
          <p:cNvSpPr txBox="1"/>
          <p:nvPr>
            <p:ph idx="1" type="subTitle"/>
          </p:nvPr>
        </p:nvSpPr>
        <p:spPr>
          <a:xfrm>
            <a:off x="2855850" y="4035325"/>
            <a:ext cx="34323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Concept Intro">
  <p:cSld name="TITLE_1_1_1_1_1_1_1_1_1_1_1_1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/>
          <p:nvPr/>
        </p:nvSpPr>
        <p:spPr>
          <a:xfrm>
            <a:off x="0" y="0"/>
            <a:ext cx="5032200" cy="51435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1" name="Google Shape;211;p32"/>
          <p:cNvSpPr txBox="1"/>
          <p:nvPr>
            <p:ph type="title"/>
          </p:nvPr>
        </p:nvSpPr>
        <p:spPr>
          <a:xfrm>
            <a:off x="354375" y="1326300"/>
            <a:ext cx="3867900" cy="24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12" name="Google Shape;212;p32"/>
          <p:cNvSpPr/>
          <p:nvPr>
            <p:ph idx="2" type="pic"/>
          </p:nvPr>
        </p:nvSpPr>
        <p:spPr>
          <a:xfrm>
            <a:off x="5032125" y="2521125"/>
            <a:ext cx="4112100" cy="2622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at is Tech Concept High Level Descrip">
  <p:cSld name="TITLE_1_1_1_1_1_1_1_1_1_1_1_1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8" name="Google Shape;218;p33"/>
          <p:cNvSpPr txBox="1"/>
          <p:nvPr>
            <p:ph type="title"/>
          </p:nvPr>
        </p:nvSpPr>
        <p:spPr>
          <a:xfrm>
            <a:off x="3516375" y="207750"/>
            <a:ext cx="54339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384750" y="1184625"/>
            <a:ext cx="3756300" cy="3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0" name="Google Shape;220;p33"/>
          <p:cNvSpPr/>
          <p:nvPr>
            <p:ph idx="2" type="pic"/>
          </p:nvPr>
        </p:nvSpPr>
        <p:spPr>
          <a:xfrm>
            <a:off x="6874875" y="961875"/>
            <a:ext cx="2269200" cy="21312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33"/>
          <p:cNvSpPr/>
          <p:nvPr>
            <p:ph idx="3" type="pic"/>
          </p:nvPr>
        </p:nvSpPr>
        <p:spPr>
          <a:xfrm>
            <a:off x="6874875" y="3093000"/>
            <a:ext cx="2269200" cy="2050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33"/>
          <p:cNvSpPr/>
          <p:nvPr>
            <p:ph idx="4" type="pic"/>
          </p:nvPr>
        </p:nvSpPr>
        <p:spPr>
          <a:xfrm>
            <a:off x="4232250" y="961875"/>
            <a:ext cx="2642700" cy="4181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Concept YouTube Vid">
  <p:cSld name="TITLE_1_1_1_1_1_1_1_1_1_1_1_1_1_1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4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8" name="Google Shape;228;p34"/>
          <p:cNvSpPr txBox="1"/>
          <p:nvPr>
            <p:ph type="title"/>
          </p:nvPr>
        </p:nvSpPr>
        <p:spPr>
          <a:xfrm>
            <a:off x="3570975" y="207750"/>
            <a:ext cx="53796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29" name="Google Shape;229;p34"/>
          <p:cNvSpPr/>
          <p:nvPr>
            <p:ph idx="2" type="pic"/>
          </p:nvPr>
        </p:nvSpPr>
        <p:spPr>
          <a:xfrm>
            <a:off x="0" y="961875"/>
            <a:ext cx="5143500" cy="418170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34"/>
          <p:cNvSpPr txBox="1"/>
          <p:nvPr>
            <p:ph idx="1" type="subTitle"/>
          </p:nvPr>
        </p:nvSpPr>
        <p:spPr>
          <a:xfrm>
            <a:off x="5143425" y="2531250"/>
            <a:ext cx="3807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Concept Activity - Step by Step">
  <p:cSld name="TITLE_1_1_1_1_1_1_1_1_1_1_1_1_1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6" name="Google Shape;236;p35"/>
          <p:cNvSpPr txBox="1"/>
          <p:nvPr>
            <p:ph type="title"/>
          </p:nvPr>
        </p:nvSpPr>
        <p:spPr>
          <a:xfrm>
            <a:off x="3385325" y="207750"/>
            <a:ext cx="55650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37" name="Google Shape;237;p35"/>
          <p:cNvSpPr/>
          <p:nvPr>
            <p:ph idx="2" type="pic"/>
          </p:nvPr>
        </p:nvSpPr>
        <p:spPr>
          <a:xfrm>
            <a:off x="0" y="961875"/>
            <a:ext cx="1843200" cy="2055300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35"/>
          <p:cNvSpPr txBox="1"/>
          <p:nvPr>
            <p:ph idx="1" type="subTitle"/>
          </p:nvPr>
        </p:nvSpPr>
        <p:spPr>
          <a:xfrm>
            <a:off x="1984425" y="961875"/>
            <a:ext cx="20454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5"/>
          <p:cNvSpPr txBox="1"/>
          <p:nvPr>
            <p:ph idx="3" type="subTitle"/>
          </p:nvPr>
        </p:nvSpPr>
        <p:spPr>
          <a:xfrm>
            <a:off x="1984425" y="3081475"/>
            <a:ext cx="1843200" cy="14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5"/>
          <p:cNvSpPr/>
          <p:nvPr>
            <p:ph idx="4" type="pic"/>
          </p:nvPr>
        </p:nvSpPr>
        <p:spPr>
          <a:xfrm>
            <a:off x="0" y="3082125"/>
            <a:ext cx="1843200" cy="20553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5"/>
          <p:cNvSpPr/>
          <p:nvPr>
            <p:ph idx="5" type="pic"/>
          </p:nvPr>
        </p:nvSpPr>
        <p:spPr>
          <a:xfrm>
            <a:off x="4530863" y="962525"/>
            <a:ext cx="1843200" cy="20553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35"/>
          <p:cNvSpPr txBox="1"/>
          <p:nvPr>
            <p:ph idx="6" type="subTitle"/>
          </p:nvPr>
        </p:nvSpPr>
        <p:spPr>
          <a:xfrm>
            <a:off x="6515288" y="962525"/>
            <a:ext cx="20454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5"/>
          <p:cNvSpPr txBox="1"/>
          <p:nvPr>
            <p:ph idx="7" type="subTitle"/>
          </p:nvPr>
        </p:nvSpPr>
        <p:spPr>
          <a:xfrm>
            <a:off x="6515288" y="3082125"/>
            <a:ext cx="1843200" cy="14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5"/>
          <p:cNvSpPr/>
          <p:nvPr>
            <p:ph idx="8" type="pic"/>
          </p:nvPr>
        </p:nvSpPr>
        <p:spPr>
          <a:xfrm>
            <a:off x="4530863" y="3082775"/>
            <a:ext cx="1843200" cy="2055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Concept Activity - Bullet Points">
  <p:cSld name="TITLE_1_1_1_1_1_1_1_1_1_1_1_1_1_1_1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" name="Google Shape;248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6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50" name="Google Shape;250;p36"/>
          <p:cNvSpPr txBox="1"/>
          <p:nvPr>
            <p:ph type="title"/>
          </p:nvPr>
        </p:nvSpPr>
        <p:spPr>
          <a:xfrm>
            <a:off x="3439925" y="207750"/>
            <a:ext cx="55107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51" name="Google Shape;251;p36"/>
          <p:cNvSpPr/>
          <p:nvPr>
            <p:ph idx="2" type="pic"/>
          </p:nvPr>
        </p:nvSpPr>
        <p:spPr>
          <a:xfrm>
            <a:off x="7018200" y="962400"/>
            <a:ext cx="2125800" cy="21258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313875" y="1174500"/>
            <a:ext cx="3827400" cy="3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3" name="Google Shape;253;p36"/>
          <p:cNvSpPr/>
          <p:nvPr>
            <p:ph idx="3" type="pic"/>
          </p:nvPr>
        </p:nvSpPr>
        <p:spPr>
          <a:xfrm>
            <a:off x="7018200" y="3017700"/>
            <a:ext cx="2125800" cy="2125800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Google Shape;254;p36"/>
          <p:cNvSpPr/>
          <p:nvPr>
            <p:ph idx="4" type="pic"/>
          </p:nvPr>
        </p:nvSpPr>
        <p:spPr>
          <a:xfrm>
            <a:off x="4892400" y="952050"/>
            <a:ext cx="2125800" cy="21258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36"/>
          <p:cNvSpPr/>
          <p:nvPr>
            <p:ph idx="5" type="pic"/>
          </p:nvPr>
        </p:nvSpPr>
        <p:spPr>
          <a:xfrm>
            <a:off x="4892400" y="3007350"/>
            <a:ext cx="2125800" cy="212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Concept Online Demo 1">
  <p:cSld name="TITLE_1_1_1_1_1_1_1_1_1_1_1_1_1_1_1_1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61" name="Google Shape;261;p37"/>
          <p:cNvSpPr txBox="1"/>
          <p:nvPr>
            <p:ph type="title"/>
          </p:nvPr>
        </p:nvSpPr>
        <p:spPr>
          <a:xfrm>
            <a:off x="3614650" y="207750"/>
            <a:ext cx="53358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62" name="Google Shape;262;p37"/>
          <p:cNvSpPr/>
          <p:nvPr>
            <p:ph idx="2" type="pic"/>
          </p:nvPr>
        </p:nvSpPr>
        <p:spPr>
          <a:xfrm>
            <a:off x="150" y="962525"/>
            <a:ext cx="9144000" cy="4181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Concept Online Demo 2">
  <p:cSld name="TITLE_1_1_1_1_1_1_1_1_1_1_1_1_1_1_1_1_1_1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6" name="Google Shape;26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8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68" name="Google Shape;268;p38"/>
          <p:cNvSpPr txBox="1"/>
          <p:nvPr>
            <p:ph type="title"/>
          </p:nvPr>
        </p:nvSpPr>
        <p:spPr>
          <a:xfrm>
            <a:off x="3439925" y="207750"/>
            <a:ext cx="55104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69" name="Google Shape;269;p38"/>
          <p:cNvSpPr/>
          <p:nvPr>
            <p:ph idx="2" type="pic"/>
          </p:nvPr>
        </p:nvSpPr>
        <p:spPr>
          <a:xfrm>
            <a:off x="3504300" y="962400"/>
            <a:ext cx="5639700" cy="4181100"/>
          </a:xfrm>
          <a:prstGeom prst="rect">
            <a:avLst/>
          </a:prstGeom>
          <a:noFill/>
          <a:ln>
            <a:noFill/>
          </a:ln>
        </p:spPr>
      </p:sp>
      <p:sp>
        <p:nvSpPr>
          <p:cNvPr id="270" name="Google Shape;270;p38"/>
          <p:cNvSpPr txBox="1"/>
          <p:nvPr>
            <p:ph idx="1" type="subTitle"/>
          </p:nvPr>
        </p:nvSpPr>
        <p:spPr>
          <a:xfrm>
            <a:off x="253125" y="2637300"/>
            <a:ext cx="28350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Q/Common Misconceptions 1">
  <p:cSld name="TITLE_1_1_1_1_1_1_1_1_1_1_1_1_1_1_1_1_1_1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/>
          <p:cNvSpPr/>
          <p:nvPr/>
        </p:nvSpPr>
        <p:spPr>
          <a:xfrm>
            <a:off x="4120875" y="0"/>
            <a:ext cx="5023200" cy="51435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4" name="Google Shape;274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9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6" name="Google Shape;276;p39"/>
          <p:cNvSpPr txBox="1"/>
          <p:nvPr>
            <p:ph type="title"/>
          </p:nvPr>
        </p:nvSpPr>
        <p:spPr>
          <a:xfrm>
            <a:off x="238575" y="2090550"/>
            <a:ext cx="37056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77" name="Google Shape;277;p39"/>
          <p:cNvSpPr txBox="1"/>
          <p:nvPr>
            <p:ph idx="1" type="subTitle"/>
          </p:nvPr>
        </p:nvSpPr>
        <p:spPr>
          <a:xfrm>
            <a:off x="4531575" y="962525"/>
            <a:ext cx="42018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Q/Common Misconceptions 2">
  <p:cSld name="TITLE_1_1_1_1_1_1_1_1_1_1_1_1_1_1_1_1_1_1_1_1_1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1" name="Google Shape;281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0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3" name="Google Shape;283;p40"/>
          <p:cNvSpPr txBox="1"/>
          <p:nvPr>
            <p:ph type="title"/>
          </p:nvPr>
        </p:nvSpPr>
        <p:spPr>
          <a:xfrm>
            <a:off x="3835200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84" name="Google Shape;284;p40"/>
          <p:cNvSpPr txBox="1"/>
          <p:nvPr>
            <p:ph idx="1" type="subTitle"/>
          </p:nvPr>
        </p:nvSpPr>
        <p:spPr>
          <a:xfrm>
            <a:off x="449625" y="1195400"/>
            <a:ext cx="37785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5" name="Google Shape;285;p40"/>
          <p:cNvSpPr txBox="1"/>
          <p:nvPr>
            <p:ph idx="2" type="subTitle"/>
          </p:nvPr>
        </p:nvSpPr>
        <p:spPr>
          <a:xfrm>
            <a:off x="4688775" y="1195400"/>
            <a:ext cx="39690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6" name="Google Shape;286;p40"/>
          <p:cNvSpPr txBox="1"/>
          <p:nvPr>
            <p:ph idx="3" type="body"/>
          </p:nvPr>
        </p:nvSpPr>
        <p:spPr>
          <a:xfrm>
            <a:off x="354375" y="1751625"/>
            <a:ext cx="39690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7" name="Google Shape;287;p40"/>
          <p:cNvSpPr txBox="1"/>
          <p:nvPr>
            <p:ph idx="4" type="body"/>
          </p:nvPr>
        </p:nvSpPr>
        <p:spPr>
          <a:xfrm>
            <a:off x="4688775" y="1751625"/>
            <a:ext cx="39690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 2">
  <p:cSld name="TITLE_1_1_1_1_1_1_1_1_1_1_1_1_1_1_1_1_1_1_1_1_1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/>
          <p:nvPr/>
        </p:nvSpPr>
        <p:spPr>
          <a:xfrm>
            <a:off x="75" y="0"/>
            <a:ext cx="9144000" cy="51435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1" name="Google Shape;29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1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93" name="Google Shape;293;p41"/>
          <p:cNvSpPr txBox="1"/>
          <p:nvPr>
            <p:ph type="title"/>
          </p:nvPr>
        </p:nvSpPr>
        <p:spPr>
          <a:xfrm>
            <a:off x="2014425" y="2280450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minent Figures 1 ">
  <p:cSld name="TITLE_1_1_1_1_1_1_1_1_1_1_1_1_1_1_1_1_1_1_1_1_1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7" name="Google Shape;297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2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99" name="Google Shape;299;p42"/>
          <p:cNvSpPr txBox="1"/>
          <p:nvPr>
            <p:ph type="title"/>
          </p:nvPr>
        </p:nvSpPr>
        <p:spPr>
          <a:xfrm>
            <a:off x="3776175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00" name="Google Shape;300;p42"/>
          <p:cNvSpPr/>
          <p:nvPr>
            <p:ph idx="2" type="pic"/>
          </p:nvPr>
        </p:nvSpPr>
        <p:spPr>
          <a:xfrm>
            <a:off x="0" y="962525"/>
            <a:ext cx="21972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42"/>
          <p:cNvSpPr/>
          <p:nvPr>
            <p:ph idx="3" type="pic"/>
          </p:nvPr>
        </p:nvSpPr>
        <p:spPr>
          <a:xfrm>
            <a:off x="0" y="3048425"/>
            <a:ext cx="21972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42"/>
          <p:cNvSpPr txBox="1"/>
          <p:nvPr>
            <p:ph idx="1" type="subTitle"/>
          </p:nvPr>
        </p:nvSpPr>
        <p:spPr>
          <a:xfrm>
            <a:off x="2318625" y="1123875"/>
            <a:ext cx="4473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3" name="Google Shape;303;p42"/>
          <p:cNvSpPr txBox="1"/>
          <p:nvPr>
            <p:ph idx="4" type="subTitle"/>
          </p:nvPr>
        </p:nvSpPr>
        <p:spPr>
          <a:xfrm>
            <a:off x="2318625" y="3220275"/>
            <a:ext cx="4473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4" name="Google Shape;304;p42"/>
          <p:cNvSpPr txBox="1"/>
          <p:nvPr>
            <p:ph idx="5" type="body"/>
          </p:nvPr>
        </p:nvSpPr>
        <p:spPr>
          <a:xfrm>
            <a:off x="2480625" y="1625375"/>
            <a:ext cx="4880400" cy="13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5" name="Google Shape;305;p42"/>
          <p:cNvSpPr txBox="1"/>
          <p:nvPr>
            <p:ph idx="6" type="body"/>
          </p:nvPr>
        </p:nvSpPr>
        <p:spPr>
          <a:xfrm>
            <a:off x="2480625" y="3711325"/>
            <a:ext cx="4880400" cy="13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minent Figures 2">
  <p:cSld name="TITLE_1_1_1_1_1_1_1_1_1_1_1_1_1_1_1_1_1_1_1_1_1_1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9" name="Google Shape;30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3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11" name="Google Shape;311;p43"/>
          <p:cNvSpPr txBox="1"/>
          <p:nvPr>
            <p:ph type="title"/>
          </p:nvPr>
        </p:nvSpPr>
        <p:spPr>
          <a:xfrm>
            <a:off x="3776175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12" name="Google Shape;312;p43"/>
          <p:cNvSpPr/>
          <p:nvPr>
            <p:ph idx="2" type="pic"/>
          </p:nvPr>
        </p:nvSpPr>
        <p:spPr>
          <a:xfrm>
            <a:off x="75" y="962525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Google Shape;313;p43"/>
          <p:cNvSpPr txBox="1"/>
          <p:nvPr>
            <p:ph idx="1" type="subTitle"/>
          </p:nvPr>
        </p:nvSpPr>
        <p:spPr>
          <a:xfrm>
            <a:off x="50625" y="3179250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43"/>
          <p:cNvSpPr/>
          <p:nvPr>
            <p:ph idx="3" type="pic"/>
          </p:nvPr>
        </p:nvSpPr>
        <p:spPr>
          <a:xfrm>
            <a:off x="2298375" y="962525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315" name="Google Shape;315;p43"/>
          <p:cNvSpPr/>
          <p:nvPr>
            <p:ph idx="4" type="pic"/>
          </p:nvPr>
        </p:nvSpPr>
        <p:spPr>
          <a:xfrm>
            <a:off x="4596675" y="962525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43"/>
          <p:cNvSpPr/>
          <p:nvPr>
            <p:ph idx="5" type="pic"/>
          </p:nvPr>
        </p:nvSpPr>
        <p:spPr>
          <a:xfrm>
            <a:off x="6845700" y="962525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43"/>
          <p:cNvSpPr txBox="1"/>
          <p:nvPr>
            <p:ph idx="6" type="subTitle"/>
          </p:nvPr>
        </p:nvSpPr>
        <p:spPr>
          <a:xfrm>
            <a:off x="2348925" y="3179250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43"/>
          <p:cNvSpPr txBox="1"/>
          <p:nvPr>
            <p:ph idx="7" type="subTitle"/>
          </p:nvPr>
        </p:nvSpPr>
        <p:spPr>
          <a:xfrm>
            <a:off x="4647225" y="3179250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43"/>
          <p:cNvSpPr txBox="1"/>
          <p:nvPr>
            <p:ph idx="8" type="subTitle"/>
          </p:nvPr>
        </p:nvSpPr>
        <p:spPr>
          <a:xfrm>
            <a:off x="6896250" y="3179250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ample Applications/Jobs/Salaries">
  <p:cSld name="TITLE_1_1_1_1_1_1_1_1_1_1_1_1_1_1_1_1_1_1_1_1_1_1_1_1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3" name="Google Shape;32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4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25" name="Google Shape;325;p44"/>
          <p:cNvSpPr txBox="1"/>
          <p:nvPr>
            <p:ph type="title"/>
          </p:nvPr>
        </p:nvSpPr>
        <p:spPr>
          <a:xfrm>
            <a:off x="3776175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26" name="Google Shape;326;p44"/>
          <p:cNvSpPr/>
          <p:nvPr>
            <p:ph idx="2" type="pic"/>
          </p:nvPr>
        </p:nvSpPr>
        <p:spPr>
          <a:xfrm>
            <a:off x="739200" y="1555500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4"/>
          <p:cNvSpPr txBox="1"/>
          <p:nvPr>
            <p:ph idx="1" type="subTitle"/>
          </p:nvPr>
        </p:nvSpPr>
        <p:spPr>
          <a:xfrm>
            <a:off x="789750" y="3772225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44"/>
          <p:cNvSpPr/>
          <p:nvPr>
            <p:ph idx="3" type="pic"/>
          </p:nvPr>
        </p:nvSpPr>
        <p:spPr>
          <a:xfrm>
            <a:off x="3422850" y="1555500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4"/>
          <p:cNvSpPr txBox="1"/>
          <p:nvPr>
            <p:ph idx="4" type="subTitle"/>
          </p:nvPr>
        </p:nvSpPr>
        <p:spPr>
          <a:xfrm>
            <a:off x="3473400" y="3772225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44"/>
          <p:cNvSpPr/>
          <p:nvPr>
            <p:ph idx="5" type="pic"/>
          </p:nvPr>
        </p:nvSpPr>
        <p:spPr>
          <a:xfrm>
            <a:off x="6157050" y="1555500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4"/>
          <p:cNvSpPr txBox="1"/>
          <p:nvPr>
            <p:ph idx="6" type="subTitle"/>
          </p:nvPr>
        </p:nvSpPr>
        <p:spPr>
          <a:xfrm>
            <a:off x="6207600" y="3772225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ll Import Template Slides">
  <p:cSld name="TITLE_1_1_1_1_1_1_1_1_1_1_1_1_1_1_1_1_1_1_1_1_1_1_1_1_1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5" name="Google Shape;335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5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37" name="Google Shape;337;p45"/>
          <p:cNvSpPr txBox="1"/>
          <p:nvPr>
            <p:ph type="title"/>
          </p:nvPr>
        </p:nvSpPr>
        <p:spPr>
          <a:xfrm>
            <a:off x="3776175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38" name="Google Shape;338;p45"/>
          <p:cNvSpPr/>
          <p:nvPr>
            <p:ph idx="2" type="pic"/>
          </p:nvPr>
        </p:nvSpPr>
        <p:spPr>
          <a:xfrm>
            <a:off x="75" y="962400"/>
            <a:ext cx="9144000" cy="4181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ll Import Template Slides 2">
  <p:cSld name="TITLE_1_1_1_1_1_1_1_1_1_1_1_1_1_1_1_1_1_1_1_1_1_1_1_1_1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2" name="Google Shape;342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6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44" name="Google Shape;344;p46"/>
          <p:cNvSpPr txBox="1"/>
          <p:nvPr>
            <p:ph type="title"/>
          </p:nvPr>
        </p:nvSpPr>
        <p:spPr>
          <a:xfrm>
            <a:off x="3776175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45" name="Google Shape;345;p46"/>
          <p:cNvSpPr/>
          <p:nvPr>
            <p:ph idx="2" type="pic"/>
          </p:nvPr>
        </p:nvSpPr>
        <p:spPr>
          <a:xfrm>
            <a:off x="75" y="962400"/>
            <a:ext cx="5022000" cy="41811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46"/>
          <p:cNvSpPr txBox="1"/>
          <p:nvPr>
            <p:ph idx="1" type="subTitle"/>
          </p:nvPr>
        </p:nvSpPr>
        <p:spPr>
          <a:xfrm>
            <a:off x="6694275" y="2607450"/>
            <a:ext cx="2197200" cy="8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ffirmations">
  <p:cSld name="TITLE_1_1_1_1_1_1_1_1_1_1_1_1_1_1_1_1_1_1_1_1_1_1_1_1_1_1_1_1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0" name="Google Shape;350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7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52" name="Google Shape;352;p47"/>
          <p:cNvSpPr txBox="1"/>
          <p:nvPr>
            <p:ph type="title"/>
          </p:nvPr>
        </p:nvSpPr>
        <p:spPr>
          <a:xfrm>
            <a:off x="3776175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53" name="Google Shape;353;p47"/>
          <p:cNvSpPr/>
          <p:nvPr>
            <p:ph idx="2" type="pic"/>
          </p:nvPr>
        </p:nvSpPr>
        <p:spPr>
          <a:xfrm>
            <a:off x="5396625" y="2023616"/>
            <a:ext cx="3747300" cy="3120000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p47"/>
          <p:cNvSpPr txBox="1"/>
          <p:nvPr>
            <p:ph idx="1" type="subTitle"/>
          </p:nvPr>
        </p:nvSpPr>
        <p:spPr>
          <a:xfrm>
            <a:off x="334125" y="1372450"/>
            <a:ext cx="5062500" cy="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/Contact Slide">
  <p:cSld name="TITLE_1_1_1_1_1_1_1_1_1_1_1_1_1_1_1_1_1_1_1_1_1_1_1_1_1_1_1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/>
          <p:nvPr/>
        </p:nvSpPr>
        <p:spPr>
          <a:xfrm>
            <a:off x="75" y="0"/>
            <a:ext cx="3705600" cy="51435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8" name="Google Shape;358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8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60" name="Google Shape;360;p48"/>
          <p:cNvSpPr txBox="1"/>
          <p:nvPr>
            <p:ph type="title"/>
          </p:nvPr>
        </p:nvSpPr>
        <p:spPr>
          <a:xfrm>
            <a:off x="281325" y="2038950"/>
            <a:ext cx="28575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61" name="Google Shape;361;p48"/>
          <p:cNvSpPr txBox="1"/>
          <p:nvPr>
            <p:ph idx="1" type="subTitle"/>
          </p:nvPr>
        </p:nvSpPr>
        <p:spPr>
          <a:xfrm>
            <a:off x="4242375" y="2335500"/>
            <a:ext cx="3371700" cy="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/>
          <p:nvPr/>
        </p:nvSpPr>
        <p:spPr>
          <a:xfrm>
            <a:off x="0" y="4778115"/>
            <a:ext cx="9144000" cy="3702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9"/>
          <p:cNvSpPr txBox="1"/>
          <p:nvPr>
            <p:ph type="title"/>
          </p:nvPr>
        </p:nvSpPr>
        <p:spPr>
          <a:xfrm>
            <a:off x="457200" y="5715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49"/>
          <p:cNvSpPr txBox="1"/>
          <p:nvPr>
            <p:ph idx="1" type="body"/>
          </p:nvPr>
        </p:nvSpPr>
        <p:spPr>
          <a:xfrm>
            <a:off x="457200" y="1371600"/>
            <a:ext cx="8229600" cy="3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6" name="Google Shape;366;p49"/>
          <p:cNvSpPr txBox="1"/>
          <p:nvPr>
            <p:ph idx="10" type="dt"/>
          </p:nvPr>
        </p:nvSpPr>
        <p:spPr>
          <a:xfrm>
            <a:off x="461116" y="436661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49"/>
          <p:cNvSpPr txBox="1"/>
          <p:nvPr>
            <p:ph idx="11" type="ftr"/>
          </p:nvPr>
        </p:nvSpPr>
        <p:spPr>
          <a:xfrm>
            <a:off x="3124200" y="436661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9"/>
          <p:cNvSpPr txBox="1"/>
          <p:nvPr>
            <p:ph idx="12" type="sldNum"/>
          </p:nvPr>
        </p:nvSpPr>
        <p:spPr>
          <a:xfrm>
            <a:off x="8807725" y="4869600"/>
            <a:ext cx="33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UW.Signature_left.jpg" id="369" name="Google Shape;369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787" y="4852461"/>
            <a:ext cx="2683669" cy="211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0375"/>
            <a:ext cx="402426" cy="36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25" y="4780375"/>
            <a:ext cx="2377000" cy="36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9"/>
          <p:cNvSpPr txBox="1"/>
          <p:nvPr/>
        </p:nvSpPr>
        <p:spPr>
          <a:xfrm>
            <a:off x="402425" y="4761850"/>
            <a:ext cx="43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Electronic Literacy </a:t>
            </a:r>
            <a:r>
              <a:rPr i="1"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1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45.xml"/><Relationship Id="rId3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3schools.com/tags/tag_iframe.ASP" TargetMode="External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0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Development: Lesson 4</a:t>
            </a:r>
            <a:endParaRPr/>
          </a:p>
        </p:txBody>
      </p:sp>
      <p:sp>
        <p:nvSpPr>
          <p:cNvPr id="378" name="Google Shape;378;p50"/>
          <p:cNvSpPr txBox="1"/>
          <p:nvPr>
            <p:ph idx="1" type="subTitle"/>
          </p:nvPr>
        </p:nvSpPr>
        <p:spPr>
          <a:xfrm>
            <a:off x="311700" y="3870625"/>
            <a:ext cx="38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Facilitated by: Titus Kariuki</a:t>
            </a:r>
            <a:endParaRPr/>
          </a:p>
        </p:txBody>
      </p:sp>
      <p:sp>
        <p:nvSpPr>
          <p:cNvPr id="379" name="Google Shape;37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0" name="Google Shape;380;p50"/>
          <p:cNvPicPr preferRelativeResize="0"/>
          <p:nvPr/>
        </p:nvPicPr>
        <p:blipFill rotWithShape="1">
          <a:blip r:embed="rId3">
            <a:alphaModFix/>
          </a:blip>
          <a:srcRect b="1839" l="4559" r="3697" t="5721"/>
          <a:stretch/>
        </p:blipFill>
        <p:spPr>
          <a:xfrm>
            <a:off x="4964025" y="2705400"/>
            <a:ext cx="4179976" cy="243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9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460" name="Google Shape;46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Google Shape;461;p59"/>
          <p:cNvSpPr txBox="1"/>
          <p:nvPr>
            <p:ph type="ctrTitle"/>
          </p:nvPr>
        </p:nvSpPr>
        <p:spPr>
          <a:xfrm>
            <a:off x="1991100" y="267345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solidFill>
                  <a:schemeClr val="dk1"/>
                </a:solidFill>
              </a:rPr>
              <a:t>Practice - Create an ID</a:t>
            </a:r>
            <a:endParaRPr sz="34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0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iFrame tags</a:t>
            </a:r>
            <a:endParaRPr/>
          </a:p>
        </p:txBody>
      </p:sp>
      <p:sp>
        <p:nvSpPr>
          <p:cNvPr id="467" name="Google Shape;467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60"/>
          <p:cNvSpPr txBox="1"/>
          <p:nvPr>
            <p:ph type="ctrTitle"/>
          </p:nvPr>
        </p:nvSpPr>
        <p:spPr>
          <a:xfrm>
            <a:off x="1991100" y="267345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solidFill>
                  <a:schemeClr val="dk1"/>
                </a:solidFill>
              </a:rPr>
              <a:t>iFrame tags</a:t>
            </a:r>
            <a:endParaRPr sz="3420">
              <a:solidFill>
                <a:schemeClr val="dk1"/>
              </a:solidFill>
            </a:endParaRPr>
          </a:p>
        </p:txBody>
      </p:sp>
      <p:sp>
        <p:nvSpPr>
          <p:cNvPr id="469" name="Google Shape;469;p60"/>
          <p:cNvSpPr txBox="1"/>
          <p:nvPr/>
        </p:nvSpPr>
        <p:spPr>
          <a:xfrm>
            <a:off x="3697500" y="3316950"/>
            <a:ext cx="1927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&lt;iframe&gt;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1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IFrame tags</a:t>
            </a:r>
            <a:endParaRPr/>
          </a:p>
        </p:txBody>
      </p:sp>
      <p:sp>
        <p:nvSpPr>
          <p:cNvPr id="475" name="Google Shape;475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61"/>
          <p:cNvSpPr txBox="1"/>
          <p:nvPr>
            <p:ph idx="1" type="body"/>
          </p:nvPr>
        </p:nvSpPr>
        <p:spPr>
          <a:xfrm>
            <a:off x="374625" y="1281675"/>
            <a:ext cx="77142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An iFrame tag is used to put a website inside a website.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Code:</a:t>
            </a:r>
            <a:endParaRPr sz="2300"/>
          </a:p>
          <a:p>
            <a:pPr indent="-476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Char char="○"/>
            </a:pPr>
            <a:r>
              <a:rPr lang="en" sz="2750">
                <a:solidFill>
                  <a:srgbClr val="0000CD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2750">
                <a:solidFill>
                  <a:srgbClr val="A52A2A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iframe</a:t>
            </a:r>
            <a:r>
              <a:rPr lang="en" sz="2750">
                <a:solidFill>
                  <a:srgbClr val="FF0000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" sz="2750">
                <a:solidFill>
                  <a:srgbClr val="0000CD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i="1" lang="en" sz="2750">
                <a:solidFill>
                  <a:srgbClr val="0000CD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2750">
                <a:solidFill>
                  <a:srgbClr val="0000CD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750">
                <a:solidFill>
                  <a:srgbClr val="FF0000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 title</a:t>
            </a:r>
            <a:r>
              <a:rPr lang="en" sz="2750">
                <a:solidFill>
                  <a:srgbClr val="0000CD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i="1" lang="en" sz="2750">
                <a:solidFill>
                  <a:srgbClr val="0000CD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" sz="2750">
                <a:solidFill>
                  <a:srgbClr val="0000CD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"&gt;&lt;</a:t>
            </a:r>
            <a:r>
              <a:rPr lang="en" sz="2750">
                <a:solidFill>
                  <a:srgbClr val="A52A2A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/iframe</a:t>
            </a:r>
            <a:r>
              <a:rPr lang="en" sz="2750">
                <a:solidFill>
                  <a:srgbClr val="0000CD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750">
              <a:solidFill>
                <a:srgbClr val="0000CD"/>
              </a:solidFill>
              <a:highlight>
                <a:srgbClr val="EAD1D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032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0"/>
              <a:buFont typeface="Courier New"/>
              <a:buChar char="●"/>
            </a:pPr>
            <a:r>
              <a:rPr lang="en" sz="2300"/>
              <a:t>You can make it as large or as small as you want.</a:t>
            </a:r>
            <a:endParaRPr sz="2750">
              <a:solidFill>
                <a:srgbClr val="0000CD"/>
              </a:solidFill>
              <a:highlight>
                <a:srgbClr val="EAD1D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2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482" name="Google Shape;482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" name="Google Shape;483;p62"/>
          <p:cNvSpPr txBox="1"/>
          <p:nvPr>
            <p:ph type="ctrTitle"/>
          </p:nvPr>
        </p:nvSpPr>
        <p:spPr>
          <a:xfrm>
            <a:off x="1948175" y="267345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solidFill>
                  <a:schemeClr val="dk1"/>
                </a:solidFill>
              </a:rPr>
              <a:t>Practice - Create an iframe</a:t>
            </a:r>
            <a:endParaRPr sz="34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3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Maps</a:t>
            </a:r>
            <a:endParaRPr/>
          </a:p>
        </p:txBody>
      </p:sp>
      <p:sp>
        <p:nvSpPr>
          <p:cNvPr id="489" name="Google Shape;489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63"/>
          <p:cNvSpPr txBox="1"/>
          <p:nvPr>
            <p:ph idx="1" type="body"/>
          </p:nvPr>
        </p:nvSpPr>
        <p:spPr>
          <a:xfrm>
            <a:off x="374625" y="1281675"/>
            <a:ext cx="80979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How to embed google maps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Helvetica Neue Light"/>
              <a:buChar char="●"/>
            </a:pPr>
            <a:r>
              <a:rPr lang="en" sz="2300"/>
              <a:t>Iframe tag</a:t>
            </a:r>
            <a:endParaRPr sz="2300"/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Helvetica Neue Light"/>
              <a:buChar char="○"/>
            </a:pPr>
            <a:r>
              <a:rPr lang="en" sz="2300"/>
              <a:t>Used to embed another document in a current html document</a:t>
            </a:r>
            <a:endParaRPr sz="2300"/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Helvetica Neue Light"/>
              <a:buChar char="○"/>
            </a:pPr>
            <a:r>
              <a:rPr lang="en" sz="2300"/>
              <a:t>We are NOT coding google maps from scratch, just linking what is already on the internet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Helvetica Neue Light"/>
              <a:buChar char="●"/>
            </a:pPr>
            <a:r>
              <a:rPr lang="en" sz="2300"/>
              <a:t>Need to have the iframe in a paragraph so there is space allocated to the display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64"/>
          <p:cNvSpPr txBox="1"/>
          <p:nvPr>
            <p:ph type="title"/>
          </p:nvPr>
        </p:nvSpPr>
        <p:spPr>
          <a:xfrm>
            <a:off x="3208800" y="167325"/>
            <a:ext cx="56598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Lesson 2 Challenge 3 - Maps.html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7" name="Google Shape;497;p64"/>
          <p:cNvSpPr txBox="1"/>
          <p:nvPr/>
        </p:nvSpPr>
        <p:spPr>
          <a:xfrm>
            <a:off x="110100" y="1129225"/>
            <a:ext cx="8758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How to use iframe tag</a:t>
            </a:r>
            <a:endParaRPr sz="2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 Light"/>
              <a:buChar char="●"/>
            </a:pPr>
            <a:r>
              <a:rPr lang="en" sz="2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Embed the link of any other webpage between the opening and closing tags</a:t>
            </a:r>
            <a:endParaRPr sz="2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 Light"/>
              <a:buChar char="●"/>
            </a:pPr>
            <a:r>
              <a:rPr lang="en" sz="2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Similar to embedding images, must use “scr” after the tag to specify the address of the embedded document/link</a:t>
            </a:r>
            <a:endParaRPr sz="2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Resource: </a:t>
            </a:r>
            <a:r>
              <a:rPr lang="en" sz="2200" u="sng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https://www.w3schools.com/tags/tag_iframe.ASP</a:t>
            </a:r>
            <a:r>
              <a:rPr lang="en" sz="2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2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98" name="Google Shape;498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50" y="3626351"/>
            <a:ext cx="8243384" cy="6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65"/>
          <p:cNvSpPr txBox="1"/>
          <p:nvPr>
            <p:ph type="title"/>
          </p:nvPr>
        </p:nvSpPr>
        <p:spPr>
          <a:xfrm>
            <a:off x="3208800" y="167325"/>
            <a:ext cx="56598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Lesson 2 Challenge 3 - Maps.html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5" name="Google Shape;505;p65"/>
          <p:cNvSpPr txBox="1"/>
          <p:nvPr/>
        </p:nvSpPr>
        <p:spPr>
          <a:xfrm>
            <a:off x="110100" y="1129225"/>
            <a:ext cx="8758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How to use iframe tag</a:t>
            </a:r>
            <a:endParaRPr sz="2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 Light"/>
              <a:buChar char="●"/>
            </a:pPr>
            <a:r>
              <a:rPr lang="en" sz="2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Set the look of the embed link by adjusting the height and width</a:t>
            </a:r>
            <a:endParaRPr sz="2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 Light"/>
              <a:buChar char="●"/>
            </a:pPr>
            <a:r>
              <a:rPr lang="en" sz="2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Set the border to the bounds you would like</a:t>
            </a:r>
            <a:endParaRPr sz="2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elvetica Neue Light"/>
              <a:buChar char="●"/>
            </a:pPr>
            <a:r>
              <a:rPr lang="en" sz="2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Specify if you would like to allow the embedded document to take up a full screen</a:t>
            </a:r>
            <a:endParaRPr sz="2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06" name="Google Shape;50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0" y="3114425"/>
            <a:ext cx="8970438" cy="14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2" name="Google Shape;512;p66"/>
          <p:cNvSpPr txBox="1"/>
          <p:nvPr>
            <p:ph type="title"/>
          </p:nvPr>
        </p:nvSpPr>
        <p:spPr>
          <a:xfrm>
            <a:off x="3208800" y="167325"/>
            <a:ext cx="56598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Lesson 2 Challenge 3 - Maps.html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3" name="Google Shape;513;p66"/>
          <p:cNvSpPr txBox="1"/>
          <p:nvPr/>
        </p:nvSpPr>
        <p:spPr>
          <a:xfrm>
            <a:off x="110100" y="1129225"/>
            <a:ext cx="87585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Challenge checklist</a:t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 Light"/>
              <a:buChar char="●"/>
            </a:pPr>
            <a:r>
              <a:rPr lang="en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Declare html webpage</a:t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 Light"/>
              <a:buChar char="●"/>
            </a:pPr>
            <a:r>
              <a:rPr lang="en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Title for maps</a:t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 Light"/>
              <a:buChar char="●"/>
            </a:pPr>
            <a:r>
              <a:rPr lang="en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CSS design for title</a:t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 Light"/>
              <a:buChar char="●"/>
            </a:pPr>
            <a:r>
              <a:rPr lang="en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Paragraph to embed image</a:t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67"/>
          <p:cNvSpPr txBox="1"/>
          <p:nvPr>
            <p:ph type="title"/>
          </p:nvPr>
        </p:nvSpPr>
        <p:spPr>
          <a:xfrm>
            <a:off x="3208800" y="167325"/>
            <a:ext cx="56598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Lesson 2 Challenge 3 - Maps.html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0" name="Google Shape;520;p67"/>
          <p:cNvSpPr txBox="1"/>
          <p:nvPr/>
        </p:nvSpPr>
        <p:spPr>
          <a:xfrm>
            <a:off x="110100" y="1129225"/>
            <a:ext cx="87585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Iframe tag</a:t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○"/>
            </a:pPr>
            <a:r>
              <a:rPr lang="en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Ex: &lt;iframe scr = “insert link here” width = “#” height = “#” style = </a:t>
            </a:r>
            <a:r>
              <a:rPr lang="en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border</a:t>
            </a:r>
            <a:r>
              <a:rPr lang="en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:0;” allowfullscreen= “” loading = “lazy”&gt;&lt;/iframe&gt;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21" name="Google Shape;521;p67"/>
          <p:cNvPicPr preferRelativeResize="0"/>
          <p:nvPr/>
        </p:nvPicPr>
        <p:blipFill rotWithShape="1">
          <a:blip r:embed="rId3">
            <a:alphaModFix/>
          </a:blip>
          <a:srcRect b="0" l="0" r="16135" t="0"/>
          <a:stretch/>
        </p:blipFill>
        <p:spPr>
          <a:xfrm>
            <a:off x="2801500" y="2205650"/>
            <a:ext cx="3083801" cy="273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7" name="Google Shape;527;p68"/>
          <p:cNvSpPr txBox="1"/>
          <p:nvPr>
            <p:ph type="title"/>
          </p:nvPr>
        </p:nvSpPr>
        <p:spPr>
          <a:xfrm>
            <a:off x="238575" y="2090550"/>
            <a:ext cx="37056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528" name="Google Shape;52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027" y="1148425"/>
            <a:ext cx="4414824" cy="284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1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I’ll need from you today</a:t>
            </a:r>
            <a:endParaRPr/>
          </a:p>
        </p:txBody>
      </p:sp>
      <p:sp>
        <p:nvSpPr>
          <p:cNvPr id="386" name="Google Shape;38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51"/>
          <p:cNvSpPr txBox="1"/>
          <p:nvPr/>
        </p:nvSpPr>
        <p:spPr>
          <a:xfrm>
            <a:off x="1531200" y="1182825"/>
            <a:ext cx="608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What I’ll need from you today</a:t>
            </a:r>
            <a:endParaRPr b="1" sz="2800">
              <a:solidFill>
                <a:schemeClr val="dk1"/>
              </a:solidFill>
            </a:endParaRPr>
          </a:p>
        </p:txBody>
      </p:sp>
      <p:sp>
        <p:nvSpPr>
          <p:cNvPr id="388" name="Google Shape;388;p51"/>
          <p:cNvSpPr txBox="1"/>
          <p:nvPr/>
        </p:nvSpPr>
        <p:spPr>
          <a:xfrm>
            <a:off x="395000" y="1992150"/>
            <a:ext cx="5615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Seriousness…lots of it.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No talking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without permission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No playing around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No banging of laptops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No earphones or headphones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No Spotify or playing music in the background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51"/>
          <p:cNvSpPr txBox="1"/>
          <p:nvPr/>
        </p:nvSpPr>
        <p:spPr>
          <a:xfrm>
            <a:off x="6285550" y="2387125"/>
            <a:ext cx="2636100" cy="1246800"/>
          </a:xfrm>
          <a:prstGeom prst="rect">
            <a:avLst/>
          </a:prstGeom>
          <a:solidFill>
            <a:srgbClr val="FF9BB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You came to learn how to code, not to play </a:t>
            </a: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around</a:t>
            </a: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2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95" name="Google Shape;39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52"/>
          <p:cNvSpPr txBox="1"/>
          <p:nvPr>
            <p:ph idx="1" type="body"/>
          </p:nvPr>
        </p:nvSpPr>
        <p:spPr>
          <a:xfrm>
            <a:off x="374625" y="1281675"/>
            <a:ext cx="68868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❏"/>
            </a:pPr>
            <a:r>
              <a:rPr lang="en" sz="2900"/>
              <a:t>1. Ice breaker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❏"/>
            </a:pPr>
            <a:r>
              <a:rPr lang="en" sz="2900"/>
              <a:t>2. Recap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❏"/>
            </a:pPr>
            <a:r>
              <a:rPr lang="en" sz="2900"/>
              <a:t>3. Id Attribute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❏"/>
            </a:pPr>
            <a:r>
              <a:rPr lang="en" sz="2900"/>
              <a:t>4. Lesson 2 Challenge 2: Seasonal ids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❏"/>
            </a:pPr>
            <a:r>
              <a:rPr lang="en" sz="2900"/>
              <a:t>5. Introduction to maps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❏"/>
            </a:pPr>
            <a:r>
              <a:rPr lang="en" sz="2900"/>
              <a:t>6. Lesson 2 challenge 3 - Maps.html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3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 Breaker</a:t>
            </a:r>
            <a:endParaRPr/>
          </a:p>
        </p:txBody>
      </p:sp>
      <p:sp>
        <p:nvSpPr>
          <p:cNvPr id="402" name="Google Shape;40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53"/>
          <p:cNvSpPr txBox="1"/>
          <p:nvPr>
            <p:ph idx="1" type="body"/>
          </p:nvPr>
        </p:nvSpPr>
        <p:spPr>
          <a:xfrm>
            <a:off x="374625" y="1281675"/>
            <a:ext cx="83754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Career interests</a:t>
            </a:r>
            <a:endParaRPr sz="2300"/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omic Sans MS"/>
              <a:buChar char="○"/>
            </a:pPr>
            <a:r>
              <a:rPr lang="en" sz="2300">
                <a:latin typeface="Comic Sans MS"/>
                <a:ea typeface="Comic Sans MS"/>
                <a:cs typeface="Comic Sans MS"/>
                <a:sym typeface="Comic Sans MS"/>
              </a:rPr>
              <a:t>What’s something you think you’d like to do 10 or 20 years from now?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Favorite extracurricular activity</a:t>
            </a:r>
            <a:endParaRPr sz="2300"/>
          </a:p>
          <a:p>
            <a:pPr indent="-3746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omic Sans MS"/>
              <a:buChar char="○"/>
            </a:pPr>
            <a:r>
              <a:rPr lang="en" sz="2300">
                <a:latin typeface="Comic Sans MS"/>
                <a:ea typeface="Comic Sans MS"/>
                <a:cs typeface="Comic Sans MS"/>
                <a:sym typeface="Comic Sans MS"/>
              </a:rPr>
              <a:t>What’s something you like to do in school that’s not class-related? (Acapella, art, dancing, etc.)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746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omic Sans MS"/>
              <a:buChar char="■"/>
            </a:pPr>
            <a:r>
              <a:rPr lang="en" sz="2300">
                <a:highlight>
                  <a:srgbClr val="FF9900"/>
                </a:highlight>
                <a:latin typeface="Comic Sans MS"/>
                <a:ea typeface="Comic Sans MS"/>
                <a:cs typeface="Comic Sans MS"/>
                <a:sym typeface="Comic Sans MS"/>
              </a:rPr>
              <a:t>DO NOT SAY VIDEO GAMES!!!</a:t>
            </a:r>
            <a:endParaRPr sz="2300">
              <a:highlight>
                <a:srgbClr val="FF9900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4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409" name="Google Shape;40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54"/>
          <p:cNvSpPr txBox="1"/>
          <p:nvPr>
            <p:ph idx="1" type="body"/>
          </p:nvPr>
        </p:nvSpPr>
        <p:spPr>
          <a:xfrm>
            <a:off x="374625" y="1281675"/>
            <a:ext cx="56904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What html tag is used to add images?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What is the “alt” element?</a:t>
            </a:r>
            <a:endParaRPr sz="2300"/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Why is CSS important?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5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- Colors</a:t>
            </a:r>
            <a:endParaRPr/>
          </a:p>
        </p:txBody>
      </p:sp>
      <p:sp>
        <p:nvSpPr>
          <p:cNvPr id="416" name="Google Shape;41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55"/>
          <p:cNvSpPr txBox="1"/>
          <p:nvPr>
            <p:ph idx="1" type="body"/>
          </p:nvPr>
        </p:nvSpPr>
        <p:spPr>
          <a:xfrm>
            <a:off x="374625" y="1281675"/>
            <a:ext cx="56904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Computers don’t speak English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They talk in numbers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/>
              <a:t>We use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hex</a:t>
            </a:r>
            <a:r>
              <a:rPr lang="en" sz="2000"/>
              <a:t> or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RGB</a:t>
            </a:r>
            <a:r>
              <a:rPr lang="en" sz="2000"/>
              <a:t> numbers.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300"/>
              <a:t>An example of hex</a:t>
            </a:r>
            <a:endParaRPr sz="2300"/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" sz="2300"/>
              <a:t>#ee82ee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An example of RBG</a:t>
            </a:r>
            <a:endParaRPr sz="2300"/>
          </a:p>
          <a:p>
            <a:pPr indent="-374650" lvl="2" marL="1371600" rtl="0" algn="l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" sz="2300"/>
              <a:t>rgb(250, 25, 123)</a:t>
            </a:r>
            <a:endParaRPr sz="2300"/>
          </a:p>
        </p:txBody>
      </p:sp>
      <p:pic>
        <p:nvPicPr>
          <p:cNvPr id="418" name="Google Shape;41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9425" y="1049313"/>
            <a:ext cx="2118700" cy="1764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5876" y="2813450"/>
            <a:ext cx="2045801" cy="2047926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Attribute</a:t>
            </a:r>
            <a:endParaRPr/>
          </a:p>
        </p:txBody>
      </p:sp>
      <p:sp>
        <p:nvSpPr>
          <p:cNvPr id="425" name="Google Shape;425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6" name="Google Shape;42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75" y="985325"/>
            <a:ext cx="4442522" cy="4071498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6"/>
          <p:cNvSpPr txBox="1"/>
          <p:nvPr/>
        </p:nvSpPr>
        <p:spPr>
          <a:xfrm>
            <a:off x="5252975" y="985325"/>
            <a:ext cx="33483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do you see?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A basket of fruit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fruits does the basket have?</a:t>
            </a:r>
            <a:endParaRPr sz="21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Bananas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Apples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Grapes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Peaches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Pineapple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Strawberries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Citrus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Kiwi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Passion fruit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7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Attribute</a:t>
            </a:r>
            <a:endParaRPr/>
          </a:p>
        </p:txBody>
      </p:sp>
      <p:sp>
        <p:nvSpPr>
          <p:cNvPr id="433" name="Google Shape;43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57"/>
          <p:cNvSpPr txBox="1"/>
          <p:nvPr>
            <p:ph idx="1" type="body"/>
          </p:nvPr>
        </p:nvSpPr>
        <p:spPr>
          <a:xfrm>
            <a:off x="2195050" y="1290250"/>
            <a:ext cx="5117700" cy="37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ID = basket</a:t>
            </a:r>
            <a:endParaRPr sz="2700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/>
              <a:t>Fruit = styles</a:t>
            </a:r>
            <a:endParaRPr sz="2700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700">
                <a:latin typeface="Helvetica Neue"/>
                <a:ea typeface="Helvetica Neue"/>
                <a:cs typeface="Helvetica Neue"/>
                <a:sym typeface="Helvetica Neue"/>
              </a:rPr>
              <a:t>The ID is a basket of styles</a:t>
            </a:r>
            <a:endParaRPr b="1" sz="2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8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Attribute</a:t>
            </a:r>
            <a:endParaRPr/>
          </a:p>
        </p:txBody>
      </p:sp>
      <p:sp>
        <p:nvSpPr>
          <p:cNvPr id="440" name="Google Shape;440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1" name="Google Shape;44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85325"/>
            <a:ext cx="4442522" cy="4071498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8"/>
          <p:cNvSpPr/>
          <p:nvPr/>
        </p:nvSpPr>
        <p:spPr>
          <a:xfrm>
            <a:off x="364834" y="1270428"/>
            <a:ext cx="3501300" cy="35013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" name="Google Shape;443;p58"/>
          <p:cNvGrpSpPr/>
          <p:nvPr/>
        </p:nvGrpSpPr>
        <p:grpSpPr>
          <a:xfrm>
            <a:off x="1112801" y="526402"/>
            <a:ext cx="4350846" cy="2166000"/>
            <a:chOff x="1112801" y="526402"/>
            <a:chExt cx="4350846" cy="2166000"/>
          </a:xfrm>
        </p:grpSpPr>
        <p:sp>
          <p:nvSpPr>
            <p:cNvPr id="444" name="Google Shape;444;p58"/>
            <p:cNvSpPr/>
            <p:nvPr/>
          </p:nvSpPr>
          <p:spPr>
            <a:xfrm>
              <a:off x="1112801" y="526402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</a:rPr>
                <a:t>Bold</a:t>
              </a:r>
              <a:endParaRPr sz="16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</a:rPr>
                <a:t>Italics</a:t>
              </a:r>
              <a:endParaRPr sz="16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</a:rPr>
                <a:t>Underlined</a:t>
              </a:r>
              <a:endParaRPr sz="16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lt1"/>
                  </a:solidFill>
                </a:rPr>
                <a:t>Links</a:t>
              </a:r>
              <a:endParaRPr sz="1600">
                <a:solidFill>
                  <a:schemeClr val="lt1"/>
                </a:solidFill>
              </a:endParaRPr>
            </a:p>
          </p:txBody>
        </p:sp>
        <p:sp>
          <p:nvSpPr>
            <p:cNvPr id="445" name="Google Shape;445;p58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6" name="Google Shape;446;p58"/>
          <p:cNvGrpSpPr/>
          <p:nvPr/>
        </p:nvGrpSpPr>
        <p:grpSpPr>
          <a:xfrm>
            <a:off x="2455558" y="2156139"/>
            <a:ext cx="2166000" cy="2166000"/>
            <a:chOff x="4562258" y="2032864"/>
            <a:chExt cx="2166000" cy="2166000"/>
          </a:xfrm>
        </p:grpSpPr>
        <p:sp>
          <p:nvSpPr>
            <p:cNvPr id="447" name="Google Shape;447;p58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58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Background color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Type of font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Font size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9" name="Google Shape;449;p58"/>
          <p:cNvGrpSpPr/>
          <p:nvPr/>
        </p:nvGrpSpPr>
        <p:grpSpPr>
          <a:xfrm>
            <a:off x="-64974" y="2032864"/>
            <a:ext cx="2166000" cy="2166000"/>
            <a:chOff x="2702876" y="2032864"/>
            <a:chExt cx="2166000" cy="2166000"/>
          </a:xfrm>
        </p:grpSpPr>
        <p:sp>
          <p:nvSpPr>
            <p:cNvPr id="450" name="Google Shape;450;p58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8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Font Color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Font Style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Spacing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2" name="Google Shape;452;p58"/>
          <p:cNvSpPr/>
          <p:nvPr/>
        </p:nvSpPr>
        <p:spPr>
          <a:xfrm>
            <a:off x="1582905" y="2502966"/>
            <a:ext cx="1225800" cy="122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highlight>
                  <a:schemeClr val="lt1"/>
                </a:highlight>
              </a:rPr>
              <a:t>ID</a:t>
            </a:r>
            <a:endParaRPr sz="2700">
              <a:highlight>
                <a:schemeClr val="lt1"/>
              </a:highlight>
            </a:endParaRPr>
          </a:p>
        </p:txBody>
      </p:sp>
      <p:sp>
        <p:nvSpPr>
          <p:cNvPr id="453" name="Google Shape;453;p58"/>
          <p:cNvSpPr txBox="1"/>
          <p:nvPr/>
        </p:nvSpPr>
        <p:spPr>
          <a:xfrm>
            <a:off x="6362825" y="4284825"/>
            <a:ext cx="1605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ID</a:t>
            </a:r>
            <a:endParaRPr sz="2500"/>
          </a:p>
        </p:txBody>
      </p:sp>
      <p:sp>
        <p:nvSpPr>
          <p:cNvPr id="454" name="Google Shape;454;p58"/>
          <p:cNvSpPr txBox="1"/>
          <p:nvPr/>
        </p:nvSpPr>
        <p:spPr>
          <a:xfrm>
            <a:off x="6283375" y="3114850"/>
            <a:ext cx="1605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Elements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