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  <p:embeddedFont>
      <p:font typeface="Spectral"/>
      <p:regular r:id="rId27"/>
      <p:bold r:id="rId28"/>
      <p:italic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8" Type="http://schemas.openxmlformats.org/officeDocument/2006/relationships/font" Target="fonts/Spectral-bold.fntdata"/><Relationship Id="rId27" Type="http://schemas.openxmlformats.org/officeDocument/2006/relationships/font" Target="fonts/Spectral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Spectral-boldItalic.fntdata"/><Relationship Id="rId11" Type="http://schemas.openxmlformats.org/officeDocument/2006/relationships/slide" Target="slides/slide6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" TargetMode="Externa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" TargetMode="Externa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5ea48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5ea48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kahoot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75ea48772_0_1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75ea48772_0_1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75ea48772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75ea48772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75ea488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75ea488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75ea488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75ea488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75ea488c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75ea488c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the difference: absolute urls have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</a:t>
            </a:r>
            <a:r>
              <a:rPr lang="en"/>
              <a:t> and relative urls do not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2bd4f61ee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2bd4f61ee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the difference: absolute urls have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</a:t>
            </a:r>
            <a:r>
              <a:rPr lang="en"/>
              <a:t> and relative urls do not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7748576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7748576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the difference: absolute urls have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</a:t>
            </a:r>
            <a:r>
              <a:rPr lang="en"/>
              <a:t> and relative urls do not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17748576c1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17748576c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75ea48772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75ea48772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75ea48772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75ea48772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75ea48772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75ea48772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75ea48772_0_9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75ea48772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75ea48772_0_1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75ea48772_0_1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bd4f61e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bd4f61e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75ea48772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75ea48772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the difference: absolute urls have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</a:t>
            </a:r>
            <a:r>
              <a:rPr lang="en"/>
              <a:t> and relative urls do not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75ea48772_0_1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75ea48772_0_1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Spot the difference: absolute urls have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</a:t>
            </a:r>
            <a:r>
              <a:rPr lang="en"/>
              <a:t> and relative urls do not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69" name="Google Shape;6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1" name="Google Shape;71;p15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8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rlink.com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ikkegoes.com/start-a-programming-blog/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oogle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s://www.google.com/search?q=apple&amp;sxsrf=APwXEdea0CAZxGQnyuUPw-ro4piY6XUU3w%3A1680825819968&amp;source=hp&amp;ei=210vZOPJOJXH9AOz1oTQDg&amp;iflsig=AOEireoAAAAAZC9r63FvqhkbeK4HT-lFKUBw3X_qfc5W&amp;ved=0ahUKEwijo7SPvJb-AhWVI30KHTMrAeoQ4dUDCAo&amp;uact=5&amp;oq=apple&amp;gs_lcp=Cgdnd3Mtd2l6EAMyEAguEMcBELEDENEDEIoFEEMyBwgAEIoFEEMyDQgAEIoFELEDEIMBEEMyDQgAEIoFELEDEIMBEEMyBwgAEIoFEEMyDQguEIoFELEDEOUEEEMyCgguEIoFEOUEEEMyDQguEIoFELEDEOUEEEMyBwgAEIoFEEMyBwgAEIoFEEM6BAgjECc6BwguEIoFEEM6EQguEIAEELEDEIMBEMcBENEDOgsILhCABBDHARDRAzoLCAAQgAQQsQMQgwE6EQguEIoFELEDEIMBEMcBENEDOggIABCABBCxA1AAWOMFYIsHaABwAHgAgAFKiAG-ApIBATWYAQCgAQE&amp;sclient=gws-wiz" TargetMode="External"/><Relationship Id="rId5" Type="http://schemas.openxmlformats.org/officeDocument/2006/relationships/hyperlink" Target="http://google.com" TargetMode="External"/><Relationship Id="rId6" Type="http://schemas.openxmlformats.org/officeDocument/2006/relationships/hyperlink" Target="http://apple.com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Development: Lesson 6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839" l="4559" r="3697" t="5721"/>
          <a:stretch/>
        </p:blipFill>
        <p:spPr>
          <a:xfrm>
            <a:off x="4964025" y="2305050"/>
            <a:ext cx="4179976" cy="24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 3 Challenge 1 - Links You Love</a:t>
            </a:r>
            <a:endParaRPr b="1" sz="232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291775" y="1184325"/>
            <a:ext cx="8576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add your own hyperlinks (all links will be absolute URLs)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may continue using your webpage from last class to enhance it more or you can start a new page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35922" l="0" r="25661" t="0"/>
          <a:stretch/>
        </p:blipFill>
        <p:spPr>
          <a:xfrm>
            <a:off x="2685319" y="2571750"/>
            <a:ext cx="2709482" cy="2571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0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 3 Challenge 1 - Links You Love</a:t>
            </a:r>
            <a:endParaRPr b="1" sz="232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528600" y="1184325"/>
            <a:ext cx="8086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Checklist:</a:t>
            </a:r>
            <a:endParaRPr b="1"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●"/>
            </a:pPr>
            <a:r>
              <a:rPr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&lt;a&gt; tag followed by herf and target attributes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●"/>
            </a:pPr>
            <a:r>
              <a:rPr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href=”</a:t>
            </a:r>
            <a:r>
              <a:rPr lang="en" sz="23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https://www.YourLink.com/</a:t>
            </a:r>
            <a:r>
              <a:rPr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●"/>
            </a:pPr>
            <a:r>
              <a:rPr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target= “_destination (look on slide 8 for options)”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●"/>
            </a:pPr>
            <a:r>
              <a:rPr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Link name/what you want it to appear as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"/>
              <a:buChar char="●"/>
            </a:pPr>
            <a:r>
              <a:rPr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&lt;a/&gt; closing tag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91825"/>
            <a:ext cx="8839201" cy="397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What is “Jumping”?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1"/>
          <p:cNvSpPr txBox="1"/>
          <p:nvPr/>
        </p:nvSpPr>
        <p:spPr>
          <a:xfrm>
            <a:off x="5326500" y="1509750"/>
            <a:ext cx="3550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“</a:t>
            </a: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Jumping</a:t>
            </a: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” is similar to relative links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Instead of linking to a different webpage in a website, you will be linking different sections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Jumping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278750" y="2029650"/>
            <a:ext cx="8122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Creating the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identifier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The identifier is what you’re linking. 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Can be a paragraph heading or a section on the webpage.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Creating the hyperlink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The hyperlink takes you to the identifier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Jumping should make it easier for you to navigate the webpage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Jumping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278750" y="1195550"/>
            <a:ext cx="812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Jumping example - </a:t>
            </a:r>
            <a:r>
              <a:rPr b="1" lang="en" sz="18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Mikke Goes Coding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809650"/>
            <a:ext cx="4572144" cy="318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994" y="1549938"/>
            <a:ext cx="4267055" cy="2043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31862" y="3099820"/>
            <a:ext cx="3999337" cy="204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3"/>
          <p:cNvCxnSpPr/>
          <p:nvPr/>
        </p:nvCxnSpPr>
        <p:spPr>
          <a:xfrm flipH="1" rot="10800000">
            <a:off x="2085200" y="1998275"/>
            <a:ext cx="2658600" cy="7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3"/>
          <p:cNvCxnSpPr/>
          <p:nvPr/>
        </p:nvCxnSpPr>
        <p:spPr>
          <a:xfrm flipH="1" rot="10800000">
            <a:off x="1913550" y="3362475"/>
            <a:ext cx="2995500" cy="7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Jumping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4"/>
          <p:cNvSpPr txBox="1"/>
          <p:nvPr/>
        </p:nvSpPr>
        <p:spPr>
          <a:xfrm>
            <a:off x="278750" y="1091300"/>
            <a:ext cx="8122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How to “Jump”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Identifier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Start the tag with wither a header (h1) or opening &lt;a tag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Name the identity” id=”NAME”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Close the tag with the corresponding opening tag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yperlink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Open with &lt;a tag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href=”#NAME OF ID&gt;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○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This element creates the link to the id you created above so make sure it has the same exact spelling as the id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Create the name that the link will appear as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Closing &lt;/a&gt; tag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0" name="Google Shape;24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225" y="2452750"/>
            <a:ext cx="2924653" cy="2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00" y="4600700"/>
            <a:ext cx="7160999" cy="44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35"/>
          <p:cNvSpPr txBox="1"/>
          <p:nvPr>
            <p:ph type="title"/>
          </p:nvPr>
        </p:nvSpPr>
        <p:spPr>
          <a:xfrm>
            <a:off x="3208800" y="167325"/>
            <a:ext cx="56598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Lesson 3 Challenge 2 - Jump Around</a:t>
            </a:r>
            <a:endParaRPr b="1" sz="232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35"/>
          <p:cNvSpPr txBox="1"/>
          <p:nvPr/>
        </p:nvSpPr>
        <p:spPr>
          <a:xfrm>
            <a:off x="291775" y="1184325"/>
            <a:ext cx="8576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Either continuing on your previous webpage or on a new document, create hyperlinks to different sections of you page</a:t>
            </a:r>
            <a:endParaRPr sz="23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9" name="Google Shape;249;p35"/>
          <p:cNvSpPr txBox="1"/>
          <p:nvPr/>
        </p:nvSpPr>
        <p:spPr>
          <a:xfrm>
            <a:off x="359975" y="2077125"/>
            <a:ext cx="3202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Checklist: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Header with id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○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Name of id and how it will </a:t>
            </a: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appear</a:t>
            </a: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 on screen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Hyperlink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○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Opening and closing &lt;a&gt; tag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○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#LinkName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○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Name that will appear </a:t>
            </a: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on screen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2125" y="2077125"/>
            <a:ext cx="3827183" cy="276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91825" y="1112050"/>
            <a:ext cx="6045900" cy="27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 Ice breaker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Hyperlinks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-Q&amp;A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Lesson 3 Challenge 1 - Links You Love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 Jumping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5. Lesson 3 Challenge 2 - Jump around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91825" y="1112050"/>
            <a:ext cx="7809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skills have you learned in this class that you will take with you to high school/college?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ntroduce Yourselves: Activity for the First Day of Class | HASTAC"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799800"/>
            <a:ext cx="2400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What are Hyperlinks?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5256875" y="174550"/>
            <a:ext cx="35508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Good news! We’ve already used links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Today’s lesson focuses on the general way to embed links to other types of documents or websites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Embedding Links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2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74625" y="1281675"/>
            <a:ext cx="82821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Links in HTML are called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hyperlinks</a:t>
            </a:r>
            <a:r>
              <a:rPr lang="en" sz="2000"/>
              <a:t> - are used to jump to another “document” or website</a:t>
            </a:r>
            <a:endParaRPr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Hyperlinks are different than most links (</a:t>
            </a:r>
            <a:r>
              <a:rPr i="1" lang="en" sz="1800"/>
              <a:t>like pictures and google maps</a:t>
            </a:r>
            <a:r>
              <a:rPr lang="en" sz="1800"/>
              <a:t>) because we will not display the entire document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are adding the location of another file that users may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redirect </a:t>
            </a:r>
            <a:r>
              <a:rPr lang="en" sz="1800"/>
              <a:t>to if they want</a:t>
            </a:r>
            <a:endParaRPr sz="1800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18327" l="11433" r="0" t="0"/>
          <a:stretch/>
        </p:blipFill>
        <p:spPr>
          <a:xfrm>
            <a:off x="2720263" y="3494325"/>
            <a:ext cx="3703475" cy="5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4121200"/>
            <a:ext cx="74676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Embedding Links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74625" y="1281675"/>
            <a:ext cx="82821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Functionality of Links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are meant to be hovered over and when clicked, redirect you to the new website or link.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25" y="2735425"/>
            <a:ext cx="2685153" cy="44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1813" y="2763600"/>
            <a:ext cx="2660368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622350" y="3272850"/>
            <a:ext cx="2189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Unvisited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 Link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Hasn’t been touched or interacted with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241800" y="3185375"/>
            <a:ext cx="26604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Visited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 Link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Has been clicked on/used/interacted with in the path (computers have a good memory)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6369666" y="3185375"/>
            <a:ext cx="208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Active</a:t>
            </a: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 Link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Hasn’t been touched or interacted with 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148" name="Google Shape;148;p24"/>
          <p:cNvGrpSpPr/>
          <p:nvPr/>
        </p:nvGrpSpPr>
        <p:grpSpPr>
          <a:xfrm>
            <a:off x="6084225" y="2707450"/>
            <a:ext cx="2660375" cy="477926"/>
            <a:chOff x="6084225" y="2707450"/>
            <a:chExt cx="2660375" cy="477926"/>
          </a:xfrm>
        </p:grpSpPr>
        <p:pic>
          <p:nvPicPr>
            <p:cNvPr id="149" name="Google Shape;149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84225" y="2735426"/>
              <a:ext cx="2660375" cy="449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50;p24"/>
            <p:cNvPicPr preferRelativeResize="0"/>
            <p:nvPr/>
          </p:nvPicPr>
          <p:blipFill rotWithShape="1">
            <a:blip r:embed="rId5">
              <a:alphaModFix/>
            </a:blip>
            <a:srcRect b="63621" l="45121" r="45441" t="10195"/>
            <a:stretch/>
          </p:blipFill>
          <p:spPr>
            <a:xfrm>
              <a:off x="7511700" y="2707450"/>
              <a:ext cx="251050" cy="191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Embedding Links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74625" y="1281675"/>
            <a:ext cx="82821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Hyperlink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3420825" y="2356200"/>
            <a:ext cx="21897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This is a Hyperlink</a:t>
            </a:r>
            <a:endParaRPr sz="3400" u="sng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Embedding Links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742650" y="1091300"/>
            <a:ext cx="76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There are two different kinds of URL links: </a:t>
            </a: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Relative and Absolute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12225" y="1670500"/>
            <a:ext cx="4374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Relative: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“Local link”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Takes you to </a:t>
            </a: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different</a:t>
            </a: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webpage on the same website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○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E.g., from one part of </a:t>
            </a:r>
            <a:r>
              <a:rPr lang="en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Google</a:t>
            </a: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to another part of </a:t>
            </a:r>
            <a:r>
              <a:rPr lang="en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Google</a:t>
            </a: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4804600" y="1750250"/>
            <a:ext cx="372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Absolute:</a:t>
            </a:r>
            <a:endParaRPr b="1" sz="18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●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Link to a completely different website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Helvetica Neue Light"/>
              <a:buChar char="○"/>
            </a:pP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E.g., from </a:t>
            </a:r>
            <a:r>
              <a:rPr lang="en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Google</a:t>
            </a:r>
            <a:r>
              <a:rPr lang="en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 to </a:t>
            </a:r>
            <a:r>
              <a:rPr lang="en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Apple.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3635100"/>
            <a:ext cx="1508400" cy="15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87869" y="3635100"/>
            <a:ext cx="1508400" cy="15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2161" y="3635100"/>
            <a:ext cx="1508400" cy="15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70451" y="3484666"/>
            <a:ext cx="1349925" cy="16587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1642100" y="4096350"/>
            <a:ext cx="894900" cy="5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6581775" y="4096350"/>
            <a:ext cx="894900" cy="58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Embedding Links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7"/>
          <p:cNvSpPr txBox="1"/>
          <p:nvPr/>
        </p:nvSpPr>
        <p:spPr>
          <a:xfrm>
            <a:off x="742650" y="1091300"/>
            <a:ext cx="765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Helvetica Neue"/>
                <a:ea typeface="Helvetica Neue"/>
                <a:cs typeface="Helvetica Neue"/>
                <a:sym typeface="Helvetica Neue"/>
              </a:rPr>
              <a:t>Syntax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93075" y="1545325"/>
            <a:ext cx="72294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&lt;a&gt; defines hyperlink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“Href” attribute of &lt;a&gt; tag that determines destination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“Target” attribute specifies where to open the link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○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Same window/tab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○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New window/tab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○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Parent frame/same area as where the link is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○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Top: full space of the window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 Light"/>
              <a:buChar char="●"/>
            </a:pPr>
            <a:r>
              <a:rPr lang="en" sz="1600">
                <a:latin typeface="Helvetica Neue Light"/>
                <a:ea typeface="Helvetica Neue Light"/>
                <a:cs typeface="Helvetica Neue Light"/>
                <a:sym typeface="Helvetica Neue Light"/>
              </a:rPr>
              <a:t>Include the link text after target</a:t>
            </a:r>
            <a:endParaRPr sz="16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850" y="3681050"/>
            <a:ext cx="6073851" cy="10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75" y="4615050"/>
            <a:ext cx="8575202" cy="3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