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Helvetica Neue"/>
      <p:regular r:id="rId7"/>
      <p:bold r:id="rId8"/>
      <p:italic r:id="rId9"/>
      <p:boldItalic r:id="rId10"/>
    </p:embeddedFont>
    <p:embeddedFont>
      <p:font typeface="Spectral"/>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pectral-regular.fntdata"/><Relationship Id="rId10" Type="http://schemas.openxmlformats.org/officeDocument/2006/relationships/font" Target="fonts/HelveticaNeue-boldItalic.fntdata"/><Relationship Id="rId13" Type="http://schemas.openxmlformats.org/officeDocument/2006/relationships/font" Target="fonts/Spectral-italic.fntdata"/><Relationship Id="rId12" Type="http://schemas.openxmlformats.org/officeDocument/2006/relationships/font" Target="fonts/Spectral-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HelveticaNeue-italic.fntdata"/><Relationship Id="rId14"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94de18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94de18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een">
  <p:cSld name="TITLE_1">
    <p:spTree>
      <p:nvGrpSpPr>
        <p:cNvPr id="50" name="Shape 50"/>
        <p:cNvGrpSpPr/>
        <p:nvPr/>
      </p:nvGrpSpPr>
      <p:grpSpPr>
        <a:xfrm>
          <a:off x="0" y="0"/>
          <a:ext cx="0" cy="0"/>
          <a:chOff x="0" y="0"/>
          <a:chExt cx="0" cy="0"/>
        </a:xfrm>
      </p:grpSpPr>
      <p:sp>
        <p:nvSpPr>
          <p:cNvPr id="51" name="Google Shape;51;p13"/>
          <p:cNvSpPr/>
          <p:nvPr/>
        </p:nvSpPr>
        <p:spPr>
          <a:xfrm>
            <a:off x="0" y="-14150"/>
            <a:ext cx="5022000" cy="5157600"/>
          </a:xfrm>
          <a:prstGeom prst="rect">
            <a:avLst/>
          </a:prstGeom>
          <a:solidFill>
            <a:srgbClr val="00B5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type="ctrTitle"/>
          </p:nvPr>
        </p:nvSpPr>
        <p:spPr>
          <a:xfrm>
            <a:off x="311700" y="1345600"/>
            <a:ext cx="4472700" cy="2438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3" name="Google Shape;53;p13"/>
          <p:cNvSpPr txBox="1"/>
          <p:nvPr>
            <p:ph idx="1" type="subTitle"/>
          </p:nvPr>
        </p:nvSpPr>
        <p:spPr>
          <a:xfrm>
            <a:off x="311700" y="3870625"/>
            <a:ext cx="3892200" cy="792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1pPr>
            <a:lvl2pPr lvl="1"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2pPr>
            <a:lvl3pPr lvl="2"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3pPr>
            <a:lvl4pPr lvl="3"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4pPr>
            <a:lvl5pPr lvl="4"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5pPr>
            <a:lvl6pPr lvl="5"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6pPr>
            <a:lvl7pPr lvl="6"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7pPr>
            <a:lvl8pPr lvl="7"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8pPr>
            <a:lvl9pPr lvl="8" rtl="0">
              <a:lnSpc>
                <a:spcPct val="100000"/>
              </a:lnSpc>
              <a:spcBef>
                <a:spcPts val="0"/>
              </a:spcBef>
              <a:spcAft>
                <a:spcPts val="0"/>
              </a:spcAft>
              <a:buClr>
                <a:schemeClr val="lt1"/>
              </a:buClr>
              <a:buSzPts val="2800"/>
              <a:buFont typeface="Helvetica Neue"/>
              <a:buNone/>
              <a:defRPr i="1" sz="2800">
                <a:solidFill>
                  <a:schemeClr val="lt1"/>
                </a:solidFill>
                <a:latin typeface="Helvetica Neue"/>
                <a:ea typeface="Helvetica Neue"/>
                <a:cs typeface="Helvetica Neue"/>
                <a:sym typeface="Helvetica Neue"/>
              </a:defRPr>
            </a:lvl9pPr>
          </a:lstStyle>
          <a:p/>
        </p:txBody>
      </p:sp>
      <p:pic>
        <p:nvPicPr>
          <p:cNvPr id="54" name="Google Shape;54;p13"/>
          <p:cNvPicPr preferRelativeResize="0"/>
          <p:nvPr/>
        </p:nvPicPr>
        <p:blipFill>
          <a:blip r:embed="rId2">
            <a:alphaModFix/>
          </a:blip>
          <a:stretch>
            <a:fillRect/>
          </a:stretch>
        </p:blipFill>
        <p:spPr>
          <a:xfrm>
            <a:off x="0" y="0"/>
            <a:ext cx="1066701" cy="962525"/>
          </a:xfrm>
          <a:prstGeom prst="rect">
            <a:avLst/>
          </a:prstGeom>
          <a:noFill/>
          <a:ln>
            <a:noFill/>
          </a:ln>
        </p:spPr>
      </p:pic>
      <p:sp>
        <p:nvSpPr>
          <p:cNvPr id="55" name="Google Shape;55;p13"/>
          <p:cNvSpPr txBox="1"/>
          <p:nvPr/>
        </p:nvSpPr>
        <p:spPr>
          <a:xfrm>
            <a:off x="1151400" y="65625"/>
            <a:ext cx="2683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pectral"/>
                <a:ea typeface="Spectral"/>
                <a:cs typeface="Spectral"/>
                <a:sym typeface="Spectral"/>
              </a:rPr>
              <a:t>A VISION </a:t>
            </a:r>
            <a:r>
              <a:rPr i="1" lang="en">
                <a:solidFill>
                  <a:schemeClr val="dk1"/>
                </a:solidFill>
                <a:latin typeface="Spectral"/>
                <a:ea typeface="Spectral"/>
                <a:cs typeface="Spectral"/>
                <a:sym typeface="Spectral"/>
              </a:rPr>
              <a:t>for</a:t>
            </a:r>
            <a:r>
              <a:rPr lang="en">
                <a:solidFill>
                  <a:schemeClr val="dk1"/>
                </a:solidFill>
                <a:latin typeface="Spectral"/>
                <a:ea typeface="Spectral"/>
                <a:cs typeface="Spectral"/>
                <a:sym typeface="Spectral"/>
              </a:rPr>
              <a:t> </a:t>
            </a:r>
            <a:endParaRPr>
              <a:solidFill>
                <a:schemeClr val="dk1"/>
              </a:solidFill>
              <a:latin typeface="Spectral"/>
              <a:ea typeface="Spectral"/>
              <a:cs typeface="Spectral"/>
              <a:sym typeface="Spectral"/>
            </a:endParaRPr>
          </a:p>
          <a:p>
            <a:pPr indent="0" lvl="0" marL="0" rtl="0" algn="l">
              <a:spcBef>
                <a:spcPts val="0"/>
              </a:spcBef>
              <a:spcAft>
                <a:spcPts val="0"/>
              </a:spcAft>
              <a:buNone/>
            </a:pPr>
            <a:r>
              <a:rPr lang="en">
                <a:solidFill>
                  <a:schemeClr val="dk1"/>
                </a:solidFill>
                <a:latin typeface="Spectral"/>
                <a:ea typeface="Spectral"/>
                <a:cs typeface="Spectral"/>
                <a:sym typeface="Spectral"/>
              </a:rPr>
              <a:t>ELECTRONIC LITERACY </a:t>
            </a:r>
            <a:endParaRPr>
              <a:solidFill>
                <a:schemeClr val="dk1"/>
              </a:solidFill>
              <a:latin typeface="Spectral"/>
              <a:ea typeface="Spectral"/>
              <a:cs typeface="Spectral"/>
              <a:sym typeface="Spectral"/>
            </a:endParaRPr>
          </a:p>
          <a:p>
            <a:pPr indent="0" lvl="0" marL="0" rtl="0" algn="l">
              <a:spcBef>
                <a:spcPts val="0"/>
              </a:spcBef>
              <a:spcAft>
                <a:spcPts val="0"/>
              </a:spcAft>
              <a:buNone/>
            </a:pPr>
            <a:r>
              <a:rPr i="1" lang="en">
                <a:solidFill>
                  <a:schemeClr val="dk1"/>
                </a:solidFill>
                <a:latin typeface="Spectral"/>
                <a:ea typeface="Spectral"/>
                <a:cs typeface="Spectral"/>
                <a:sym typeface="Spectral"/>
              </a:rPr>
              <a:t>and</a:t>
            </a:r>
            <a:r>
              <a:rPr lang="en">
                <a:solidFill>
                  <a:schemeClr val="dk1"/>
                </a:solidFill>
                <a:latin typeface="Spectral"/>
                <a:ea typeface="Spectral"/>
                <a:cs typeface="Spectral"/>
                <a:sym typeface="Spectral"/>
              </a:rPr>
              <a:t> ACCESS</a:t>
            </a:r>
            <a:endParaRPr>
              <a:solidFill>
                <a:schemeClr val="dk1"/>
              </a:solidFill>
              <a:latin typeface="Spectral"/>
              <a:ea typeface="Spectral"/>
              <a:cs typeface="Spectral"/>
              <a:sym typeface="Spectral"/>
            </a:endParaRPr>
          </a:p>
        </p:txBody>
      </p:sp>
      <p:sp>
        <p:nvSpPr>
          <p:cNvPr id="56" name="Google Shape;56;p13"/>
          <p:cNvSpPr/>
          <p:nvPr>
            <p:ph idx="2" type="pic"/>
          </p:nvPr>
        </p:nvSpPr>
        <p:spPr>
          <a:xfrm>
            <a:off x="5022000" y="2705350"/>
            <a:ext cx="4122000" cy="2438100"/>
          </a:xfrm>
          <a:prstGeom prst="rect">
            <a:avLst/>
          </a:prstGeom>
          <a:noFill/>
          <a:ln>
            <a:noFill/>
          </a:ln>
        </p:spPr>
      </p:sp>
      <p:sp>
        <p:nvSpPr>
          <p:cNvPr id="57" name="Google Shape;57;p13"/>
          <p:cNvSpPr txBox="1"/>
          <p:nvPr>
            <p:ph idx="12" type="sldNum"/>
          </p:nvPr>
        </p:nvSpPr>
        <p:spPr>
          <a:xfrm>
            <a:off x="8595233" y="474984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1345600"/>
            <a:ext cx="4472700" cy="243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Lesson 16: Work on website day 5</a:t>
            </a:r>
            <a:endParaRPr/>
          </a:p>
          <a:p>
            <a:pPr indent="0" lvl="0" marL="0" rtl="0" algn="l">
              <a:spcBef>
                <a:spcPts val="0"/>
              </a:spcBef>
              <a:spcAft>
                <a:spcPts val="0"/>
              </a:spcAft>
              <a:buNone/>
            </a:pPr>
            <a:r>
              <a:t/>
            </a:r>
            <a:endParaRPr/>
          </a:p>
        </p:txBody>
      </p:sp>
      <p:sp>
        <p:nvSpPr>
          <p:cNvPr id="63" name="Google Shape;63;p14"/>
          <p:cNvSpPr txBox="1"/>
          <p:nvPr>
            <p:ph idx="1" type="subTitle"/>
          </p:nvPr>
        </p:nvSpPr>
        <p:spPr>
          <a:xfrm>
            <a:off x="311700" y="3870625"/>
            <a:ext cx="3892200" cy="792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Facilitated by: Titus Kariuki</a:t>
            </a:r>
            <a:endParaRPr/>
          </a:p>
        </p:txBody>
      </p:sp>
      <p:sp>
        <p:nvSpPr>
          <p:cNvPr id="64" name="Google Shape;64;p14"/>
          <p:cNvSpPr txBox="1"/>
          <p:nvPr>
            <p:ph idx="12" type="sldNum"/>
          </p:nvPr>
        </p:nvSpPr>
        <p:spPr>
          <a:xfrm>
            <a:off x="8595233" y="47498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p:nvPr>
            <p:ph idx="2" type="pic"/>
          </p:nvPr>
        </p:nvSpPr>
        <p:spPr>
          <a:xfrm>
            <a:off x="5021925" y="2705350"/>
            <a:ext cx="4122000" cy="2438100"/>
          </a:xfrm>
          <a:prstGeom prst="rect">
            <a:avLst/>
          </a:prstGeom>
        </p:spPr>
      </p:sp>
      <p:sp>
        <p:nvSpPr>
          <p:cNvPr id="66" name="Google Shape;66;p14"/>
          <p:cNvSpPr txBox="1"/>
          <p:nvPr/>
        </p:nvSpPr>
        <p:spPr>
          <a:xfrm>
            <a:off x="5349675" y="1402050"/>
            <a:ext cx="34665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600">
                <a:solidFill>
                  <a:schemeClr val="dk1"/>
                </a:solidFill>
                <a:latin typeface="Helvetica Neue"/>
                <a:ea typeface="Helvetica Neue"/>
                <a:cs typeface="Helvetica Neue"/>
                <a:sym typeface="Helvetica Neue"/>
              </a:rPr>
              <a:t>start fixing the layout: change the colors to what you want them to be, remove unnecessary pages or add pages to navBar if needed, fixing locations of stuff and font. Get it to the point where now all you have to do is insert the businesses specific info</a:t>
            </a:r>
            <a:endParaRPr i="1" sz="1600">
              <a:solidFill>
                <a:schemeClr val="dk1"/>
              </a:solidFill>
              <a:latin typeface="Helvetica Neue"/>
              <a:ea typeface="Helvetica Neue"/>
              <a:cs typeface="Helvetica Neue"/>
              <a:sym typeface="Helvetica Neue"/>
            </a:endParaRPr>
          </a:p>
          <a:p>
            <a:pPr indent="0" lvl="0" marL="0" rtl="0" algn="ctr">
              <a:spcBef>
                <a:spcPts val="0"/>
              </a:spcBef>
              <a:spcAft>
                <a:spcPts val="0"/>
              </a:spcAft>
              <a:buNone/>
            </a:pPr>
            <a:r>
              <a:t/>
            </a:r>
            <a:endParaRPr i="1" sz="16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