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handoutMasterIdLst>
    <p:handoutMasterId r:id="rId35"/>
  </p:handoutMasterIdLst>
  <p:sldIdLst>
    <p:sldId id="256" r:id="rId2"/>
    <p:sldId id="259" r:id="rId3"/>
    <p:sldId id="271" r:id="rId4"/>
    <p:sldId id="426" r:id="rId5"/>
    <p:sldId id="414" r:id="rId6"/>
    <p:sldId id="405" r:id="rId7"/>
    <p:sldId id="420" r:id="rId8"/>
    <p:sldId id="421" r:id="rId9"/>
    <p:sldId id="427" r:id="rId10"/>
    <p:sldId id="430" r:id="rId11"/>
    <p:sldId id="434" r:id="rId12"/>
    <p:sldId id="432" r:id="rId13"/>
    <p:sldId id="453" r:id="rId14"/>
    <p:sldId id="454" r:id="rId15"/>
    <p:sldId id="431" r:id="rId16"/>
    <p:sldId id="455" r:id="rId17"/>
    <p:sldId id="456" r:id="rId18"/>
    <p:sldId id="457" r:id="rId19"/>
    <p:sldId id="452" r:id="rId20"/>
    <p:sldId id="433" r:id="rId21"/>
    <p:sldId id="458" r:id="rId22"/>
    <p:sldId id="459" r:id="rId23"/>
    <p:sldId id="460" r:id="rId24"/>
    <p:sldId id="461" r:id="rId25"/>
    <p:sldId id="435" r:id="rId26"/>
    <p:sldId id="439" r:id="rId27"/>
    <p:sldId id="463" r:id="rId28"/>
    <p:sldId id="464" r:id="rId29"/>
    <p:sldId id="443" r:id="rId30"/>
    <p:sldId id="436" r:id="rId31"/>
    <p:sldId id="451" r:id="rId32"/>
    <p:sldId id="465" r:id="rId33"/>
    <p:sldId id="289"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47"/>
    <a:srgbClr val="ED7D31"/>
    <a:srgbClr val="830303"/>
    <a:srgbClr val="A50021"/>
    <a:srgbClr val="80008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7" autoAdjust="0"/>
    <p:restoredTop sz="94660"/>
  </p:normalViewPr>
  <p:slideViewPr>
    <p:cSldViewPr snapToGrid="0" showGuides="1">
      <p:cViewPr varScale="1">
        <p:scale>
          <a:sx n="107" d="100"/>
          <a:sy n="107" d="100"/>
        </p:scale>
        <p:origin x="686" y="72"/>
      </p:cViewPr>
      <p:guideLst>
        <p:guide orient="horz" pos="1620"/>
        <p:guide pos="2880"/>
      </p:guideLst>
    </p:cSldViewPr>
  </p:slideViewPr>
  <p:notesTextViewPr>
    <p:cViewPr>
      <p:scale>
        <a:sx n="3" d="2"/>
        <a:sy n="3" d="2"/>
      </p:scale>
      <p:origin x="0" y="0"/>
    </p:cViewPr>
  </p:notesTextViewPr>
  <p:notesViewPr>
    <p:cSldViewPr snapToGrid="0" showGuides="1">
      <p:cViewPr varScale="1">
        <p:scale>
          <a:sx n="53" d="100"/>
          <a:sy n="53" d="100"/>
        </p:scale>
        <p:origin x="284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5B0AAC-A24E-4F33-96E5-A7AD05E4B01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CD68FF4-8AAB-42D5-9FCA-0753051D87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B8DCD1-8A56-4CF2-8182-456E86EDEE95}" type="datetimeFigureOut">
              <a:rPr lang="en-US" smtClean="0"/>
              <a:t>11/22/2020</a:t>
            </a:fld>
            <a:endParaRPr lang="en-US" dirty="0"/>
          </a:p>
        </p:txBody>
      </p:sp>
      <p:sp>
        <p:nvSpPr>
          <p:cNvPr id="4" name="Footer Placeholder 3">
            <a:extLst>
              <a:ext uri="{FF2B5EF4-FFF2-40B4-BE49-F238E27FC236}">
                <a16:creationId xmlns:a16="http://schemas.microsoft.com/office/drawing/2014/main" id="{93DA838A-661A-4ECB-9B15-9208EA2634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F9C7121-F906-402A-AE08-3733CA7AC2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329B1E-D58E-40EB-B525-99F1C1143F51}" type="slidenum">
              <a:rPr lang="en-US" smtClean="0"/>
              <a:t>‹#›</a:t>
            </a:fld>
            <a:endParaRPr lang="en-US" dirty="0"/>
          </a:p>
        </p:txBody>
      </p:sp>
    </p:spTree>
    <p:extLst>
      <p:ext uri="{BB962C8B-B14F-4D97-AF65-F5344CB8AC3E}">
        <p14:creationId xmlns:p14="http://schemas.microsoft.com/office/powerpoint/2010/main" val="332236958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76334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49832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4647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9144000" cy="5143500"/>
          </a:xfrm>
          <a:prstGeom prst="rect">
            <a:avLst/>
          </a:prstGeom>
        </p:spPr>
        <p:txBody>
          <a:bodyPr/>
          <a:lstStyle/>
          <a:p>
            <a:endParaRPr lang="en-US" dirty="0"/>
          </a:p>
        </p:txBody>
      </p:sp>
    </p:spTree>
    <p:extLst>
      <p:ext uri="{BB962C8B-B14F-4D97-AF65-F5344CB8AC3E}">
        <p14:creationId xmlns:p14="http://schemas.microsoft.com/office/powerpoint/2010/main" val="38256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067198" y="1563829"/>
            <a:ext cx="2022438" cy="2015843"/>
          </a:xfrm>
          <a:prstGeom prst="ellipse">
            <a:avLst/>
          </a:prstGeom>
        </p:spPr>
        <p:txBody>
          <a:bodyPr/>
          <a:lstStyle/>
          <a:p>
            <a:endParaRPr lang="en-US" dirty="0"/>
          </a:p>
        </p:txBody>
      </p:sp>
    </p:spTree>
    <p:extLst>
      <p:ext uri="{BB962C8B-B14F-4D97-AF65-F5344CB8AC3E}">
        <p14:creationId xmlns:p14="http://schemas.microsoft.com/office/powerpoint/2010/main" val="133882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678538" y="474292"/>
            <a:ext cx="2465462" cy="4204531"/>
          </a:xfrm>
          <a:prstGeom prst="rect">
            <a:avLst/>
          </a:prstGeom>
        </p:spPr>
        <p:txBody>
          <a:bodyPr/>
          <a:lstStyle/>
          <a:p>
            <a:endParaRPr lang="en-US" dirty="0"/>
          </a:p>
        </p:txBody>
      </p:sp>
    </p:spTree>
    <p:extLst>
      <p:ext uri="{BB962C8B-B14F-4D97-AF65-F5344CB8AC3E}">
        <p14:creationId xmlns:p14="http://schemas.microsoft.com/office/powerpoint/2010/main" val="416773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765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20E90DF-4423-4C14-980F-7EA8778FCB6C}"/>
              </a:ext>
            </a:extLst>
          </p:cNvPr>
          <p:cNvSpPr>
            <a:spLocks noGrp="1"/>
          </p:cNvSpPr>
          <p:nvPr>
            <p:ph type="pic" sz="quarter" idx="10"/>
          </p:nvPr>
        </p:nvSpPr>
        <p:spPr>
          <a:xfrm>
            <a:off x="0" y="471488"/>
            <a:ext cx="3871913" cy="4200525"/>
          </a:xfrm>
          <a:prstGeom prst="rect">
            <a:avLst/>
          </a:prstGeom>
        </p:spPr>
        <p:txBody>
          <a:bodyPr/>
          <a:lstStyle/>
          <a:p>
            <a:endParaRPr lang="en-US" dirty="0"/>
          </a:p>
        </p:txBody>
      </p:sp>
    </p:spTree>
    <p:extLst>
      <p:ext uri="{BB962C8B-B14F-4D97-AF65-F5344CB8AC3E}">
        <p14:creationId xmlns:p14="http://schemas.microsoft.com/office/powerpoint/2010/main" val="40496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AB41F556-60C8-4FE8-9985-C9103F32DC03}"/>
              </a:ext>
            </a:extLst>
          </p:cNvPr>
          <p:cNvSpPr>
            <a:spLocks noGrp="1"/>
          </p:cNvSpPr>
          <p:nvPr>
            <p:ph type="pic" sz="quarter" idx="11"/>
          </p:nvPr>
        </p:nvSpPr>
        <p:spPr>
          <a:xfrm>
            <a:off x="6683458" y="1"/>
            <a:ext cx="2460542" cy="5143499"/>
          </a:xfrm>
          <a:prstGeom prst="rect">
            <a:avLst/>
          </a:prstGeom>
        </p:spPr>
        <p:txBody>
          <a:bodyPr/>
          <a:lstStyle/>
          <a:p>
            <a:endParaRPr lang="en-US" dirty="0"/>
          </a:p>
        </p:txBody>
      </p:sp>
      <p:sp>
        <p:nvSpPr>
          <p:cNvPr id="3" name="Picture Placeholder 2">
            <a:extLst>
              <a:ext uri="{FF2B5EF4-FFF2-40B4-BE49-F238E27FC236}">
                <a16:creationId xmlns:a16="http://schemas.microsoft.com/office/drawing/2014/main" id="{84EE488B-9715-45AF-8EB7-5003D0814D31}"/>
              </a:ext>
            </a:extLst>
          </p:cNvPr>
          <p:cNvSpPr>
            <a:spLocks noGrp="1"/>
          </p:cNvSpPr>
          <p:nvPr>
            <p:ph type="pic" sz="quarter" idx="10"/>
          </p:nvPr>
        </p:nvSpPr>
        <p:spPr>
          <a:xfrm>
            <a:off x="5644042" y="1532929"/>
            <a:ext cx="2078831" cy="2077640"/>
          </a:xfrm>
          <a:prstGeom prst="rect">
            <a:avLst/>
          </a:prstGeom>
        </p:spPr>
        <p:txBody>
          <a:bodyPr/>
          <a:lstStyle/>
          <a:p>
            <a:endParaRPr lang="en-US" dirty="0"/>
          </a:p>
        </p:txBody>
      </p:sp>
    </p:spTree>
    <p:extLst>
      <p:ext uri="{BB962C8B-B14F-4D97-AF65-F5344CB8AC3E}">
        <p14:creationId xmlns:p14="http://schemas.microsoft.com/office/powerpoint/2010/main" val="316090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205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1447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8733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13925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9123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88745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62955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067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11/22/2020</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19528813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9" r:id="rId13"/>
    <p:sldLayoutId id="2147483690" r:id="rId14"/>
    <p:sldLayoutId id="2147483691" r:id="rId15"/>
    <p:sldLayoutId id="2147483702" r:id="rId16"/>
    <p:sldLayoutId id="2147483658" r:id="rId17"/>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en.wikipedia.org/wiki/Associative_array"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sanfoundry.com/python-program-implement-stack-using-linked-list/#:~:text=Python%20Program%20to%20Implement%20a%20Stack%20using%20Linked,if%20there%20are%20no%20nodes.%20More%20items...%20" TargetMode="External"/><Relationship Id="rId2" Type="http://schemas.openxmlformats.org/officeDocument/2006/relationships/hyperlink" Target="https://rise.articulate.com/share/Q65g7fNY_sgJqna9VBoodRA4yPfs5IJ7#/lessons/vyBkNiyQO4ZcLO_iJNM8ml2nswnJ3FB8"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Associative_array" TargetMode="External"/><Relationship Id="rId2" Type="http://schemas.openxmlformats.org/officeDocument/2006/relationships/hyperlink" Target="https://rise.articulate.com/share/Q65g7fNY_sgJqna9VBoodRA4yPfs5IJ7#/lessons/vyBkNiyQO4ZcLO_iJNM8ml2nswnJ3FB8"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6F3C989E-223A-4BFB-85EB-F61DA59A214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9144000" cy="5143500"/>
          </a:xfrm>
          <a:prstGeom prst="rect">
            <a:avLst/>
          </a:prstGeom>
          <a:solidFill>
            <a:srgbClr val="A5002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13" dirty="0"/>
          </a:p>
        </p:txBody>
      </p:sp>
      <p:sp>
        <p:nvSpPr>
          <p:cNvPr id="5" name="Rectangle 4">
            <a:extLst>
              <a:ext uri="{FF2B5EF4-FFF2-40B4-BE49-F238E27FC236}">
                <a16:creationId xmlns:a16="http://schemas.microsoft.com/office/drawing/2014/main" id="{8B224790-6C96-464C-A39B-8E688882A7D0}"/>
              </a:ext>
            </a:extLst>
          </p:cNvPr>
          <p:cNvSpPr/>
          <p:nvPr/>
        </p:nvSpPr>
        <p:spPr>
          <a:xfrm>
            <a:off x="2436424" y="2535093"/>
            <a:ext cx="4271153" cy="884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 name="TextBox 1">
            <a:extLst>
              <a:ext uri="{FF2B5EF4-FFF2-40B4-BE49-F238E27FC236}">
                <a16:creationId xmlns:a16="http://schemas.microsoft.com/office/drawing/2014/main" id="{C81F13AF-53A6-4AC2-993E-BDE678E24262}"/>
              </a:ext>
            </a:extLst>
          </p:cNvPr>
          <p:cNvSpPr txBox="1"/>
          <p:nvPr/>
        </p:nvSpPr>
        <p:spPr>
          <a:xfrm>
            <a:off x="471714" y="1185602"/>
            <a:ext cx="8200571" cy="1200329"/>
          </a:xfrm>
          <a:prstGeom prst="rect">
            <a:avLst/>
          </a:prstGeom>
          <a:noFill/>
        </p:spPr>
        <p:txBody>
          <a:bodyPr wrap="square" rtlCol="0">
            <a:spAutoFit/>
          </a:bodyPr>
          <a:lstStyle/>
          <a:p>
            <a:pPr algn="ctr"/>
            <a:r>
              <a:rPr lang="en-US" sz="3600" b="1" dirty="0">
                <a:solidFill>
                  <a:schemeClr val="bg1"/>
                </a:solidFill>
                <a:latin typeface="Work Sans" panose="00000500000000000000"/>
              </a:rPr>
              <a:t>Software Development: Data Structures (H16Y35)</a:t>
            </a:r>
          </a:p>
        </p:txBody>
      </p:sp>
      <p:sp>
        <p:nvSpPr>
          <p:cNvPr id="13" name="TextBox 12">
            <a:extLst>
              <a:ext uri="{FF2B5EF4-FFF2-40B4-BE49-F238E27FC236}">
                <a16:creationId xmlns:a16="http://schemas.microsoft.com/office/drawing/2014/main" id="{08CA0C45-7EE0-456C-A3D2-3DDBBE70769B}"/>
              </a:ext>
            </a:extLst>
          </p:cNvPr>
          <p:cNvSpPr txBox="1"/>
          <p:nvPr/>
        </p:nvSpPr>
        <p:spPr>
          <a:xfrm>
            <a:off x="1139372" y="2764771"/>
            <a:ext cx="6901542" cy="461665"/>
          </a:xfrm>
          <a:prstGeom prst="rect">
            <a:avLst/>
          </a:prstGeom>
          <a:noFill/>
        </p:spPr>
        <p:txBody>
          <a:bodyPr wrap="square" rtlCol="0">
            <a:spAutoFit/>
          </a:bodyPr>
          <a:lstStyle/>
          <a:p>
            <a:pPr algn="ctr"/>
            <a:r>
              <a:rPr lang="en-US" sz="2400" dirty="0">
                <a:solidFill>
                  <a:schemeClr val="bg1"/>
                </a:solidFill>
                <a:latin typeface="Work Sans" panose="00000500000000000000" pitchFamily="50" charset="0"/>
              </a:rPr>
              <a:t>Lecture 10 :Hash Tables, Sets, Maps and Collections</a:t>
            </a:r>
          </a:p>
        </p:txBody>
      </p:sp>
      <p:sp>
        <p:nvSpPr>
          <p:cNvPr id="14" name="TextBox 13">
            <a:extLst>
              <a:ext uri="{FF2B5EF4-FFF2-40B4-BE49-F238E27FC236}">
                <a16:creationId xmlns:a16="http://schemas.microsoft.com/office/drawing/2014/main" id="{EF7EADD1-333B-4E05-8232-A7C83E903F73}"/>
              </a:ext>
            </a:extLst>
          </p:cNvPr>
          <p:cNvSpPr txBox="1"/>
          <p:nvPr/>
        </p:nvSpPr>
        <p:spPr>
          <a:xfrm>
            <a:off x="1676993" y="4489121"/>
            <a:ext cx="5790011" cy="207749"/>
          </a:xfrm>
          <a:prstGeom prst="rect">
            <a:avLst/>
          </a:prstGeom>
          <a:noFill/>
        </p:spPr>
        <p:txBody>
          <a:bodyPr wrap="square" rtlCol="0">
            <a:spAutoFit/>
          </a:bodyPr>
          <a:lstStyle/>
          <a:p>
            <a:pPr algn="ctr"/>
            <a:r>
              <a:rPr lang="en-US" sz="750" spc="225" dirty="0">
                <a:solidFill>
                  <a:schemeClr val="bg1"/>
                </a:solidFill>
                <a:latin typeface="Work Sans" panose="00000500000000000000" pitchFamily="50" charset="0"/>
              </a:rPr>
              <a:t>c.nyssen@nescol.ac.uk   © NESCOL 2020</a:t>
            </a:r>
          </a:p>
        </p:txBody>
      </p:sp>
    </p:spTree>
    <p:extLst>
      <p:ext uri="{BB962C8B-B14F-4D97-AF65-F5344CB8AC3E}">
        <p14:creationId xmlns:p14="http://schemas.microsoft.com/office/powerpoint/2010/main" val="61665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hematic of letters being mapped to ordinal values in the ASCII table, with added multiplier">
            <a:extLst>
              <a:ext uri="{FF2B5EF4-FFF2-40B4-BE49-F238E27FC236}">
                <a16:creationId xmlns:a16="http://schemas.microsoft.com/office/drawing/2014/main" id="{6C65C543-C96A-437D-9F31-CA1C39F6B071}"/>
              </a:ext>
            </a:extLst>
          </p:cNvPr>
          <p:cNvPicPr/>
          <p:nvPr/>
        </p:nvPicPr>
        <p:blipFill>
          <a:blip r:embed="rId2"/>
          <a:stretch>
            <a:fillRect/>
          </a:stretch>
        </p:blipFill>
        <p:spPr>
          <a:xfrm>
            <a:off x="1706245" y="1274854"/>
            <a:ext cx="5731510" cy="1457960"/>
          </a:xfrm>
          <a:prstGeom prst="rect">
            <a:avLst/>
          </a:prstGeom>
        </p:spPr>
      </p:pic>
      <p:sp>
        <p:nvSpPr>
          <p:cNvPr id="11" name="Rectangle 2">
            <a:extLst>
              <a:ext uri="{FF2B5EF4-FFF2-40B4-BE49-F238E27FC236}">
                <a16:creationId xmlns:a16="http://schemas.microsoft.com/office/drawing/2014/main" id="{22234359-C59B-45F6-BF9A-B5990F237853}"/>
              </a:ext>
            </a:extLst>
          </p:cNvPr>
          <p:cNvSpPr>
            <a:spLocks noChangeArrowheads="1"/>
          </p:cNvSpPr>
          <p:nvPr/>
        </p:nvSpPr>
        <p:spPr bwMode="auto">
          <a:xfrm>
            <a:off x="302811" y="2950437"/>
            <a:ext cx="8303342"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rgbClr val="3C3C3B"/>
                </a:solidFill>
                <a:effectLst/>
                <a:ea typeface="Helvetica" panose="020B0604020202020204" pitchFamily="34" charset="0"/>
              </a:rPr>
              <a:t>Note that the last row is the result of multiplying the values in rows 2 and 3 such that 104 x 1 equals 104, as an example.  This time we get different hash values for our strings.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400" b="0" i="0" u="none" strike="noStrike" cap="none" normalizeH="0" baseline="0" dirty="0">
              <a:ln>
                <a:noFill/>
              </a:ln>
              <a:solidFill>
                <a:srgbClr val="3C3C3B"/>
              </a:solidFill>
              <a:effectLst/>
              <a:ea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1400" dirty="0">
                <a:solidFill>
                  <a:srgbClr val="3C3C3B"/>
                </a:solidFill>
                <a:ea typeface="Helvetica" panose="020B0604020202020204" pitchFamily="34" charset="0"/>
              </a:rPr>
              <a:t>This is still not</a:t>
            </a:r>
            <a:r>
              <a:rPr kumimoji="0" lang="en-GB" altLang="en-US" sz="1400" b="0" i="0" u="none" strike="noStrike" cap="none" normalizeH="0" baseline="0" dirty="0">
                <a:ln>
                  <a:noFill/>
                </a:ln>
                <a:solidFill>
                  <a:srgbClr val="3C3C3B"/>
                </a:solidFill>
                <a:effectLst/>
                <a:ea typeface="Helvetica" panose="020B0604020202020204" pitchFamily="34" charset="0"/>
              </a:rPr>
              <a:t> a </a:t>
            </a:r>
            <a:r>
              <a:rPr kumimoji="0" lang="en-GB" altLang="en-US" sz="1400" b="0" i="1" u="none" strike="noStrike" cap="none" normalizeH="0" baseline="0" dirty="0">
                <a:ln>
                  <a:noFill/>
                </a:ln>
                <a:solidFill>
                  <a:srgbClr val="3C3C3B"/>
                </a:solidFill>
                <a:effectLst/>
                <a:ea typeface="Helvetica" panose="020B0604020202020204" pitchFamily="34" charset="0"/>
              </a:rPr>
              <a:t>perfect</a:t>
            </a:r>
            <a:r>
              <a:rPr kumimoji="0" lang="en-GB" altLang="en-US" sz="1400" b="0" i="0" u="none" strike="noStrike" cap="none" normalizeH="0" baseline="0" dirty="0">
                <a:ln>
                  <a:noFill/>
                </a:ln>
                <a:solidFill>
                  <a:srgbClr val="3C3C3B"/>
                </a:solidFill>
                <a:effectLst/>
                <a:ea typeface="Helvetica" panose="020B0604020202020204" pitchFamily="34" charset="0"/>
              </a:rPr>
              <a:t> hash. Let us try the strings </a:t>
            </a:r>
            <a:r>
              <a:rPr kumimoji="0" lang="en-GB" altLang="en-US" sz="1400" b="0" i="0" u="none" strike="noStrike" cap="none" normalizeH="0" baseline="0" dirty="0">
                <a:ln>
                  <a:noFill/>
                </a:ln>
                <a:solidFill>
                  <a:srgbClr val="C7254E"/>
                </a:solidFill>
                <a:effectLst/>
                <a:ea typeface="Times New Roman" panose="02020603050405020304" pitchFamily="18" charset="0"/>
                <a:cs typeface="Courier New" panose="02070309020205020404" pitchFamily="49" charset="0"/>
              </a:rPr>
              <a:t>ad</a:t>
            </a:r>
            <a:r>
              <a:rPr kumimoji="0" lang="en-GB" altLang="en-US" sz="1400" b="0" i="0" u="none" strike="noStrike" cap="none" normalizeH="0" baseline="0" dirty="0">
                <a:ln>
                  <a:noFill/>
                </a:ln>
                <a:solidFill>
                  <a:srgbClr val="3C3C3B"/>
                </a:solidFill>
                <a:effectLst/>
                <a:ea typeface="Helvetica" panose="020B0604020202020204" pitchFamily="34" charset="0"/>
              </a:rPr>
              <a:t> and </a:t>
            </a:r>
            <a:r>
              <a:rPr kumimoji="0" lang="en-GB" altLang="en-US" sz="1400" b="0" i="0" u="none" strike="noStrike" cap="none" normalizeH="0" baseline="0" dirty="0" err="1">
                <a:ln>
                  <a:noFill/>
                </a:ln>
                <a:solidFill>
                  <a:srgbClr val="C7254E"/>
                </a:solidFill>
                <a:effectLst/>
                <a:ea typeface="Times New Roman" panose="02020603050405020304" pitchFamily="18" charset="0"/>
                <a:cs typeface="Courier New" panose="02070309020205020404" pitchFamily="49" charset="0"/>
              </a:rPr>
              <a:t>ga</a:t>
            </a:r>
            <a:r>
              <a:rPr kumimoji="0" lang="en-GB" altLang="en-US" sz="1400" b="0" i="0" u="none" strike="noStrike" cap="none" normalizeH="0" baseline="0" dirty="0">
                <a:ln>
                  <a:noFill/>
                </a:ln>
                <a:solidFill>
                  <a:srgbClr val="3C3C3B"/>
                </a:solidFill>
                <a:effectLst/>
                <a:ea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400" dirty="0">
              <a:solidFill>
                <a:srgbClr val="3C3C3B"/>
              </a:solidFill>
            </a:endParaRPr>
          </a:p>
          <a:p>
            <a:pPr lvl="0" defTabSz="914400" eaLnBrk="0" fontAlgn="base" hangingPunct="0">
              <a:spcBef>
                <a:spcPct val="0"/>
              </a:spcBef>
              <a:spcAft>
                <a:spcPct val="0"/>
              </a:spcAft>
            </a:pPr>
            <a:r>
              <a:rPr lang="en-GB" altLang="en-US" sz="1400" dirty="0">
                <a:solidFill>
                  <a:srgbClr val="3C3C3B"/>
                </a:solidFill>
              </a:rPr>
              <a:t>(T</a:t>
            </a:r>
            <a:r>
              <a:rPr lang="en-GB" sz="1400" dirty="0">
                <a:solidFill>
                  <a:srgbClr val="3C3C3B"/>
                </a:solidFill>
              </a:rPr>
              <a:t>his doesn't have to be a problem, but we do need to devise </a:t>
            </a:r>
          </a:p>
          <a:p>
            <a:pPr lvl="0" defTabSz="914400" eaLnBrk="0" fontAlgn="base" hangingPunct="0">
              <a:spcBef>
                <a:spcPct val="0"/>
              </a:spcBef>
              <a:spcAft>
                <a:spcPct val="0"/>
              </a:spcAft>
            </a:pPr>
            <a:r>
              <a:rPr lang="en-GB" sz="1400" dirty="0">
                <a:solidFill>
                  <a:srgbClr val="3C3C3B"/>
                </a:solidFill>
              </a:rPr>
              <a:t>a strategy for resolving collisions. )</a:t>
            </a:r>
            <a:endParaRPr kumimoji="0" lang="en-GB" altLang="en-US" sz="1400" b="0" i="0" u="none" strike="noStrike" cap="none" normalizeH="0" baseline="0" dirty="0">
              <a:ln>
                <a:noFill/>
              </a:ln>
              <a:solidFill>
                <a:schemeClr val="tx1"/>
              </a:solidFill>
              <a:effectLst/>
            </a:endParaRPr>
          </a:p>
        </p:txBody>
      </p:sp>
      <p:sp>
        <p:nvSpPr>
          <p:cNvPr id="14" name="Title 1">
            <a:extLst>
              <a:ext uri="{FF2B5EF4-FFF2-40B4-BE49-F238E27FC236}">
                <a16:creationId xmlns:a16="http://schemas.microsoft.com/office/drawing/2014/main" id="{37D5829D-67C4-4DEB-A815-E4D2E24A8985}"/>
              </a:ext>
            </a:extLst>
          </p:cNvPr>
          <p:cNvSpPr>
            <a:spLocks noGrp="1"/>
          </p:cNvSpPr>
          <p:nvPr>
            <p:ph type="title"/>
          </p:nvPr>
        </p:nvSpPr>
        <p:spPr>
          <a:xfrm>
            <a:off x="628650" y="539948"/>
            <a:ext cx="7886700" cy="994172"/>
          </a:xfrm>
        </p:spPr>
        <p:txBody>
          <a:bodyPr>
            <a:normAutofit fontScale="90000"/>
          </a:bodyPr>
          <a:lstStyle/>
          <a:p>
            <a:r>
              <a:rPr lang="en-GB" sz="3600" b="1" dirty="0">
                <a:solidFill>
                  <a:srgbClr val="ED7D31"/>
                </a:solidFill>
              </a:rPr>
              <a:t>Not-quite-perfect hashing functions</a:t>
            </a:r>
            <a:br>
              <a:rPr lang="en-US" sz="3600" b="1" dirty="0">
                <a:solidFill>
                  <a:srgbClr val="ED7D31"/>
                </a:solidFill>
              </a:rPr>
            </a:br>
            <a:endParaRPr lang="en-GB" dirty="0"/>
          </a:p>
        </p:txBody>
      </p:sp>
      <p:pic>
        <p:nvPicPr>
          <p:cNvPr id="15" name="Picture 14" descr="screenshot of running program with two different inputs but identical result">
            <a:extLst>
              <a:ext uri="{FF2B5EF4-FFF2-40B4-BE49-F238E27FC236}">
                <a16:creationId xmlns:a16="http://schemas.microsoft.com/office/drawing/2014/main" id="{C3BF0AA1-7AD6-4957-857B-EEB47A0996DB}"/>
              </a:ext>
            </a:extLst>
          </p:cNvPr>
          <p:cNvPicPr>
            <a:picLocks noChangeAspect="1"/>
          </p:cNvPicPr>
          <p:nvPr/>
        </p:nvPicPr>
        <p:blipFill>
          <a:blip r:embed="rId3"/>
          <a:stretch>
            <a:fillRect/>
          </a:stretch>
        </p:blipFill>
        <p:spPr>
          <a:xfrm>
            <a:off x="5580668" y="3496655"/>
            <a:ext cx="2414278" cy="1403650"/>
          </a:xfrm>
          <a:prstGeom prst="rect">
            <a:avLst/>
          </a:prstGeom>
        </p:spPr>
      </p:pic>
    </p:spTree>
    <p:extLst>
      <p:ext uri="{BB962C8B-B14F-4D97-AF65-F5344CB8AC3E}">
        <p14:creationId xmlns:p14="http://schemas.microsoft.com/office/powerpoint/2010/main" val="2859544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B06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8EBE97-5764-4717-A773-62D98EDCBB7C}"/>
              </a:ext>
            </a:extLst>
          </p:cNvPr>
          <p:cNvSpPr>
            <a:spLocks noGrp="1"/>
          </p:cNvSpPr>
          <p:nvPr>
            <p:ph type="title"/>
          </p:nvPr>
        </p:nvSpPr>
        <p:spPr>
          <a:xfrm>
            <a:off x="6820122" y="464010"/>
            <a:ext cx="1960404" cy="3595926"/>
          </a:xfrm>
        </p:spPr>
        <p:txBody>
          <a:bodyPr>
            <a:normAutofit/>
          </a:bodyPr>
          <a:lstStyle/>
          <a:p>
            <a:r>
              <a:rPr lang="en-GB" sz="1900" dirty="0">
                <a:solidFill>
                  <a:srgbClr val="FFFFFF"/>
                </a:solidFill>
              </a:rPr>
              <a:t>Improved Hashing function using a multiplier </a:t>
            </a:r>
          </a:p>
        </p:txBody>
      </p:sp>
      <p:sp>
        <p:nvSpPr>
          <p:cNvPr id="10"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015" y="363474"/>
            <a:ext cx="6096762" cy="429310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screenshot of program output showing improved hash function">
            <a:extLst>
              <a:ext uri="{FF2B5EF4-FFF2-40B4-BE49-F238E27FC236}">
                <a16:creationId xmlns:a16="http://schemas.microsoft.com/office/drawing/2014/main" id="{BDD30539-7556-4309-AA8E-8A3D048FEF5F}"/>
              </a:ext>
            </a:extLst>
          </p:cNvPr>
          <p:cNvPicPr>
            <a:picLocks noChangeAspect="1"/>
          </p:cNvPicPr>
          <p:nvPr/>
        </p:nvPicPr>
        <p:blipFill>
          <a:blip r:embed="rId2"/>
          <a:stretch>
            <a:fillRect/>
          </a:stretch>
        </p:blipFill>
        <p:spPr>
          <a:xfrm>
            <a:off x="436199" y="615677"/>
            <a:ext cx="5964393" cy="3788702"/>
          </a:xfrm>
          <a:prstGeom prst="rect">
            <a:avLst/>
          </a:prstGeom>
        </p:spPr>
      </p:pic>
    </p:spTree>
    <p:extLst>
      <p:ext uri="{BB962C8B-B14F-4D97-AF65-F5344CB8AC3E}">
        <p14:creationId xmlns:p14="http://schemas.microsoft.com/office/powerpoint/2010/main" val="2553612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EE29-7A23-412D-86C3-64AEA740163C}"/>
              </a:ext>
            </a:extLst>
          </p:cNvPr>
          <p:cNvSpPr>
            <a:spLocks noGrp="1"/>
          </p:cNvSpPr>
          <p:nvPr>
            <p:ph type="title"/>
          </p:nvPr>
        </p:nvSpPr>
        <p:spPr>
          <a:xfrm>
            <a:off x="628650" y="510777"/>
            <a:ext cx="7886700" cy="994172"/>
          </a:xfrm>
        </p:spPr>
        <p:txBody>
          <a:bodyPr>
            <a:normAutofit fontScale="90000"/>
          </a:bodyPr>
          <a:lstStyle/>
          <a:p>
            <a:r>
              <a:rPr lang="en-GB" sz="3600" b="1" dirty="0">
                <a:solidFill>
                  <a:srgbClr val="ED7D31"/>
                </a:solidFill>
              </a:rPr>
              <a:t>Hash Table Implementation</a:t>
            </a:r>
            <a:br>
              <a:rPr lang="en-GB" dirty="0"/>
            </a:br>
            <a:endParaRPr lang="en-GB" dirty="0"/>
          </a:p>
        </p:txBody>
      </p:sp>
      <p:sp>
        <p:nvSpPr>
          <p:cNvPr id="3" name="Content Placeholder 2">
            <a:extLst>
              <a:ext uri="{FF2B5EF4-FFF2-40B4-BE49-F238E27FC236}">
                <a16:creationId xmlns:a16="http://schemas.microsoft.com/office/drawing/2014/main" id="{6C4DBC60-8A7B-4BB2-B0E3-74E0E37B82F2}"/>
              </a:ext>
            </a:extLst>
          </p:cNvPr>
          <p:cNvSpPr>
            <a:spLocks noGrp="1"/>
          </p:cNvSpPr>
          <p:nvPr>
            <p:ph idx="1"/>
          </p:nvPr>
        </p:nvSpPr>
        <p:spPr>
          <a:xfrm>
            <a:off x="628650" y="1107281"/>
            <a:ext cx="7729538" cy="3525442"/>
          </a:xfrm>
        </p:spPr>
        <p:txBody>
          <a:bodyPr>
            <a:noAutofit/>
          </a:bodyPr>
          <a:lstStyle/>
          <a:p>
            <a:pPr marL="0" indent="0">
              <a:buNone/>
            </a:pPr>
            <a:endParaRPr lang="en-GB" dirty="0"/>
          </a:p>
          <a:p>
            <a:pPr marL="0" indent="0">
              <a:buNone/>
            </a:pPr>
            <a:endParaRPr lang="en-GB" sz="2000" dirty="0"/>
          </a:p>
          <a:p>
            <a:pPr marL="0" indent="0">
              <a:buNone/>
            </a:pPr>
            <a:endParaRPr lang="en-GB" sz="2000" dirty="0"/>
          </a:p>
        </p:txBody>
      </p:sp>
      <p:sp>
        <p:nvSpPr>
          <p:cNvPr id="5" name="Rectangle 1">
            <a:extLst>
              <a:ext uri="{FF2B5EF4-FFF2-40B4-BE49-F238E27FC236}">
                <a16:creationId xmlns:a16="http://schemas.microsoft.com/office/drawing/2014/main" id="{1D030A0E-BB30-4556-96CD-0891DA93C7EC}"/>
              </a:ext>
            </a:extLst>
          </p:cNvPr>
          <p:cNvSpPr>
            <a:spLocks noChangeArrowheads="1"/>
          </p:cNvSpPr>
          <p:nvPr/>
        </p:nvSpPr>
        <p:spPr bwMode="auto">
          <a:xfrm>
            <a:off x="628650" y="1140589"/>
            <a:ext cx="796966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b="0" i="0" u="none" strike="noStrike" cap="none" normalizeH="0" baseline="0" dirty="0">
                <a:ln>
                  <a:noFill/>
                </a:ln>
                <a:solidFill>
                  <a:srgbClr val="3C3C3B"/>
                </a:solidFill>
                <a:effectLst/>
                <a:latin typeface="+mj-lt"/>
                <a:ea typeface="Helvetica" panose="020B0604020202020204" pitchFamily="34" charset="0"/>
              </a:rPr>
              <a:t>A </a:t>
            </a:r>
            <a:r>
              <a:rPr kumimoji="0" lang="en-US" altLang="en-US" b="1" i="0" u="none" strike="noStrike" cap="none" normalizeH="0" baseline="0" dirty="0">
                <a:ln>
                  <a:noFill/>
                </a:ln>
                <a:solidFill>
                  <a:srgbClr val="3C3C3B"/>
                </a:solidFill>
                <a:effectLst/>
                <a:latin typeface="+mj-lt"/>
                <a:ea typeface="Helvetica" panose="020B0604020202020204" pitchFamily="34" charset="0"/>
              </a:rPr>
              <a:t>hash table</a:t>
            </a:r>
            <a:r>
              <a:rPr kumimoji="0" lang="en-US" altLang="en-US" b="0" i="0" u="none" strike="noStrike" cap="none" normalizeH="0" baseline="0" dirty="0">
                <a:ln>
                  <a:noFill/>
                </a:ln>
                <a:solidFill>
                  <a:srgbClr val="3C3C3B"/>
                </a:solidFill>
                <a:effectLst/>
                <a:latin typeface="+mj-lt"/>
                <a:ea typeface="Helvetica" panose="020B0604020202020204" pitchFamily="34" charset="0"/>
              </a:rPr>
              <a:t> is a t</a:t>
            </a:r>
            <a:r>
              <a:rPr lang="en-US" altLang="en-US" dirty="0">
                <a:solidFill>
                  <a:srgbClr val="3C3C3B"/>
                </a:solidFill>
                <a:latin typeface="+mj-lt"/>
                <a:ea typeface="Helvetica" panose="020B0604020202020204" pitchFamily="34" charset="0"/>
              </a:rPr>
              <a:t>ype </a:t>
            </a:r>
            <a:r>
              <a:rPr kumimoji="0" lang="en-US" altLang="en-US" b="0" i="0" u="none" strike="noStrike" cap="none" normalizeH="0" baseline="0" dirty="0">
                <a:ln>
                  <a:noFill/>
                </a:ln>
                <a:solidFill>
                  <a:srgbClr val="3C3C3B"/>
                </a:solidFill>
                <a:effectLst/>
                <a:latin typeface="+mj-lt"/>
                <a:ea typeface="Helvetica" panose="020B0604020202020204" pitchFamily="34" charset="0"/>
              </a:rPr>
              <a:t>of list where elements are accessed by a keyword rather than an index number. </a:t>
            </a:r>
          </a:p>
          <a:p>
            <a:pPr lvl="0" defTabSz="914400" eaLnBrk="0" fontAlgn="base" hangingPunct="0">
              <a:spcBef>
                <a:spcPct val="0"/>
              </a:spcBef>
              <a:spcAft>
                <a:spcPct val="0"/>
              </a:spcAft>
            </a:pPr>
            <a:endParaRPr kumimoji="0" lang="en-US" altLang="en-US" b="0" i="0" u="none" strike="noStrike" cap="none" normalizeH="0" baseline="0" dirty="0">
              <a:ln>
                <a:noFill/>
              </a:ln>
              <a:solidFill>
                <a:srgbClr val="3C3C3B"/>
              </a:solidFill>
              <a:effectLst/>
              <a:latin typeface="+mj-lt"/>
              <a:ea typeface="Helvetica" panose="020B0604020202020204" pitchFamily="34" charset="0"/>
            </a:endParaRPr>
          </a:p>
          <a:p>
            <a:pPr lvl="0" defTabSz="914400" eaLnBrk="0" fontAlgn="base" hangingPunct="0">
              <a:spcBef>
                <a:spcPct val="0"/>
              </a:spcBef>
              <a:spcAft>
                <a:spcPct val="0"/>
              </a:spcAft>
            </a:pPr>
            <a:r>
              <a:rPr kumimoji="0" lang="en-US" altLang="en-US" b="0" i="0" u="none" strike="noStrike" cap="none" normalizeH="0" baseline="0" dirty="0">
                <a:ln>
                  <a:noFill/>
                </a:ln>
                <a:solidFill>
                  <a:srgbClr val="3C3C3B"/>
                </a:solidFill>
                <a:effectLst/>
                <a:latin typeface="+mj-lt"/>
                <a:ea typeface="Helvetica" panose="020B0604020202020204" pitchFamily="34" charset="0"/>
              </a:rPr>
              <a:t>Internally, it uses a slightly modified version of our hashing function in order to find the index position in which the element should be inserted. This gives us fast lookups, since we are using an index number which corresponds to the hash value of the key.</a:t>
            </a:r>
          </a:p>
          <a:p>
            <a:pPr lvl="0" defTabSz="914400" eaLnBrk="0" fontAlgn="base" hangingPunct="0">
              <a:spcBef>
                <a:spcPct val="0"/>
              </a:spcBef>
              <a:spcAft>
                <a:spcPct val="0"/>
              </a:spcAft>
            </a:pPr>
            <a:endParaRPr kumimoji="0" lang="en-GB" altLang="en-US" b="0" i="0" u="none" strike="noStrike" cap="none" normalizeH="0" baseline="0" dirty="0">
              <a:ln>
                <a:noFill/>
              </a:ln>
              <a:solidFill>
                <a:schemeClr val="tx1"/>
              </a:solidFill>
              <a:effectLst/>
              <a:latin typeface="+mj-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C3C3B"/>
                </a:solidFill>
                <a:latin typeface="+mj-lt"/>
                <a:ea typeface="Helvetica" panose="020B0604020202020204" pitchFamily="34" charset="0"/>
              </a:rPr>
              <a:t>S</a:t>
            </a:r>
            <a:r>
              <a:rPr kumimoji="0" lang="en-US" altLang="en-US" b="0" i="0" u="none" strike="noStrike" cap="none" normalizeH="0" baseline="0" dirty="0">
                <a:ln>
                  <a:noFill/>
                </a:ln>
                <a:solidFill>
                  <a:srgbClr val="3C3C3B"/>
                </a:solidFill>
                <a:effectLst/>
                <a:latin typeface="+mj-lt"/>
                <a:ea typeface="Helvetica" panose="020B0604020202020204" pitchFamily="34" charset="0"/>
              </a:rPr>
              <a:t>tart by creating a class to make hash table items. These need to have both a key and a value.</a:t>
            </a:r>
            <a:endParaRPr kumimoji="0" lang="en-US" altLang="en-US" b="0" i="0" u="none" strike="noStrike" cap="none" normalizeH="0" baseline="0" dirty="0">
              <a:ln>
                <a:noFill/>
              </a:ln>
              <a:solidFill>
                <a:schemeClr val="tx1"/>
              </a:solidFill>
              <a:effectLst/>
              <a:latin typeface="+mj-lt"/>
            </a:endParaRPr>
          </a:p>
        </p:txBody>
      </p:sp>
      <p:pic>
        <p:nvPicPr>
          <p:cNvPr id="6" name="Picture 5" descr="snppet of Python code showing a HashItem class">
            <a:extLst>
              <a:ext uri="{FF2B5EF4-FFF2-40B4-BE49-F238E27FC236}">
                <a16:creationId xmlns:a16="http://schemas.microsoft.com/office/drawing/2014/main" id="{A8FD5755-5D5D-45DA-A6CA-A297033E7719}"/>
              </a:ext>
            </a:extLst>
          </p:cNvPr>
          <p:cNvPicPr>
            <a:picLocks noChangeAspect="1"/>
          </p:cNvPicPr>
          <p:nvPr/>
        </p:nvPicPr>
        <p:blipFill>
          <a:blip r:embed="rId2"/>
          <a:stretch>
            <a:fillRect/>
          </a:stretch>
        </p:blipFill>
        <p:spPr>
          <a:xfrm>
            <a:off x="5399313" y="3840003"/>
            <a:ext cx="3395889" cy="826027"/>
          </a:xfrm>
          <a:prstGeom prst="rect">
            <a:avLst/>
          </a:prstGeom>
        </p:spPr>
      </p:pic>
    </p:spTree>
    <p:extLst>
      <p:ext uri="{BB962C8B-B14F-4D97-AF65-F5344CB8AC3E}">
        <p14:creationId xmlns:p14="http://schemas.microsoft.com/office/powerpoint/2010/main" val="3000361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9479-72D9-4011-8EBA-C61BF6C43694}"/>
              </a:ext>
            </a:extLst>
          </p:cNvPr>
          <p:cNvSpPr>
            <a:spLocks noGrp="1"/>
          </p:cNvSpPr>
          <p:nvPr>
            <p:ph type="title"/>
          </p:nvPr>
        </p:nvSpPr>
        <p:spPr/>
        <p:txBody>
          <a:bodyPr/>
          <a:lstStyle/>
          <a:p>
            <a:r>
              <a:rPr lang="en-GB" sz="3200" b="1" dirty="0">
                <a:solidFill>
                  <a:srgbClr val="ED7D31"/>
                </a:solidFill>
              </a:rPr>
              <a:t>Hash Table Implementation</a:t>
            </a:r>
            <a:endParaRPr lang="en-GB" dirty="0"/>
          </a:p>
        </p:txBody>
      </p:sp>
      <p:sp>
        <p:nvSpPr>
          <p:cNvPr id="3" name="Content Placeholder 2">
            <a:extLst>
              <a:ext uri="{FF2B5EF4-FFF2-40B4-BE49-F238E27FC236}">
                <a16:creationId xmlns:a16="http://schemas.microsoft.com/office/drawing/2014/main" id="{DE21E779-F7AE-43A3-AA20-07B7B47854C9}"/>
              </a:ext>
            </a:extLst>
          </p:cNvPr>
          <p:cNvSpPr>
            <a:spLocks noGrp="1"/>
          </p:cNvSpPr>
          <p:nvPr>
            <p:ph sz="half" idx="1"/>
          </p:nvPr>
        </p:nvSpPr>
        <p:spPr>
          <a:xfrm>
            <a:off x="628650" y="1369219"/>
            <a:ext cx="3595007" cy="3263504"/>
          </a:xfrm>
        </p:spPr>
        <p:txBody>
          <a:bodyPr>
            <a:normAutofit/>
          </a:bodyPr>
          <a:lstStyle/>
          <a:p>
            <a:r>
              <a:rPr lang="en-GB" sz="1900" dirty="0">
                <a:solidFill>
                  <a:srgbClr val="3C3C3B"/>
                </a:solidFill>
                <a:latin typeface="+mj-lt"/>
              </a:rPr>
              <a:t>This hash table uses a standard Python list to store the elements (a linked list would work as well).</a:t>
            </a:r>
          </a:p>
          <a:p>
            <a:r>
              <a:rPr lang="en-GB" sz="1900" dirty="0">
                <a:solidFill>
                  <a:srgbClr val="3C3C3B"/>
                </a:solidFill>
                <a:latin typeface="+mj-lt"/>
              </a:rPr>
              <a:t>Set the size of the hash table to however many elements you want (the elements are often referred to as </a:t>
            </a:r>
            <a:r>
              <a:rPr lang="en-GB" sz="1900" i="1" dirty="0">
                <a:solidFill>
                  <a:srgbClr val="3C3C3B"/>
                </a:solidFill>
                <a:latin typeface="+mj-lt"/>
              </a:rPr>
              <a:t>slots</a:t>
            </a:r>
            <a:r>
              <a:rPr lang="en-GB" sz="1900" dirty="0">
                <a:solidFill>
                  <a:srgbClr val="3C3C3B"/>
                </a:solidFill>
                <a:latin typeface="+mj-lt"/>
              </a:rPr>
              <a:t> or </a:t>
            </a:r>
            <a:r>
              <a:rPr lang="en-GB" sz="1900" i="1" dirty="0">
                <a:solidFill>
                  <a:srgbClr val="3C3C3B"/>
                </a:solidFill>
                <a:latin typeface="+mj-lt"/>
              </a:rPr>
              <a:t>buckets</a:t>
            </a:r>
            <a:r>
              <a:rPr lang="en-GB" sz="1900" dirty="0">
                <a:solidFill>
                  <a:srgbClr val="3C3C3B"/>
                </a:solidFill>
                <a:latin typeface="+mj-lt"/>
              </a:rPr>
              <a:t>).</a:t>
            </a:r>
          </a:p>
          <a:p>
            <a:r>
              <a:rPr lang="en-GB" sz="1900" dirty="0">
                <a:solidFill>
                  <a:srgbClr val="3C3C3B"/>
                </a:solidFill>
                <a:latin typeface="+mj-lt"/>
              </a:rPr>
              <a:t>Finally, add a counter for the number of actual hash table elements we have.</a:t>
            </a:r>
          </a:p>
          <a:p>
            <a:endParaRPr lang="en-GB" dirty="0"/>
          </a:p>
        </p:txBody>
      </p:sp>
      <p:sp>
        <p:nvSpPr>
          <p:cNvPr id="7" name="Content Placeholder 6">
            <a:extLst>
              <a:ext uri="{FF2B5EF4-FFF2-40B4-BE49-F238E27FC236}">
                <a16:creationId xmlns:a16="http://schemas.microsoft.com/office/drawing/2014/main" id="{40AAF437-F02C-4924-8A80-75386BD39696}"/>
              </a:ext>
            </a:extLst>
          </p:cNvPr>
          <p:cNvSpPr>
            <a:spLocks noGrp="1"/>
          </p:cNvSpPr>
          <p:nvPr>
            <p:ph sz="half" idx="2"/>
          </p:nvPr>
        </p:nvSpPr>
        <p:spPr>
          <a:xfrm>
            <a:off x="4514851" y="1268016"/>
            <a:ext cx="3886200" cy="3263504"/>
          </a:xfrm>
        </p:spPr>
        <p:txBody>
          <a:bodyPr>
            <a:normAutofit/>
          </a:bodyPr>
          <a:lstStyle/>
          <a:p>
            <a:endParaRPr lang="en-GB" sz="2400" dirty="0">
              <a:solidFill>
                <a:srgbClr val="3C3C3B"/>
              </a:solidFill>
            </a:endParaRPr>
          </a:p>
          <a:p>
            <a:endParaRPr lang="en-GB" sz="2400" dirty="0">
              <a:solidFill>
                <a:srgbClr val="3C3C3B"/>
              </a:solidFill>
            </a:endParaRPr>
          </a:p>
          <a:p>
            <a:pPr marL="0" indent="0">
              <a:buNone/>
            </a:pPr>
            <a:endParaRPr lang="en-GB" sz="2400" dirty="0">
              <a:solidFill>
                <a:srgbClr val="3C3C3B"/>
              </a:solidFill>
            </a:endParaRPr>
          </a:p>
          <a:p>
            <a:endParaRPr lang="en-GB" dirty="0"/>
          </a:p>
        </p:txBody>
      </p:sp>
      <p:pic>
        <p:nvPicPr>
          <p:cNvPr id="8" name="Picture 7" descr="snppet of Python code showing a HashTable class">
            <a:extLst>
              <a:ext uri="{FF2B5EF4-FFF2-40B4-BE49-F238E27FC236}">
                <a16:creationId xmlns:a16="http://schemas.microsoft.com/office/drawing/2014/main" id="{E10FB0A7-7412-4837-967E-F68F0F464012}"/>
              </a:ext>
            </a:extLst>
          </p:cNvPr>
          <p:cNvPicPr>
            <a:picLocks noChangeAspect="1"/>
          </p:cNvPicPr>
          <p:nvPr/>
        </p:nvPicPr>
        <p:blipFill>
          <a:blip r:embed="rId2"/>
          <a:stretch>
            <a:fillRect/>
          </a:stretch>
        </p:blipFill>
        <p:spPr>
          <a:xfrm>
            <a:off x="4629150" y="1369219"/>
            <a:ext cx="3962400" cy="1219200"/>
          </a:xfrm>
          <a:prstGeom prst="rect">
            <a:avLst/>
          </a:prstGeom>
        </p:spPr>
      </p:pic>
      <p:sp>
        <p:nvSpPr>
          <p:cNvPr id="9" name="Rectangle 8">
            <a:extLst>
              <a:ext uri="{FF2B5EF4-FFF2-40B4-BE49-F238E27FC236}">
                <a16:creationId xmlns:a16="http://schemas.microsoft.com/office/drawing/2014/main" id="{237F0062-FF23-40D6-B8D1-E878DAD3EE85}"/>
              </a:ext>
            </a:extLst>
          </p:cNvPr>
          <p:cNvSpPr/>
          <p:nvPr/>
        </p:nvSpPr>
        <p:spPr>
          <a:xfrm>
            <a:off x="4629150" y="2811774"/>
            <a:ext cx="4028621" cy="1124410"/>
          </a:xfrm>
          <a:prstGeom prst="rect">
            <a:avLst/>
          </a:prstGeom>
        </p:spPr>
        <p:txBody>
          <a:bodyPr wrap="square">
            <a:spAutoFit/>
          </a:bodyPr>
          <a:lstStyle/>
          <a:p>
            <a:pPr marL="171450" indent="-171450" defTabSz="685800">
              <a:lnSpc>
                <a:spcPct val="90000"/>
              </a:lnSpc>
              <a:spcBef>
                <a:spcPts val="750"/>
              </a:spcBef>
              <a:spcAft>
                <a:spcPts val="1200"/>
              </a:spcAft>
              <a:buFont typeface="Arial" panose="020B0604020202020204" pitchFamily="34" charset="0"/>
              <a:buChar char="•"/>
            </a:pPr>
            <a:r>
              <a:rPr lang="en-GB" sz="1400" i="1" dirty="0">
                <a:solidFill>
                  <a:srgbClr val="3C3C3B"/>
                </a:solidFill>
                <a:latin typeface="+mj-lt"/>
              </a:rPr>
              <a:t>Size</a:t>
            </a:r>
            <a:r>
              <a:rPr lang="en-GB" sz="1400" dirty="0">
                <a:solidFill>
                  <a:srgbClr val="3C3C3B"/>
                </a:solidFill>
                <a:latin typeface="+mj-lt"/>
              </a:rPr>
              <a:t> of a table refers to the total number of slots in the table.</a:t>
            </a:r>
          </a:p>
          <a:p>
            <a:pPr marL="171450" indent="-171450" defTabSz="685800">
              <a:lnSpc>
                <a:spcPct val="90000"/>
              </a:lnSpc>
              <a:spcBef>
                <a:spcPts val="750"/>
              </a:spcBef>
              <a:spcAft>
                <a:spcPts val="1200"/>
              </a:spcAft>
              <a:buFont typeface="Arial" panose="020B0604020202020204" pitchFamily="34" charset="0"/>
              <a:buChar char="•"/>
            </a:pPr>
            <a:r>
              <a:rPr lang="en-GB" sz="1400" i="1" dirty="0">
                <a:solidFill>
                  <a:srgbClr val="3C3C3B"/>
                </a:solidFill>
                <a:latin typeface="+mj-lt"/>
              </a:rPr>
              <a:t>Count</a:t>
            </a:r>
            <a:r>
              <a:rPr lang="en-GB" sz="1400" dirty="0">
                <a:solidFill>
                  <a:srgbClr val="3C3C3B"/>
                </a:solidFill>
                <a:latin typeface="+mj-lt"/>
              </a:rPr>
              <a:t> of the table refers to the number of slots that are filled with actual key-value pairs.</a:t>
            </a:r>
          </a:p>
        </p:txBody>
      </p:sp>
    </p:spTree>
    <p:extLst>
      <p:ext uri="{BB962C8B-B14F-4D97-AF65-F5344CB8AC3E}">
        <p14:creationId xmlns:p14="http://schemas.microsoft.com/office/powerpoint/2010/main" val="2104995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9479-72D9-4011-8EBA-C61BF6C43694}"/>
              </a:ext>
            </a:extLst>
          </p:cNvPr>
          <p:cNvSpPr>
            <a:spLocks noGrp="1"/>
          </p:cNvSpPr>
          <p:nvPr>
            <p:ph type="title"/>
          </p:nvPr>
        </p:nvSpPr>
        <p:spPr/>
        <p:txBody>
          <a:bodyPr/>
          <a:lstStyle/>
          <a:p>
            <a:r>
              <a:rPr lang="en-GB" sz="3200" b="1" dirty="0">
                <a:solidFill>
                  <a:srgbClr val="ED7D31"/>
                </a:solidFill>
              </a:rPr>
              <a:t>Hash Table Implementation</a:t>
            </a:r>
            <a:endParaRPr lang="en-GB" dirty="0"/>
          </a:p>
        </p:txBody>
      </p:sp>
      <p:sp>
        <p:nvSpPr>
          <p:cNvPr id="7" name="Content Placeholder 6">
            <a:extLst>
              <a:ext uri="{FF2B5EF4-FFF2-40B4-BE49-F238E27FC236}">
                <a16:creationId xmlns:a16="http://schemas.microsoft.com/office/drawing/2014/main" id="{40AAF437-F02C-4924-8A80-75386BD39696}"/>
              </a:ext>
            </a:extLst>
          </p:cNvPr>
          <p:cNvSpPr>
            <a:spLocks noGrp="1"/>
          </p:cNvSpPr>
          <p:nvPr>
            <p:ph sz="half" idx="2"/>
          </p:nvPr>
        </p:nvSpPr>
        <p:spPr>
          <a:xfrm>
            <a:off x="4514851" y="1268016"/>
            <a:ext cx="3886200" cy="3263504"/>
          </a:xfrm>
        </p:spPr>
        <p:txBody>
          <a:bodyPr>
            <a:normAutofit/>
          </a:bodyPr>
          <a:lstStyle/>
          <a:p>
            <a:endParaRPr lang="en-GB" sz="2400" dirty="0">
              <a:solidFill>
                <a:srgbClr val="3C3C3B"/>
              </a:solidFill>
            </a:endParaRPr>
          </a:p>
          <a:p>
            <a:endParaRPr lang="en-GB" sz="2400" dirty="0">
              <a:solidFill>
                <a:srgbClr val="3C3C3B"/>
              </a:solidFill>
            </a:endParaRPr>
          </a:p>
          <a:p>
            <a:pPr marL="0" indent="0">
              <a:buNone/>
            </a:pPr>
            <a:endParaRPr lang="en-GB" sz="2400" dirty="0">
              <a:solidFill>
                <a:srgbClr val="3C3C3B"/>
              </a:solidFill>
            </a:endParaRPr>
          </a:p>
          <a:p>
            <a:endParaRPr lang="en-GB" dirty="0"/>
          </a:p>
        </p:txBody>
      </p:sp>
      <p:sp>
        <p:nvSpPr>
          <p:cNvPr id="4" name="Rectangle 1">
            <a:extLst>
              <a:ext uri="{FF2B5EF4-FFF2-40B4-BE49-F238E27FC236}">
                <a16:creationId xmlns:a16="http://schemas.microsoft.com/office/drawing/2014/main" id="{66B9E033-3897-45DE-BF0B-C45A8FF0B123}"/>
              </a:ext>
            </a:extLst>
          </p:cNvPr>
          <p:cNvSpPr>
            <a:spLocks noGrp="1" noChangeArrowheads="1"/>
          </p:cNvSpPr>
          <p:nvPr>
            <p:ph sz="half" idx="1"/>
          </p:nvPr>
        </p:nvSpPr>
        <p:spPr bwMode="auto">
          <a:xfrm>
            <a:off x="628650" y="1053109"/>
            <a:ext cx="377190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None/>
            </a:pPr>
            <a:r>
              <a:rPr lang="en-US" altLang="en-US" sz="1800" dirty="0">
                <a:solidFill>
                  <a:srgbClr val="3C3C3B"/>
                </a:solidFill>
              </a:rPr>
              <a:t>Now add the hashing function to the table. It will be similar to the one we already saw, but we also need to ensure that the hashing function returns a value between 1 and the size of the table.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C3C3B"/>
                </a:solidFill>
              </a:rPr>
              <a:t>One way of doing so is to return the modulus (remainder) of dividing the hash by the size of the table.</a:t>
            </a:r>
            <a:endParaRPr lang="en-GB" altLang="en-US" sz="1800" dirty="0">
              <a:solidFill>
                <a:srgbClr val="3C3C3B"/>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C3C3B"/>
                </a:solidFill>
              </a:rPr>
              <a:t>As the hashing function is only meant to be used internally by the class, we put an underscore(_) at the beginning of the name to indicate this. </a:t>
            </a:r>
          </a:p>
        </p:txBody>
      </p:sp>
      <p:pic>
        <p:nvPicPr>
          <p:cNvPr id="5" name="Picture 4" descr="snppet of Python code showing a _hash method">
            <a:extLst>
              <a:ext uri="{FF2B5EF4-FFF2-40B4-BE49-F238E27FC236}">
                <a16:creationId xmlns:a16="http://schemas.microsoft.com/office/drawing/2014/main" id="{AA58EFC7-C24F-4699-9D80-14A60B454DD6}"/>
              </a:ext>
            </a:extLst>
          </p:cNvPr>
          <p:cNvPicPr>
            <a:picLocks noChangeAspect="1"/>
          </p:cNvPicPr>
          <p:nvPr/>
        </p:nvPicPr>
        <p:blipFill>
          <a:blip r:embed="rId2"/>
          <a:stretch>
            <a:fillRect/>
          </a:stretch>
        </p:blipFill>
        <p:spPr>
          <a:xfrm>
            <a:off x="4479152" y="1053109"/>
            <a:ext cx="3921899" cy="2441937"/>
          </a:xfrm>
          <a:prstGeom prst="rect">
            <a:avLst/>
          </a:prstGeom>
        </p:spPr>
      </p:pic>
      <p:sp>
        <p:nvSpPr>
          <p:cNvPr id="6" name="Rectangle 2">
            <a:extLst>
              <a:ext uri="{FF2B5EF4-FFF2-40B4-BE49-F238E27FC236}">
                <a16:creationId xmlns:a16="http://schemas.microsoft.com/office/drawing/2014/main" id="{238F6184-D445-4963-83B0-9DDFCBF6054F}"/>
              </a:ext>
            </a:extLst>
          </p:cNvPr>
          <p:cNvSpPr>
            <a:spLocks noChangeArrowheads="1"/>
          </p:cNvSpPr>
          <p:nvPr/>
        </p:nvSpPr>
        <p:spPr bwMode="auto">
          <a:xfrm>
            <a:off x="6393543" y="3728753"/>
            <a:ext cx="2271484"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C3C3B"/>
                </a:solidFill>
                <a:effectLst/>
                <a:latin typeface="Arial" panose="020B0604020202020204" pitchFamily="34" charset="0"/>
                <a:ea typeface="Helvetica" panose="020B0604020202020204" pitchFamily="34" charset="0"/>
              </a:rPr>
              <a:t>For now, assume that keys are strings; the </a:t>
            </a:r>
            <a:r>
              <a:rPr kumimoji="0" lang="en-US" altLang="en-US" sz="1100" b="0" i="0" u="none" strike="noStrike" cap="none" normalizeH="0" baseline="0" dirty="0">
                <a:ln>
                  <a:noFill/>
                </a:ln>
                <a:solidFill>
                  <a:srgbClr val="C7254E"/>
                </a:solidFill>
                <a:effectLst/>
                <a:latin typeface="Consolas" panose="020B0609020204030204" pitchFamily="49" charset="0"/>
                <a:ea typeface="Times New Roman" panose="02020603050405020304" pitchFamily="18" charset="0"/>
                <a:cs typeface="Courier New" panose="02070309020205020404" pitchFamily="49" charset="0"/>
              </a:rPr>
              <a:t>_hash()</a:t>
            </a:r>
            <a:r>
              <a:rPr lang="en-US" altLang="en-US" sz="1000" dirty="0">
                <a:solidFill>
                  <a:srgbClr val="3C3C3B"/>
                </a:solidFill>
                <a:latin typeface="Arial" panose="020B0604020202020204" pitchFamily="34" charset="0"/>
              </a:rPr>
              <a:t> function is going to generate the hash value of a string.</a:t>
            </a:r>
          </a:p>
        </p:txBody>
      </p:sp>
    </p:spTree>
    <p:extLst>
      <p:ext uri="{BB962C8B-B14F-4D97-AF65-F5344CB8AC3E}">
        <p14:creationId xmlns:p14="http://schemas.microsoft.com/office/powerpoint/2010/main" val="3184438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67EE29-7A23-412D-86C3-64AEA740163C}"/>
              </a:ext>
            </a:extLst>
          </p:cNvPr>
          <p:cNvSpPr>
            <a:spLocks noGrp="1"/>
          </p:cNvSpPr>
          <p:nvPr>
            <p:ph type="title"/>
          </p:nvPr>
        </p:nvSpPr>
        <p:spPr>
          <a:xfrm>
            <a:off x="442170" y="642135"/>
            <a:ext cx="3420438" cy="846051"/>
          </a:xfrm>
        </p:spPr>
        <p:txBody>
          <a:bodyPr anchor="ctr">
            <a:normAutofit fontScale="90000"/>
          </a:bodyPr>
          <a:lstStyle/>
          <a:p>
            <a:r>
              <a:rPr lang="en-GB" sz="3200" b="1" dirty="0">
                <a:solidFill>
                  <a:srgbClr val="ED7D31"/>
                </a:solidFill>
              </a:rPr>
              <a:t>Putting Elements</a:t>
            </a:r>
            <a:br>
              <a:rPr lang="en-GB" sz="2600" dirty="0"/>
            </a:br>
            <a:endParaRPr lang="en-GB" sz="2600" dirty="0"/>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12613"/>
            <a:ext cx="266396" cy="505095"/>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1567926"/>
            <a:ext cx="3223260" cy="20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4DBC60-8A7B-4BB2-B0E3-74E0E37B82F2}"/>
              </a:ext>
            </a:extLst>
          </p:cNvPr>
          <p:cNvSpPr>
            <a:spLocks noGrp="1"/>
          </p:cNvSpPr>
          <p:nvPr>
            <p:ph idx="1"/>
          </p:nvPr>
        </p:nvSpPr>
        <p:spPr>
          <a:xfrm>
            <a:off x="472171" y="1983622"/>
            <a:ext cx="3419569" cy="2984689"/>
          </a:xfrm>
        </p:spPr>
        <p:txBody>
          <a:bodyPr anchor="ctr">
            <a:normAutofit lnSpcReduction="10000"/>
          </a:bodyPr>
          <a:lstStyle/>
          <a:p>
            <a:pPr marL="0" indent="0">
              <a:buNone/>
            </a:pPr>
            <a:r>
              <a:rPr lang="en-US" altLang="en-US" sz="1500" dirty="0">
                <a:latin typeface="+mj-lt"/>
                <a:ea typeface="Helvetica" panose="020B0604020202020204" pitchFamily="34" charset="0"/>
              </a:rPr>
              <a:t>We add elements to the hash with the </a:t>
            </a:r>
            <a:r>
              <a:rPr lang="en-US" altLang="en-US" sz="1500" dirty="0">
                <a:solidFill>
                  <a:schemeClr val="accent6"/>
                </a:solidFill>
                <a:latin typeface="+mj-lt"/>
                <a:ea typeface="Times New Roman" panose="02020603050405020304" pitchFamily="18" charset="0"/>
                <a:cs typeface="Courier New" panose="02070309020205020404" pitchFamily="49" charset="0"/>
              </a:rPr>
              <a:t>put()</a:t>
            </a:r>
            <a:r>
              <a:rPr lang="en-US" altLang="en-US" sz="1500" dirty="0">
                <a:solidFill>
                  <a:schemeClr val="accent6"/>
                </a:solidFill>
                <a:latin typeface="+mj-lt"/>
                <a:ea typeface="Helvetica" panose="020B0604020202020204" pitchFamily="34" charset="0"/>
              </a:rPr>
              <a:t> </a:t>
            </a:r>
            <a:r>
              <a:rPr lang="en-US" altLang="en-US" sz="1500" dirty="0">
                <a:latin typeface="+mj-lt"/>
                <a:ea typeface="Helvetica" panose="020B0604020202020204" pitchFamily="34" charset="0"/>
              </a:rPr>
              <a:t>function and retrieve with the </a:t>
            </a:r>
            <a:r>
              <a:rPr lang="en-US" altLang="en-US" sz="1500" dirty="0">
                <a:solidFill>
                  <a:schemeClr val="accent6"/>
                </a:solidFill>
                <a:latin typeface="+mj-lt"/>
                <a:ea typeface="Times New Roman" panose="02020603050405020304" pitchFamily="18" charset="0"/>
                <a:cs typeface="Courier New" panose="02070309020205020404" pitchFamily="49" charset="0"/>
              </a:rPr>
              <a:t>get()</a:t>
            </a:r>
            <a:r>
              <a:rPr lang="en-US" altLang="en-US" sz="1500" dirty="0">
                <a:solidFill>
                  <a:schemeClr val="accent6"/>
                </a:solidFill>
                <a:latin typeface="+mj-lt"/>
                <a:ea typeface="Helvetica" panose="020B0604020202020204" pitchFamily="34" charset="0"/>
              </a:rPr>
              <a:t> </a:t>
            </a:r>
            <a:r>
              <a:rPr lang="en-US" altLang="en-US" sz="1500" dirty="0">
                <a:latin typeface="+mj-lt"/>
                <a:ea typeface="Helvetica" panose="020B0604020202020204" pitchFamily="34" charset="0"/>
              </a:rPr>
              <a:t>function. </a:t>
            </a:r>
          </a:p>
          <a:p>
            <a:pPr marL="0" indent="0">
              <a:buNone/>
            </a:pPr>
            <a:r>
              <a:rPr lang="en-US" altLang="en-US" sz="1500" dirty="0">
                <a:latin typeface="+mj-lt"/>
                <a:ea typeface="Helvetica" panose="020B0604020202020204" pitchFamily="34" charset="0"/>
              </a:rPr>
              <a:t>To </a:t>
            </a:r>
            <a:r>
              <a:rPr lang="en-US" altLang="en-US" sz="1500" dirty="0">
                <a:solidFill>
                  <a:schemeClr val="accent6"/>
                </a:solidFill>
                <a:ea typeface="Times New Roman" panose="02020603050405020304" pitchFamily="18" charset="0"/>
                <a:cs typeface="Courier New" panose="02070309020205020404" pitchFamily="49" charset="0"/>
              </a:rPr>
              <a:t>put(), </a:t>
            </a:r>
            <a:r>
              <a:rPr lang="en-US" altLang="en-US" sz="1500" dirty="0">
                <a:latin typeface="+mj-lt"/>
              </a:rPr>
              <a:t>star</a:t>
            </a:r>
            <a:r>
              <a:rPr lang="en-US" altLang="en-US" sz="1500" dirty="0">
                <a:latin typeface="+mj-lt"/>
                <a:ea typeface="Helvetica" panose="020B0604020202020204" pitchFamily="34" charset="0"/>
              </a:rPr>
              <a:t>t by embedding the key and the value into the </a:t>
            </a:r>
            <a:r>
              <a:rPr lang="en-US" altLang="en-US" sz="1500" i="1" dirty="0" err="1">
                <a:latin typeface="+mj-lt"/>
                <a:ea typeface="Times New Roman" panose="02020603050405020304" pitchFamily="18" charset="0"/>
                <a:cs typeface="Courier New" panose="02070309020205020404" pitchFamily="49" charset="0"/>
              </a:rPr>
              <a:t>HashItem</a:t>
            </a:r>
            <a:r>
              <a:rPr lang="en-US" altLang="en-US" sz="1500" dirty="0">
                <a:latin typeface="+mj-lt"/>
                <a:ea typeface="Helvetica" panose="020B0604020202020204" pitchFamily="34" charset="0"/>
              </a:rPr>
              <a:t> class and computing the hash of the key.</a:t>
            </a:r>
          </a:p>
          <a:p>
            <a:pPr marL="0" indent="0">
              <a:buNone/>
            </a:pPr>
            <a:r>
              <a:rPr lang="en-GB" sz="1500" dirty="0"/>
              <a:t>Now we need to find an empty slot. We start at the slot that corresponds to the hash value of the key. If that slot is empty, we insert our item there.</a:t>
            </a:r>
          </a:p>
          <a:p>
            <a:pPr marL="0" indent="0">
              <a:buNone/>
            </a:pPr>
            <a:endParaRPr lang="en-GB" sz="1500" dirty="0"/>
          </a:p>
          <a:p>
            <a:pPr marL="0" indent="0">
              <a:buNone/>
            </a:pPr>
            <a:r>
              <a:rPr lang="en-GB" sz="1500" dirty="0"/>
              <a:t>(Note that this particular </a:t>
            </a:r>
            <a:r>
              <a:rPr lang="en-GB" sz="1500" dirty="0" err="1"/>
              <a:t>hashtable</a:t>
            </a:r>
            <a:r>
              <a:rPr lang="en-GB" sz="1500" dirty="0"/>
              <a:t> has 256 buckets).</a:t>
            </a:r>
          </a:p>
          <a:p>
            <a:pPr marL="0" indent="0">
              <a:buNone/>
            </a:pPr>
            <a:endParaRPr lang="en-GB" altLang="en-US" sz="1500" dirty="0">
              <a:latin typeface="+mj-lt"/>
            </a:endParaRPr>
          </a:p>
          <a:p>
            <a:pPr marL="0" indent="0">
              <a:buNone/>
            </a:pPr>
            <a:endParaRPr lang="en-GB" sz="1500" dirty="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85389"/>
            <a:ext cx="4507025" cy="437593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chematic of adding an element to a hashtable">
            <a:extLst>
              <a:ext uri="{FF2B5EF4-FFF2-40B4-BE49-F238E27FC236}">
                <a16:creationId xmlns:a16="http://schemas.microsoft.com/office/drawing/2014/main" id="{90B22E00-48B1-453F-928B-B7F1094BF708}"/>
              </a:ext>
            </a:extLst>
          </p:cNvPr>
          <p:cNvPicPr/>
          <p:nvPr/>
        </p:nvPicPr>
        <p:blipFill rotWithShape="1">
          <a:blip r:embed="rId2">
            <a:extLst>
              <a:ext uri="{28A0092B-C50C-407E-A947-70E740481C1C}">
                <a14:useLocalDpi xmlns:a14="http://schemas.microsoft.com/office/drawing/2010/main" val="0"/>
              </a:ext>
            </a:extLst>
          </a:blip>
          <a:srcRect l="16918" r="22219" b="1"/>
          <a:stretch/>
        </p:blipFill>
        <p:spPr bwMode="auto">
          <a:xfrm>
            <a:off x="4483341" y="599514"/>
            <a:ext cx="4069057" cy="3944472"/>
          </a:xfrm>
          <a:prstGeom prst="rect">
            <a:avLst/>
          </a:prstGeom>
          <a:noFill/>
        </p:spPr>
      </p:pic>
    </p:spTree>
    <p:extLst>
      <p:ext uri="{BB962C8B-B14F-4D97-AF65-F5344CB8AC3E}">
        <p14:creationId xmlns:p14="http://schemas.microsoft.com/office/powerpoint/2010/main" val="831748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67EE29-7A23-412D-86C3-64AEA740163C}"/>
              </a:ext>
            </a:extLst>
          </p:cNvPr>
          <p:cNvSpPr>
            <a:spLocks noGrp="1"/>
          </p:cNvSpPr>
          <p:nvPr>
            <p:ph type="title"/>
          </p:nvPr>
        </p:nvSpPr>
        <p:spPr>
          <a:xfrm>
            <a:off x="442170" y="642135"/>
            <a:ext cx="3420438" cy="846051"/>
          </a:xfrm>
        </p:spPr>
        <p:txBody>
          <a:bodyPr anchor="ctr">
            <a:normAutofit fontScale="90000"/>
          </a:bodyPr>
          <a:lstStyle/>
          <a:p>
            <a:r>
              <a:rPr lang="en-GB" sz="3200" b="1" dirty="0">
                <a:solidFill>
                  <a:srgbClr val="ED7D31"/>
                </a:solidFill>
              </a:rPr>
              <a:t>Putting Elements</a:t>
            </a:r>
            <a:br>
              <a:rPr lang="en-GB" sz="2600" dirty="0"/>
            </a:br>
            <a:endParaRPr lang="en-GB" sz="2600" dirty="0"/>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12613"/>
            <a:ext cx="266396" cy="505095"/>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1567926"/>
            <a:ext cx="3223260" cy="20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4DBC60-8A7B-4BB2-B0E3-74E0E37B82F2}"/>
              </a:ext>
            </a:extLst>
          </p:cNvPr>
          <p:cNvSpPr>
            <a:spLocks noGrp="1"/>
          </p:cNvSpPr>
          <p:nvPr>
            <p:ph idx="1"/>
          </p:nvPr>
        </p:nvSpPr>
        <p:spPr>
          <a:xfrm>
            <a:off x="443039" y="1747878"/>
            <a:ext cx="3419569" cy="2984689"/>
          </a:xfrm>
        </p:spPr>
        <p:txBody>
          <a:bodyPr anchor="ctr">
            <a:normAutofit/>
          </a:bodyPr>
          <a:lstStyle/>
          <a:p>
            <a:pPr marL="0" indent="0">
              <a:buNone/>
            </a:pPr>
            <a:r>
              <a:rPr lang="en-GB" sz="1600" dirty="0"/>
              <a:t>However, if the slot is not empty and the key of the item is not the same as our current key, then we have a collision. </a:t>
            </a:r>
          </a:p>
          <a:p>
            <a:pPr marL="0" indent="0">
              <a:buNone/>
            </a:pPr>
            <a:r>
              <a:rPr lang="en-GB" sz="1600" dirty="0"/>
              <a:t>This is where we need to figure out a way to handle a conflict.</a:t>
            </a:r>
          </a:p>
          <a:p>
            <a:pPr marL="0" indent="0">
              <a:buNone/>
            </a:pPr>
            <a:r>
              <a:rPr lang="en-GB" sz="1600" dirty="0"/>
              <a:t>We do this by adding one to the previous hash value we had and getting the remainder of dividing this value by the size of the hash table. </a:t>
            </a:r>
          </a:p>
          <a:p>
            <a:pPr marL="0" indent="0">
              <a:buNone/>
            </a:pPr>
            <a:r>
              <a:rPr lang="en-GB" sz="1600" dirty="0"/>
              <a:t>Remember to increase the count by 1!</a:t>
            </a:r>
            <a:endParaRPr lang="en-GB" sz="1500" dirty="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85389"/>
            <a:ext cx="4507025" cy="437593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chematic of adding an element to a hashtable">
            <a:extLst>
              <a:ext uri="{FF2B5EF4-FFF2-40B4-BE49-F238E27FC236}">
                <a16:creationId xmlns:a16="http://schemas.microsoft.com/office/drawing/2014/main" id="{90B22E00-48B1-453F-928B-B7F1094BF708}"/>
              </a:ext>
            </a:extLst>
          </p:cNvPr>
          <p:cNvPicPr/>
          <p:nvPr/>
        </p:nvPicPr>
        <p:blipFill rotWithShape="1">
          <a:blip r:embed="rId2">
            <a:extLst>
              <a:ext uri="{28A0092B-C50C-407E-A947-70E740481C1C}">
                <a14:useLocalDpi xmlns:a14="http://schemas.microsoft.com/office/drawing/2010/main" val="0"/>
              </a:ext>
            </a:extLst>
          </a:blip>
          <a:srcRect l="16918" r="22219" b="1"/>
          <a:stretch/>
        </p:blipFill>
        <p:spPr bwMode="auto">
          <a:xfrm>
            <a:off x="4483341" y="599514"/>
            <a:ext cx="4069057" cy="3944472"/>
          </a:xfrm>
          <a:prstGeom prst="rect">
            <a:avLst/>
          </a:prstGeom>
          <a:noFill/>
        </p:spPr>
      </p:pic>
    </p:spTree>
    <p:extLst>
      <p:ext uri="{BB962C8B-B14F-4D97-AF65-F5344CB8AC3E}">
        <p14:creationId xmlns:p14="http://schemas.microsoft.com/office/powerpoint/2010/main" val="2199223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67EE29-7A23-412D-86C3-64AEA740163C}"/>
              </a:ext>
            </a:extLst>
          </p:cNvPr>
          <p:cNvSpPr>
            <a:spLocks noGrp="1"/>
          </p:cNvSpPr>
          <p:nvPr>
            <p:ph type="title"/>
          </p:nvPr>
        </p:nvSpPr>
        <p:spPr>
          <a:xfrm>
            <a:off x="442170" y="642135"/>
            <a:ext cx="3420438" cy="846051"/>
          </a:xfrm>
        </p:spPr>
        <p:txBody>
          <a:bodyPr anchor="ctr">
            <a:normAutofit fontScale="90000"/>
          </a:bodyPr>
          <a:lstStyle/>
          <a:p>
            <a:r>
              <a:rPr lang="en-GB" sz="2900" b="1" dirty="0">
                <a:solidFill>
                  <a:srgbClr val="ED7D31"/>
                </a:solidFill>
              </a:rPr>
              <a:t>Getting Elements</a:t>
            </a:r>
            <a:br>
              <a:rPr lang="en-GB" sz="2900" b="1" dirty="0">
                <a:solidFill>
                  <a:srgbClr val="ED7D31"/>
                </a:solidFill>
              </a:rPr>
            </a:br>
            <a:endParaRPr lang="en-GB" sz="2900" b="1" dirty="0">
              <a:solidFill>
                <a:srgbClr val="ED7D31"/>
              </a:solidFill>
            </a:endParaRPr>
          </a:p>
        </p:txBody>
      </p:sp>
      <p:grpSp>
        <p:nvGrpSpPr>
          <p:cNvPr id="28" name="Group 2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12613"/>
            <a:ext cx="266396" cy="505095"/>
            <a:chOff x="0" y="823811"/>
            <a:chExt cx="355196" cy="673460"/>
          </a:xfrm>
        </p:grpSpPr>
        <p:sp>
          <p:nvSpPr>
            <p:cNvPr id="29" name="Rectangle 2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1567926"/>
            <a:ext cx="3223260" cy="20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4DBC60-8A7B-4BB2-B0E3-74E0E37B82F2}"/>
              </a:ext>
            </a:extLst>
          </p:cNvPr>
          <p:cNvSpPr>
            <a:spLocks noGrp="1"/>
          </p:cNvSpPr>
          <p:nvPr>
            <p:ph idx="1"/>
          </p:nvPr>
        </p:nvSpPr>
        <p:spPr>
          <a:xfrm>
            <a:off x="443039" y="1747878"/>
            <a:ext cx="3419569" cy="2984689"/>
          </a:xfrm>
        </p:spPr>
        <p:txBody>
          <a:bodyPr anchor="ctr">
            <a:normAutofit/>
          </a:bodyPr>
          <a:lstStyle/>
          <a:p>
            <a:pPr marL="0" indent="0">
              <a:buNone/>
            </a:pPr>
            <a:r>
              <a:rPr lang="en-US" altLang="en-US" sz="1500" dirty="0">
                <a:ea typeface="Helvetica" panose="020B0604020202020204" pitchFamily="34" charset="0"/>
              </a:rPr>
              <a:t>The implementation of the </a:t>
            </a:r>
            <a:r>
              <a:rPr lang="en-US" altLang="en-US" sz="1500" dirty="0">
                <a:ea typeface="Times New Roman" panose="02020603050405020304" pitchFamily="18" charset="0"/>
                <a:cs typeface="Courier New" panose="02070309020205020404" pitchFamily="49" charset="0"/>
              </a:rPr>
              <a:t>get()</a:t>
            </a:r>
            <a:r>
              <a:rPr lang="en-US" altLang="en-US" sz="1500" dirty="0">
                <a:ea typeface="Helvetica" panose="020B0604020202020204" pitchFamily="34" charset="0"/>
              </a:rPr>
              <a:t> method should return the value that corresponds to a key.</a:t>
            </a:r>
          </a:p>
          <a:p>
            <a:pPr marL="0" indent="0">
              <a:buNone/>
            </a:pPr>
            <a:r>
              <a:rPr lang="en-US" altLang="en-US" sz="1500" dirty="0">
                <a:ea typeface="Helvetica" panose="020B0604020202020204" pitchFamily="34" charset="0"/>
              </a:rPr>
              <a:t>We also have to decide what to do in the event that the key does not exist in the table. </a:t>
            </a:r>
          </a:p>
          <a:p>
            <a:pPr marL="0" indent="0">
              <a:buNone/>
            </a:pPr>
            <a:r>
              <a:rPr lang="en-US" altLang="en-US" sz="1500" dirty="0">
                <a:ea typeface="Helvetica" panose="020B0604020202020204" pitchFamily="34" charset="0"/>
              </a:rPr>
              <a:t>We start by calculating the hash of the key, then </a:t>
            </a:r>
            <a:r>
              <a:rPr lang="en-GB" sz="1500" dirty="0"/>
              <a:t>start looking through the list for an element that has the key we are searching for, matching the hashes.</a:t>
            </a:r>
          </a:p>
          <a:p>
            <a:pPr marL="0" indent="0">
              <a:buNone/>
            </a:pPr>
            <a:endParaRPr lang="en-GB" sz="1500" dirty="0"/>
          </a:p>
        </p:txBody>
      </p:sp>
      <p:sp>
        <p:nvSpPr>
          <p:cNvPr id="34" name="Rectangle 3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85389"/>
            <a:ext cx="4507025" cy="437593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schematic of inserting an element into a hash table">
            <a:extLst>
              <a:ext uri="{FF2B5EF4-FFF2-40B4-BE49-F238E27FC236}">
                <a16:creationId xmlns:a16="http://schemas.microsoft.com/office/drawing/2014/main" id="{C38121FB-DFB7-4C07-9FFF-C1FA4A17B73C}"/>
              </a:ext>
            </a:extLst>
          </p:cNvPr>
          <p:cNvPicPr/>
          <p:nvPr/>
        </p:nvPicPr>
        <p:blipFill rotWithShape="1">
          <a:blip r:embed="rId2">
            <a:extLst>
              <a:ext uri="{28A0092B-C50C-407E-A947-70E740481C1C}">
                <a14:useLocalDpi xmlns:a14="http://schemas.microsoft.com/office/drawing/2010/main" val="0"/>
              </a:ext>
            </a:extLst>
          </a:blip>
          <a:srcRect l="18009" r="26542" b="-2"/>
          <a:stretch/>
        </p:blipFill>
        <p:spPr bwMode="auto">
          <a:xfrm>
            <a:off x="4483341" y="599514"/>
            <a:ext cx="4069057" cy="3944472"/>
          </a:xfrm>
          <a:prstGeom prst="rect">
            <a:avLst/>
          </a:prstGeom>
          <a:noFill/>
        </p:spPr>
      </p:pic>
    </p:spTree>
    <p:extLst>
      <p:ext uri="{BB962C8B-B14F-4D97-AF65-F5344CB8AC3E}">
        <p14:creationId xmlns:p14="http://schemas.microsoft.com/office/powerpoint/2010/main" val="111616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67EE29-7A23-412D-86C3-64AEA740163C}"/>
              </a:ext>
            </a:extLst>
          </p:cNvPr>
          <p:cNvSpPr>
            <a:spLocks noGrp="1"/>
          </p:cNvSpPr>
          <p:nvPr>
            <p:ph type="title"/>
          </p:nvPr>
        </p:nvSpPr>
        <p:spPr>
          <a:xfrm>
            <a:off x="442170" y="642135"/>
            <a:ext cx="3420438" cy="846051"/>
          </a:xfrm>
        </p:spPr>
        <p:txBody>
          <a:bodyPr anchor="ctr">
            <a:normAutofit fontScale="90000"/>
          </a:bodyPr>
          <a:lstStyle/>
          <a:p>
            <a:r>
              <a:rPr lang="en-GB" sz="2900" b="1" dirty="0">
                <a:solidFill>
                  <a:srgbClr val="ED7D31"/>
                </a:solidFill>
              </a:rPr>
              <a:t>Getting Elements</a:t>
            </a:r>
            <a:br>
              <a:rPr lang="en-GB" sz="2900" b="1" dirty="0">
                <a:solidFill>
                  <a:srgbClr val="ED7D31"/>
                </a:solidFill>
              </a:rPr>
            </a:br>
            <a:endParaRPr lang="en-GB" sz="2900" b="1" dirty="0">
              <a:solidFill>
                <a:srgbClr val="ED7D31"/>
              </a:solidFill>
            </a:endParaRPr>
          </a:p>
        </p:txBody>
      </p:sp>
      <p:grpSp>
        <p:nvGrpSpPr>
          <p:cNvPr id="28" name="Group 2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12613"/>
            <a:ext cx="266396" cy="505095"/>
            <a:chOff x="0" y="823811"/>
            <a:chExt cx="355196" cy="673460"/>
          </a:xfrm>
        </p:grpSpPr>
        <p:sp>
          <p:nvSpPr>
            <p:cNvPr id="29" name="Rectangle 2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1567926"/>
            <a:ext cx="3223260" cy="20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85389"/>
            <a:ext cx="4507025" cy="437593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schematic of inserting an element into a hash table">
            <a:extLst>
              <a:ext uri="{FF2B5EF4-FFF2-40B4-BE49-F238E27FC236}">
                <a16:creationId xmlns:a16="http://schemas.microsoft.com/office/drawing/2014/main" id="{C38121FB-DFB7-4C07-9FFF-C1FA4A17B73C}"/>
              </a:ext>
            </a:extLst>
          </p:cNvPr>
          <p:cNvPicPr/>
          <p:nvPr/>
        </p:nvPicPr>
        <p:blipFill rotWithShape="1">
          <a:blip r:embed="rId2">
            <a:extLst>
              <a:ext uri="{28A0092B-C50C-407E-A947-70E740481C1C}">
                <a14:useLocalDpi xmlns:a14="http://schemas.microsoft.com/office/drawing/2010/main" val="0"/>
              </a:ext>
            </a:extLst>
          </a:blip>
          <a:srcRect l="18009" r="26542" b="-2"/>
          <a:stretch/>
        </p:blipFill>
        <p:spPr bwMode="auto">
          <a:xfrm>
            <a:off x="4483341" y="599514"/>
            <a:ext cx="4069057" cy="3944472"/>
          </a:xfrm>
          <a:prstGeom prst="rect">
            <a:avLst/>
          </a:prstGeom>
          <a:noFill/>
        </p:spPr>
      </p:pic>
      <p:sp>
        <p:nvSpPr>
          <p:cNvPr id="4" name="Rectangle 1">
            <a:extLst>
              <a:ext uri="{FF2B5EF4-FFF2-40B4-BE49-F238E27FC236}">
                <a16:creationId xmlns:a16="http://schemas.microsoft.com/office/drawing/2014/main" id="{01810267-0296-49A9-927D-E43C7E3CA8DE}"/>
              </a:ext>
            </a:extLst>
          </p:cNvPr>
          <p:cNvSpPr>
            <a:spLocks noGrp="1" noChangeArrowheads="1"/>
          </p:cNvSpPr>
          <p:nvPr>
            <p:ph idx="1"/>
          </p:nvPr>
        </p:nvSpPr>
        <p:spPr bwMode="auto">
          <a:xfrm>
            <a:off x="381038" y="1818897"/>
            <a:ext cx="3502281"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a:ln>
                  <a:noFill/>
                </a:ln>
                <a:solidFill>
                  <a:srgbClr val="3C3C3B"/>
                </a:solidFill>
                <a:effectLst/>
                <a:latin typeface="Arial" panose="020B0604020202020204" pitchFamily="34" charset="0"/>
                <a:ea typeface="Helvetica" panose="020B0604020202020204" pitchFamily="34" charset="0"/>
              </a:rPr>
              <a:t>If the current element is not the correct one, then, just like in the </a:t>
            </a:r>
            <a:r>
              <a:rPr kumimoji="0" lang="en-US" altLang="ja-JP" sz="1400" b="0" i="0" u="none" strike="noStrike" cap="none" normalizeH="0" baseline="0" dirty="0">
                <a:ln>
                  <a:noFill/>
                </a:ln>
                <a:solidFill>
                  <a:srgbClr val="C7254E"/>
                </a:solidFill>
                <a:effectLst/>
                <a:latin typeface="Consolas" panose="020B0609020204030204" pitchFamily="49" charset="0"/>
                <a:ea typeface="Yu Mincho" panose="02020400000000000000" pitchFamily="18" charset="-128"/>
                <a:cs typeface="Courier New" panose="02070309020205020404" pitchFamily="49" charset="0"/>
              </a:rPr>
              <a:t>put()</a:t>
            </a:r>
            <a:r>
              <a:rPr kumimoji="0" lang="en-US" altLang="ja-JP" sz="1400" b="0" i="0" u="none" strike="noStrike" cap="none" normalizeH="0" baseline="0" dirty="0">
                <a:ln>
                  <a:noFill/>
                </a:ln>
                <a:solidFill>
                  <a:srgbClr val="3C3C3B"/>
                </a:solidFill>
                <a:effectLst/>
                <a:ea typeface="Helvetica" panose="020B0604020202020204" pitchFamily="34" charset="0"/>
              </a:rPr>
              <a:t> method, we add one to the previous hash value and get the remainder of dividing this value by the size of the list. This becomes our new index.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ja-JP" sz="1400" dirty="0">
              <a:solidFill>
                <a:srgbClr val="3C3C3B"/>
              </a:solidFill>
              <a:ea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a:ln>
                  <a:noFill/>
                </a:ln>
                <a:solidFill>
                  <a:srgbClr val="3C3C3B"/>
                </a:solidFill>
                <a:effectLst/>
                <a:ea typeface="Helvetica" panose="020B0604020202020204" pitchFamily="34" charset="0"/>
              </a:rPr>
              <a:t>If we find an element that contains </a:t>
            </a:r>
            <a:r>
              <a:rPr kumimoji="0" lang="en-US" altLang="ja-JP" sz="1400" b="0" i="0" u="none" strike="noStrike" cap="none" normalizeH="0" baseline="0" dirty="0">
                <a:ln>
                  <a:noFill/>
                </a:ln>
                <a:solidFill>
                  <a:srgbClr val="C7254E"/>
                </a:solidFill>
                <a:effectLst/>
                <a:latin typeface="Consolas" panose="020B0609020204030204" pitchFamily="49" charset="0"/>
                <a:ea typeface="Yu Mincho" panose="02020400000000000000" pitchFamily="18" charset="-128"/>
                <a:cs typeface="Courier New" panose="02070309020205020404" pitchFamily="49" charset="0"/>
              </a:rPr>
              <a:t>None</a:t>
            </a:r>
            <a:r>
              <a:rPr kumimoji="0" lang="en-US" altLang="ja-JP" sz="1400" b="0" i="0" u="none" strike="noStrike" cap="none" normalizeH="0" baseline="0" dirty="0">
                <a:ln>
                  <a:noFill/>
                </a:ln>
                <a:solidFill>
                  <a:srgbClr val="3C3C3B"/>
                </a:solidFill>
                <a:effectLst/>
                <a:ea typeface="Helvetica" panose="020B0604020202020204" pitchFamily="34" charset="0"/>
              </a:rPr>
              <a:t>, we stop looking</a:t>
            </a:r>
            <a:r>
              <a:rPr kumimoji="0" lang="en-GB" altLang="ja-JP"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ja-JP" sz="1400" dirty="0">
              <a:latin typeface="Arial" panose="020B0604020202020204" pitchFamily="34" charset="0"/>
            </a:endParaRPr>
          </a:p>
          <a:p>
            <a:pPr marL="0" indent="0" defTabSz="914400" eaLnBrk="0" fontAlgn="base" hangingPunct="0">
              <a:lnSpc>
                <a:spcPct val="100000"/>
              </a:lnSpc>
              <a:spcBef>
                <a:spcPct val="0"/>
              </a:spcBef>
              <a:spcAft>
                <a:spcPct val="0"/>
              </a:spcAft>
              <a:buNone/>
            </a:pPr>
            <a:r>
              <a:rPr lang="en-US" altLang="ja-JP" sz="1400" dirty="0">
                <a:solidFill>
                  <a:srgbClr val="3C3C3B"/>
                </a:solidFill>
                <a:latin typeface="+mj-lt"/>
                <a:ea typeface="Helvetica" panose="020B0604020202020204" pitchFamily="34" charset="0"/>
              </a:rPr>
              <a:t>Finally, we decide what to do if the key was not found in the table. We can choose to return </a:t>
            </a:r>
            <a:r>
              <a:rPr lang="en-US" altLang="ja-JP" sz="1400" dirty="0">
                <a:solidFill>
                  <a:srgbClr val="C7254E"/>
                </a:solidFill>
                <a:latin typeface="+mj-lt"/>
                <a:ea typeface="Yu Mincho" panose="02020400000000000000" pitchFamily="18" charset="-128"/>
                <a:cs typeface="Courier New" panose="02070309020205020404" pitchFamily="49" charset="0"/>
              </a:rPr>
              <a:t>None</a:t>
            </a:r>
            <a:r>
              <a:rPr lang="en-US" altLang="ja-JP" sz="1400" dirty="0">
                <a:solidFill>
                  <a:srgbClr val="3C3C3B"/>
                </a:solidFill>
                <a:latin typeface="+mj-lt"/>
              </a:rPr>
              <a:t>, or raise </a:t>
            </a:r>
            <a:r>
              <a:rPr lang="en-US" altLang="ja-JP" sz="1400" dirty="0">
                <a:solidFill>
                  <a:srgbClr val="3C3C3B"/>
                </a:solidFill>
                <a:latin typeface="+mj-lt"/>
                <a:ea typeface="Helvetica" panose="020B0604020202020204" pitchFamily="34" charset="0"/>
              </a:rPr>
              <a:t>an exception</a:t>
            </a:r>
            <a:r>
              <a:rPr lang="en-GB" altLang="ja-JP" sz="1400" dirty="0">
                <a:solidFill>
                  <a:srgbClr val="3C3C3B"/>
                </a:solidFill>
                <a:latin typeface="+mj-lt"/>
                <a:ea typeface="Helvetica" panose="020B0604020202020204" pitchFamily="34" charset="0"/>
              </a:rPr>
              <a:t>.</a:t>
            </a:r>
            <a:endParaRPr kumimoji="0" lang="en-GB" altLang="ja-JP" sz="1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588697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B7F0A8-C682-4309-A881-13B7A2A216D2}"/>
              </a:ext>
            </a:extLst>
          </p:cNvPr>
          <p:cNvSpPr txBox="1"/>
          <p:nvPr/>
        </p:nvSpPr>
        <p:spPr>
          <a:xfrm>
            <a:off x="1138637" y="471488"/>
            <a:ext cx="3976287" cy="461665"/>
          </a:xfrm>
          <a:prstGeom prst="rect">
            <a:avLst/>
          </a:prstGeom>
          <a:noFill/>
        </p:spPr>
        <p:txBody>
          <a:bodyPr wrap="square" rtlCol="0">
            <a:spAutoFit/>
          </a:bodyPr>
          <a:lstStyle/>
          <a:p>
            <a:r>
              <a:rPr lang="en-US" sz="2400" b="1" dirty="0">
                <a:solidFill>
                  <a:srgbClr val="ED7D31"/>
                </a:solidFill>
                <a:latin typeface="+mj-lt"/>
                <a:ea typeface="Raleway Black" charset="0"/>
                <a:cs typeface="Raleway Black" charset="0"/>
              </a:rPr>
              <a:t>Exercise</a:t>
            </a:r>
          </a:p>
        </p:txBody>
      </p:sp>
      <p:sp>
        <p:nvSpPr>
          <p:cNvPr id="6" name="TextBox 5">
            <a:extLst>
              <a:ext uri="{FF2B5EF4-FFF2-40B4-BE49-F238E27FC236}">
                <a16:creationId xmlns:a16="http://schemas.microsoft.com/office/drawing/2014/main" id="{E76EAF44-2765-47A6-8DD1-85DEA1D61041}"/>
              </a:ext>
            </a:extLst>
          </p:cNvPr>
          <p:cNvSpPr txBox="1"/>
          <p:nvPr/>
        </p:nvSpPr>
        <p:spPr>
          <a:xfrm>
            <a:off x="1138637" y="991530"/>
            <a:ext cx="7575056" cy="3419398"/>
          </a:xfrm>
          <a:prstGeom prst="rect">
            <a:avLst/>
          </a:prstGeom>
          <a:noFill/>
        </p:spPr>
        <p:txBody>
          <a:bodyPr wrap="square" rtlCol="0">
            <a:spAutoFit/>
          </a:bodyPr>
          <a:lstStyle/>
          <a:p>
            <a:pPr>
              <a:spcBef>
                <a:spcPct val="20000"/>
              </a:spcBef>
            </a:pPr>
            <a:r>
              <a:rPr lang="en-GB" sz="1600" dirty="0"/>
              <a:t>Download and run the sample code for a hash table, and ensure that you understand it.  (There is no requirement to implement your own hash table, but there will be questions about them in the multiple choice assignment).</a:t>
            </a:r>
          </a:p>
          <a:p>
            <a:pPr>
              <a:spcBef>
                <a:spcPct val="20000"/>
              </a:spcBef>
            </a:pPr>
            <a:endParaRPr lang="en-GB" sz="1600" dirty="0"/>
          </a:p>
          <a:p>
            <a:pPr>
              <a:spcBef>
                <a:spcPct val="20000"/>
              </a:spcBef>
            </a:pPr>
            <a:r>
              <a:rPr lang="en-GB" sz="1600" dirty="0"/>
              <a:t>Add a few more elements of your own and also </a:t>
            </a:r>
            <a:r>
              <a:rPr lang="en-US" altLang="ja-JP" sz="1600" dirty="0"/>
              <a:t>try to </a:t>
            </a:r>
            <a:r>
              <a:rPr lang="en-US" altLang="ja-JP" sz="1600" dirty="0">
                <a:solidFill>
                  <a:schemeClr val="accent6"/>
                </a:solidFill>
              </a:rPr>
              <a:t>get() </a:t>
            </a:r>
            <a:r>
              <a:rPr lang="en-US" altLang="ja-JP" sz="1600" dirty="0"/>
              <a:t>a key that does not exist</a:t>
            </a:r>
            <a:r>
              <a:rPr lang="en-GB" altLang="ja-JP" sz="1600" dirty="0"/>
              <a:t>.</a:t>
            </a:r>
          </a:p>
          <a:p>
            <a:pPr>
              <a:spcBef>
                <a:spcPct val="20000"/>
              </a:spcBef>
            </a:pPr>
            <a:endParaRPr lang="en-GB" altLang="ja-JP" sz="1600" dirty="0"/>
          </a:p>
          <a:p>
            <a:pPr>
              <a:spcBef>
                <a:spcPct val="20000"/>
              </a:spcBef>
            </a:pPr>
            <a:r>
              <a:rPr lang="en-GB" altLang="ja-JP" sz="1600" dirty="0"/>
              <a:t>Assume that there is a new state called </a:t>
            </a:r>
            <a:r>
              <a:rPr lang="en-GB" altLang="ja-JP" sz="1600" i="1" dirty="0"/>
              <a:t>Alternative Dimension</a:t>
            </a:r>
            <a:r>
              <a:rPr lang="en-GB" altLang="ja-JP" sz="1600" dirty="0"/>
              <a:t>, or AD.  Add values for both GA and AD – remember that those two values caused a collision earlier.  Are the</a:t>
            </a:r>
            <a:r>
              <a:rPr lang="en-GB" sz="1600" dirty="0"/>
              <a:t>y</a:t>
            </a:r>
            <a:r>
              <a:rPr lang="en-GB" altLang="ja-JP" sz="1600" dirty="0"/>
              <a:t> properl</a:t>
            </a:r>
            <a:r>
              <a:rPr lang="en-GB" sz="1600" dirty="0"/>
              <a:t>y</a:t>
            </a:r>
            <a:r>
              <a:rPr lang="en-GB" altLang="ja-JP" sz="1600" dirty="0"/>
              <a:t> handled now?</a:t>
            </a:r>
          </a:p>
          <a:p>
            <a:pPr>
              <a:lnSpc>
                <a:spcPct val="90000"/>
              </a:lnSpc>
              <a:spcBef>
                <a:spcPct val="20000"/>
              </a:spcBef>
            </a:pPr>
            <a:endParaRPr lang="en-GB" dirty="0"/>
          </a:p>
          <a:p>
            <a:pPr>
              <a:lnSpc>
                <a:spcPct val="90000"/>
              </a:lnSpc>
              <a:spcBef>
                <a:spcPct val="20000"/>
              </a:spcBef>
            </a:pPr>
            <a:endParaRPr lang="en-GB" dirty="0"/>
          </a:p>
          <a:p>
            <a:pPr>
              <a:lnSpc>
                <a:spcPct val="90000"/>
              </a:lnSpc>
              <a:spcBef>
                <a:spcPct val="20000"/>
              </a:spcBef>
            </a:pPr>
            <a:endParaRPr lang="en-GB" dirty="0"/>
          </a:p>
        </p:txBody>
      </p:sp>
      <p:pic>
        <p:nvPicPr>
          <p:cNvPr id="7" name="Picture Placeholder 6">
            <a:extLst>
              <a:ext uri="{FF2B5EF4-FFF2-40B4-BE49-F238E27FC236}">
                <a16:creationId xmlns:a16="http://schemas.microsoft.com/office/drawing/2014/main" id="{828D464D-D86F-485E-95CF-92B30AD8327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4075" r="24075"/>
          <a:stretch>
            <a:fillRect/>
          </a:stretch>
        </p:blipFill>
        <p:spPr>
          <a:xfrm>
            <a:off x="0" y="471488"/>
            <a:ext cx="753035" cy="4200525"/>
          </a:xfrm>
        </p:spPr>
      </p:pic>
      <p:pic>
        <p:nvPicPr>
          <p:cNvPr id="4" name="Picture 3" descr="A map of the US with the states coloured red and blue depending on who was elected in the 2020 election">
            <a:extLst>
              <a:ext uri="{FF2B5EF4-FFF2-40B4-BE49-F238E27FC236}">
                <a16:creationId xmlns:a16="http://schemas.microsoft.com/office/drawing/2014/main" id="{A4109393-A663-43EB-8B76-A2C99C3821C9}"/>
              </a:ext>
            </a:extLst>
          </p:cNvPr>
          <p:cNvPicPr>
            <a:picLocks noChangeAspect="1"/>
          </p:cNvPicPr>
          <p:nvPr/>
        </p:nvPicPr>
        <p:blipFill>
          <a:blip r:embed="rId3"/>
          <a:stretch>
            <a:fillRect/>
          </a:stretch>
        </p:blipFill>
        <p:spPr>
          <a:xfrm>
            <a:off x="6431220" y="3403076"/>
            <a:ext cx="2556038" cy="1699233"/>
          </a:xfrm>
          <a:prstGeom prst="rect">
            <a:avLst/>
          </a:prstGeom>
        </p:spPr>
      </p:pic>
    </p:spTree>
    <p:extLst>
      <p:ext uri="{BB962C8B-B14F-4D97-AF65-F5344CB8AC3E}">
        <p14:creationId xmlns:p14="http://schemas.microsoft.com/office/powerpoint/2010/main" val="340946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65E6A2C7-79DC-43AF-A596-9C093E040DC9}"/>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1786" r="21786"/>
          <a:stretch>
            <a:fillRect/>
          </a:stretch>
        </p:blipFill>
        <p:spPr/>
      </p:pic>
      <p:sp>
        <p:nvSpPr>
          <p:cNvPr id="13" name="TextBox 12"/>
          <p:cNvSpPr txBox="1"/>
          <p:nvPr/>
        </p:nvSpPr>
        <p:spPr>
          <a:xfrm>
            <a:off x="3767479" y="1559020"/>
            <a:ext cx="4215665" cy="830997"/>
          </a:xfrm>
          <a:prstGeom prst="rect">
            <a:avLst/>
          </a:prstGeom>
          <a:noFill/>
        </p:spPr>
        <p:txBody>
          <a:bodyPr wrap="square" rtlCol="0">
            <a:spAutoFit/>
          </a:bodyPr>
          <a:lstStyle/>
          <a:p>
            <a:r>
              <a:rPr lang="en-ID" sz="2400" b="1" dirty="0">
                <a:solidFill>
                  <a:schemeClr val="tx1">
                    <a:lumMod val="85000"/>
                    <a:lumOff val="15000"/>
                  </a:schemeClr>
                </a:solidFill>
                <a:latin typeface="+mj-lt"/>
              </a:rPr>
              <a:t>Welcome to Data Structures (H16Y35)</a:t>
            </a:r>
            <a:r>
              <a:rPr lang="en-ID" sz="2400" b="1" dirty="0">
                <a:latin typeface="+mj-lt"/>
              </a:rPr>
              <a:t> Week 10</a:t>
            </a:r>
          </a:p>
        </p:txBody>
      </p:sp>
      <p:sp>
        <p:nvSpPr>
          <p:cNvPr id="15" name="Rectangle 14">
            <a:extLst>
              <a:ext uri="{FF2B5EF4-FFF2-40B4-BE49-F238E27FC236}">
                <a16:creationId xmlns:a16="http://schemas.microsoft.com/office/drawing/2014/main" id="{06D23DC9-52A2-4092-B87F-2D6934D25941}"/>
              </a:ext>
            </a:extLst>
          </p:cNvPr>
          <p:cNvSpPr/>
          <p:nvPr/>
        </p:nvSpPr>
        <p:spPr>
          <a:xfrm>
            <a:off x="3874041" y="4576896"/>
            <a:ext cx="4210058" cy="94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9" name="Oval 18">
            <a:extLst>
              <a:ext uri="{FF2B5EF4-FFF2-40B4-BE49-F238E27FC236}">
                <a16:creationId xmlns:a16="http://schemas.microsoft.com/office/drawing/2014/main" id="{7BCC445B-08B0-4A81-8229-65DACD4EEE72}"/>
              </a:ext>
            </a:extLst>
          </p:cNvPr>
          <p:cNvSpPr/>
          <p:nvPr/>
        </p:nvSpPr>
        <p:spPr>
          <a:xfrm>
            <a:off x="1160855" y="1654189"/>
            <a:ext cx="1835123" cy="183512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 name="TextBox 1">
            <a:extLst>
              <a:ext uri="{FF2B5EF4-FFF2-40B4-BE49-F238E27FC236}">
                <a16:creationId xmlns:a16="http://schemas.microsoft.com/office/drawing/2014/main" id="{9F92959A-CF98-4C2B-B982-45231DD1077B}"/>
              </a:ext>
            </a:extLst>
          </p:cNvPr>
          <p:cNvSpPr txBox="1"/>
          <p:nvPr/>
        </p:nvSpPr>
        <p:spPr>
          <a:xfrm>
            <a:off x="3780383" y="2534424"/>
            <a:ext cx="4202761" cy="1200329"/>
          </a:xfrm>
          <a:prstGeom prst="rect">
            <a:avLst/>
          </a:prstGeom>
          <a:noFill/>
        </p:spPr>
        <p:txBody>
          <a:bodyPr wrap="square" rtlCol="0">
            <a:spAutoFit/>
          </a:bodyPr>
          <a:lstStyle/>
          <a:p>
            <a:r>
              <a:rPr lang="en-GB" dirty="0"/>
              <a:t>This week, in anticipation of the multiple choice in week 12 and the next practical assignment, we will look at Hash Tables, Sets and Maps.</a:t>
            </a:r>
          </a:p>
        </p:txBody>
      </p:sp>
    </p:spTree>
    <p:extLst>
      <p:ext uri="{BB962C8B-B14F-4D97-AF65-F5344CB8AC3E}">
        <p14:creationId xmlns:p14="http://schemas.microsoft.com/office/powerpoint/2010/main" val="410308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outVertical)">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EE29-7A23-412D-86C3-64AEA740163C}"/>
              </a:ext>
            </a:extLst>
          </p:cNvPr>
          <p:cNvSpPr>
            <a:spLocks noGrp="1"/>
          </p:cNvSpPr>
          <p:nvPr>
            <p:ph type="title"/>
          </p:nvPr>
        </p:nvSpPr>
        <p:spPr/>
        <p:txBody>
          <a:bodyPr>
            <a:normAutofit fontScale="90000"/>
          </a:bodyPr>
          <a:lstStyle/>
          <a:p>
            <a:r>
              <a:rPr lang="en-GB" sz="3600" b="1" dirty="0">
                <a:solidFill>
                  <a:srgbClr val="ED7D31"/>
                </a:solidFill>
              </a:rPr>
              <a:t>Hash Tables – Practical Example</a:t>
            </a:r>
            <a:br>
              <a:rPr lang="en-GB" dirty="0"/>
            </a:br>
            <a:endParaRPr lang="en-GB" dirty="0"/>
          </a:p>
        </p:txBody>
      </p:sp>
      <p:sp>
        <p:nvSpPr>
          <p:cNvPr id="7" name="Rectangle 2">
            <a:extLst>
              <a:ext uri="{FF2B5EF4-FFF2-40B4-BE49-F238E27FC236}">
                <a16:creationId xmlns:a16="http://schemas.microsoft.com/office/drawing/2014/main" id="{419BCAB5-BB80-44B6-BC62-C55AE42BF0F6}"/>
              </a:ext>
            </a:extLst>
          </p:cNvPr>
          <p:cNvSpPr>
            <a:spLocks noChangeArrowheads="1"/>
          </p:cNvSpPr>
          <p:nvPr/>
        </p:nvSpPr>
        <p:spPr bwMode="auto">
          <a:xfrm>
            <a:off x="628650" y="1007347"/>
            <a:ext cx="7886700" cy="3647152"/>
          </a:xfrm>
          <a:prstGeom prst="rect">
            <a:avLst/>
          </a:prstGeom>
          <a:solidFill>
            <a:srgbClr val="FDFD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C3C3B"/>
                </a:solidFill>
                <a:effectLst/>
                <a:latin typeface="Helvetica" panose="020B0604020202020204" pitchFamily="34" charset="0"/>
                <a:ea typeface="Helvetica" panose="020B0604020202020204" pitchFamily="34" charset="0"/>
              </a:rPr>
              <a:t>Symbol tables </a:t>
            </a:r>
            <a:r>
              <a:rPr kumimoji="0" lang="en-US" altLang="en-US" b="0" i="0" u="none" strike="noStrike" cap="none" normalizeH="0" baseline="0" dirty="0">
                <a:ln>
                  <a:noFill/>
                </a:ln>
                <a:solidFill>
                  <a:srgbClr val="3C3C3B"/>
                </a:solidFill>
                <a:effectLst/>
                <a:latin typeface="Helvetica" panose="020B0604020202020204" pitchFamily="34" charset="0"/>
                <a:ea typeface="Helvetica" panose="020B0604020202020204" pitchFamily="34" charset="0"/>
              </a:rPr>
              <a:t>are used by compilers and interpreters to keep track of the symbols that have been declared and information about them. These are often built using hash tables, since it is important to efficiently retrieve a symbol in the table.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C3C3B"/>
              </a:solidFill>
              <a:latin typeface="Helvetica" panose="020B0604020202020204" pitchFamily="34" charset="0"/>
              <a:ea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C3C3B"/>
              </a:solidFill>
              <a:effectLst/>
              <a:latin typeface="Helvetica" panose="020B0604020202020204" pitchFamily="34" charset="0"/>
              <a:ea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C3C3B"/>
                </a:solidFill>
                <a:effectLst/>
                <a:latin typeface="Helvetica" panose="020B0604020202020204" pitchFamily="34" charset="0"/>
                <a:ea typeface="Helvetica" panose="020B0604020202020204" pitchFamily="34" charset="0"/>
                <a:cs typeface="Arial" panose="020B0604020202020204" pitchFamily="34" charset="0"/>
              </a:rPr>
              <a:t>The two symbols, </a:t>
            </a:r>
            <a:r>
              <a:rPr kumimoji="0" lang="en-US" altLang="en-US" b="0" i="1" u="none" strike="noStrike" cap="none" normalizeH="0" baseline="0" dirty="0">
                <a:ln>
                  <a:noFill/>
                </a:ln>
                <a:solidFill>
                  <a:srgbClr val="3C3C3B"/>
                </a:solidFill>
                <a:effectLst/>
                <a:latin typeface="Helvetica" panose="020B0604020202020204" pitchFamily="34" charset="0"/>
                <a:ea typeface="Helvetica" panose="020B0604020202020204" pitchFamily="34" charset="0"/>
                <a:cs typeface="Arial" panose="020B0604020202020204" pitchFamily="34" charset="0"/>
              </a:rPr>
              <a:t>name</a:t>
            </a:r>
            <a:r>
              <a:rPr kumimoji="0" lang="en-US" altLang="en-US" b="0" i="0" u="none" strike="noStrike" cap="none" normalizeH="0" baseline="0" dirty="0">
                <a:ln>
                  <a:noFill/>
                </a:ln>
                <a:solidFill>
                  <a:srgbClr val="3C3C3B"/>
                </a:solidFill>
                <a:effectLst/>
                <a:latin typeface="Helvetica" panose="020B0604020202020204" pitchFamily="34" charset="0"/>
                <a:ea typeface="Helvetica" panose="020B0604020202020204" pitchFamily="34" charset="0"/>
                <a:cs typeface="Arial" panose="020B0604020202020204" pitchFamily="34" charset="0"/>
              </a:rPr>
              <a:t> and </a:t>
            </a:r>
            <a:r>
              <a:rPr kumimoji="0" lang="en-US" altLang="en-US" b="0" i="1" u="none" strike="noStrike" cap="none" normalizeH="0" baseline="0" dirty="0">
                <a:ln>
                  <a:noFill/>
                </a:ln>
                <a:solidFill>
                  <a:srgbClr val="3C3C3B"/>
                </a:solidFill>
                <a:effectLst/>
                <a:latin typeface="Helvetica" panose="020B0604020202020204" pitchFamily="34" charset="0"/>
                <a:ea typeface="Helvetica" panose="020B0604020202020204" pitchFamily="34" charset="0"/>
                <a:cs typeface="Arial" panose="020B0604020202020204" pitchFamily="34" charset="0"/>
              </a:rPr>
              <a:t>age </a:t>
            </a:r>
            <a:r>
              <a:rPr kumimoji="0" lang="en-US" altLang="en-US" b="0" i="0" u="none" strike="noStrike" cap="none" normalizeH="0" baseline="0" dirty="0">
                <a:ln>
                  <a:noFill/>
                </a:ln>
                <a:solidFill>
                  <a:srgbClr val="3C3C3B"/>
                </a:solidFill>
                <a:effectLst/>
                <a:latin typeface="Helvetica" panose="020B0604020202020204" pitchFamily="34" charset="0"/>
                <a:ea typeface="Helvetica" panose="020B0604020202020204" pitchFamily="34" charset="0"/>
                <a:cs typeface="Arial" panose="020B0604020202020204" pitchFamily="34" charset="0"/>
              </a:rPr>
              <a:t>belong to a </a:t>
            </a:r>
            <a:r>
              <a:rPr kumimoji="0" lang="en-US" altLang="en-US" b="0" i="1" u="none" strike="noStrike" cap="none" normalizeH="0" baseline="0" dirty="0">
                <a:ln>
                  <a:noFill/>
                </a:ln>
                <a:solidFill>
                  <a:srgbClr val="3C3C3B"/>
                </a:solidFill>
                <a:effectLst/>
                <a:latin typeface="Helvetica" panose="020B0604020202020204" pitchFamily="34" charset="0"/>
                <a:ea typeface="Helvetica" panose="020B0604020202020204" pitchFamily="34" charset="0"/>
                <a:cs typeface="Arial" panose="020B0604020202020204" pitchFamily="34" charset="0"/>
              </a:rPr>
              <a:t>namespace</a:t>
            </a:r>
            <a:r>
              <a:rPr lang="en-US" altLang="en-US" dirty="0">
                <a:solidFill>
                  <a:srgbClr val="3C3C3B"/>
                </a:solidFill>
                <a:latin typeface="Helvetica" panose="020B0604020202020204" pitchFamily="34" charset="0"/>
                <a:ea typeface="Helvetica" panose="020B0604020202020204" pitchFamily="34" charset="0"/>
                <a:cs typeface="Arial" panose="020B0604020202020204" pitchFamily="34" charset="0"/>
              </a:rPr>
              <a:t> (</a:t>
            </a:r>
            <a:r>
              <a:rPr kumimoji="0" lang="en-US" altLang="en-US" b="0" i="0" u="none" strike="noStrike" cap="none" normalizeH="0" baseline="0" dirty="0">
                <a:ln>
                  <a:noFill/>
                </a:ln>
                <a:solidFill>
                  <a:srgbClr val="3C3C3B"/>
                </a:solidFill>
                <a:effectLst/>
                <a:latin typeface="Helvetica" panose="020B0604020202020204" pitchFamily="34" charset="0"/>
                <a:ea typeface="Helvetica" panose="020B0604020202020204" pitchFamily="34" charset="0"/>
                <a:cs typeface="Arial" panose="020B0604020202020204" pitchFamily="34" charset="0"/>
              </a:rPr>
              <a:t>which could be</a:t>
            </a:r>
            <a:r>
              <a:rPr kumimoji="0" lang="en-US" altLang="en-US" b="0" i="0" u="none" strike="noStrike" cap="none" normalizeH="0" baseline="0" dirty="0">
                <a:ln>
                  <a:noFill/>
                </a:ln>
                <a:solidFill>
                  <a:srgbClr val="3C3C3B"/>
                </a:solidFill>
                <a:effectLst/>
                <a:latin typeface="Calibri" panose="020F0502020204030204" pitchFamily="34" charset="0"/>
                <a:ea typeface="Helvetica" panose="020B0604020202020204" pitchFamily="34" charset="0"/>
                <a:cs typeface="Arial" panose="020B0604020202020204" pitchFamily="34" charset="0"/>
              </a:rPr>
              <a:t> </a:t>
            </a:r>
            <a:r>
              <a:rPr kumimoji="0" lang="en-US" altLang="en-US" b="0" i="0" u="none" strike="noStrike" cap="none" normalizeH="0" baseline="0" dirty="0">
                <a:ln>
                  <a:noFill/>
                </a:ln>
                <a:solidFill>
                  <a:srgbClr val="C7254E"/>
                </a:solidFill>
                <a:effectLst/>
                <a:latin typeface="Consolas" panose="020B0609020204030204" pitchFamily="49" charset="0"/>
                <a:ea typeface="Times New Roman" panose="02020603050405020304" pitchFamily="18" charset="0"/>
                <a:cs typeface="Courier New" panose="02070309020205020404" pitchFamily="49" charset="0"/>
              </a:rPr>
              <a:t>__main__</a:t>
            </a:r>
            <a:r>
              <a:rPr kumimoji="0" lang="en-US" altLang="en-US" b="0" i="0" u="none" strike="noStrike" cap="none" normalizeH="0" baseline="0" dirty="0">
                <a:ln>
                  <a:noFill/>
                </a:ln>
                <a:solidFill>
                  <a:srgbClr val="3C3C3B"/>
                </a:solidFill>
                <a:effectLst/>
                <a:latin typeface="Helvetica" panose="020B0604020202020204" pitchFamily="34" charset="0"/>
                <a:ea typeface="Helvetica" panose="020B0604020202020204" pitchFamily="34" charset="0"/>
                <a:cs typeface="Arial" panose="020B0604020202020204" pitchFamily="34" charset="0"/>
              </a:rPr>
              <a:t>, or some module). Each symbol has a value; </a:t>
            </a:r>
            <a:r>
              <a:rPr kumimoji="0" lang="en-US" altLang="en-US" b="0" i="1" u="none" strike="noStrike" cap="none" normalizeH="0" baseline="0" dirty="0">
                <a:ln>
                  <a:noFill/>
                </a:ln>
                <a:solidFill>
                  <a:srgbClr val="3C3C3B"/>
                </a:solidFill>
                <a:effectLst/>
                <a:latin typeface="Helvetica" panose="020B0604020202020204" pitchFamily="34" charset="0"/>
                <a:ea typeface="Helvetica" panose="020B0604020202020204" pitchFamily="34" charset="0"/>
                <a:cs typeface="Arial" panose="020B0604020202020204" pitchFamily="34" charset="0"/>
              </a:rPr>
              <a:t>name</a:t>
            </a:r>
            <a:r>
              <a:rPr kumimoji="0" lang="en-US" altLang="en-US" b="0" i="0" u="none" strike="noStrike" cap="none" normalizeH="0" baseline="0" dirty="0">
                <a:ln>
                  <a:noFill/>
                </a:ln>
                <a:solidFill>
                  <a:srgbClr val="3C3C3B"/>
                </a:solidFill>
                <a:effectLst/>
                <a:latin typeface="Helvetica" panose="020B0604020202020204" pitchFamily="34" charset="0"/>
                <a:ea typeface="Helvetica" panose="020B0604020202020204" pitchFamily="34" charset="0"/>
                <a:cs typeface="Arial" panose="020B0604020202020204" pitchFamily="34" charset="0"/>
              </a:rPr>
              <a:t> has the value</a:t>
            </a:r>
            <a:r>
              <a:rPr kumimoji="0" lang="en-US" altLang="en-US" b="0" i="0" u="none" strike="noStrike" cap="none" normalizeH="0" baseline="0" dirty="0">
                <a:ln>
                  <a:noFill/>
                </a:ln>
                <a:solidFill>
                  <a:srgbClr val="3C3C3B"/>
                </a:solidFill>
                <a:effectLst/>
                <a:latin typeface="Calibri" panose="020F0502020204030204" pitchFamily="34" charset="0"/>
                <a:ea typeface="Helvetica" panose="020B0604020202020204" pitchFamily="34" charset="0"/>
                <a:cs typeface="Arial" panose="020B0604020202020204" pitchFamily="34" charset="0"/>
              </a:rPr>
              <a:t> </a:t>
            </a:r>
            <a:r>
              <a:rPr kumimoji="0" lang="en-US" altLang="en-US" b="0" i="0" u="none" strike="noStrike" cap="none" normalizeH="0" baseline="0" dirty="0">
                <a:ln>
                  <a:noFill/>
                </a:ln>
                <a:solidFill>
                  <a:srgbClr val="C7254E"/>
                </a:solidFill>
                <a:effectLst/>
                <a:latin typeface="Consolas" panose="020B0609020204030204" pitchFamily="49" charset="0"/>
                <a:ea typeface="Times New Roman" panose="02020603050405020304" pitchFamily="18" charset="0"/>
                <a:cs typeface="Courier New" panose="02070309020205020404" pitchFamily="49" charset="0"/>
              </a:rPr>
              <a:t>Joe</a:t>
            </a:r>
            <a:r>
              <a:rPr kumimoji="0" lang="en-US" altLang="en-US" b="0" i="0" u="none" strike="noStrike" cap="none" normalizeH="0" baseline="0" dirty="0">
                <a:ln>
                  <a:noFill/>
                </a:ln>
                <a:solidFill>
                  <a:srgbClr val="3C3C3B"/>
                </a:solidFill>
                <a:effectLst/>
                <a:latin typeface="Calibri" panose="020F0502020204030204" pitchFamily="34" charset="0"/>
                <a:ea typeface="Helvetica" panose="020B0604020202020204" pitchFamily="34" charset="0"/>
                <a:cs typeface="Arial" panose="020B0604020202020204" pitchFamily="34" charset="0"/>
              </a:rPr>
              <a:t> </a:t>
            </a:r>
            <a:r>
              <a:rPr kumimoji="0" lang="en-US" altLang="en-US" b="0" i="0" u="none" strike="noStrike" cap="none" normalizeH="0" baseline="0" dirty="0">
                <a:ln>
                  <a:noFill/>
                </a:ln>
                <a:solidFill>
                  <a:srgbClr val="3C3C3B"/>
                </a:solidFill>
                <a:effectLst/>
                <a:latin typeface="Helvetica" panose="020B0604020202020204" pitchFamily="34" charset="0"/>
                <a:ea typeface="Helvetica" panose="020B0604020202020204" pitchFamily="34" charset="0"/>
                <a:cs typeface="Arial" panose="020B0604020202020204" pitchFamily="34" charset="0"/>
              </a:rPr>
              <a:t>and </a:t>
            </a:r>
            <a:r>
              <a:rPr kumimoji="0" lang="en-US" altLang="en-US" b="0" i="1" u="none" strike="noStrike" cap="none" normalizeH="0" baseline="0" dirty="0">
                <a:ln>
                  <a:noFill/>
                </a:ln>
                <a:solidFill>
                  <a:srgbClr val="3C3C3B"/>
                </a:solidFill>
                <a:effectLst/>
                <a:latin typeface="Helvetica" panose="020B0604020202020204" pitchFamily="34" charset="0"/>
                <a:ea typeface="Helvetica" panose="020B0604020202020204" pitchFamily="34" charset="0"/>
                <a:cs typeface="Arial" panose="020B0604020202020204" pitchFamily="34" charset="0"/>
              </a:rPr>
              <a:t>age</a:t>
            </a:r>
            <a:r>
              <a:rPr kumimoji="0" lang="en-US" altLang="en-US" b="0" i="0" u="none" strike="noStrike" cap="none" normalizeH="0" baseline="0" dirty="0">
                <a:ln>
                  <a:noFill/>
                </a:ln>
                <a:solidFill>
                  <a:srgbClr val="3C3C3B"/>
                </a:solidFill>
                <a:effectLst/>
                <a:latin typeface="Helvetica" panose="020B0604020202020204" pitchFamily="34" charset="0"/>
                <a:ea typeface="Helvetica" panose="020B0604020202020204" pitchFamily="34" charset="0"/>
                <a:cs typeface="Arial" panose="020B0604020202020204" pitchFamily="34" charset="0"/>
              </a:rPr>
              <a:t> has the value</a:t>
            </a:r>
            <a:r>
              <a:rPr kumimoji="0" lang="en-US" altLang="en-US" b="0" i="0" u="none" strike="noStrike" cap="none" normalizeH="0" baseline="0" dirty="0">
                <a:ln>
                  <a:noFill/>
                </a:ln>
                <a:solidFill>
                  <a:srgbClr val="3C3C3B"/>
                </a:solidFill>
                <a:effectLst/>
                <a:latin typeface="Calibri" panose="020F0502020204030204" pitchFamily="34" charset="0"/>
                <a:ea typeface="Helvetica" panose="020B0604020202020204" pitchFamily="34" charset="0"/>
                <a:cs typeface="Arial" panose="020B0604020202020204" pitchFamily="34" charset="0"/>
              </a:rPr>
              <a:t> </a:t>
            </a:r>
            <a:r>
              <a:rPr kumimoji="0" lang="en-US" altLang="en-US" b="0" i="0" u="none" strike="noStrike" cap="none" normalizeH="0" baseline="0" dirty="0">
                <a:ln>
                  <a:noFill/>
                </a:ln>
                <a:solidFill>
                  <a:srgbClr val="C7254E"/>
                </a:solidFill>
                <a:effectLst/>
                <a:latin typeface="Consolas" panose="020B0609020204030204" pitchFamily="49" charset="0"/>
                <a:ea typeface="Times New Roman" panose="02020603050405020304" pitchFamily="18" charset="0"/>
                <a:cs typeface="Courier New" panose="02070309020205020404" pitchFamily="49" charset="0"/>
              </a:rPr>
              <a:t>27</a:t>
            </a:r>
            <a:r>
              <a:rPr kumimoji="0" lang="en-US" altLang="en-US" b="0" i="0" u="none" strike="noStrike" cap="none" normalizeH="0" baseline="0" dirty="0">
                <a:ln>
                  <a:noFill/>
                </a:ln>
                <a:solidFill>
                  <a:srgbClr val="3C3C3B"/>
                </a:solidFill>
                <a:effectLst/>
                <a:latin typeface="Helvetica" panose="020B0604020202020204" pitchFamily="34" charset="0"/>
                <a:ea typeface="Helvetica"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C3C3B"/>
              </a:solidFill>
              <a:latin typeface="Helvetica" panose="020B0604020202020204" pitchFamily="34" charset="0"/>
              <a:ea typeface="Helvetica"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C3C3B"/>
                </a:solidFill>
                <a:effectLst/>
                <a:latin typeface="Helvetica" panose="020B0604020202020204" pitchFamily="34" charset="0"/>
                <a:ea typeface="Helvetica" panose="020B0604020202020204" pitchFamily="34" charset="0"/>
                <a:cs typeface="Arial" panose="020B0604020202020204" pitchFamily="34" charset="0"/>
              </a:rPr>
              <a:t>A symbol table allows the compiler or the interpreter to look these values up; </a:t>
            </a:r>
            <a:r>
              <a:rPr kumimoji="0" lang="en-US" altLang="en-US" b="0" i="1" u="none" strike="noStrike" cap="none" normalizeH="0" baseline="0" dirty="0">
                <a:ln>
                  <a:noFill/>
                </a:ln>
                <a:solidFill>
                  <a:srgbClr val="3C3C3B"/>
                </a:solidFill>
                <a:effectLst/>
                <a:latin typeface="Helvetica" panose="020B0604020202020204" pitchFamily="34" charset="0"/>
                <a:ea typeface="Helvetica" panose="020B0604020202020204" pitchFamily="34" charset="0"/>
                <a:cs typeface="Arial" panose="020B0604020202020204" pitchFamily="34" charset="0"/>
              </a:rPr>
              <a:t>name</a:t>
            </a:r>
            <a:r>
              <a:rPr kumimoji="0" lang="en-US" altLang="en-US" b="0" i="0" u="none" strike="noStrike" cap="none" normalizeH="0" baseline="0" dirty="0">
                <a:ln>
                  <a:noFill/>
                </a:ln>
                <a:solidFill>
                  <a:srgbClr val="3C3C3B"/>
                </a:solidFill>
                <a:effectLst/>
                <a:latin typeface="Helvetica" panose="020B0604020202020204" pitchFamily="34" charset="0"/>
                <a:ea typeface="Helvetica" panose="020B0604020202020204" pitchFamily="34" charset="0"/>
                <a:cs typeface="Arial" panose="020B0604020202020204" pitchFamily="34" charset="0"/>
              </a:rPr>
              <a:t> and </a:t>
            </a:r>
            <a:r>
              <a:rPr kumimoji="0" lang="en-US" altLang="en-US" b="0" i="1" u="none" strike="noStrike" cap="none" normalizeH="0" baseline="0" dirty="0">
                <a:ln>
                  <a:noFill/>
                </a:ln>
                <a:solidFill>
                  <a:srgbClr val="3C3C3B"/>
                </a:solidFill>
                <a:effectLst/>
                <a:latin typeface="Helvetica" panose="020B0604020202020204" pitchFamily="34" charset="0"/>
                <a:ea typeface="Helvetica" panose="020B0604020202020204" pitchFamily="34" charset="0"/>
                <a:cs typeface="Arial" panose="020B0604020202020204" pitchFamily="34" charset="0"/>
              </a:rPr>
              <a:t>age</a:t>
            </a:r>
            <a:r>
              <a:rPr kumimoji="0" lang="en-US" altLang="en-US" b="0" i="0" u="none" strike="noStrike" cap="none" normalizeH="0" baseline="0" dirty="0">
                <a:ln>
                  <a:noFill/>
                </a:ln>
                <a:solidFill>
                  <a:srgbClr val="3C3C3B"/>
                </a:solidFill>
                <a:effectLst/>
                <a:latin typeface="Helvetica" panose="020B0604020202020204" pitchFamily="34" charset="0"/>
                <a:ea typeface="Helvetica" panose="020B0604020202020204" pitchFamily="34" charset="0"/>
                <a:cs typeface="Arial" panose="020B0604020202020204" pitchFamily="34" charset="0"/>
              </a:rPr>
              <a:t> are the keys in the hash table.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8" name="Picture 7" descr="snippet of code showing two declared variables">
            <a:extLst>
              <a:ext uri="{FF2B5EF4-FFF2-40B4-BE49-F238E27FC236}">
                <a16:creationId xmlns:a16="http://schemas.microsoft.com/office/drawing/2014/main" id="{517F14F7-D025-44FA-864E-151C306D6720}"/>
              </a:ext>
            </a:extLst>
          </p:cNvPr>
          <p:cNvPicPr>
            <a:picLocks noChangeAspect="1"/>
          </p:cNvPicPr>
          <p:nvPr/>
        </p:nvPicPr>
        <p:blipFill>
          <a:blip r:embed="rId2"/>
          <a:stretch>
            <a:fillRect/>
          </a:stretch>
        </p:blipFill>
        <p:spPr>
          <a:xfrm>
            <a:off x="4444786" y="2164173"/>
            <a:ext cx="1819275" cy="666750"/>
          </a:xfrm>
          <a:prstGeom prst="rect">
            <a:avLst/>
          </a:prstGeom>
        </p:spPr>
      </p:pic>
    </p:spTree>
    <p:extLst>
      <p:ext uri="{BB962C8B-B14F-4D97-AF65-F5344CB8AC3E}">
        <p14:creationId xmlns:p14="http://schemas.microsoft.com/office/powerpoint/2010/main" val="1350955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C07F0-78F3-41BA-BED7-76603D7115FD}"/>
              </a:ext>
            </a:extLst>
          </p:cNvPr>
          <p:cNvSpPr>
            <a:spLocks noGrp="1"/>
          </p:cNvSpPr>
          <p:nvPr>
            <p:ph type="title"/>
          </p:nvPr>
        </p:nvSpPr>
        <p:spPr/>
        <p:txBody>
          <a:bodyPr/>
          <a:lstStyle/>
          <a:p>
            <a:r>
              <a:rPr lang="en-GB" sz="3200" b="1" dirty="0">
                <a:solidFill>
                  <a:srgbClr val="ED7D31"/>
                </a:solidFill>
              </a:rPr>
              <a:t>Symbol Tables</a:t>
            </a:r>
          </a:p>
        </p:txBody>
      </p:sp>
      <p:sp>
        <p:nvSpPr>
          <p:cNvPr id="3" name="Content Placeholder 2">
            <a:extLst>
              <a:ext uri="{FF2B5EF4-FFF2-40B4-BE49-F238E27FC236}">
                <a16:creationId xmlns:a16="http://schemas.microsoft.com/office/drawing/2014/main" id="{E7B8F5F8-2D95-4952-AE96-04F27E31B72A}"/>
              </a:ext>
            </a:extLst>
          </p:cNvPr>
          <p:cNvSpPr>
            <a:spLocks noGrp="1"/>
          </p:cNvSpPr>
          <p:nvPr>
            <p:ph sz="half" idx="1"/>
          </p:nvPr>
        </p:nvSpPr>
        <p:spPr/>
        <p:txBody>
          <a:bodyPr>
            <a:normAutofit/>
          </a:bodyPr>
          <a:lstStyle/>
          <a:p>
            <a:pPr marL="0" indent="0">
              <a:buNone/>
            </a:pPr>
            <a:r>
              <a:rPr lang="en-GB" sz="1800" dirty="0">
                <a:solidFill>
                  <a:srgbClr val="3C3C3B"/>
                </a:solidFill>
                <a:latin typeface="Helvetica" panose="020B0604020202020204" pitchFamily="34" charset="0"/>
              </a:rPr>
              <a:t>Not only variables are symbols, but functions and classes as well. </a:t>
            </a:r>
          </a:p>
          <a:p>
            <a:pPr marL="0" indent="0">
              <a:buNone/>
            </a:pPr>
            <a:r>
              <a:rPr lang="en-GB" sz="1800" dirty="0">
                <a:solidFill>
                  <a:srgbClr val="3C3C3B"/>
                </a:solidFill>
                <a:latin typeface="Helvetica" panose="020B0604020202020204" pitchFamily="34" charset="0"/>
              </a:rPr>
              <a:t>They will all be added to our symbol table, so that when any one of them needs to be accessed, they are accessible from the symbol table.</a:t>
            </a:r>
          </a:p>
          <a:p>
            <a:pPr marL="0" indent="0">
              <a:buNone/>
            </a:pPr>
            <a:r>
              <a:rPr lang="en-GB" sz="1800" dirty="0">
                <a:solidFill>
                  <a:srgbClr val="3C3C3B"/>
                </a:solidFill>
                <a:latin typeface="Helvetica" panose="020B0604020202020204" pitchFamily="34" charset="0"/>
              </a:rPr>
              <a:t>In Python, each module that is loaded has its own symbol table. The symbol table is given the name of that module. </a:t>
            </a:r>
          </a:p>
          <a:p>
            <a:pPr marL="0" indent="0">
              <a:buNone/>
            </a:pPr>
            <a:endParaRPr lang="en-GB" dirty="0"/>
          </a:p>
          <a:p>
            <a:pPr marL="0" indent="0">
              <a:buNone/>
            </a:pPr>
            <a:endParaRPr lang="en-GB" dirty="0"/>
          </a:p>
          <a:p>
            <a:endParaRPr lang="en-GB" dirty="0"/>
          </a:p>
        </p:txBody>
      </p:sp>
      <p:pic>
        <p:nvPicPr>
          <p:cNvPr id="5" name="Content Placeholder 4" descr="schematic of a symbol table with various entries">
            <a:extLst>
              <a:ext uri="{FF2B5EF4-FFF2-40B4-BE49-F238E27FC236}">
                <a16:creationId xmlns:a16="http://schemas.microsoft.com/office/drawing/2014/main" id="{E27FF376-04A0-4334-A9CC-6E174D0D4F21}"/>
              </a:ext>
            </a:extLst>
          </p:cNvPr>
          <p:cNvPicPr>
            <a:picLocks noGrp="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629150" y="1369219"/>
            <a:ext cx="3886200" cy="1414915"/>
          </a:xfrm>
          <a:prstGeom prst="rect">
            <a:avLst/>
          </a:prstGeom>
          <a:noFill/>
          <a:ln>
            <a:noFill/>
          </a:ln>
        </p:spPr>
      </p:pic>
      <p:pic>
        <p:nvPicPr>
          <p:cNvPr id="15" name="Picture 14" descr="schematic of a symbol table with various entries">
            <a:extLst>
              <a:ext uri="{FF2B5EF4-FFF2-40B4-BE49-F238E27FC236}">
                <a16:creationId xmlns:a16="http://schemas.microsoft.com/office/drawing/2014/main" id="{DAA3F7C9-172F-427F-8922-43DDC96509A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17770" y="3319690"/>
            <a:ext cx="3108960" cy="617220"/>
          </a:xfrm>
          <a:prstGeom prst="rect">
            <a:avLst/>
          </a:prstGeom>
          <a:noFill/>
          <a:ln>
            <a:noFill/>
          </a:ln>
        </p:spPr>
      </p:pic>
    </p:spTree>
    <p:extLst>
      <p:ext uri="{BB962C8B-B14F-4D97-AF65-F5344CB8AC3E}">
        <p14:creationId xmlns:p14="http://schemas.microsoft.com/office/powerpoint/2010/main" val="3429549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AC63A-671F-44C1-BA3E-05FCD7FF81F6}"/>
              </a:ext>
            </a:extLst>
          </p:cNvPr>
          <p:cNvSpPr>
            <a:spLocks noGrp="1"/>
          </p:cNvSpPr>
          <p:nvPr>
            <p:ph type="title"/>
          </p:nvPr>
        </p:nvSpPr>
        <p:spPr>
          <a:xfrm>
            <a:off x="628649" y="368171"/>
            <a:ext cx="7947537" cy="994172"/>
          </a:xfrm>
        </p:spPr>
        <p:txBody>
          <a:bodyPr/>
          <a:lstStyle/>
          <a:p>
            <a:r>
              <a:rPr lang="en-GB" sz="3200" b="1" dirty="0">
                <a:solidFill>
                  <a:srgbClr val="ED7D31"/>
                </a:solidFill>
              </a:rPr>
              <a:t>Sets</a:t>
            </a:r>
          </a:p>
        </p:txBody>
      </p:sp>
      <p:sp>
        <p:nvSpPr>
          <p:cNvPr id="4" name="Rectangle 1">
            <a:extLst>
              <a:ext uri="{FF2B5EF4-FFF2-40B4-BE49-F238E27FC236}">
                <a16:creationId xmlns:a16="http://schemas.microsoft.com/office/drawing/2014/main" id="{65CCC1A3-551B-4736-8470-299DF1AB38C3}"/>
              </a:ext>
            </a:extLst>
          </p:cNvPr>
          <p:cNvSpPr>
            <a:spLocks noGrp="1" noChangeArrowheads="1"/>
          </p:cNvSpPr>
          <p:nvPr>
            <p:ph idx="1"/>
          </p:nvPr>
        </p:nvSpPr>
        <p:spPr bwMode="auto">
          <a:xfrm>
            <a:off x="628649" y="1292811"/>
            <a:ext cx="794753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C3C3B"/>
                </a:solidFill>
                <a:effectLst/>
                <a:ea typeface="Helvetica" panose="020B0604020202020204" pitchFamily="34" charset="0"/>
              </a:rPr>
              <a:t>Sets</a:t>
            </a:r>
            <a:r>
              <a:rPr kumimoji="0" lang="en-US" altLang="en-US" sz="1800" b="0" i="0" u="none" strike="noStrike" cap="none" normalizeH="0" baseline="0" dirty="0">
                <a:ln>
                  <a:noFill/>
                </a:ln>
                <a:solidFill>
                  <a:srgbClr val="3C3C3B"/>
                </a:solidFill>
                <a:effectLst/>
                <a:ea typeface="Helvetica" panose="020B0604020202020204" pitchFamily="34" charset="0"/>
              </a:rPr>
              <a:t> are unordered collections of unique items. </a:t>
            </a:r>
            <a:r>
              <a:rPr lang="en-US" altLang="en-US" sz="1800" dirty="0">
                <a:solidFill>
                  <a:srgbClr val="3C3C3B"/>
                </a:solidFill>
                <a:ea typeface="Helvetica" panose="020B0604020202020204" pitchFamily="34" charset="0"/>
              </a:rPr>
              <a:t>Basic sets</a:t>
            </a:r>
            <a:r>
              <a:rPr kumimoji="0" lang="en-US" altLang="en-US" sz="1800" b="0" i="0" u="none" strike="noStrike" cap="none" normalizeH="0" baseline="0" dirty="0">
                <a:ln>
                  <a:noFill/>
                </a:ln>
                <a:solidFill>
                  <a:srgbClr val="3C3C3B"/>
                </a:solidFill>
                <a:effectLst/>
                <a:ea typeface="Helvetica" panose="020B0604020202020204" pitchFamily="34" charset="0"/>
              </a:rPr>
              <a:t> are mutable; we can add and remove items from them, but the items themselves must be immutable.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C3C3B"/>
                </a:solidFill>
                <a:effectLst/>
                <a:ea typeface="Helvetica" panose="020B0604020202020204" pitchFamily="34" charset="0"/>
              </a:rPr>
              <a:t>Sets are typically used to perform mathematical operations such as intersection, union, difference, and complement.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ea typeface="Times New Roman" panose="02020603050405020304" pitchFamily="18" charset="0"/>
            </a:endParaRPr>
          </a:p>
          <a:p>
            <a:pPr marL="0" indent="0" defTabSz="91440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rgbClr val="3C3C3B"/>
                </a:solidFill>
                <a:effectLst/>
                <a:ea typeface="Helvetica" panose="020B0604020202020204" pitchFamily="34" charset="0"/>
              </a:rPr>
              <a:t>Set types do not provide any indexing or slicing operations. There are also no keys associated with values, as is the case with dictionaries; but like dictionaries, s</a:t>
            </a:r>
            <a:r>
              <a:rPr lang="en-US" altLang="en-US" sz="1800" dirty="0">
                <a:solidFill>
                  <a:srgbClr val="3C3C3B"/>
                </a:solidFill>
                <a:ea typeface="Helvetica" panose="020B0604020202020204" pitchFamily="34" charset="0"/>
              </a:rPr>
              <a:t>ets cannot contain duplicate items. </a:t>
            </a:r>
          </a:p>
          <a:p>
            <a:pPr marL="0" indent="0" defTabSz="91440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rgbClr val="3C3C3B"/>
              </a:solidFill>
              <a:effectLst/>
              <a:ea typeface="Helvetica" panose="020B0604020202020204" pitchFamily="34" charset="0"/>
            </a:endParaRPr>
          </a:p>
          <a:p>
            <a:pPr marL="0" lvl="0" indent="0" defTabSz="91440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rgbClr val="3C3C3B"/>
                </a:solidFill>
                <a:effectLst/>
                <a:ea typeface="Helvetica" panose="020B0604020202020204" pitchFamily="34" charset="0"/>
              </a:rPr>
              <a:t>Sets are created using comma-separated values within curly braces. To create an empty set, we write either </a:t>
            </a:r>
            <a:r>
              <a:rPr kumimoji="0" lang="en-US" altLang="en-US" sz="1800" b="0" i="0" u="none" strike="noStrike" cap="none" normalizeH="0" baseline="0" dirty="0">
                <a:ln>
                  <a:noFill/>
                </a:ln>
                <a:solidFill>
                  <a:srgbClr val="C7254E"/>
                </a:solidFill>
                <a:effectLst/>
                <a:ea typeface="Times New Roman" panose="02020603050405020304" pitchFamily="18" charset="0"/>
                <a:cs typeface="Courier New" panose="02070309020205020404" pitchFamily="49" charset="0"/>
              </a:rPr>
              <a:t>a=set()</a:t>
            </a:r>
            <a:r>
              <a:rPr kumimoji="0" lang="en-US" altLang="en-US" sz="1800" b="0" i="0" u="none" strike="noStrike" cap="none" normalizeH="0" baseline="0" dirty="0">
                <a:ln>
                  <a:noFill/>
                </a:ln>
                <a:solidFill>
                  <a:srgbClr val="3C3C3B"/>
                </a:solidFill>
                <a:effectLst/>
                <a:ea typeface="Helvetica" panose="020B0604020202020204" pitchFamily="34" charset="0"/>
              </a:rPr>
              <a:t> or </a:t>
            </a:r>
            <a:r>
              <a:rPr kumimoji="0" lang="en-US" altLang="en-US" sz="1800" b="0" i="0" u="none" strike="noStrike" cap="none" normalizeH="0" baseline="0" dirty="0">
                <a:ln>
                  <a:noFill/>
                </a:ln>
                <a:solidFill>
                  <a:srgbClr val="C7254E"/>
                </a:solidFill>
                <a:effectLst/>
                <a:ea typeface="Times New Roman" panose="02020603050405020304" pitchFamily="18" charset="0"/>
                <a:cs typeface="Courier New" panose="02070309020205020404" pitchFamily="49" charset="0"/>
              </a:rPr>
              <a:t>a=</a:t>
            </a:r>
            <a:r>
              <a:rPr kumimoji="0" lang="en-US" altLang="en-US" sz="1800" b="0" i="0" u="none" strike="noStrike" cap="none" normalizeH="0" baseline="0" dirty="0" err="1">
                <a:ln>
                  <a:noFill/>
                </a:ln>
                <a:solidFill>
                  <a:srgbClr val="C7254E"/>
                </a:solidFill>
                <a:effectLst/>
                <a:ea typeface="Times New Roman" panose="02020603050405020304" pitchFamily="18" charset="0"/>
                <a:cs typeface="Courier New" panose="02070309020205020404" pitchFamily="49" charset="0"/>
              </a:rPr>
              <a:t>frozenset</a:t>
            </a:r>
            <a:r>
              <a:rPr kumimoji="0" lang="en-US" altLang="en-US" sz="1800" b="0" i="0" u="none" strike="noStrike" cap="none" normalizeH="0" baseline="0" dirty="0">
                <a:ln>
                  <a:noFill/>
                </a:ln>
                <a:solidFill>
                  <a:srgbClr val="C7254E"/>
                </a:solidFill>
                <a:effectLst/>
                <a:ea typeface="Times New Roman" panose="02020603050405020304" pitchFamily="18" charset="0"/>
                <a:cs typeface="Courier New" panose="02070309020205020404" pitchFamily="49" charset="0"/>
              </a:rPr>
              <a:t>()</a:t>
            </a:r>
            <a:r>
              <a:rPr lang="en-US" altLang="en-US" sz="1800" dirty="0">
                <a:solidFill>
                  <a:srgbClr val="3C3C3B"/>
                </a:solidFill>
                <a:ea typeface="Times New Roman" panose="02020603050405020304" pitchFamily="18" charset="0"/>
                <a:cs typeface="Courier New" panose="02070309020205020404" pitchFamily="49" charset="0"/>
              </a:rPr>
              <a:t>; </a:t>
            </a:r>
            <a:r>
              <a:rPr lang="en-US" altLang="en-US" sz="1800" dirty="0">
                <a:solidFill>
                  <a:srgbClr val="3C3C3B"/>
                </a:solidFill>
                <a:ea typeface="Helvetica" panose="020B0604020202020204" pitchFamily="34" charset="0"/>
              </a:rPr>
              <a:t>we cannot create an empty set using </a:t>
            </a:r>
            <a:r>
              <a:rPr lang="en-US" altLang="en-US" sz="1800" dirty="0">
                <a:solidFill>
                  <a:srgbClr val="C7254E"/>
                </a:solidFill>
                <a:ea typeface="Times New Roman" panose="02020603050405020304" pitchFamily="18" charset="0"/>
                <a:cs typeface="Courier New" panose="02070309020205020404" pitchFamily="49" charset="0"/>
              </a:rPr>
              <a:t>a={}</a:t>
            </a:r>
            <a:r>
              <a:rPr lang="en-US" altLang="en-US" sz="1800" dirty="0">
                <a:solidFill>
                  <a:srgbClr val="3C3C3B"/>
                </a:solidFill>
                <a:ea typeface="Helvetica" panose="020B0604020202020204" pitchFamily="34" charset="0"/>
              </a:rPr>
              <a:t>, because this will create a dictionary. </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82201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AC63A-671F-44C1-BA3E-05FCD7FF81F6}"/>
              </a:ext>
            </a:extLst>
          </p:cNvPr>
          <p:cNvSpPr>
            <a:spLocks noGrp="1"/>
          </p:cNvSpPr>
          <p:nvPr>
            <p:ph type="title"/>
          </p:nvPr>
        </p:nvSpPr>
        <p:spPr>
          <a:xfrm>
            <a:off x="689486" y="368171"/>
            <a:ext cx="7886700" cy="994172"/>
          </a:xfrm>
        </p:spPr>
        <p:txBody>
          <a:bodyPr/>
          <a:lstStyle/>
          <a:p>
            <a:r>
              <a:rPr lang="en-GB" sz="3200" b="1" dirty="0">
                <a:solidFill>
                  <a:srgbClr val="ED7D31"/>
                </a:solidFill>
              </a:rPr>
              <a:t>Set Operations</a:t>
            </a:r>
          </a:p>
        </p:txBody>
      </p:sp>
      <p:sp>
        <p:nvSpPr>
          <p:cNvPr id="4" name="Rectangle 1">
            <a:extLst>
              <a:ext uri="{FF2B5EF4-FFF2-40B4-BE49-F238E27FC236}">
                <a16:creationId xmlns:a16="http://schemas.microsoft.com/office/drawing/2014/main" id="{65CCC1A3-551B-4736-8470-299DF1AB38C3}"/>
              </a:ext>
            </a:extLst>
          </p:cNvPr>
          <p:cNvSpPr>
            <a:spLocks noGrp="1" noChangeArrowheads="1"/>
          </p:cNvSpPr>
          <p:nvPr>
            <p:ph idx="1"/>
          </p:nvPr>
        </p:nvSpPr>
        <p:spPr bwMode="auto">
          <a:xfrm>
            <a:off x="641609" y="1212599"/>
            <a:ext cx="800837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00000"/>
              </a:lnSpc>
              <a:spcBef>
                <a:spcPct val="0"/>
              </a:spcBef>
              <a:spcAft>
                <a:spcPct val="0"/>
              </a:spcAft>
              <a:buNone/>
            </a:pPr>
            <a:r>
              <a:rPr lang="en-GB" sz="1800" dirty="0">
                <a:solidFill>
                  <a:srgbClr val="3C3C3B"/>
                </a:solidFill>
              </a:rPr>
              <a:t>The set object does not care that its members are not all of the same type, as long as they are all immutable (if you try to use a mutable object in a set, for example a list, you will get an </a:t>
            </a:r>
            <a:r>
              <a:rPr lang="en-GB" sz="1800" dirty="0" err="1">
                <a:solidFill>
                  <a:srgbClr val="3C3C3B"/>
                </a:solidFill>
              </a:rPr>
              <a:t>unhashable</a:t>
            </a:r>
            <a:r>
              <a:rPr lang="en-GB" sz="1800" dirty="0">
                <a:solidFill>
                  <a:srgbClr val="3C3C3B"/>
                </a:solidFill>
              </a:rPr>
              <a:t>-type error).</a:t>
            </a:r>
            <a:endParaRPr kumimoji="0" lang="en-US" altLang="en-US" sz="1800" b="0" i="0" u="none" strike="noStrike" cap="none" normalizeH="0" baseline="0" dirty="0">
              <a:ln>
                <a:noFill/>
              </a:ln>
              <a:solidFill>
                <a:schemeClr val="tx1"/>
              </a:solidFill>
              <a:effectLst/>
            </a:endParaRPr>
          </a:p>
        </p:txBody>
      </p:sp>
      <p:pic>
        <p:nvPicPr>
          <p:cNvPr id="13314" name="Picture 2" descr="Venn diagrams showing intersection and union">
            <a:extLst>
              <a:ext uri="{FF2B5EF4-FFF2-40B4-BE49-F238E27FC236}">
                <a16:creationId xmlns:a16="http://schemas.microsoft.com/office/drawing/2014/main" id="{8B9C006D-7288-4443-90AC-B5E00CB62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486" y="2201824"/>
            <a:ext cx="3044149" cy="17290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nippet of Python code showing basic set operations">
            <a:extLst>
              <a:ext uri="{FF2B5EF4-FFF2-40B4-BE49-F238E27FC236}">
                <a16:creationId xmlns:a16="http://schemas.microsoft.com/office/drawing/2014/main" id="{E0A4F82E-D31F-4203-9C52-069D0AA421B9}"/>
              </a:ext>
            </a:extLst>
          </p:cNvPr>
          <p:cNvPicPr>
            <a:picLocks noChangeAspect="1"/>
          </p:cNvPicPr>
          <p:nvPr/>
        </p:nvPicPr>
        <p:blipFill>
          <a:blip r:embed="rId3"/>
          <a:stretch>
            <a:fillRect/>
          </a:stretch>
        </p:blipFill>
        <p:spPr>
          <a:xfrm>
            <a:off x="3955103" y="2410409"/>
            <a:ext cx="4547288" cy="2376524"/>
          </a:xfrm>
          <a:prstGeom prst="rect">
            <a:avLst/>
          </a:prstGeom>
        </p:spPr>
      </p:pic>
    </p:spTree>
    <p:extLst>
      <p:ext uri="{BB962C8B-B14F-4D97-AF65-F5344CB8AC3E}">
        <p14:creationId xmlns:p14="http://schemas.microsoft.com/office/powerpoint/2010/main" val="3994132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AC63A-671F-44C1-BA3E-05FCD7FF81F6}"/>
              </a:ext>
            </a:extLst>
          </p:cNvPr>
          <p:cNvSpPr>
            <a:spLocks noGrp="1"/>
          </p:cNvSpPr>
          <p:nvPr>
            <p:ph type="title"/>
          </p:nvPr>
        </p:nvSpPr>
        <p:spPr>
          <a:xfrm>
            <a:off x="689486" y="368171"/>
            <a:ext cx="7886700" cy="994172"/>
          </a:xfrm>
        </p:spPr>
        <p:txBody>
          <a:bodyPr/>
          <a:lstStyle/>
          <a:p>
            <a:r>
              <a:rPr lang="en-GB" sz="3200" b="1" dirty="0">
                <a:solidFill>
                  <a:srgbClr val="ED7D31"/>
                </a:solidFill>
              </a:rPr>
              <a:t>Set Operations</a:t>
            </a:r>
          </a:p>
        </p:txBody>
      </p:sp>
      <p:sp>
        <p:nvSpPr>
          <p:cNvPr id="4" name="Rectangle 1">
            <a:extLst>
              <a:ext uri="{FF2B5EF4-FFF2-40B4-BE49-F238E27FC236}">
                <a16:creationId xmlns:a16="http://schemas.microsoft.com/office/drawing/2014/main" id="{65CCC1A3-551B-4736-8470-299DF1AB38C3}"/>
              </a:ext>
            </a:extLst>
          </p:cNvPr>
          <p:cNvSpPr>
            <a:spLocks noGrp="1" noChangeArrowheads="1"/>
          </p:cNvSpPr>
          <p:nvPr>
            <p:ph idx="1"/>
          </p:nvPr>
        </p:nvSpPr>
        <p:spPr bwMode="auto">
          <a:xfrm>
            <a:off x="641609" y="1489598"/>
            <a:ext cx="80083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chemeClr val="tx1"/>
                </a:solidFill>
                <a:effectLst/>
              </a:rPr>
              <a:t>We can test for membership of a set, and loop through elements in a set.</a:t>
            </a:r>
          </a:p>
        </p:txBody>
      </p:sp>
      <p:pic>
        <p:nvPicPr>
          <p:cNvPr id="5" name="Picture 4" descr="Testing for membership of a set, and looping through elements of a set">
            <a:extLst>
              <a:ext uri="{FF2B5EF4-FFF2-40B4-BE49-F238E27FC236}">
                <a16:creationId xmlns:a16="http://schemas.microsoft.com/office/drawing/2014/main" id="{AAB1CE51-48DD-4E85-A802-3E34978B0A41}"/>
              </a:ext>
            </a:extLst>
          </p:cNvPr>
          <p:cNvPicPr>
            <a:picLocks noChangeAspect="1"/>
          </p:cNvPicPr>
          <p:nvPr/>
        </p:nvPicPr>
        <p:blipFill>
          <a:blip r:embed="rId2"/>
          <a:stretch>
            <a:fillRect/>
          </a:stretch>
        </p:blipFill>
        <p:spPr>
          <a:xfrm>
            <a:off x="689486" y="2093946"/>
            <a:ext cx="5843289" cy="1860920"/>
          </a:xfrm>
          <a:prstGeom prst="rect">
            <a:avLst/>
          </a:prstGeom>
        </p:spPr>
      </p:pic>
      <p:pic>
        <p:nvPicPr>
          <p:cNvPr id="6" name="Picture 5" descr="Testing for membership of a set, and looping through elements of a set">
            <a:extLst>
              <a:ext uri="{FF2B5EF4-FFF2-40B4-BE49-F238E27FC236}">
                <a16:creationId xmlns:a16="http://schemas.microsoft.com/office/drawing/2014/main" id="{78C51CB2-C6CE-4FB4-9923-CE5150FD2EFC}"/>
              </a:ext>
            </a:extLst>
          </p:cNvPr>
          <p:cNvPicPr>
            <a:picLocks noChangeAspect="1"/>
          </p:cNvPicPr>
          <p:nvPr/>
        </p:nvPicPr>
        <p:blipFill>
          <a:blip r:embed="rId3"/>
          <a:stretch>
            <a:fillRect/>
          </a:stretch>
        </p:blipFill>
        <p:spPr>
          <a:xfrm>
            <a:off x="7043461" y="2093946"/>
            <a:ext cx="1249573" cy="2552700"/>
          </a:xfrm>
          <a:prstGeom prst="rect">
            <a:avLst/>
          </a:prstGeom>
        </p:spPr>
      </p:pic>
      <p:sp>
        <p:nvSpPr>
          <p:cNvPr id="7" name="Rectangle 1">
            <a:extLst>
              <a:ext uri="{FF2B5EF4-FFF2-40B4-BE49-F238E27FC236}">
                <a16:creationId xmlns:a16="http://schemas.microsoft.com/office/drawing/2014/main" id="{CB7DA7F5-D5C2-4825-A577-53410BE2D97B}"/>
              </a:ext>
            </a:extLst>
          </p:cNvPr>
          <p:cNvSpPr>
            <a:spLocks noChangeArrowheads="1"/>
          </p:cNvSpPr>
          <p:nvPr/>
        </p:nvSpPr>
        <p:spPr bwMode="auto">
          <a:xfrm>
            <a:off x="567814" y="4095355"/>
            <a:ext cx="61668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a:ln>
                  <a:noFill/>
                </a:ln>
                <a:solidFill>
                  <a:srgbClr val="3C3C3B"/>
                </a:solidFill>
                <a:effectLst/>
                <a:latin typeface="+mj-lt"/>
                <a:ea typeface="Helvetica" panose="020B0604020202020204" pitchFamily="34" charset="0"/>
              </a:rPr>
              <a:t>Note that Python also has an immutable set type called </a:t>
            </a:r>
            <a:r>
              <a:rPr kumimoji="0" lang="en-US" altLang="ja-JP" sz="1000" b="0" i="0" u="none" strike="noStrike" cap="none" normalizeH="0" baseline="0" dirty="0" err="1">
                <a:ln>
                  <a:noFill/>
                </a:ln>
                <a:solidFill>
                  <a:srgbClr val="C7254E"/>
                </a:solidFill>
                <a:effectLst/>
                <a:latin typeface="+mj-lt"/>
                <a:ea typeface="Yu Mincho" panose="02020400000000000000" pitchFamily="18" charset="-128"/>
                <a:cs typeface="Courier New" panose="02070309020205020404" pitchFamily="49" charset="0"/>
              </a:rPr>
              <a:t>frozenset</a:t>
            </a:r>
            <a:r>
              <a:rPr kumimoji="0" lang="en-US" altLang="ja-JP" sz="1000" b="0" i="0" u="none" strike="noStrike" cap="none" normalizeH="0" baseline="0" dirty="0">
                <a:ln>
                  <a:noFill/>
                </a:ln>
                <a:solidFill>
                  <a:srgbClr val="3C3C3B"/>
                </a:solidFill>
                <a:effectLst/>
                <a:latin typeface="+mj-lt"/>
                <a:ea typeface="Helvetica" panose="020B0604020202020204" pitchFamily="34" charset="0"/>
              </a:rPr>
              <a:t>. It works pretty much exactly like </a:t>
            </a:r>
            <a:r>
              <a:rPr kumimoji="0" lang="en-US" altLang="ja-JP" sz="1000" b="0" i="0" u="none" strike="noStrike" cap="none" normalizeH="0" baseline="0" dirty="0">
                <a:ln>
                  <a:noFill/>
                </a:ln>
                <a:solidFill>
                  <a:srgbClr val="C7254E"/>
                </a:solidFill>
                <a:effectLst/>
                <a:latin typeface="+mj-lt"/>
                <a:ea typeface="Yu Mincho" panose="02020400000000000000" pitchFamily="18" charset="-128"/>
                <a:cs typeface="Courier New" panose="02070309020205020404" pitchFamily="49" charset="0"/>
              </a:rPr>
              <a:t>set</a:t>
            </a:r>
            <a:r>
              <a:rPr kumimoji="0" lang="en-US" altLang="ja-JP" sz="1000" b="0" i="0" u="none" strike="noStrike" cap="none" normalizeH="0" baseline="0" dirty="0">
                <a:ln>
                  <a:noFill/>
                </a:ln>
                <a:solidFill>
                  <a:srgbClr val="3C3C3B"/>
                </a:solidFill>
                <a:effectLst/>
                <a:latin typeface="+mj-lt"/>
                <a:ea typeface="Helvetica" panose="020B0604020202020204" pitchFamily="34" charset="0"/>
              </a:rPr>
              <a:t> apart from not allowing methods or operations that change values such as the </a:t>
            </a:r>
            <a:r>
              <a:rPr kumimoji="0" lang="en-US" altLang="ja-JP" sz="1000" b="0" i="0" u="none" strike="noStrike" cap="none" normalizeH="0" baseline="0" dirty="0">
                <a:ln>
                  <a:noFill/>
                </a:ln>
                <a:solidFill>
                  <a:srgbClr val="C7254E"/>
                </a:solidFill>
                <a:effectLst/>
                <a:latin typeface="+mj-lt"/>
                <a:ea typeface="Yu Mincho" panose="02020400000000000000" pitchFamily="18" charset="-128"/>
                <a:cs typeface="Courier New" panose="02070309020205020404" pitchFamily="49" charset="0"/>
              </a:rPr>
              <a:t>add()</a:t>
            </a:r>
            <a:r>
              <a:rPr kumimoji="0" lang="en-US" altLang="ja-JP" sz="1000" b="0" i="0" u="none" strike="noStrike" cap="none" normalizeH="0" baseline="0" dirty="0">
                <a:ln>
                  <a:noFill/>
                </a:ln>
                <a:solidFill>
                  <a:srgbClr val="3C3C3B"/>
                </a:solidFill>
                <a:effectLst/>
                <a:latin typeface="+mj-lt"/>
                <a:ea typeface="Helvetica" panose="020B0604020202020204" pitchFamily="34" charset="0"/>
              </a:rPr>
              <a:t> or </a:t>
            </a:r>
            <a:r>
              <a:rPr kumimoji="0" lang="en-US" altLang="ja-JP" sz="1000" b="0" i="0" u="none" strike="noStrike" cap="none" normalizeH="0" baseline="0" dirty="0">
                <a:ln>
                  <a:noFill/>
                </a:ln>
                <a:solidFill>
                  <a:srgbClr val="C7254E"/>
                </a:solidFill>
                <a:effectLst/>
                <a:latin typeface="+mj-lt"/>
                <a:ea typeface="Yu Mincho" panose="02020400000000000000" pitchFamily="18" charset="-128"/>
                <a:cs typeface="Courier New" panose="02070309020205020404" pitchFamily="49" charset="0"/>
              </a:rPr>
              <a:t>clear()</a:t>
            </a:r>
            <a:r>
              <a:rPr kumimoji="0" lang="en-US" altLang="ja-JP" sz="1000" b="0" i="0" u="none" strike="noStrike" cap="none" normalizeH="0" baseline="0" dirty="0">
                <a:ln>
                  <a:noFill/>
                </a:ln>
                <a:solidFill>
                  <a:srgbClr val="3C3C3B"/>
                </a:solidFill>
                <a:effectLst/>
                <a:latin typeface="+mj-lt"/>
                <a:ea typeface="Helvetica" panose="020B0604020202020204" pitchFamily="34" charset="0"/>
              </a:rPr>
              <a:t> methods</a:t>
            </a:r>
            <a:r>
              <a:rPr kumimoji="0" lang="en-US" altLang="ja-JP" sz="1000" b="0" i="0" u="none" strike="noStrike" cap="none" normalizeH="0" baseline="0" dirty="0">
                <a:ln>
                  <a:noFill/>
                </a:ln>
                <a:solidFill>
                  <a:srgbClr val="3C3C3B"/>
                </a:solidFill>
                <a:effectLst/>
                <a:ea typeface="Helvetica" panose="020B0604020202020204" pitchFamily="34" charset="0"/>
              </a:rPr>
              <a:t>. </a:t>
            </a: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2316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1CB75-F87A-4A71-B004-90DBD01994B4}"/>
              </a:ext>
            </a:extLst>
          </p:cNvPr>
          <p:cNvSpPr>
            <a:spLocks noGrp="1"/>
          </p:cNvSpPr>
          <p:nvPr>
            <p:ph type="title"/>
          </p:nvPr>
        </p:nvSpPr>
        <p:spPr/>
        <p:txBody>
          <a:bodyPr>
            <a:normAutofit/>
          </a:bodyPr>
          <a:lstStyle/>
          <a:p>
            <a:r>
              <a:rPr lang="en-GB" sz="3200" b="1" dirty="0">
                <a:solidFill>
                  <a:srgbClr val="ED7D31"/>
                </a:solidFill>
              </a:rPr>
              <a:t>Set Operations – Full List</a:t>
            </a:r>
            <a:br>
              <a:rPr lang="en-GB" sz="3200" b="1" dirty="0">
                <a:solidFill>
                  <a:srgbClr val="ED7D31"/>
                </a:solidFill>
              </a:rPr>
            </a:br>
            <a:endParaRPr lang="en-GB" sz="3200" b="1" dirty="0">
              <a:solidFill>
                <a:srgbClr val="ED7D31"/>
              </a:solidFill>
            </a:endParaRPr>
          </a:p>
        </p:txBody>
      </p:sp>
      <p:graphicFrame>
        <p:nvGraphicFramePr>
          <p:cNvPr id="4" name="Content Placeholder 3">
            <a:extLst>
              <a:ext uri="{FF2B5EF4-FFF2-40B4-BE49-F238E27FC236}">
                <a16:creationId xmlns:a16="http://schemas.microsoft.com/office/drawing/2014/main" id="{9EFF8DF3-450B-4856-B0C6-2FCDB0CA6771}"/>
              </a:ext>
            </a:extLst>
          </p:cNvPr>
          <p:cNvGraphicFramePr>
            <a:graphicFrameLocks noGrp="1"/>
          </p:cNvGraphicFramePr>
          <p:nvPr>
            <p:ph idx="1"/>
            <p:extLst>
              <p:ext uri="{D42A27DB-BD31-4B8C-83A1-F6EECF244321}">
                <p14:modId xmlns:p14="http://schemas.microsoft.com/office/powerpoint/2010/main" val="1804255983"/>
              </p:ext>
            </p:extLst>
          </p:nvPr>
        </p:nvGraphicFramePr>
        <p:xfrm>
          <a:off x="725714" y="770930"/>
          <a:ext cx="7886700" cy="3946830"/>
        </p:xfrm>
        <a:graphic>
          <a:graphicData uri="http://schemas.openxmlformats.org/drawingml/2006/table">
            <a:tbl>
              <a:tblPr firstRow="1" firstCol="1" bandRow="1">
                <a:tableStyleId>{17292A2E-F333-43FB-9621-5CBBE7FDCDCB}</a:tableStyleId>
              </a:tblPr>
              <a:tblGrid>
                <a:gridCol w="2628900">
                  <a:extLst>
                    <a:ext uri="{9D8B030D-6E8A-4147-A177-3AD203B41FA5}">
                      <a16:colId xmlns:a16="http://schemas.microsoft.com/office/drawing/2014/main" val="3550684248"/>
                    </a:ext>
                  </a:extLst>
                </a:gridCol>
                <a:gridCol w="1449615">
                  <a:extLst>
                    <a:ext uri="{9D8B030D-6E8A-4147-A177-3AD203B41FA5}">
                      <a16:colId xmlns:a16="http://schemas.microsoft.com/office/drawing/2014/main" val="3993482709"/>
                    </a:ext>
                  </a:extLst>
                </a:gridCol>
                <a:gridCol w="3808185">
                  <a:extLst>
                    <a:ext uri="{9D8B030D-6E8A-4147-A177-3AD203B41FA5}">
                      <a16:colId xmlns:a16="http://schemas.microsoft.com/office/drawing/2014/main" val="260527178"/>
                    </a:ext>
                  </a:extLst>
                </a:gridCol>
              </a:tblGrid>
              <a:tr h="207288">
                <a:tc>
                  <a:txBody>
                    <a:bodyPr/>
                    <a:lstStyle/>
                    <a:p>
                      <a:pPr marL="47625">
                        <a:lnSpc>
                          <a:spcPts val="2160"/>
                        </a:lnSpc>
                        <a:spcAft>
                          <a:spcPts val="0"/>
                        </a:spcAft>
                      </a:pPr>
                      <a:r>
                        <a:rPr lang="en-GB" sz="1000">
                          <a:effectLst/>
                        </a:rPr>
                        <a:t>Method</a:t>
                      </a:r>
                      <a:endParaRPr lang="en-GB" sz="1000">
                        <a:effectLst/>
                        <a:latin typeface="Calibri" panose="020F0502020204030204" pitchFamily="34" charset="0"/>
                        <a:ea typeface="Times New Roman" panose="02020603050405020304" pitchFamily="18" charset="0"/>
                        <a:cs typeface="Arial" panose="020B0604020202020204" pitchFamily="34" charset="0"/>
                      </a:endParaRPr>
                    </a:p>
                  </a:txBody>
                  <a:tcPr marL="28983" marR="28983" marT="28983" marB="28983" anchor="ctr">
                    <a:lnB w="12700" cap="flat" cmpd="sng" algn="ctr">
                      <a:solidFill>
                        <a:schemeClr val="tx1"/>
                      </a:solidFill>
                      <a:prstDash val="solid"/>
                      <a:round/>
                      <a:headEnd type="none" w="med" len="med"/>
                      <a:tailEnd type="none" w="med" len="med"/>
                    </a:lnB>
                  </a:tcPr>
                </a:tc>
                <a:tc>
                  <a:txBody>
                    <a:bodyPr/>
                    <a:lstStyle/>
                    <a:p>
                      <a:r>
                        <a:rPr lang="en-GB" sz="1000">
                          <a:effectLst/>
                        </a:rPr>
                        <a:t>Operators Description </a:t>
                      </a:r>
                      <a:endParaRPr lang="en-GB" sz="1000"/>
                    </a:p>
                  </a:txBody>
                  <a:tcPr marL="28983" marR="28983" marT="28983" marB="28983" anchor="ctr">
                    <a:lnB w="12700" cap="flat" cmpd="sng" algn="ctr">
                      <a:solidFill>
                        <a:schemeClr val="tx1"/>
                      </a:solidFill>
                      <a:prstDash val="solid"/>
                      <a:round/>
                      <a:headEnd type="none" w="med" len="med"/>
                      <a:tailEnd type="none" w="med" len="med"/>
                    </a:lnB>
                  </a:tcPr>
                </a:tc>
                <a:tc>
                  <a:txBody>
                    <a:bodyPr/>
                    <a:lstStyle/>
                    <a:p>
                      <a:endParaRPr lang="en-GB" sz="1000"/>
                    </a:p>
                  </a:txBody>
                  <a:tcPr marL="55648" marR="55648" marT="27824" marB="27824">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2711993"/>
                  </a:ext>
                </a:extLst>
              </a:tr>
              <a:tr h="377245">
                <a:tc>
                  <a:txBody>
                    <a:bodyPr/>
                    <a:lstStyle/>
                    <a:p>
                      <a:pPr marL="47625">
                        <a:lnSpc>
                          <a:spcPts val="2160"/>
                        </a:lnSpc>
                        <a:spcAft>
                          <a:spcPts val="0"/>
                        </a:spcAft>
                      </a:pPr>
                      <a:r>
                        <a:rPr lang="en-GB" sz="1000" dirty="0" err="1">
                          <a:effectLst/>
                        </a:rPr>
                        <a:t>len</a:t>
                      </a:r>
                      <a:r>
                        <a:rPr lang="en-GB" sz="1000" dirty="0">
                          <a:effectLst/>
                        </a:rPr>
                        <a:t>(s)</a:t>
                      </a:r>
                      <a:endParaRPr lang="en-GB" sz="1000" dirty="0">
                        <a:effectLst/>
                        <a:latin typeface="Times New Roman" panose="02020603050405020304" pitchFamily="18" charset="0"/>
                        <a:ea typeface="Times New Roman" panose="02020603050405020304" pitchFamily="18" charset="0"/>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00" dirty="0">
                        <a:effectLst/>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7625">
                        <a:lnSpc>
                          <a:spcPts val="2160"/>
                        </a:lnSpc>
                        <a:spcAft>
                          <a:spcPts val="0"/>
                        </a:spcAft>
                      </a:pPr>
                      <a:r>
                        <a:rPr lang="en-GB" sz="1000">
                          <a:effectLst/>
                        </a:rPr>
                        <a:t>Returns the number of elements in s</a:t>
                      </a:r>
                      <a:endParaRPr lang="en-GB" sz="1000">
                        <a:effectLst/>
                        <a:latin typeface="Times New Roman" panose="02020603050405020304" pitchFamily="18" charset="0"/>
                        <a:ea typeface="Times New Roman" panose="02020603050405020304" pitchFamily="18" charset="0"/>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788274"/>
                  </a:ext>
                </a:extLst>
              </a:tr>
              <a:tr h="207211">
                <a:tc>
                  <a:txBody>
                    <a:bodyPr/>
                    <a:lstStyle/>
                    <a:p>
                      <a:pPr marL="47625">
                        <a:lnSpc>
                          <a:spcPts val="2160"/>
                        </a:lnSpc>
                        <a:spcAft>
                          <a:spcPts val="0"/>
                        </a:spcAft>
                      </a:pPr>
                      <a:r>
                        <a:rPr lang="en-GB" sz="1000">
                          <a:effectLst/>
                        </a:rPr>
                        <a:t>s.copy()</a:t>
                      </a:r>
                      <a:endParaRPr lang="en-GB" sz="1000">
                        <a:effectLst/>
                        <a:latin typeface="Times New Roman" panose="02020603050405020304" pitchFamily="18" charset="0"/>
                        <a:ea typeface="Times New Roman" panose="02020603050405020304" pitchFamily="18" charset="0"/>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00">
                        <a:effectLst/>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7625">
                        <a:lnSpc>
                          <a:spcPts val="2160"/>
                        </a:lnSpc>
                        <a:spcAft>
                          <a:spcPts val="0"/>
                        </a:spcAft>
                      </a:pPr>
                      <a:r>
                        <a:rPr lang="en-GB" sz="1000">
                          <a:effectLst/>
                        </a:rPr>
                        <a:t>Returns a shallow copy of s</a:t>
                      </a:r>
                      <a:endParaRPr lang="en-GB" sz="1000">
                        <a:effectLst/>
                        <a:latin typeface="Times New Roman" panose="02020603050405020304" pitchFamily="18" charset="0"/>
                        <a:ea typeface="Times New Roman" panose="02020603050405020304" pitchFamily="18" charset="0"/>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4635006"/>
                  </a:ext>
                </a:extLst>
              </a:tr>
              <a:tr h="377245">
                <a:tc>
                  <a:txBody>
                    <a:bodyPr/>
                    <a:lstStyle/>
                    <a:p>
                      <a:pPr marL="47625">
                        <a:lnSpc>
                          <a:spcPts val="2160"/>
                        </a:lnSpc>
                        <a:spcAft>
                          <a:spcPts val="0"/>
                        </a:spcAft>
                      </a:pPr>
                      <a:r>
                        <a:rPr lang="en-GB" sz="1000">
                          <a:effectLst/>
                        </a:rPr>
                        <a:t>s.difference(t)</a:t>
                      </a:r>
                      <a:endParaRPr lang="en-GB" sz="1000">
                        <a:effectLst/>
                        <a:latin typeface="Times New Roman" panose="02020603050405020304" pitchFamily="18" charset="0"/>
                        <a:ea typeface="Times New Roman" panose="02020603050405020304" pitchFamily="18" charset="0"/>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7625">
                        <a:lnSpc>
                          <a:spcPts val="2160"/>
                        </a:lnSpc>
                        <a:spcAft>
                          <a:spcPts val="0"/>
                        </a:spcAft>
                      </a:pPr>
                      <a:r>
                        <a:rPr lang="en-GB" sz="1000">
                          <a:effectLst/>
                        </a:rPr>
                        <a:t>s - t- t2 - ...</a:t>
                      </a:r>
                      <a:endParaRPr lang="en-GB" sz="1000">
                        <a:effectLst/>
                        <a:latin typeface="Times New Roman" panose="02020603050405020304" pitchFamily="18" charset="0"/>
                        <a:ea typeface="Times New Roman" panose="02020603050405020304" pitchFamily="18" charset="0"/>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7625">
                        <a:lnSpc>
                          <a:spcPts val="2160"/>
                        </a:lnSpc>
                        <a:spcAft>
                          <a:spcPts val="0"/>
                        </a:spcAft>
                      </a:pPr>
                      <a:r>
                        <a:rPr lang="en-GB" sz="1000">
                          <a:effectLst/>
                        </a:rPr>
                        <a:t>Returns a set of all items in s but not in t</a:t>
                      </a:r>
                      <a:endParaRPr lang="en-GB" sz="1000">
                        <a:effectLst/>
                        <a:latin typeface="Times New Roman" panose="02020603050405020304" pitchFamily="18" charset="0"/>
                        <a:ea typeface="Times New Roman" panose="02020603050405020304" pitchFamily="18" charset="0"/>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0640072"/>
                  </a:ext>
                </a:extLst>
              </a:tr>
              <a:tr h="377245">
                <a:tc>
                  <a:txBody>
                    <a:bodyPr/>
                    <a:lstStyle/>
                    <a:p>
                      <a:pPr marL="47625">
                        <a:lnSpc>
                          <a:spcPts val="2160"/>
                        </a:lnSpc>
                        <a:spcAft>
                          <a:spcPts val="0"/>
                        </a:spcAft>
                      </a:pPr>
                      <a:r>
                        <a:rPr lang="en-GB" sz="1000">
                          <a:effectLst/>
                        </a:rPr>
                        <a:t>s.intersection(t)</a:t>
                      </a:r>
                      <a:endParaRPr lang="en-GB" sz="1000">
                        <a:effectLst/>
                        <a:latin typeface="Times New Roman" panose="02020603050405020304" pitchFamily="18" charset="0"/>
                        <a:ea typeface="Times New Roman" panose="02020603050405020304" pitchFamily="18" charset="0"/>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00">
                        <a:effectLst/>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7625">
                        <a:lnSpc>
                          <a:spcPts val="2160"/>
                        </a:lnSpc>
                        <a:spcAft>
                          <a:spcPts val="0"/>
                        </a:spcAft>
                      </a:pPr>
                      <a:r>
                        <a:rPr lang="en-GB" sz="1000">
                          <a:effectLst/>
                        </a:rPr>
                        <a:t>Returns a set of all items in both t and s</a:t>
                      </a:r>
                      <a:endParaRPr lang="en-GB" sz="1000">
                        <a:effectLst/>
                        <a:latin typeface="Times New Roman" panose="02020603050405020304" pitchFamily="18" charset="0"/>
                        <a:ea typeface="Times New Roman" panose="02020603050405020304" pitchFamily="18" charset="0"/>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4097224"/>
                  </a:ext>
                </a:extLst>
              </a:tr>
              <a:tr h="377130">
                <a:tc>
                  <a:txBody>
                    <a:bodyPr/>
                    <a:lstStyle/>
                    <a:p>
                      <a:pPr marL="47625">
                        <a:lnSpc>
                          <a:spcPts val="2160"/>
                        </a:lnSpc>
                        <a:spcAft>
                          <a:spcPts val="0"/>
                        </a:spcAft>
                      </a:pPr>
                      <a:r>
                        <a:rPr lang="en-GB" sz="1000">
                          <a:effectLst/>
                        </a:rPr>
                        <a:t>s.isdisjoint(t)</a:t>
                      </a:r>
                      <a:endParaRPr lang="en-GB" sz="1000">
                        <a:effectLst/>
                        <a:latin typeface="Times New Roman" panose="02020603050405020304" pitchFamily="18" charset="0"/>
                        <a:ea typeface="Times New Roman" panose="02020603050405020304" pitchFamily="18" charset="0"/>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00">
                        <a:effectLst/>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7625">
                        <a:lnSpc>
                          <a:spcPts val="2160"/>
                        </a:lnSpc>
                        <a:spcAft>
                          <a:spcPts val="0"/>
                        </a:spcAft>
                      </a:pPr>
                      <a:r>
                        <a:rPr lang="en-GB" sz="1000">
                          <a:effectLst/>
                        </a:rPr>
                        <a:t>Returns True if s and t have no items in common</a:t>
                      </a:r>
                      <a:endParaRPr lang="en-GB" sz="1000">
                        <a:effectLst/>
                        <a:latin typeface="Times New Roman" panose="02020603050405020304" pitchFamily="18" charset="0"/>
                        <a:ea typeface="Times New Roman" panose="02020603050405020304" pitchFamily="18" charset="0"/>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7527541"/>
                  </a:ext>
                </a:extLst>
              </a:tr>
              <a:tr h="377245">
                <a:tc>
                  <a:txBody>
                    <a:bodyPr/>
                    <a:lstStyle/>
                    <a:p>
                      <a:pPr marL="47625">
                        <a:lnSpc>
                          <a:spcPts val="2160"/>
                        </a:lnSpc>
                        <a:spcAft>
                          <a:spcPts val="0"/>
                        </a:spcAft>
                      </a:pPr>
                      <a:r>
                        <a:rPr lang="en-GB" sz="1000">
                          <a:effectLst/>
                        </a:rPr>
                        <a:t>s.issubset(t)</a:t>
                      </a:r>
                      <a:endParaRPr lang="en-GB" sz="1000">
                        <a:effectLst/>
                        <a:latin typeface="Times New Roman" panose="02020603050405020304" pitchFamily="18" charset="0"/>
                        <a:ea typeface="Times New Roman" panose="02020603050405020304" pitchFamily="18" charset="0"/>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7625">
                        <a:lnSpc>
                          <a:spcPts val="2160"/>
                        </a:lnSpc>
                        <a:spcAft>
                          <a:spcPts val="0"/>
                        </a:spcAft>
                      </a:pPr>
                      <a:r>
                        <a:rPr lang="en-GB" sz="1000">
                          <a:effectLst/>
                        </a:rPr>
                        <a:t>s &lt;= t</a:t>
                      </a:r>
                    </a:p>
                    <a:p>
                      <a:pPr marL="47625">
                        <a:lnSpc>
                          <a:spcPts val="2160"/>
                        </a:lnSpc>
                        <a:spcAft>
                          <a:spcPts val="0"/>
                        </a:spcAft>
                      </a:pPr>
                      <a:r>
                        <a:rPr lang="en-GB" sz="1000">
                          <a:effectLst/>
                        </a:rPr>
                        <a:t>s &lt; t (s != t)</a:t>
                      </a:r>
                      <a:endParaRPr lang="en-GB" sz="1000">
                        <a:effectLst/>
                        <a:latin typeface="Times New Roman" panose="02020603050405020304" pitchFamily="18" charset="0"/>
                        <a:ea typeface="Times New Roman" panose="02020603050405020304" pitchFamily="18" charset="0"/>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7625">
                        <a:lnSpc>
                          <a:spcPts val="2160"/>
                        </a:lnSpc>
                        <a:spcAft>
                          <a:spcPts val="0"/>
                        </a:spcAft>
                      </a:pPr>
                      <a:r>
                        <a:rPr lang="en-GB" sz="1000">
                          <a:effectLst/>
                        </a:rPr>
                        <a:t>Returns True if all items in s are also in t</a:t>
                      </a:r>
                      <a:endParaRPr lang="en-GB" sz="1000">
                        <a:effectLst/>
                        <a:latin typeface="Times New Roman" panose="02020603050405020304" pitchFamily="18" charset="0"/>
                        <a:ea typeface="Times New Roman" panose="02020603050405020304" pitchFamily="18" charset="0"/>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488708"/>
                  </a:ext>
                </a:extLst>
              </a:tr>
              <a:tr h="377245">
                <a:tc>
                  <a:txBody>
                    <a:bodyPr/>
                    <a:lstStyle/>
                    <a:p>
                      <a:pPr marL="47625">
                        <a:lnSpc>
                          <a:spcPts val="2160"/>
                        </a:lnSpc>
                        <a:spcAft>
                          <a:spcPts val="0"/>
                        </a:spcAft>
                      </a:pPr>
                      <a:r>
                        <a:rPr lang="en-GB" sz="1000">
                          <a:effectLst/>
                        </a:rPr>
                        <a:t>s.issuperset(t)</a:t>
                      </a:r>
                      <a:endParaRPr lang="en-GB" sz="1000">
                        <a:effectLst/>
                        <a:latin typeface="Times New Roman" panose="02020603050405020304" pitchFamily="18" charset="0"/>
                        <a:ea typeface="Times New Roman" panose="02020603050405020304" pitchFamily="18" charset="0"/>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7625">
                        <a:lnSpc>
                          <a:spcPts val="2160"/>
                        </a:lnSpc>
                        <a:spcAft>
                          <a:spcPts val="0"/>
                        </a:spcAft>
                      </a:pPr>
                      <a:r>
                        <a:rPr lang="en-GB" sz="1000">
                          <a:effectLst/>
                        </a:rPr>
                        <a:t>s &gt;= t</a:t>
                      </a:r>
                    </a:p>
                    <a:p>
                      <a:pPr marL="47625">
                        <a:lnSpc>
                          <a:spcPts val="2160"/>
                        </a:lnSpc>
                        <a:spcAft>
                          <a:spcPts val="0"/>
                        </a:spcAft>
                      </a:pPr>
                      <a:r>
                        <a:rPr lang="en-GB" sz="1000">
                          <a:effectLst/>
                        </a:rPr>
                        <a:t>s &gt; t (s != t)</a:t>
                      </a:r>
                      <a:endParaRPr lang="en-GB" sz="1000">
                        <a:effectLst/>
                        <a:latin typeface="Times New Roman" panose="02020603050405020304" pitchFamily="18" charset="0"/>
                        <a:ea typeface="Times New Roman" panose="02020603050405020304" pitchFamily="18" charset="0"/>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7625">
                        <a:lnSpc>
                          <a:spcPts val="2160"/>
                        </a:lnSpc>
                        <a:spcAft>
                          <a:spcPts val="0"/>
                        </a:spcAft>
                      </a:pPr>
                      <a:r>
                        <a:rPr lang="en-GB" sz="1000">
                          <a:effectLst/>
                        </a:rPr>
                        <a:t>Returns True if all items in t are also in s</a:t>
                      </a:r>
                      <a:endParaRPr lang="en-GB" sz="1000">
                        <a:effectLst/>
                        <a:latin typeface="Times New Roman" panose="02020603050405020304" pitchFamily="18" charset="0"/>
                        <a:ea typeface="Times New Roman" panose="02020603050405020304" pitchFamily="18" charset="0"/>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2366592"/>
                  </a:ext>
                </a:extLst>
              </a:tr>
              <a:tr h="377245">
                <a:tc>
                  <a:txBody>
                    <a:bodyPr/>
                    <a:lstStyle/>
                    <a:p>
                      <a:pPr marL="47625">
                        <a:lnSpc>
                          <a:spcPts val="2160"/>
                        </a:lnSpc>
                        <a:spcAft>
                          <a:spcPts val="0"/>
                        </a:spcAft>
                      </a:pPr>
                      <a:r>
                        <a:rPr lang="en-GB" sz="1000">
                          <a:effectLst/>
                        </a:rPr>
                        <a:t>s.symmetric_difference(t)</a:t>
                      </a:r>
                      <a:endParaRPr lang="en-GB" sz="1000">
                        <a:effectLst/>
                        <a:latin typeface="Times New Roman" panose="02020603050405020304" pitchFamily="18" charset="0"/>
                        <a:ea typeface="Times New Roman" panose="02020603050405020304" pitchFamily="18" charset="0"/>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7625">
                        <a:lnSpc>
                          <a:spcPts val="2160"/>
                        </a:lnSpc>
                        <a:spcAft>
                          <a:spcPts val="0"/>
                        </a:spcAft>
                      </a:pPr>
                      <a:r>
                        <a:rPr lang="en-GB" sz="1000">
                          <a:effectLst/>
                        </a:rPr>
                        <a:t>s ^ t</a:t>
                      </a:r>
                      <a:endParaRPr lang="en-GB" sz="1000">
                        <a:effectLst/>
                        <a:latin typeface="Times New Roman" panose="02020603050405020304" pitchFamily="18" charset="0"/>
                        <a:ea typeface="Times New Roman" panose="02020603050405020304" pitchFamily="18" charset="0"/>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7625">
                        <a:lnSpc>
                          <a:spcPts val="2160"/>
                        </a:lnSpc>
                        <a:spcAft>
                          <a:spcPts val="0"/>
                        </a:spcAft>
                      </a:pPr>
                      <a:r>
                        <a:rPr lang="en-GB" sz="1000">
                          <a:effectLst/>
                        </a:rPr>
                        <a:t>Returns a set of all items that are in s or t, but not both</a:t>
                      </a:r>
                      <a:endParaRPr lang="en-GB" sz="1000">
                        <a:effectLst/>
                        <a:latin typeface="Times New Roman" panose="02020603050405020304" pitchFamily="18" charset="0"/>
                        <a:ea typeface="Times New Roman" panose="02020603050405020304" pitchFamily="18" charset="0"/>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7890720"/>
                  </a:ext>
                </a:extLst>
              </a:tr>
              <a:tr h="207211">
                <a:tc>
                  <a:txBody>
                    <a:bodyPr/>
                    <a:lstStyle/>
                    <a:p>
                      <a:pPr marL="47625">
                        <a:lnSpc>
                          <a:spcPts val="2160"/>
                        </a:lnSpc>
                        <a:spcAft>
                          <a:spcPts val="0"/>
                        </a:spcAft>
                      </a:pPr>
                      <a:r>
                        <a:rPr lang="en-GB" sz="1000">
                          <a:effectLst/>
                        </a:rPr>
                        <a:t>s.union(t)</a:t>
                      </a:r>
                      <a:endParaRPr lang="en-GB" sz="1000">
                        <a:effectLst/>
                        <a:latin typeface="Times New Roman" panose="02020603050405020304" pitchFamily="18" charset="0"/>
                        <a:ea typeface="Times New Roman" panose="02020603050405020304" pitchFamily="18" charset="0"/>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7625">
                        <a:lnSpc>
                          <a:spcPts val="2160"/>
                        </a:lnSpc>
                        <a:spcAft>
                          <a:spcPts val="0"/>
                        </a:spcAft>
                      </a:pPr>
                      <a:r>
                        <a:rPr lang="en-GB" sz="1000">
                          <a:effectLst/>
                        </a:rPr>
                        <a:t>s | t1 | t2 |...</a:t>
                      </a:r>
                      <a:endParaRPr lang="en-GB" sz="1000">
                        <a:effectLst/>
                        <a:latin typeface="Times New Roman" panose="02020603050405020304" pitchFamily="18" charset="0"/>
                        <a:ea typeface="Times New Roman" panose="02020603050405020304" pitchFamily="18" charset="0"/>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7625">
                        <a:lnSpc>
                          <a:spcPts val="2160"/>
                        </a:lnSpc>
                        <a:spcAft>
                          <a:spcPts val="0"/>
                        </a:spcAft>
                      </a:pPr>
                      <a:r>
                        <a:rPr lang="en-GB" sz="1000" dirty="0">
                          <a:effectLst/>
                        </a:rPr>
                        <a:t>Returns a set of all items in s or t</a:t>
                      </a:r>
                      <a:endParaRPr lang="en-GB" sz="1000" dirty="0">
                        <a:effectLst/>
                        <a:latin typeface="Times New Roman" panose="02020603050405020304" pitchFamily="18" charset="0"/>
                        <a:ea typeface="Times New Roman" panose="02020603050405020304" pitchFamily="18" charset="0"/>
                      </a:endParaRPr>
                    </a:p>
                  </a:txBody>
                  <a:tcPr marL="28983" marR="28983" marT="28983" marB="289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2718871"/>
                  </a:ext>
                </a:extLst>
              </a:tr>
            </a:tbl>
          </a:graphicData>
        </a:graphic>
      </p:graphicFrame>
    </p:spTree>
    <p:extLst>
      <p:ext uri="{BB962C8B-B14F-4D97-AF65-F5344CB8AC3E}">
        <p14:creationId xmlns:p14="http://schemas.microsoft.com/office/powerpoint/2010/main" val="2644432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D720-FDDC-46BB-8329-BE2589383305}"/>
              </a:ext>
            </a:extLst>
          </p:cNvPr>
          <p:cNvSpPr>
            <a:spLocks noGrp="1"/>
          </p:cNvSpPr>
          <p:nvPr>
            <p:ph type="title"/>
          </p:nvPr>
        </p:nvSpPr>
        <p:spPr/>
        <p:txBody>
          <a:bodyPr/>
          <a:lstStyle/>
          <a:p>
            <a:r>
              <a:rPr lang="en-GB" sz="3200" b="1" dirty="0">
                <a:solidFill>
                  <a:srgbClr val="ED7D31"/>
                </a:solidFill>
              </a:rPr>
              <a:t>Collections</a:t>
            </a:r>
          </a:p>
        </p:txBody>
      </p:sp>
      <p:sp>
        <p:nvSpPr>
          <p:cNvPr id="3" name="Content Placeholder 2">
            <a:extLst>
              <a:ext uri="{FF2B5EF4-FFF2-40B4-BE49-F238E27FC236}">
                <a16:creationId xmlns:a16="http://schemas.microsoft.com/office/drawing/2014/main" id="{7B65F0F1-7229-47F5-B409-4E01E760BA56}"/>
              </a:ext>
            </a:extLst>
          </p:cNvPr>
          <p:cNvSpPr>
            <a:spLocks noGrp="1"/>
          </p:cNvSpPr>
          <p:nvPr>
            <p:ph idx="1"/>
          </p:nvPr>
        </p:nvSpPr>
        <p:spPr>
          <a:xfrm>
            <a:off x="628650" y="1110503"/>
            <a:ext cx="7886700" cy="3621153"/>
          </a:xfrm>
        </p:spPr>
        <p:txBody>
          <a:bodyPr>
            <a:normAutofit lnSpcReduction="10000"/>
          </a:bodyPr>
          <a:lstStyle/>
          <a:p>
            <a:r>
              <a:rPr lang="en-GB" dirty="0"/>
              <a:t>The term “collection” means a container for more than one variable, that we can carry around in one convenient package.  We have places “in” the container for each individual variable and we can refer to them by their places.</a:t>
            </a:r>
          </a:p>
          <a:p>
            <a:pPr lvl="8"/>
            <a:r>
              <a:rPr lang="en-GB" sz="2100" dirty="0"/>
              <a:t>When we declare a variable, it has one value only in it; every time we redeclare it, the original value is overwritten.</a:t>
            </a:r>
          </a:p>
          <a:p>
            <a:pPr lvl="8"/>
            <a:r>
              <a:rPr lang="en-GB" sz="2100" dirty="0"/>
              <a:t>Lists and Dictionaries are both collections.</a:t>
            </a:r>
          </a:p>
          <a:p>
            <a:pPr lvl="8"/>
            <a:r>
              <a:rPr lang="en-GB" sz="2100" dirty="0"/>
              <a:t>A list is a linear collection of values that stay in order.</a:t>
            </a:r>
          </a:p>
          <a:p>
            <a:pPr lvl="8"/>
            <a:r>
              <a:rPr lang="en-GB" sz="2100" dirty="0"/>
              <a:t>A dictionary is a “bag” of values, each with it’s own label.</a:t>
            </a:r>
          </a:p>
          <a:p>
            <a:endParaRPr lang="en-GB" dirty="0"/>
          </a:p>
        </p:txBody>
      </p:sp>
      <p:pic>
        <p:nvPicPr>
          <p:cNvPr id="5" name="Picture 4" descr="snippet of code showing variable value being overwritten">
            <a:extLst>
              <a:ext uri="{FF2B5EF4-FFF2-40B4-BE49-F238E27FC236}">
                <a16:creationId xmlns:a16="http://schemas.microsoft.com/office/drawing/2014/main" id="{18F3FAE1-0630-456C-AB49-86831460841A}"/>
              </a:ext>
            </a:extLst>
          </p:cNvPr>
          <p:cNvPicPr>
            <a:picLocks noChangeAspect="1"/>
          </p:cNvPicPr>
          <p:nvPr/>
        </p:nvPicPr>
        <p:blipFill>
          <a:blip r:embed="rId2"/>
          <a:stretch>
            <a:fillRect/>
          </a:stretch>
        </p:blipFill>
        <p:spPr>
          <a:xfrm>
            <a:off x="875172" y="2410969"/>
            <a:ext cx="2301752" cy="1890467"/>
          </a:xfrm>
          <a:prstGeom prst="rect">
            <a:avLst/>
          </a:prstGeom>
        </p:spPr>
      </p:pic>
    </p:spTree>
    <p:extLst>
      <p:ext uri="{BB962C8B-B14F-4D97-AF65-F5344CB8AC3E}">
        <p14:creationId xmlns:p14="http://schemas.microsoft.com/office/powerpoint/2010/main" val="2892066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C6E4-21CC-4A09-9CFC-431192950674}"/>
              </a:ext>
            </a:extLst>
          </p:cNvPr>
          <p:cNvSpPr>
            <a:spLocks noGrp="1"/>
          </p:cNvSpPr>
          <p:nvPr>
            <p:ph type="title"/>
          </p:nvPr>
        </p:nvSpPr>
        <p:spPr/>
        <p:txBody>
          <a:bodyPr/>
          <a:lstStyle/>
          <a:p>
            <a:r>
              <a:rPr lang="en-GB" sz="3200" b="1" dirty="0">
                <a:solidFill>
                  <a:srgbClr val="ED7D31"/>
                </a:solidFill>
              </a:rPr>
              <a:t>Collections</a:t>
            </a:r>
            <a:endParaRPr lang="en-GB" dirty="0"/>
          </a:p>
        </p:txBody>
      </p:sp>
      <p:sp>
        <p:nvSpPr>
          <p:cNvPr id="4" name="Content Placeholder 3">
            <a:extLst>
              <a:ext uri="{FF2B5EF4-FFF2-40B4-BE49-F238E27FC236}">
                <a16:creationId xmlns:a16="http://schemas.microsoft.com/office/drawing/2014/main" id="{2D115ED1-B5E7-4740-9C46-294A1CF588EF}"/>
              </a:ext>
            </a:extLst>
          </p:cNvPr>
          <p:cNvSpPr>
            <a:spLocks noGrp="1"/>
          </p:cNvSpPr>
          <p:nvPr>
            <p:ph sz="half" idx="2"/>
          </p:nvPr>
        </p:nvSpPr>
        <p:spPr>
          <a:xfrm>
            <a:off x="4352736" y="1268016"/>
            <a:ext cx="4421150" cy="3263504"/>
          </a:xfrm>
        </p:spPr>
        <p:txBody>
          <a:bodyPr>
            <a:normAutofit fontScale="92500"/>
          </a:bodyPr>
          <a:lstStyle/>
          <a:p>
            <a:r>
              <a:rPr lang="en-GB" dirty="0"/>
              <a:t>Dictionaries are Python’s most powerful data collection, and allow us to do fast database-type operations.</a:t>
            </a:r>
          </a:p>
          <a:p>
            <a:r>
              <a:rPr lang="en-GB" dirty="0"/>
              <a:t>These have different names in different languages –</a:t>
            </a:r>
          </a:p>
          <a:p>
            <a:pPr lvl="1"/>
            <a:r>
              <a:rPr lang="en-GB" dirty="0"/>
              <a:t>Associative Arrays (Perl, PHP)</a:t>
            </a:r>
          </a:p>
          <a:p>
            <a:pPr lvl="1"/>
            <a:r>
              <a:rPr lang="en-GB" dirty="0"/>
              <a:t>Properties, Map, </a:t>
            </a:r>
            <a:r>
              <a:rPr lang="en-GB" dirty="0" err="1"/>
              <a:t>Hashmap</a:t>
            </a:r>
            <a:r>
              <a:rPr lang="en-GB" dirty="0"/>
              <a:t> (Java)</a:t>
            </a:r>
          </a:p>
          <a:p>
            <a:pPr lvl="1"/>
            <a:r>
              <a:rPr lang="en-GB" dirty="0"/>
              <a:t>Property Bag (C#, </a:t>
            </a:r>
            <a:r>
              <a:rPr lang="en-GB" dirty="0" err="1"/>
              <a:t>.Net</a:t>
            </a:r>
            <a:r>
              <a:rPr lang="en-GB" dirty="0"/>
              <a:t>)</a:t>
            </a:r>
          </a:p>
          <a:p>
            <a:r>
              <a:rPr lang="en-GB" dirty="0"/>
              <a:t>See </a:t>
            </a:r>
            <a:r>
              <a:rPr lang="en-GB" dirty="0">
                <a:hlinkClick r:id="rId2"/>
              </a:rPr>
              <a:t>https://en.wikipedia.org/wiki/Associative_array</a:t>
            </a:r>
            <a:endParaRPr lang="en-GB" dirty="0"/>
          </a:p>
        </p:txBody>
      </p:sp>
      <p:pic>
        <p:nvPicPr>
          <p:cNvPr id="17410" name="Picture 2" descr="A handbag with the contents displaed">
            <a:extLst>
              <a:ext uri="{FF2B5EF4-FFF2-40B4-BE49-F238E27FC236}">
                <a16:creationId xmlns:a16="http://schemas.microsoft.com/office/drawing/2014/main" id="{2E19DC25-15CA-4ABA-A67E-6766D2AA284F}"/>
              </a:ext>
            </a:extLst>
          </p:cNvPr>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1268016"/>
            <a:ext cx="3524779" cy="2643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374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C6E4-21CC-4A09-9CFC-431192950674}"/>
              </a:ext>
            </a:extLst>
          </p:cNvPr>
          <p:cNvSpPr>
            <a:spLocks noGrp="1"/>
          </p:cNvSpPr>
          <p:nvPr>
            <p:ph type="title"/>
          </p:nvPr>
        </p:nvSpPr>
        <p:spPr/>
        <p:txBody>
          <a:bodyPr/>
          <a:lstStyle/>
          <a:p>
            <a:r>
              <a:rPr lang="en-GB" sz="3200" b="1" dirty="0">
                <a:solidFill>
                  <a:srgbClr val="ED7D31"/>
                </a:solidFill>
              </a:rPr>
              <a:t>Collections</a:t>
            </a:r>
            <a:endParaRPr lang="en-GB" dirty="0"/>
          </a:p>
        </p:txBody>
      </p:sp>
      <p:pic>
        <p:nvPicPr>
          <p:cNvPr id="3" name="Content Placeholder 2" descr="Code snippet showing a Python dictionary at runtime">
            <a:extLst>
              <a:ext uri="{FF2B5EF4-FFF2-40B4-BE49-F238E27FC236}">
                <a16:creationId xmlns:a16="http://schemas.microsoft.com/office/drawing/2014/main" id="{FC8859F7-48A4-4819-ADCC-5B00AF73F13C}"/>
              </a:ext>
            </a:extLst>
          </p:cNvPr>
          <p:cNvPicPr>
            <a:picLocks noGrp="1" noChangeAspect="1"/>
          </p:cNvPicPr>
          <p:nvPr>
            <p:ph sz="half" idx="2"/>
          </p:nvPr>
        </p:nvPicPr>
        <p:blipFill>
          <a:blip r:embed="rId2"/>
          <a:stretch>
            <a:fillRect/>
          </a:stretch>
        </p:blipFill>
        <p:spPr>
          <a:xfrm>
            <a:off x="4323896" y="1276455"/>
            <a:ext cx="4421188" cy="2635145"/>
          </a:xfrm>
          <a:prstGeom prst="rect">
            <a:avLst/>
          </a:prstGeom>
        </p:spPr>
      </p:pic>
      <p:sp>
        <p:nvSpPr>
          <p:cNvPr id="5" name="Content Placeholder 4">
            <a:extLst>
              <a:ext uri="{FF2B5EF4-FFF2-40B4-BE49-F238E27FC236}">
                <a16:creationId xmlns:a16="http://schemas.microsoft.com/office/drawing/2014/main" id="{EA04E749-F129-487A-A9DA-DD7024FAA67B}"/>
              </a:ext>
            </a:extLst>
          </p:cNvPr>
          <p:cNvSpPr>
            <a:spLocks noGrp="1"/>
          </p:cNvSpPr>
          <p:nvPr>
            <p:ph sz="half" idx="1"/>
          </p:nvPr>
        </p:nvSpPr>
        <p:spPr>
          <a:xfrm>
            <a:off x="628650" y="1268016"/>
            <a:ext cx="3558721" cy="3263504"/>
          </a:xfrm>
        </p:spPr>
        <p:txBody>
          <a:bodyPr/>
          <a:lstStyle/>
          <a:p>
            <a:r>
              <a:rPr lang="en-GB" dirty="0"/>
              <a:t>Lists index things by their position in the list, dictionaries are like bags (no order).</a:t>
            </a:r>
          </a:p>
          <a:p>
            <a:r>
              <a:rPr lang="en-GB" dirty="0"/>
              <a:t>So we have to index things with a key, exactly like the </a:t>
            </a:r>
            <a:r>
              <a:rPr lang="en-GB" dirty="0" err="1"/>
              <a:t>hashtable</a:t>
            </a:r>
            <a:r>
              <a:rPr lang="en-GB" dirty="0"/>
              <a:t>.</a:t>
            </a:r>
          </a:p>
        </p:txBody>
      </p:sp>
    </p:spTree>
    <p:extLst>
      <p:ext uri="{BB962C8B-B14F-4D97-AF65-F5344CB8AC3E}">
        <p14:creationId xmlns:p14="http://schemas.microsoft.com/office/powerpoint/2010/main" val="3140002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B06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descr="Python List compared to Python Dictionary">
            <a:extLst>
              <a:ext uri="{FF2B5EF4-FFF2-40B4-BE49-F238E27FC236}">
                <a16:creationId xmlns:a16="http://schemas.microsoft.com/office/drawing/2014/main" id="{FF8EBE97-5764-4717-A773-62D98EDCBB7C}"/>
              </a:ext>
            </a:extLst>
          </p:cNvPr>
          <p:cNvSpPr>
            <a:spLocks noGrp="1"/>
          </p:cNvSpPr>
          <p:nvPr>
            <p:ph type="title"/>
          </p:nvPr>
        </p:nvSpPr>
        <p:spPr>
          <a:xfrm>
            <a:off x="6730535" y="503860"/>
            <a:ext cx="2149707" cy="4012335"/>
          </a:xfrm>
        </p:spPr>
        <p:txBody>
          <a:bodyPr>
            <a:normAutofit fontScale="90000"/>
          </a:bodyPr>
          <a:lstStyle/>
          <a:p>
            <a:r>
              <a:rPr lang="en-GB" sz="1900" dirty="0">
                <a:solidFill>
                  <a:srgbClr val="FFFFFF"/>
                </a:solidFill>
              </a:rPr>
              <a:t>Python List compared to Python Dictionary – dictionary literals use curly braces {} like a set, and </a:t>
            </a:r>
            <a:r>
              <a:rPr lang="en-GB" sz="1900" dirty="0" err="1">
                <a:solidFill>
                  <a:srgbClr val="FFFFFF"/>
                </a:solidFill>
              </a:rPr>
              <a:t>key:value</a:t>
            </a:r>
            <a:r>
              <a:rPr lang="en-GB" sz="1900" dirty="0">
                <a:solidFill>
                  <a:srgbClr val="FFFFFF"/>
                </a:solidFill>
              </a:rPr>
              <a:t> pairs like a </a:t>
            </a:r>
            <a:r>
              <a:rPr lang="en-GB" sz="1900" dirty="0" err="1">
                <a:solidFill>
                  <a:srgbClr val="FFFFFF"/>
                </a:solidFill>
              </a:rPr>
              <a:t>hashtable</a:t>
            </a:r>
            <a:r>
              <a:rPr lang="en-GB" sz="1900" dirty="0">
                <a:solidFill>
                  <a:srgbClr val="FFFFFF"/>
                </a:solidFill>
              </a:rPr>
              <a:t>.</a:t>
            </a:r>
            <a:br>
              <a:rPr lang="en-GB" sz="1900" dirty="0">
                <a:solidFill>
                  <a:srgbClr val="FFFFFF"/>
                </a:solidFill>
              </a:rPr>
            </a:br>
            <a:br>
              <a:rPr lang="en-GB" sz="1900" dirty="0">
                <a:solidFill>
                  <a:srgbClr val="FFFFFF"/>
                </a:solidFill>
              </a:rPr>
            </a:br>
            <a:r>
              <a:rPr lang="en-GB" sz="1900" dirty="0">
                <a:solidFill>
                  <a:srgbClr val="FFFFFF"/>
                </a:solidFill>
              </a:rPr>
              <a:t>Make an empty dictionary like this –</a:t>
            </a:r>
            <a:br>
              <a:rPr lang="en-GB" sz="1900" dirty="0">
                <a:solidFill>
                  <a:srgbClr val="FFFFFF"/>
                </a:solidFill>
              </a:rPr>
            </a:br>
            <a:br>
              <a:rPr lang="en-GB" sz="1900" dirty="0">
                <a:solidFill>
                  <a:srgbClr val="FFFFFF"/>
                </a:solidFill>
              </a:rPr>
            </a:br>
            <a:r>
              <a:rPr lang="en-GB" sz="1900" dirty="0" err="1">
                <a:solidFill>
                  <a:srgbClr val="FFFFFF"/>
                </a:solidFill>
              </a:rPr>
              <a:t>myDict</a:t>
            </a:r>
            <a:r>
              <a:rPr lang="en-GB" sz="1900" dirty="0">
                <a:solidFill>
                  <a:srgbClr val="FFFFFF"/>
                </a:solidFill>
              </a:rPr>
              <a:t> = {}</a:t>
            </a:r>
            <a:br>
              <a:rPr lang="en-GB" sz="1900" dirty="0">
                <a:solidFill>
                  <a:srgbClr val="FFFFFF"/>
                </a:solidFill>
              </a:rPr>
            </a:br>
            <a:br>
              <a:rPr lang="en-GB" sz="1900" dirty="0">
                <a:solidFill>
                  <a:srgbClr val="FFFFFF"/>
                </a:solidFill>
              </a:rPr>
            </a:br>
            <a:r>
              <a:rPr lang="en-GB" sz="1900" dirty="0">
                <a:solidFill>
                  <a:srgbClr val="FFFFFF"/>
                </a:solidFill>
              </a:rPr>
              <a:t>add things like this –</a:t>
            </a:r>
            <a:br>
              <a:rPr lang="en-GB" sz="1900" dirty="0">
                <a:solidFill>
                  <a:srgbClr val="FFFFFF"/>
                </a:solidFill>
              </a:rPr>
            </a:br>
            <a:br>
              <a:rPr lang="en-GB" sz="1900" dirty="0">
                <a:solidFill>
                  <a:srgbClr val="FFFFFF"/>
                </a:solidFill>
              </a:rPr>
            </a:br>
            <a:r>
              <a:rPr lang="en-GB" sz="1900" dirty="0" err="1">
                <a:solidFill>
                  <a:srgbClr val="FFFFFF"/>
                </a:solidFill>
              </a:rPr>
              <a:t>myDict</a:t>
            </a:r>
            <a:r>
              <a:rPr lang="en-GB" sz="1900" dirty="0">
                <a:solidFill>
                  <a:srgbClr val="FFFFFF"/>
                </a:solidFill>
              </a:rPr>
              <a:t> [“PST”] = -8 </a:t>
            </a:r>
            <a:br>
              <a:rPr lang="en-GB" sz="1900" dirty="0">
                <a:solidFill>
                  <a:srgbClr val="FFFFFF"/>
                </a:solidFill>
              </a:rPr>
            </a:br>
            <a:r>
              <a:rPr lang="en-GB" sz="1900" dirty="0" err="1">
                <a:solidFill>
                  <a:srgbClr val="FFFFFF"/>
                </a:solidFill>
              </a:rPr>
              <a:t>myDict</a:t>
            </a:r>
            <a:r>
              <a:rPr lang="en-GB" sz="1900" dirty="0">
                <a:solidFill>
                  <a:srgbClr val="FFFFFF"/>
                </a:solidFill>
              </a:rPr>
              <a:t> [“IST”] = 5.5</a:t>
            </a:r>
          </a:p>
        </p:txBody>
      </p:sp>
      <p:sp>
        <p:nvSpPr>
          <p:cNvPr id="10"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015" y="363474"/>
            <a:ext cx="6096762" cy="429310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Code demonstrating Python List compared to Python Dictionary">
            <a:extLst>
              <a:ext uri="{FF2B5EF4-FFF2-40B4-BE49-F238E27FC236}">
                <a16:creationId xmlns:a16="http://schemas.microsoft.com/office/drawing/2014/main" id="{8782419C-806D-4129-A8F5-1F3CE0E79AB7}"/>
              </a:ext>
            </a:extLst>
          </p:cNvPr>
          <p:cNvPicPr>
            <a:picLocks noChangeAspect="1"/>
          </p:cNvPicPr>
          <p:nvPr/>
        </p:nvPicPr>
        <p:blipFill>
          <a:blip r:embed="rId2"/>
          <a:stretch>
            <a:fillRect/>
          </a:stretch>
        </p:blipFill>
        <p:spPr>
          <a:xfrm>
            <a:off x="499332" y="821505"/>
            <a:ext cx="5838127" cy="3377046"/>
          </a:xfrm>
          <a:prstGeom prst="rect">
            <a:avLst/>
          </a:prstGeom>
        </p:spPr>
      </p:pic>
    </p:spTree>
    <p:extLst>
      <p:ext uri="{BB962C8B-B14F-4D97-AF65-F5344CB8AC3E}">
        <p14:creationId xmlns:p14="http://schemas.microsoft.com/office/powerpoint/2010/main" val="3812428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B7F0A8-C682-4309-A881-13B7A2A216D2}"/>
              </a:ext>
            </a:extLst>
          </p:cNvPr>
          <p:cNvSpPr txBox="1"/>
          <p:nvPr/>
        </p:nvSpPr>
        <p:spPr>
          <a:xfrm>
            <a:off x="660400" y="493260"/>
            <a:ext cx="7016621" cy="630942"/>
          </a:xfrm>
          <a:prstGeom prst="rect">
            <a:avLst/>
          </a:prstGeom>
          <a:noFill/>
        </p:spPr>
        <p:txBody>
          <a:bodyPr wrap="square" rtlCol="0">
            <a:spAutoFit/>
          </a:bodyPr>
          <a:lstStyle/>
          <a:p>
            <a:r>
              <a:rPr lang="en-US" sz="3500" b="1" dirty="0">
                <a:solidFill>
                  <a:srgbClr val="ED7D31"/>
                </a:solidFill>
                <a:latin typeface="+mj-lt"/>
                <a:ea typeface="+mj-ea"/>
                <a:cs typeface="+mj-cs"/>
              </a:rPr>
              <a:t>Alternative Data Structures</a:t>
            </a:r>
          </a:p>
        </p:txBody>
      </p:sp>
      <p:sp>
        <p:nvSpPr>
          <p:cNvPr id="6" name="TextBox 5">
            <a:extLst>
              <a:ext uri="{FF2B5EF4-FFF2-40B4-BE49-F238E27FC236}">
                <a16:creationId xmlns:a16="http://schemas.microsoft.com/office/drawing/2014/main" id="{E76EAF44-2765-47A6-8DD1-85DEA1D61041}"/>
              </a:ext>
            </a:extLst>
          </p:cNvPr>
          <p:cNvSpPr txBox="1"/>
          <p:nvPr/>
        </p:nvSpPr>
        <p:spPr>
          <a:xfrm>
            <a:off x="660400" y="1272865"/>
            <a:ext cx="7783513" cy="4418133"/>
          </a:xfrm>
          <a:prstGeom prst="rect">
            <a:avLst/>
          </a:prstGeom>
          <a:noFill/>
        </p:spPr>
        <p:txBody>
          <a:bodyPr wrap="square" rtlCol="0">
            <a:spAutoFit/>
          </a:bodyPr>
          <a:lstStyle/>
          <a:p>
            <a:r>
              <a:rPr lang="en-GB" dirty="0"/>
              <a:t>We have previously looked at lists, where items are stored in sequence and accessed by index number.  Index numbers are always integers so they are fast and easy to manipulate. But sometimes index numbers are not appropriate.</a:t>
            </a:r>
          </a:p>
          <a:p>
            <a:endParaRPr lang="en-GB" dirty="0"/>
          </a:p>
          <a:p>
            <a:r>
              <a:rPr lang="en-GB" dirty="0"/>
              <a:t>If we have an address book entry, for example, with index number 56, that number doesn't tell us much. There is nothing to link a particular contact with number 56. It just happens to be the next available position in the list.</a:t>
            </a:r>
          </a:p>
          <a:p>
            <a:endParaRPr lang="en-GB" dirty="0"/>
          </a:p>
          <a:p>
            <a:r>
              <a:rPr lang="en-GB" dirty="0"/>
              <a:t>A better structure might be to use a string as the key – this gives us the concept of a </a:t>
            </a:r>
            <a:r>
              <a:rPr lang="en-GB" b="1" dirty="0"/>
              <a:t>dictionary</a:t>
            </a:r>
            <a:r>
              <a:rPr lang="en-GB" i="1" dirty="0"/>
              <a:t>.</a:t>
            </a:r>
          </a:p>
          <a:p>
            <a:endParaRPr lang="en-GB" dirty="0"/>
          </a:p>
          <a:p>
            <a:endParaRPr lang="en-GB" dirty="0"/>
          </a:p>
          <a:p>
            <a:pPr>
              <a:lnSpc>
                <a:spcPct val="150000"/>
              </a:lnSpc>
            </a:pPr>
            <a:endParaRPr lang="en-US" dirty="0">
              <a:solidFill>
                <a:schemeClr val="tx1">
                  <a:lumMod val="50000"/>
                  <a:lumOff val="50000"/>
                </a:schemeClr>
              </a:solidFill>
            </a:endParaRPr>
          </a:p>
          <a:p>
            <a:pPr>
              <a:lnSpc>
                <a:spcPct val="150000"/>
              </a:lnSpc>
            </a:pPr>
            <a:endParaRPr lang="en-US" dirty="0">
              <a:solidFill>
                <a:schemeClr val="tx1">
                  <a:lumMod val="50000"/>
                  <a:lumOff val="50000"/>
                </a:schemeClr>
              </a:solidFill>
            </a:endParaRPr>
          </a:p>
          <a:p>
            <a:pPr>
              <a:lnSpc>
                <a:spcPct val="150000"/>
              </a:lnSpc>
            </a:pPr>
            <a:endParaRPr lang="en-US" sz="825" dirty="0">
              <a:solidFill>
                <a:schemeClr val="tx1">
                  <a:lumMod val="50000"/>
                  <a:lumOff val="50000"/>
                </a:schemeClr>
              </a:solidFill>
            </a:endParaRPr>
          </a:p>
        </p:txBody>
      </p:sp>
    </p:spTree>
    <p:extLst>
      <p:ext uri="{BB962C8B-B14F-4D97-AF65-F5344CB8AC3E}">
        <p14:creationId xmlns:p14="http://schemas.microsoft.com/office/powerpoint/2010/main" val="411716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677945-C06E-4A33-84B1-42644A852663}"/>
              </a:ext>
            </a:extLst>
          </p:cNvPr>
          <p:cNvSpPr>
            <a:spLocks noGrp="1"/>
          </p:cNvSpPr>
          <p:nvPr>
            <p:ph type="title"/>
          </p:nvPr>
        </p:nvSpPr>
        <p:spPr>
          <a:xfrm>
            <a:off x="628650" y="448378"/>
            <a:ext cx="7886700" cy="979833"/>
          </a:xfrm>
        </p:spPr>
        <p:txBody>
          <a:bodyPr>
            <a:normAutofit/>
          </a:bodyPr>
          <a:lstStyle/>
          <a:p>
            <a:r>
              <a:rPr lang="en-GB" sz="3200" b="1" dirty="0">
                <a:solidFill>
                  <a:srgbClr val="ED7D31"/>
                </a:solidFill>
              </a:rPr>
              <a:t>More Python Dictionaries</a:t>
            </a:r>
            <a:br>
              <a:rPr lang="en-GB" sz="3000" dirty="0"/>
            </a:br>
            <a:endParaRPr lang="en-GB" sz="3000" dirty="0"/>
          </a:p>
        </p:txBody>
      </p:sp>
      <p:sp>
        <p:nvSpPr>
          <p:cNvPr id="3" name="Content Placeholder 2">
            <a:extLst>
              <a:ext uri="{FF2B5EF4-FFF2-40B4-BE49-F238E27FC236}">
                <a16:creationId xmlns:a16="http://schemas.microsoft.com/office/drawing/2014/main" id="{5A234E41-F155-4815-8F87-1694A7E92C65}"/>
              </a:ext>
            </a:extLst>
          </p:cNvPr>
          <p:cNvSpPr>
            <a:spLocks noGrp="1"/>
          </p:cNvSpPr>
          <p:nvPr>
            <p:ph idx="1"/>
          </p:nvPr>
        </p:nvSpPr>
        <p:spPr>
          <a:xfrm>
            <a:off x="628650" y="1369218"/>
            <a:ext cx="3114580" cy="3227598"/>
          </a:xfrm>
        </p:spPr>
        <p:txBody>
          <a:bodyPr>
            <a:normAutofit/>
          </a:bodyPr>
          <a:lstStyle/>
          <a:p>
            <a:r>
              <a:rPr lang="en-GB" sz="1800" dirty="0"/>
              <a:t>The final practical assignment will involve building an application with a Python dictionary.  </a:t>
            </a:r>
          </a:p>
          <a:p>
            <a:r>
              <a:rPr lang="en-GB" sz="1800" dirty="0"/>
              <a:t>As this is quite a lengthy topic, we will look at some practical examples of Python dictionaries next week.</a:t>
            </a:r>
          </a:p>
          <a:p>
            <a:r>
              <a:rPr lang="en-GB" sz="1800" dirty="0"/>
              <a:t>I will not release the fourth practical assessment until week 12.</a:t>
            </a:r>
          </a:p>
        </p:txBody>
      </p:sp>
      <p:pic>
        <p:nvPicPr>
          <p:cNvPr id="18434" name="Picture 2" descr="clipart of a green snake reading a book&#10;">
            <a:extLst>
              <a:ext uri="{FF2B5EF4-FFF2-40B4-BE49-F238E27FC236}">
                <a16:creationId xmlns:a16="http://schemas.microsoft.com/office/drawing/2014/main" id="{95513924-1EAE-49AC-874E-4C377F0F90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4569"/>
          <a:stretch/>
        </p:blipFill>
        <p:spPr bwMode="auto">
          <a:xfrm>
            <a:off x="3887625" y="1428211"/>
            <a:ext cx="4627724" cy="3168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43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BA57-FA73-4F6E-815B-927D471EC94F}"/>
              </a:ext>
            </a:extLst>
          </p:cNvPr>
          <p:cNvSpPr>
            <a:spLocks noGrp="1"/>
          </p:cNvSpPr>
          <p:nvPr>
            <p:ph type="title"/>
          </p:nvPr>
        </p:nvSpPr>
        <p:spPr/>
        <p:txBody>
          <a:bodyPr/>
          <a:lstStyle/>
          <a:p>
            <a:r>
              <a:rPr lang="en-GB" sz="2400" b="1" dirty="0">
                <a:solidFill>
                  <a:srgbClr val="ED7D31"/>
                </a:solidFill>
                <a:latin typeface="Work Sans"/>
                <a:ea typeface="+mn-ea"/>
                <a:cs typeface="+mn-cs"/>
              </a:rPr>
              <a:t>Further Reading</a:t>
            </a:r>
          </a:p>
        </p:txBody>
      </p:sp>
      <p:sp>
        <p:nvSpPr>
          <p:cNvPr id="3" name="Content Placeholder 2">
            <a:extLst>
              <a:ext uri="{FF2B5EF4-FFF2-40B4-BE49-F238E27FC236}">
                <a16:creationId xmlns:a16="http://schemas.microsoft.com/office/drawing/2014/main" id="{792256C2-B2EB-4748-9586-E5DC860EE3EE}"/>
              </a:ext>
            </a:extLst>
          </p:cNvPr>
          <p:cNvSpPr>
            <a:spLocks noGrp="1"/>
          </p:cNvSpPr>
          <p:nvPr>
            <p:ph idx="1"/>
          </p:nvPr>
        </p:nvSpPr>
        <p:spPr/>
        <p:txBody>
          <a:bodyPr/>
          <a:lstStyle/>
          <a:p>
            <a:r>
              <a:rPr lang="en-GB" u="sng" dirty="0">
                <a:hlinkClick r:id="rId2"/>
              </a:rPr>
              <a:t>https://rise.articulate.com/share/Q65g7fNY_sgJqna9VBoodRA4yPfs5IJ7#/lessons/vyBkNiyQO4ZcLO_iJNM8ml2nswnJ3FB8</a:t>
            </a:r>
            <a:endParaRPr lang="en-GB" dirty="0"/>
          </a:p>
          <a:p>
            <a:r>
              <a:rPr lang="en-GB" u="sng" dirty="0">
                <a:hlinkClick r:id="rId3"/>
              </a:rPr>
              <a:t>https://www.sanfoundry.com/python-program-implement-stack-using-linked-list/#:~:text=Python%20Program%20to%20Implement%20a%20Stack%20using%20Linked,if%20there%20are%20no%20nodes.%20More%20items...%20</a:t>
            </a:r>
            <a:endParaRPr lang="en-GB" dirty="0"/>
          </a:p>
          <a:p>
            <a:r>
              <a:rPr lang="en-GB" dirty="0"/>
              <a:t>These two links are important and </a:t>
            </a:r>
            <a:r>
              <a:rPr lang="en-GB" altLang="en-US" dirty="0"/>
              <a:t>you should investigate them before attempting Practical Assessment 3.</a:t>
            </a:r>
            <a:endParaRPr lang="en-GB" dirty="0"/>
          </a:p>
        </p:txBody>
      </p:sp>
    </p:spTree>
    <p:extLst>
      <p:ext uri="{BB962C8B-B14F-4D97-AF65-F5344CB8AC3E}">
        <p14:creationId xmlns:p14="http://schemas.microsoft.com/office/powerpoint/2010/main" val="588938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BA57-FA73-4F6E-815B-927D471EC94F}"/>
              </a:ext>
            </a:extLst>
          </p:cNvPr>
          <p:cNvSpPr>
            <a:spLocks noGrp="1"/>
          </p:cNvSpPr>
          <p:nvPr>
            <p:ph type="title"/>
          </p:nvPr>
        </p:nvSpPr>
        <p:spPr/>
        <p:txBody>
          <a:bodyPr/>
          <a:lstStyle/>
          <a:p>
            <a:r>
              <a:rPr lang="en-GB" sz="2400" b="1" dirty="0">
                <a:solidFill>
                  <a:srgbClr val="ED7D31"/>
                </a:solidFill>
                <a:latin typeface="Work Sans"/>
                <a:ea typeface="+mn-ea"/>
                <a:cs typeface="+mn-cs"/>
              </a:rPr>
              <a:t>Further Reading</a:t>
            </a:r>
          </a:p>
        </p:txBody>
      </p:sp>
      <p:sp>
        <p:nvSpPr>
          <p:cNvPr id="3" name="Content Placeholder 2">
            <a:extLst>
              <a:ext uri="{FF2B5EF4-FFF2-40B4-BE49-F238E27FC236}">
                <a16:creationId xmlns:a16="http://schemas.microsoft.com/office/drawing/2014/main" id="{792256C2-B2EB-4748-9586-E5DC860EE3EE}"/>
              </a:ext>
            </a:extLst>
          </p:cNvPr>
          <p:cNvSpPr>
            <a:spLocks noGrp="1"/>
          </p:cNvSpPr>
          <p:nvPr>
            <p:ph idx="1"/>
          </p:nvPr>
        </p:nvSpPr>
        <p:spPr/>
        <p:txBody>
          <a:bodyPr/>
          <a:lstStyle/>
          <a:p>
            <a:r>
              <a:rPr lang="en-GB" u="sng" dirty="0">
                <a:hlinkClick r:id="rId2"/>
              </a:rPr>
              <a:t>https://rise.articulate.com/share/Q65g7fNY_sgJqna9VBoodRA4yPfs5IJ7#/lessons/vyBkNiyQO4ZcLO_iJNM8ml2nswnJ3FB8</a:t>
            </a:r>
            <a:endParaRPr lang="en-GB" u="sng" dirty="0"/>
          </a:p>
          <a:p>
            <a:r>
              <a:rPr lang="en-GB" dirty="0">
                <a:hlinkClick r:id="rId3"/>
              </a:rPr>
              <a:t>https://en.wikipedia.org/wiki/Associative_array</a:t>
            </a:r>
            <a:endParaRPr lang="en-GB" u="sng" dirty="0"/>
          </a:p>
          <a:p>
            <a:endParaRPr lang="en-GB" dirty="0"/>
          </a:p>
          <a:p>
            <a:r>
              <a:rPr lang="en-GB" dirty="0"/>
              <a:t>These two links are important and </a:t>
            </a:r>
            <a:r>
              <a:rPr lang="en-GB" altLang="en-US" dirty="0"/>
              <a:t>you should investigate them before attempting the Multiple Choice.</a:t>
            </a:r>
            <a:endParaRPr lang="en-GB" dirty="0"/>
          </a:p>
        </p:txBody>
      </p:sp>
    </p:spTree>
    <p:extLst>
      <p:ext uri="{BB962C8B-B14F-4D97-AF65-F5344CB8AC3E}">
        <p14:creationId xmlns:p14="http://schemas.microsoft.com/office/powerpoint/2010/main" val="2408322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3142A3-B5A4-4801-BA03-DBC35D8F72B6}"/>
              </a:ext>
            </a:extLst>
          </p:cNvPr>
          <p:cNvSpPr/>
          <p:nvPr/>
        </p:nvSpPr>
        <p:spPr>
          <a:xfrm>
            <a:off x="1766888" y="2535093"/>
            <a:ext cx="5610224" cy="884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5" name="TextBox 4">
            <a:extLst>
              <a:ext uri="{FF2B5EF4-FFF2-40B4-BE49-F238E27FC236}">
                <a16:creationId xmlns:a16="http://schemas.microsoft.com/office/drawing/2014/main" id="{3E774697-ECB3-47AA-B496-D7BFE1DFC9B7}"/>
              </a:ext>
            </a:extLst>
          </p:cNvPr>
          <p:cNvSpPr txBox="1"/>
          <p:nvPr/>
        </p:nvSpPr>
        <p:spPr>
          <a:xfrm>
            <a:off x="1870363" y="2260126"/>
            <a:ext cx="5403275" cy="646331"/>
          </a:xfrm>
          <a:prstGeom prst="rect">
            <a:avLst/>
          </a:prstGeom>
          <a:noFill/>
        </p:spPr>
        <p:txBody>
          <a:bodyPr wrap="square" rtlCol="0">
            <a:spAutoFit/>
          </a:bodyPr>
          <a:lstStyle/>
          <a:p>
            <a:pPr algn="ctr"/>
            <a:r>
              <a:rPr lang="en-US" sz="3600" b="1" dirty="0">
                <a:solidFill>
                  <a:schemeClr val="tx1">
                    <a:lumMod val="85000"/>
                    <a:lumOff val="15000"/>
                  </a:schemeClr>
                </a:solidFill>
                <a:ea typeface="Raleway Black" charset="0"/>
                <a:cs typeface="Raleway Black" charset="0"/>
              </a:rPr>
              <a:t>Thanks For Watching</a:t>
            </a:r>
          </a:p>
        </p:txBody>
      </p:sp>
    </p:spTree>
    <p:extLst>
      <p:ext uri="{BB962C8B-B14F-4D97-AF65-F5344CB8AC3E}">
        <p14:creationId xmlns:p14="http://schemas.microsoft.com/office/powerpoint/2010/main" val="213888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ome fanart of Ron, Harry and Hermione from the Harry Potter series">
            <a:extLst>
              <a:ext uri="{FF2B5EF4-FFF2-40B4-BE49-F238E27FC236}">
                <a16:creationId xmlns:a16="http://schemas.microsoft.com/office/drawing/2014/main" id="{CBE12CFF-092B-429F-97DC-48B267FD4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2849" y="3102510"/>
            <a:ext cx="1625026" cy="1969200"/>
          </a:xfrm>
          <a:prstGeom prst="rect">
            <a:avLst/>
          </a:prstGeom>
        </p:spPr>
      </p:pic>
      <p:sp>
        <p:nvSpPr>
          <p:cNvPr id="2" name="TextBox 1">
            <a:extLst>
              <a:ext uri="{FF2B5EF4-FFF2-40B4-BE49-F238E27FC236}">
                <a16:creationId xmlns:a16="http://schemas.microsoft.com/office/drawing/2014/main" id="{0DB7F0A8-C682-4309-A881-13B7A2A216D2}"/>
              </a:ext>
            </a:extLst>
          </p:cNvPr>
          <p:cNvSpPr txBox="1"/>
          <p:nvPr/>
        </p:nvSpPr>
        <p:spPr>
          <a:xfrm>
            <a:off x="579838" y="345619"/>
            <a:ext cx="6713591" cy="630942"/>
          </a:xfrm>
          <a:prstGeom prst="rect">
            <a:avLst/>
          </a:prstGeom>
          <a:noFill/>
        </p:spPr>
        <p:txBody>
          <a:bodyPr wrap="square" rtlCol="0">
            <a:spAutoFit/>
          </a:bodyPr>
          <a:lstStyle/>
          <a:p>
            <a:r>
              <a:rPr lang="en-US" sz="3500" b="1" dirty="0" err="1">
                <a:solidFill>
                  <a:srgbClr val="ED7D31"/>
                </a:solidFill>
                <a:latin typeface="+mj-lt"/>
                <a:ea typeface="+mj-ea"/>
                <a:cs typeface="+mj-cs"/>
              </a:rPr>
              <a:t>Dictionar</a:t>
            </a:r>
            <a:r>
              <a:rPr lang="en-GB" sz="3500" b="1" dirty="0">
                <a:solidFill>
                  <a:srgbClr val="ED7D31"/>
                </a:solidFill>
                <a:latin typeface="+mj-lt"/>
                <a:ea typeface="+mj-ea"/>
                <a:cs typeface="+mj-cs"/>
              </a:rPr>
              <a:t>y Structures</a:t>
            </a:r>
            <a:endParaRPr lang="en-US" sz="3500" b="1" dirty="0">
              <a:solidFill>
                <a:srgbClr val="ED7D31"/>
              </a:solidFill>
              <a:latin typeface="+mj-lt"/>
              <a:ea typeface="+mj-ea"/>
              <a:cs typeface="+mj-cs"/>
            </a:endParaRPr>
          </a:p>
        </p:txBody>
      </p:sp>
      <p:sp>
        <p:nvSpPr>
          <p:cNvPr id="6" name="TextBox 5">
            <a:extLst>
              <a:ext uri="{FF2B5EF4-FFF2-40B4-BE49-F238E27FC236}">
                <a16:creationId xmlns:a16="http://schemas.microsoft.com/office/drawing/2014/main" id="{E76EAF44-2765-47A6-8DD1-85DEA1D61041}"/>
              </a:ext>
            </a:extLst>
          </p:cNvPr>
          <p:cNvSpPr txBox="1"/>
          <p:nvPr/>
        </p:nvSpPr>
        <p:spPr>
          <a:xfrm>
            <a:off x="696686" y="1150733"/>
            <a:ext cx="8017008" cy="2308324"/>
          </a:xfrm>
          <a:prstGeom prst="rect">
            <a:avLst/>
          </a:prstGeom>
          <a:noFill/>
        </p:spPr>
        <p:txBody>
          <a:bodyPr wrap="square" rtlCol="0">
            <a:spAutoFit/>
          </a:bodyPr>
          <a:lstStyle/>
          <a:p>
            <a:r>
              <a:rPr lang="en-GB" dirty="0"/>
              <a:t>A dictionary uses a keyword instead of an index number.  An example of this could be an address book or contacts list.  So, if that contact was called </a:t>
            </a:r>
            <a:r>
              <a:rPr lang="en-GB" b="1" dirty="0"/>
              <a:t>Ron</a:t>
            </a:r>
            <a:r>
              <a:rPr lang="en-GB" dirty="0"/>
              <a:t>, we would probably use the keyword </a:t>
            </a:r>
            <a:r>
              <a:rPr lang="en-GB" b="1" dirty="0"/>
              <a:t>Ron;</a:t>
            </a:r>
            <a:r>
              <a:rPr lang="en-GB" dirty="0"/>
              <a:t> instead of accessing the contact by calling </a:t>
            </a:r>
            <a:r>
              <a:rPr lang="en-GB" b="1" dirty="0"/>
              <a:t>contacts [56]</a:t>
            </a:r>
            <a:r>
              <a:rPr lang="en-GB" dirty="0"/>
              <a:t>, we would use </a:t>
            </a:r>
            <a:r>
              <a:rPr lang="en-GB" b="1" dirty="0"/>
              <a:t>contacts [“Ron"]</a:t>
            </a:r>
            <a:r>
              <a:rPr lang="en-GB" dirty="0"/>
              <a:t>.</a:t>
            </a:r>
          </a:p>
          <a:p>
            <a:endParaRPr lang="en-GB" dirty="0"/>
          </a:p>
          <a:p>
            <a:r>
              <a:rPr lang="en-GB" dirty="0"/>
              <a:t>Dictionaries are often built using hash tables. As the name suggests, hash tables rely on a concept called </a:t>
            </a:r>
            <a:r>
              <a:rPr lang="en-GB" b="1" dirty="0"/>
              <a:t>hashing</a:t>
            </a:r>
            <a:r>
              <a:rPr lang="en-GB" dirty="0"/>
              <a:t>, to ensure that each keyword is uniquely referred to in memory.</a:t>
            </a:r>
            <a:endParaRPr lang="en-US" sz="825" dirty="0">
              <a:solidFill>
                <a:schemeClr val="tx1">
                  <a:lumMod val="50000"/>
                  <a:lumOff val="50000"/>
                </a:schemeClr>
              </a:solidFill>
            </a:endParaRPr>
          </a:p>
        </p:txBody>
      </p:sp>
    </p:spTree>
    <p:extLst>
      <p:ext uri="{BB962C8B-B14F-4D97-AF65-F5344CB8AC3E}">
        <p14:creationId xmlns:p14="http://schemas.microsoft.com/office/powerpoint/2010/main" val="184048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45691" y="528224"/>
            <a:ext cx="5372666" cy="630942"/>
          </a:xfrm>
          <a:prstGeom prst="rect">
            <a:avLst/>
          </a:prstGeom>
          <a:noFill/>
        </p:spPr>
        <p:txBody>
          <a:bodyPr wrap="square" rtlCol="0">
            <a:spAutoFit/>
          </a:bodyPr>
          <a:lstStyle/>
          <a:p>
            <a:r>
              <a:rPr lang="en-US" sz="3500" b="1" dirty="0">
                <a:solidFill>
                  <a:srgbClr val="ED7D31"/>
                </a:solidFill>
                <a:latin typeface="+mj-lt"/>
                <a:ea typeface="+mj-ea"/>
                <a:cs typeface="+mj-cs"/>
              </a:rPr>
              <a:t>Hashing</a:t>
            </a:r>
          </a:p>
        </p:txBody>
      </p:sp>
      <p:sp>
        <p:nvSpPr>
          <p:cNvPr id="4" name="Rectangle 2">
            <a:extLst>
              <a:ext uri="{FF2B5EF4-FFF2-40B4-BE49-F238E27FC236}">
                <a16:creationId xmlns:a16="http://schemas.microsoft.com/office/drawing/2014/main" id="{1C7FC0CD-23BA-472E-82C0-7BC999525485}"/>
              </a:ext>
            </a:extLst>
          </p:cNvPr>
          <p:cNvSpPr>
            <a:spLocks noChangeArrowheads="1"/>
          </p:cNvSpPr>
          <p:nvPr/>
        </p:nvSpPr>
        <p:spPr bwMode="auto">
          <a:xfrm>
            <a:off x="545691" y="1312884"/>
            <a:ext cx="797419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altLang="en-US" b="1" dirty="0"/>
              <a:t>Hashing</a:t>
            </a:r>
            <a:r>
              <a:rPr lang="en-GB" altLang="en-US" dirty="0"/>
              <a:t> is the concept of converting data of arbitrary size into data of fixed size. </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dirty="0"/>
          </a:p>
          <a:p>
            <a:pPr lvl="0" defTabSz="914400" eaLnBrk="0" fontAlgn="base" hangingPunct="0">
              <a:spcBef>
                <a:spcPct val="0"/>
              </a:spcBef>
              <a:spcAft>
                <a:spcPct val="0"/>
              </a:spcAft>
            </a:pPr>
            <a:r>
              <a:rPr lang="en-GB" altLang="en-US" dirty="0"/>
              <a:t>A little bit more specifically, we are going to use this to turn strings, or other data types, into integers (this sounds a lot more difficult than it actually is). </a:t>
            </a:r>
          </a:p>
          <a:p>
            <a:pPr lvl="0" defTabSz="914400" eaLnBrk="0" fontAlgn="base" hangingPunct="0">
              <a:spcBef>
                <a:spcPct val="0"/>
              </a:spcBef>
              <a:spcAft>
                <a:spcPct val="0"/>
              </a:spcAft>
            </a:pPr>
            <a:endParaRPr lang="en-GB" altLang="en-US" dirty="0"/>
          </a:p>
          <a:p>
            <a:pPr lvl="0" defTabSz="914400" eaLnBrk="0" fontAlgn="base" hangingPunct="0">
              <a:spcBef>
                <a:spcPct val="0"/>
              </a:spcBef>
              <a:spcAft>
                <a:spcPct val="0"/>
              </a:spcAft>
            </a:pPr>
            <a:r>
              <a:rPr lang="en-GB" altLang="en-US" dirty="0"/>
              <a:t>We will hash the expression </a:t>
            </a:r>
            <a:r>
              <a:rPr lang="en-GB" altLang="en-US" i="1" dirty="0"/>
              <a:t>hello world</a:t>
            </a:r>
            <a:r>
              <a:rPr lang="en-GB" altLang="en-US" dirty="0"/>
              <a:t>, that is, get a numeric value that we could say represents the string. By using the </a:t>
            </a:r>
            <a:r>
              <a:rPr lang="en-GB" altLang="en-US" dirty="0" err="1">
                <a:solidFill>
                  <a:schemeClr val="accent6"/>
                </a:solidFill>
              </a:rPr>
              <a:t>ord</a:t>
            </a:r>
            <a:r>
              <a:rPr lang="en-GB" altLang="en-US" dirty="0">
                <a:solidFill>
                  <a:schemeClr val="accent6"/>
                </a:solidFill>
              </a:rPr>
              <a:t>() </a:t>
            </a:r>
            <a:r>
              <a:rPr lang="en-GB" altLang="en-US" dirty="0"/>
              <a:t>function, we can get the ordinal value of any character.</a:t>
            </a:r>
          </a:p>
          <a:p>
            <a:pPr lvl="0" defTabSz="914400" eaLnBrk="0" fontAlgn="base" hangingPunct="0">
              <a:spcBef>
                <a:spcPct val="0"/>
              </a:spcBef>
              <a:spcAft>
                <a:spcPct val="0"/>
              </a:spcAft>
            </a:pPr>
            <a:endParaRPr lang="en-GB" altLang="en-US" dirty="0"/>
          </a:p>
          <a:p>
            <a:pPr lvl="0" defTabSz="914400" eaLnBrk="0" fontAlgn="base" hangingPunct="0">
              <a:spcBef>
                <a:spcPct val="0"/>
              </a:spcBef>
              <a:spcAft>
                <a:spcPct val="0"/>
              </a:spcAft>
            </a:pPr>
            <a:r>
              <a:rPr lang="en-GB" altLang="en-US" dirty="0"/>
              <a:t>For example, the </a:t>
            </a:r>
            <a:r>
              <a:rPr lang="en-GB" altLang="en-US" dirty="0" err="1">
                <a:solidFill>
                  <a:schemeClr val="accent6"/>
                </a:solidFill>
              </a:rPr>
              <a:t>ord</a:t>
            </a:r>
            <a:r>
              <a:rPr lang="en-GB" altLang="en-US" dirty="0">
                <a:solidFill>
                  <a:schemeClr val="accent6"/>
                </a:solidFill>
              </a:rPr>
              <a:t>('f') </a:t>
            </a:r>
            <a:r>
              <a:rPr lang="en-GB" altLang="en-US" dirty="0"/>
              <a:t>function gives 102. To get the hash of the whole string, we could just sum the ordinal numbers of each character in the string.</a:t>
            </a:r>
          </a:p>
        </p:txBody>
      </p:sp>
    </p:spTree>
    <p:extLst>
      <p:ext uri="{BB962C8B-B14F-4D97-AF65-F5344CB8AC3E}">
        <p14:creationId xmlns:p14="http://schemas.microsoft.com/office/powerpoint/2010/main" val="400415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70077" y="671812"/>
            <a:ext cx="5372666" cy="630942"/>
          </a:xfrm>
          <a:prstGeom prst="rect">
            <a:avLst/>
          </a:prstGeom>
          <a:noFill/>
        </p:spPr>
        <p:txBody>
          <a:bodyPr wrap="square" rtlCol="0">
            <a:spAutoFit/>
          </a:bodyPr>
          <a:lstStyle/>
          <a:p>
            <a:r>
              <a:rPr lang="en-US" sz="3500" b="1" dirty="0">
                <a:solidFill>
                  <a:srgbClr val="ED7D31"/>
                </a:solidFill>
                <a:latin typeface="+mj-lt"/>
                <a:ea typeface="+mj-ea"/>
                <a:cs typeface="+mj-cs"/>
              </a:rPr>
              <a:t>Simple hashing</a:t>
            </a:r>
          </a:p>
        </p:txBody>
      </p:sp>
      <p:grpSp>
        <p:nvGrpSpPr>
          <p:cNvPr id="4" name="Group 3" descr="Screenshots of a simple hashing function and the output">
            <a:extLst>
              <a:ext uri="{FF2B5EF4-FFF2-40B4-BE49-F238E27FC236}">
                <a16:creationId xmlns:a16="http://schemas.microsoft.com/office/drawing/2014/main" id="{D69C365F-EF4B-45C1-B4D5-B022477AEEAD}"/>
              </a:ext>
            </a:extLst>
          </p:cNvPr>
          <p:cNvGrpSpPr/>
          <p:nvPr/>
        </p:nvGrpSpPr>
        <p:grpSpPr>
          <a:xfrm>
            <a:off x="1036184" y="1409964"/>
            <a:ext cx="7888741" cy="3423066"/>
            <a:chOff x="1036184" y="1409964"/>
            <a:chExt cx="7888741" cy="3423066"/>
          </a:xfrm>
        </p:grpSpPr>
        <p:pic>
          <p:nvPicPr>
            <p:cNvPr id="2" name="Picture 1" descr="screenshot of simple hashing function">
              <a:extLst>
                <a:ext uri="{FF2B5EF4-FFF2-40B4-BE49-F238E27FC236}">
                  <a16:creationId xmlns:a16="http://schemas.microsoft.com/office/drawing/2014/main" id="{4E1CB6E8-0342-492A-90BC-017A3E3C7694}"/>
                </a:ext>
              </a:extLst>
            </p:cNvPr>
            <p:cNvPicPr>
              <a:picLocks noChangeAspect="1"/>
            </p:cNvPicPr>
            <p:nvPr/>
          </p:nvPicPr>
          <p:blipFill>
            <a:blip r:embed="rId2"/>
            <a:stretch>
              <a:fillRect/>
            </a:stretch>
          </p:blipFill>
          <p:spPr>
            <a:xfrm>
              <a:off x="1036184" y="1409964"/>
              <a:ext cx="4442959" cy="2189180"/>
            </a:xfrm>
            <a:prstGeom prst="rect">
              <a:avLst/>
            </a:prstGeom>
          </p:spPr>
        </p:pic>
        <p:pic>
          <p:nvPicPr>
            <p:cNvPr id="3" name="Picture 2">
              <a:extLst>
                <a:ext uri="{FF2B5EF4-FFF2-40B4-BE49-F238E27FC236}">
                  <a16:creationId xmlns:a16="http://schemas.microsoft.com/office/drawing/2014/main" id="{FA221D77-E582-455C-BF16-B9978DD26F40}"/>
                </a:ext>
              </a:extLst>
            </p:cNvPr>
            <p:cNvPicPr>
              <a:picLocks noChangeAspect="1"/>
            </p:cNvPicPr>
            <p:nvPr/>
          </p:nvPicPr>
          <p:blipFill>
            <a:blip r:embed="rId3"/>
            <a:stretch>
              <a:fillRect/>
            </a:stretch>
          </p:blipFill>
          <p:spPr>
            <a:xfrm>
              <a:off x="4920343" y="3650057"/>
              <a:ext cx="4004582" cy="1182973"/>
            </a:xfrm>
            <a:prstGeom prst="rect">
              <a:avLst/>
            </a:prstGeom>
          </p:spPr>
        </p:pic>
      </p:grpSp>
    </p:spTree>
    <p:extLst>
      <p:ext uri="{BB962C8B-B14F-4D97-AF65-F5344CB8AC3E}">
        <p14:creationId xmlns:p14="http://schemas.microsoft.com/office/powerpoint/2010/main" val="390475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82878" y="1829206"/>
            <a:ext cx="8353628" cy="540148"/>
          </a:xfrm>
          <a:prstGeom prst="rect">
            <a:avLst/>
          </a:prstGeom>
          <a:noFill/>
        </p:spPr>
        <p:txBody>
          <a:bodyPr wrap="square" rtlCol="0">
            <a:spAutoFit/>
          </a:bodyPr>
          <a:lstStyle/>
          <a:p>
            <a:endParaRPr lang="en-GB" dirty="0"/>
          </a:p>
          <a:p>
            <a:pPr>
              <a:lnSpc>
                <a:spcPct val="150000"/>
              </a:lnSpc>
            </a:pPr>
            <a:endParaRPr lang="en-US" sz="825" dirty="0">
              <a:solidFill>
                <a:schemeClr val="tx1">
                  <a:lumMod val="50000"/>
                  <a:lumOff val="50000"/>
                </a:schemeClr>
              </a:solidFill>
            </a:endParaRPr>
          </a:p>
        </p:txBody>
      </p:sp>
      <p:sp>
        <p:nvSpPr>
          <p:cNvPr id="2" name="Rectangle 2">
            <a:extLst>
              <a:ext uri="{FF2B5EF4-FFF2-40B4-BE49-F238E27FC236}">
                <a16:creationId xmlns:a16="http://schemas.microsoft.com/office/drawing/2014/main" id="{66EB1C7A-54C9-4E19-8F01-1FA132A32D1C}"/>
              </a:ext>
            </a:extLst>
          </p:cNvPr>
          <p:cNvSpPr>
            <a:spLocks noChangeArrowheads="1"/>
          </p:cNvSpPr>
          <p:nvPr/>
        </p:nvSpPr>
        <p:spPr bwMode="auto">
          <a:xfrm>
            <a:off x="441439" y="87426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2049" name="Picture 1" descr="schematic of letters being mapped to ordinal values in the ASCII table">
            <a:extLst>
              <a:ext uri="{FF2B5EF4-FFF2-40B4-BE49-F238E27FC236}">
                <a16:creationId xmlns:a16="http://schemas.microsoft.com/office/drawing/2014/main" id="{6896123E-B38E-40CF-9974-B4A3D6A42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331464"/>
            <a:ext cx="5730875" cy="11652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E8B01D5-C14D-467C-99ED-3A094A732138}"/>
              </a:ext>
            </a:extLst>
          </p:cNvPr>
          <p:cNvSpPr>
            <a:spLocks noChangeArrowheads="1"/>
          </p:cNvSpPr>
          <p:nvPr/>
        </p:nvSpPr>
        <p:spPr bwMode="auto">
          <a:xfrm>
            <a:off x="628650" y="2545942"/>
            <a:ext cx="766280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altLang="en-US" dirty="0"/>
              <a:t>However, we could change the order of the characters in the string and get the exact same hash:</a:t>
            </a:r>
          </a:p>
        </p:txBody>
      </p:sp>
      <p:pic>
        <p:nvPicPr>
          <p:cNvPr id="4" name="Picture 3" descr="screenshot of output">
            <a:extLst>
              <a:ext uri="{FF2B5EF4-FFF2-40B4-BE49-F238E27FC236}">
                <a16:creationId xmlns:a16="http://schemas.microsoft.com/office/drawing/2014/main" id="{997ADEB4-E8CE-4A16-AC9E-2672A529CB34}"/>
              </a:ext>
            </a:extLst>
          </p:cNvPr>
          <p:cNvPicPr>
            <a:picLocks noChangeAspect="1"/>
          </p:cNvPicPr>
          <p:nvPr/>
        </p:nvPicPr>
        <p:blipFill>
          <a:blip r:embed="rId3"/>
          <a:stretch>
            <a:fillRect/>
          </a:stretch>
        </p:blipFill>
        <p:spPr>
          <a:xfrm>
            <a:off x="4272839" y="3215716"/>
            <a:ext cx="4133850" cy="1333500"/>
          </a:xfrm>
          <a:prstGeom prst="rect">
            <a:avLst/>
          </a:prstGeom>
        </p:spPr>
      </p:pic>
      <p:sp>
        <p:nvSpPr>
          <p:cNvPr id="8" name="Title 1">
            <a:extLst>
              <a:ext uri="{FF2B5EF4-FFF2-40B4-BE49-F238E27FC236}">
                <a16:creationId xmlns:a16="http://schemas.microsoft.com/office/drawing/2014/main" id="{C3022F37-8FBF-4580-8180-1C9663DB91EF}"/>
              </a:ext>
            </a:extLst>
          </p:cNvPr>
          <p:cNvSpPr txBox="1">
            <a:spLocks/>
          </p:cNvSpPr>
          <p:nvPr/>
        </p:nvSpPr>
        <p:spPr>
          <a:xfrm>
            <a:off x="628650" y="539948"/>
            <a:ext cx="7886700" cy="994172"/>
          </a:xfrm>
          <a:prstGeom prst="rect">
            <a:avLst/>
          </a:prstGeom>
        </p:spPr>
        <p:txBody>
          <a:bodyPr>
            <a:normAutofit fontScale="975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600" b="1" dirty="0">
                <a:solidFill>
                  <a:srgbClr val="ED7D31"/>
                </a:solidFill>
              </a:rPr>
              <a:t>Imperfect hashing</a:t>
            </a:r>
            <a:br>
              <a:rPr lang="en-US" sz="3600" b="1" dirty="0">
                <a:solidFill>
                  <a:srgbClr val="ED7D31"/>
                </a:solidFill>
              </a:rPr>
            </a:br>
            <a:endParaRPr lang="en-GB" dirty="0"/>
          </a:p>
        </p:txBody>
      </p:sp>
    </p:spTree>
    <p:extLst>
      <p:ext uri="{BB962C8B-B14F-4D97-AF65-F5344CB8AC3E}">
        <p14:creationId xmlns:p14="http://schemas.microsoft.com/office/powerpoint/2010/main" val="270985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F459E-F7F2-4FAA-ADE9-358C8E164323}"/>
              </a:ext>
            </a:extLst>
          </p:cNvPr>
          <p:cNvSpPr>
            <a:spLocks noGrp="1"/>
          </p:cNvSpPr>
          <p:nvPr>
            <p:ph type="title"/>
          </p:nvPr>
        </p:nvSpPr>
        <p:spPr>
          <a:xfrm>
            <a:off x="628650" y="539948"/>
            <a:ext cx="7886700" cy="994172"/>
          </a:xfrm>
        </p:spPr>
        <p:txBody>
          <a:bodyPr>
            <a:normAutofit fontScale="90000"/>
          </a:bodyPr>
          <a:lstStyle/>
          <a:p>
            <a:r>
              <a:rPr lang="en-US" sz="3600" b="1" dirty="0">
                <a:solidFill>
                  <a:srgbClr val="ED7D31"/>
                </a:solidFill>
              </a:rPr>
              <a:t>Imperfect hashing</a:t>
            </a:r>
            <a:br>
              <a:rPr lang="en-US" sz="3600" b="1" dirty="0">
                <a:solidFill>
                  <a:srgbClr val="ED7D31"/>
                </a:solidFill>
              </a:rPr>
            </a:br>
            <a:endParaRPr lang="en-GB" dirty="0"/>
          </a:p>
        </p:txBody>
      </p:sp>
      <p:sp>
        <p:nvSpPr>
          <p:cNvPr id="3" name="Content Placeholder 2">
            <a:extLst>
              <a:ext uri="{FF2B5EF4-FFF2-40B4-BE49-F238E27FC236}">
                <a16:creationId xmlns:a16="http://schemas.microsoft.com/office/drawing/2014/main" id="{482A54A5-CB31-4827-9AD8-F30D42AEBCF8}"/>
              </a:ext>
            </a:extLst>
          </p:cNvPr>
          <p:cNvSpPr>
            <a:spLocks noGrp="1"/>
          </p:cNvSpPr>
          <p:nvPr>
            <p:ph sz="half" idx="1"/>
          </p:nvPr>
        </p:nvSpPr>
        <p:spPr>
          <a:xfrm>
            <a:off x="628650" y="1340048"/>
            <a:ext cx="7500938" cy="3263504"/>
          </a:xfrm>
        </p:spPr>
        <p:txBody>
          <a:bodyPr/>
          <a:lstStyle/>
          <a:p>
            <a:pPr marL="0" indent="0">
              <a:buNone/>
            </a:pPr>
            <a:r>
              <a:rPr lang="en-GB" dirty="0"/>
              <a:t>The sum of the ordinal values of the characters would be the same for the string </a:t>
            </a:r>
            <a:r>
              <a:rPr lang="en-GB" i="1" dirty="0" err="1"/>
              <a:t>gello</a:t>
            </a:r>
            <a:r>
              <a:rPr lang="en-GB" i="1" dirty="0"/>
              <a:t> </a:t>
            </a:r>
            <a:r>
              <a:rPr lang="en-GB" i="1" dirty="0" err="1"/>
              <a:t>xorld</a:t>
            </a:r>
            <a:r>
              <a:rPr lang="en-GB" i="1" dirty="0"/>
              <a:t> </a:t>
            </a:r>
            <a:r>
              <a:rPr lang="en-GB" dirty="0"/>
              <a:t>as well, since </a:t>
            </a:r>
            <a:r>
              <a:rPr lang="en-GB" i="1" dirty="0"/>
              <a:t>g</a:t>
            </a:r>
            <a:r>
              <a:rPr lang="en-GB" dirty="0"/>
              <a:t> has an ordinal value which is one less than that of </a:t>
            </a:r>
            <a:r>
              <a:rPr lang="en-GB" i="1" dirty="0"/>
              <a:t>h</a:t>
            </a:r>
            <a:r>
              <a:rPr lang="en-GB" dirty="0"/>
              <a:t>, and </a:t>
            </a:r>
            <a:r>
              <a:rPr lang="en-GB" i="1" dirty="0"/>
              <a:t>x</a:t>
            </a:r>
            <a:r>
              <a:rPr lang="en-GB" dirty="0"/>
              <a:t> has an ordinal value that is one greater than that of </a:t>
            </a:r>
            <a:r>
              <a:rPr lang="en-GB" i="1" dirty="0"/>
              <a:t>w</a:t>
            </a:r>
            <a:r>
              <a:rPr lang="en-GB" dirty="0"/>
              <a:t>, so the</a:t>
            </a:r>
            <a:r>
              <a:rPr lang="en-GB" altLang="en-US" dirty="0"/>
              <a:t>y balance each other out -</a:t>
            </a:r>
            <a:endParaRPr lang="en-GB" dirty="0"/>
          </a:p>
          <a:p>
            <a:pPr marL="0" indent="0">
              <a:buNone/>
            </a:pPr>
            <a:r>
              <a:rPr lang="en-GB" dirty="0"/>
              <a:t>.</a:t>
            </a:r>
          </a:p>
          <a:p>
            <a:pPr marL="0" indent="0">
              <a:buNone/>
            </a:pPr>
            <a:endParaRPr lang="en-GB" dirty="0"/>
          </a:p>
          <a:p>
            <a:endParaRPr lang="en-GB" dirty="0"/>
          </a:p>
        </p:txBody>
      </p:sp>
      <p:pic>
        <p:nvPicPr>
          <p:cNvPr id="5" name="Picture 4" descr="schematic of letters being mapped to ordinal values in the ASCII table">
            <a:extLst>
              <a:ext uri="{FF2B5EF4-FFF2-40B4-BE49-F238E27FC236}">
                <a16:creationId xmlns:a16="http://schemas.microsoft.com/office/drawing/2014/main" id="{068EF3DD-6E6E-44EF-BFC1-58E42149AF59}"/>
              </a:ext>
            </a:extLst>
          </p:cNvPr>
          <p:cNvPicPr/>
          <p:nvPr/>
        </p:nvPicPr>
        <p:blipFill>
          <a:blip r:embed="rId2"/>
          <a:stretch>
            <a:fillRect/>
          </a:stretch>
        </p:blipFill>
        <p:spPr>
          <a:xfrm>
            <a:off x="1706245" y="2824838"/>
            <a:ext cx="5731510" cy="1569085"/>
          </a:xfrm>
          <a:prstGeom prst="rect">
            <a:avLst/>
          </a:prstGeom>
        </p:spPr>
      </p:pic>
    </p:spTree>
    <p:extLst>
      <p:ext uri="{BB962C8B-B14F-4D97-AF65-F5344CB8AC3E}">
        <p14:creationId xmlns:p14="http://schemas.microsoft.com/office/powerpoint/2010/main" val="422078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F459E-F7F2-4FAA-ADE9-358C8E164323}"/>
              </a:ext>
            </a:extLst>
          </p:cNvPr>
          <p:cNvSpPr>
            <a:spLocks noGrp="1"/>
          </p:cNvSpPr>
          <p:nvPr>
            <p:ph type="title"/>
          </p:nvPr>
        </p:nvSpPr>
        <p:spPr>
          <a:xfrm>
            <a:off x="628650" y="539948"/>
            <a:ext cx="7886700" cy="994172"/>
          </a:xfrm>
        </p:spPr>
        <p:txBody>
          <a:bodyPr>
            <a:normAutofit fontScale="90000"/>
          </a:bodyPr>
          <a:lstStyle/>
          <a:p>
            <a:r>
              <a:rPr lang="en-GB" sz="3600" b="1" dirty="0">
                <a:solidFill>
                  <a:srgbClr val="ED7D31"/>
                </a:solidFill>
              </a:rPr>
              <a:t>Perfect hashing functions</a:t>
            </a:r>
            <a:br>
              <a:rPr lang="en-US" sz="3600" b="1" dirty="0">
                <a:solidFill>
                  <a:srgbClr val="ED7D31"/>
                </a:solidFill>
              </a:rPr>
            </a:br>
            <a:endParaRPr lang="en-GB" dirty="0"/>
          </a:p>
        </p:txBody>
      </p:sp>
      <p:sp>
        <p:nvSpPr>
          <p:cNvPr id="4" name="Rectangle 3">
            <a:extLst>
              <a:ext uri="{FF2B5EF4-FFF2-40B4-BE49-F238E27FC236}">
                <a16:creationId xmlns:a16="http://schemas.microsoft.com/office/drawing/2014/main" id="{FDC12C17-9103-441B-8567-DDB167BCCACD}"/>
              </a:ext>
            </a:extLst>
          </p:cNvPr>
          <p:cNvSpPr/>
          <p:nvPr/>
        </p:nvSpPr>
        <p:spPr>
          <a:xfrm>
            <a:off x="628650" y="1250466"/>
            <a:ext cx="7600950" cy="3943324"/>
          </a:xfrm>
          <a:prstGeom prst="rect">
            <a:avLst/>
          </a:prstGeom>
        </p:spPr>
        <p:txBody>
          <a:bodyPr wrap="square">
            <a:spAutoFit/>
          </a:bodyPr>
          <a:lstStyle/>
          <a:p>
            <a:pPr>
              <a:lnSpc>
                <a:spcPct val="107000"/>
              </a:lnSpc>
              <a:spcAft>
                <a:spcPts val="800"/>
              </a:spcAft>
            </a:pPr>
            <a:r>
              <a:rPr lang="en-GB" dirty="0"/>
              <a:t>A perfect hashing function is one in which each string is guaranteed to be unique. In practice, hashing functions need to be very fast, so trying to create a function that will give each string a unique hash value 100% of the time is normally not possible.</a:t>
            </a:r>
          </a:p>
          <a:p>
            <a:pPr>
              <a:lnSpc>
                <a:spcPct val="107000"/>
              </a:lnSpc>
              <a:spcAft>
                <a:spcPts val="800"/>
              </a:spcAft>
            </a:pPr>
            <a:r>
              <a:rPr lang="en-GB" dirty="0"/>
              <a:t>Instead, we live with the fact that we sometimes get collisions (two or more strings having the same hash value), and when that happens, we come up with a strategy for resolving them.</a:t>
            </a:r>
          </a:p>
          <a:p>
            <a:pPr>
              <a:lnSpc>
                <a:spcPct val="107000"/>
              </a:lnSpc>
              <a:spcAft>
                <a:spcPts val="800"/>
              </a:spcAft>
            </a:pPr>
            <a:r>
              <a:rPr lang="en-GB" dirty="0"/>
              <a:t>One method of at least limiting the number of collisions is to add a multiplier, so that the hash value for each character becomes the multiplier value, multiplied by the ordinal value of the character. The multiplier then increases as we progress through the string. </a:t>
            </a:r>
          </a:p>
          <a:p>
            <a:pPr>
              <a:lnSpc>
                <a:spcPct val="107000"/>
              </a:lnSpc>
              <a:spcAft>
                <a:spcPts val="800"/>
              </a:spcAft>
            </a:pPr>
            <a:endParaRPr lang="en-GB" dirty="0">
              <a:latin typeface="Calibri" panose="020F0502020204030204" pitchFamily="34"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1341174690"/>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erospaceline">
      <a:majorFont>
        <a:latin typeface="Work Sans"/>
        <a:ea typeface=""/>
        <a:cs typeface=""/>
      </a:majorFont>
      <a:minorFont>
        <a:latin typeface="Work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2561</Words>
  <Application>Microsoft Office PowerPoint</Application>
  <PresentationFormat>On-screen Show (16:9)</PresentationFormat>
  <Paragraphs>178</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Work Sans</vt:lpstr>
      <vt:lpstr>Arial</vt:lpstr>
      <vt:lpstr>Calibri</vt:lpstr>
      <vt:lpstr>Consolas</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Imperfect hashing </vt:lpstr>
      <vt:lpstr>Perfect hashing functions </vt:lpstr>
      <vt:lpstr>Not-quite-perfect hashing functions </vt:lpstr>
      <vt:lpstr>Improved Hashing function using a multiplier </vt:lpstr>
      <vt:lpstr>Hash Table Implementation </vt:lpstr>
      <vt:lpstr>Hash Table Implementation</vt:lpstr>
      <vt:lpstr>Hash Table Implementation</vt:lpstr>
      <vt:lpstr>Putting Elements </vt:lpstr>
      <vt:lpstr>Putting Elements </vt:lpstr>
      <vt:lpstr>Getting Elements </vt:lpstr>
      <vt:lpstr>Getting Elements </vt:lpstr>
      <vt:lpstr>PowerPoint Presentation</vt:lpstr>
      <vt:lpstr>Hash Tables – Practical Example </vt:lpstr>
      <vt:lpstr>Symbol Tables</vt:lpstr>
      <vt:lpstr>Sets</vt:lpstr>
      <vt:lpstr>Set Operations</vt:lpstr>
      <vt:lpstr>Set Operations</vt:lpstr>
      <vt:lpstr>Set Operations – Full List </vt:lpstr>
      <vt:lpstr>Collections</vt:lpstr>
      <vt:lpstr>Collections</vt:lpstr>
      <vt:lpstr>Collections</vt:lpstr>
      <vt:lpstr>Python List compared to Python Dictionary – dictionary literals use curly braces {} like a set, and key:value pairs like a hashtable.  Make an empty dictionary like this –  myDict = {}  add things like this –  myDict [“PST”] = -8  myDict [“IST”] = 5.5</vt:lpstr>
      <vt:lpstr>More Python Dictionaries </vt:lpstr>
      <vt:lpstr>Further Reading</vt:lpstr>
      <vt:lpstr>Further Reading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Chrissie Nyssen</dc:creator>
  <cp:lastModifiedBy>Chrissie Nyssen</cp:lastModifiedBy>
  <cp:revision>7</cp:revision>
  <dcterms:created xsi:type="dcterms:W3CDTF">2020-11-22T18:30:54Z</dcterms:created>
  <dcterms:modified xsi:type="dcterms:W3CDTF">2020-11-22T19:31:14Z</dcterms:modified>
</cp:coreProperties>
</file>