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handoutMasterIdLst>
    <p:handoutMasterId r:id="rId31"/>
  </p:handoutMasterIdLst>
  <p:sldIdLst>
    <p:sldId id="256" r:id="rId2"/>
    <p:sldId id="420" r:id="rId3"/>
    <p:sldId id="426" r:id="rId4"/>
    <p:sldId id="530" r:id="rId5"/>
    <p:sldId id="532" r:id="rId6"/>
    <p:sldId id="533" r:id="rId7"/>
    <p:sldId id="536" r:id="rId8"/>
    <p:sldId id="598" r:id="rId9"/>
    <p:sldId id="537" r:id="rId10"/>
    <p:sldId id="538" r:id="rId11"/>
    <p:sldId id="539" r:id="rId12"/>
    <p:sldId id="540" r:id="rId13"/>
    <p:sldId id="541" r:id="rId14"/>
    <p:sldId id="543" r:id="rId15"/>
    <p:sldId id="545" r:id="rId16"/>
    <p:sldId id="580" r:id="rId17"/>
    <p:sldId id="585" r:id="rId18"/>
    <p:sldId id="587" r:id="rId19"/>
    <p:sldId id="590" r:id="rId20"/>
    <p:sldId id="592" r:id="rId21"/>
    <p:sldId id="595" r:id="rId22"/>
    <p:sldId id="260" r:id="rId23"/>
    <p:sldId id="406" r:id="rId24"/>
    <p:sldId id="407" r:id="rId25"/>
    <p:sldId id="596" r:id="rId26"/>
    <p:sldId id="409" r:id="rId27"/>
    <p:sldId id="410" r:id="rId28"/>
    <p:sldId id="597" r:id="rId29"/>
    <p:sldId id="289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30303"/>
    <a:srgbClr val="A50021"/>
    <a:srgbClr val="800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91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5B0AAC-A24E-4F33-96E5-A7AD05E4B0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68FF4-8AAB-42D5-9FCA-0753051D8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8DCD1-8A56-4CF2-8182-456E86EDE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838A-661A-4ECB-9B15-9208EA2634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C7121-F906-402A-AE08-3733CA7AC2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9B1E-D58E-40EB-B525-99F1C114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9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4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7198" y="1563829"/>
            <a:ext cx="2022438" cy="20158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78538" y="474292"/>
            <a:ext cx="2465462" cy="42045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76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B41F556-60C8-4FE8-9985-C9103F32DC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3458" y="1"/>
            <a:ext cx="2460542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E488B-9715-45AF-8EB7-5003D081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4042" y="1532929"/>
            <a:ext cx="2078831" cy="20776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C1CA91-379D-4C11-B120-B2CD3E920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5107DA-AF27-470F-8E6C-065D05CEF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BA4448-C444-4DF8-8091-25D38D37A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1690A-A088-4A18-A51E-8B868ED5703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5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4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90" r:id="rId14"/>
    <p:sldLayoutId id="2147483691" r:id="rId15"/>
    <p:sldLayoutId id="2147483658" r:id="rId16"/>
    <p:sldLayoutId id="2147483708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.nyssen@nescol.ac.uk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xmlvalidation.com/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xmlgrid.net/reader.html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F3C989E-223A-4BFB-85EB-F61DA59A2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24790-6C96-464C-A39B-8E688882A7D0}"/>
              </a:ext>
            </a:extLst>
          </p:cNvPr>
          <p:cNvSpPr/>
          <p:nvPr/>
        </p:nvSpPr>
        <p:spPr>
          <a:xfrm>
            <a:off x="2436424" y="2535093"/>
            <a:ext cx="4271153" cy="88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13AF-53A6-4AC2-993E-BDE678E24262}"/>
              </a:ext>
            </a:extLst>
          </p:cNvPr>
          <p:cNvSpPr txBox="1"/>
          <p:nvPr/>
        </p:nvSpPr>
        <p:spPr>
          <a:xfrm>
            <a:off x="471714" y="1185602"/>
            <a:ext cx="820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Work Sans" panose="00000500000000000000"/>
              </a:rPr>
              <a:t>Software Development: Data Structures (H16Y35)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A0C45-7EE0-456C-A3D2-3DDBBE70769B}"/>
              </a:ext>
            </a:extLst>
          </p:cNvPr>
          <p:cNvSpPr txBox="1"/>
          <p:nvPr/>
        </p:nvSpPr>
        <p:spPr>
          <a:xfrm>
            <a:off x="1385888" y="2764771"/>
            <a:ext cx="643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ork Sans" panose="00000500000000000000" pitchFamily="50" charset="0"/>
              </a:rPr>
              <a:t>Lecture 12b :Revision and Filet</a:t>
            </a:r>
            <a:r>
              <a:rPr lang="en-GB" sz="2400" dirty="0" err="1">
                <a:solidFill>
                  <a:schemeClr val="bg1"/>
                </a:solidFill>
                <a:latin typeface="Work Sans" panose="00000500000000000000" pitchFamily="50" charset="0"/>
              </a:rPr>
              <a:t>ypes</a:t>
            </a:r>
            <a:endParaRPr lang="en-US" sz="2400" dirty="0"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EADD1-333B-4E05-8232-A7C83E903F73}"/>
              </a:ext>
            </a:extLst>
          </p:cNvPr>
          <p:cNvSpPr txBox="1"/>
          <p:nvPr/>
        </p:nvSpPr>
        <p:spPr>
          <a:xfrm>
            <a:off x="1676993" y="4467690"/>
            <a:ext cx="57900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225" dirty="0">
                <a:solidFill>
                  <a:schemeClr val="bg1"/>
                </a:solidFill>
                <a:latin typeface="Work Sans" panose="00000500000000000000" pitchFamily="50" charset="0"/>
                <a:hlinkClick r:id="rId3"/>
              </a:rPr>
              <a:t>c.nyssen@nescol.ac.uk</a:t>
            </a:r>
            <a:r>
              <a:rPr lang="en-US" sz="750" spc="225" dirty="0">
                <a:solidFill>
                  <a:schemeClr val="bg1"/>
                </a:solidFill>
                <a:latin typeface="Work Sans" panose="00000500000000000000" pitchFamily="50" charset="0"/>
              </a:rPr>
              <a:t> ©NESCOL 2020</a:t>
            </a:r>
          </a:p>
        </p:txBody>
      </p:sp>
    </p:spTree>
    <p:extLst>
      <p:ext uri="{BB962C8B-B14F-4D97-AF65-F5344CB8AC3E}">
        <p14:creationId xmlns:p14="http://schemas.microsoft.com/office/powerpoint/2010/main" val="61665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95D98D8-0831-41BC-95EA-E3178EF0C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MPEG-4 Compression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5C5864-3BF7-4B98-9F71-C4780A0CD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Standard for multimedia and Web compression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An interoperable cross-platform ecosystem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It also allows developers to control objects independently in a scene, and therefore introduce interactivity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Designed for </a:t>
            </a:r>
            <a:r>
              <a:rPr lang="en-GB" altLang="en-US" b="1" dirty="0"/>
              <a:t>all </a:t>
            </a:r>
            <a:r>
              <a:rPr lang="en-GB" altLang="en-US" dirty="0"/>
              <a:t>digital multimedia platforms</a:t>
            </a:r>
          </a:p>
        </p:txBody>
      </p:sp>
      <p:pic>
        <p:nvPicPr>
          <p:cNvPr id="14338" name="Picture 2" descr="A personal DVD player that can play MPEG4 files">
            <a:extLst>
              <a:ext uri="{FF2B5EF4-FFF2-40B4-BE49-F238E27FC236}">
                <a16:creationId xmlns:a16="http://schemas.microsoft.com/office/drawing/2014/main" id="{4EAB6FF4-1E1D-473B-9A96-4542EC27D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37" y="3067435"/>
            <a:ext cx="2626590" cy="143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C1EF7B-53C1-452B-BB52-F881ABDDC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Media File Architecture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A6E0A9C-92FB-4118-BCE7-4AEDAE083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digital or multimedia architecture is a methodology for the creation, storage, delivery and playback of digital media forms or types, like movies</a:t>
            </a:r>
          </a:p>
          <a:p>
            <a:pPr eaLnBrk="1" hangingPunct="1"/>
            <a:r>
              <a:rPr lang="en-GB" altLang="en-US" dirty="0"/>
              <a:t>QuickTime is an architecture, as was Video for Windows (now </a:t>
            </a:r>
            <a:r>
              <a:rPr lang="en-GB" altLang="en-US" b="1" dirty="0"/>
              <a:t>Windows Media</a:t>
            </a:r>
            <a:r>
              <a:rPr lang="en-GB" altLang="en-US" dirty="0"/>
              <a:t>)</a:t>
            </a:r>
          </a:p>
          <a:p>
            <a:pPr eaLnBrk="1" hangingPunct="1"/>
            <a:r>
              <a:rPr lang="en-GB" altLang="en-US" dirty="0"/>
              <a:t>For the web, </a:t>
            </a:r>
            <a:r>
              <a:rPr lang="en-GB" altLang="en-US" b="1" dirty="0"/>
              <a:t>QuickTime </a:t>
            </a:r>
            <a:r>
              <a:rPr lang="en-GB" altLang="en-US" dirty="0"/>
              <a:t>and </a:t>
            </a:r>
            <a:r>
              <a:rPr lang="en-GB" altLang="en-US" b="1" dirty="0" err="1"/>
              <a:t>RealMedia</a:t>
            </a:r>
            <a:r>
              <a:rPr lang="en-GB" altLang="en-US" dirty="0"/>
              <a:t> are very popular architectures.  </a:t>
            </a:r>
          </a:p>
        </p:txBody>
      </p:sp>
      <p:pic>
        <p:nvPicPr>
          <p:cNvPr id="13314" name="Picture 2" descr="quicktime logo">
            <a:extLst>
              <a:ext uri="{FF2B5EF4-FFF2-40B4-BE49-F238E27FC236}">
                <a16:creationId xmlns:a16="http://schemas.microsoft.com/office/drawing/2014/main" id="{F8C0C939-3EAE-461D-A09C-7B3D8528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64" y="3623234"/>
            <a:ext cx="1385888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almedia logo">
            <a:extLst>
              <a:ext uri="{FF2B5EF4-FFF2-40B4-BE49-F238E27FC236}">
                <a16:creationId xmlns:a16="http://schemas.microsoft.com/office/drawing/2014/main" id="{7B712EF7-0FFC-40C9-B380-52BEA069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52" y="3685309"/>
            <a:ext cx="947414" cy="9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2E01F5E-3C2E-4506-8F22-B6C3B986A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Compressor/Decompressor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B85661D-4586-46C3-A631-95F61CCFD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Within a Media Architecture are various algorithms that can be used to compress and decompress media files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These are called Compressor/Decompressor - CODECs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A CODEC is used to compress a media file, eliminating redundant data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A CODEC is also used to decompress the file and play it on an end user's computer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19D8638-1A7E-456B-8A01-956B4B268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Common Video File Formats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58EE0A5-820A-4204-9A58-84695B977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b="1" dirty="0" err="1"/>
              <a:t>Quicktime</a:t>
            </a:r>
            <a:endParaRPr lang="en-GB" altLang="en-US" b="1" dirty="0"/>
          </a:p>
          <a:p>
            <a:pPr lvl="1" eaLnBrk="1" hangingPunct="1"/>
            <a:r>
              <a:rPr lang="en-GB" altLang="en-US" dirty="0"/>
              <a:t>The QuickTime format is developed by Apple</a:t>
            </a:r>
          </a:p>
          <a:p>
            <a:pPr lvl="1" eaLnBrk="1" hangingPunct="1"/>
            <a:r>
              <a:rPr lang="en-GB" altLang="en-US" dirty="0"/>
              <a:t>QuickTime is a common format on the Internet, but QuickTime movies cannot be played on a Windows computer without an extra (free) component installed</a:t>
            </a:r>
          </a:p>
          <a:p>
            <a:pPr lvl="1" eaLnBrk="1" hangingPunct="1"/>
            <a:r>
              <a:rPr lang="en-GB" altLang="en-US" dirty="0"/>
              <a:t>Videos stored in the QuickTime format have the extension </a:t>
            </a:r>
            <a:r>
              <a:rPr lang="en-GB" altLang="en-US" b="1" dirty="0"/>
              <a:t>.mov </a:t>
            </a:r>
          </a:p>
          <a:p>
            <a:pPr lvl="1" eaLnBrk="1" hangingPunct="1"/>
            <a:endParaRPr lang="en-GB" altLang="en-US" dirty="0"/>
          </a:p>
          <a:p>
            <a:r>
              <a:rPr lang="en-GB" altLang="en-US" b="1" dirty="0"/>
              <a:t>Windows Media format</a:t>
            </a:r>
          </a:p>
          <a:p>
            <a:pPr lvl="1"/>
            <a:r>
              <a:rPr lang="en-GB" altLang="en-US" dirty="0"/>
              <a:t>The Windows Media format is developed by Microsoft</a:t>
            </a:r>
          </a:p>
          <a:p>
            <a:pPr lvl="1"/>
            <a:r>
              <a:rPr lang="en-GB" altLang="en-US" dirty="0"/>
              <a:t>Windows Media is a common format on the Internet, but Windows Media movies cannot be played on non-Windows computer without an extra (free) component installed</a:t>
            </a:r>
          </a:p>
          <a:p>
            <a:pPr lvl="1"/>
            <a:r>
              <a:rPr lang="en-GB" altLang="en-US" dirty="0"/>
              <a:t>Videos stored in the Windows Media format have the extension .</a:t>
            </a:r>
            <a:r>
              <a:rPr lang="en-GB" altLang="en-US" b="1" dirty="0" err="1"/>
              <a:t>wmv</a:t>
            </a:r>
            <a:r>
              <a:rPr lang="en-GB" altLang="en-US" b="1" dirty="0"/>
              <a:t> </a:t>
            </a:r>
          </a:p>
          <a:p>
            <a:pPr lvl="1"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4F12FFF-88A1-4397-BBE7-6FF6ED2F5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Common Video File Formats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0186BE3-AEDA-445D-B432-CB5C2F9B4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b="1" dirty="0"/>
              <a:t>The MPEG Format</a:t>
            </a:r>
          </a:p>
          <a:p>
            <a:pPr lvl="1" eaLnBrk="1" hangingPunct="1"/>
            <a:r>
              <a:rPr lang="en-GB" altLang="en-US" dirty="0"/>
              <a:t>The MPEG (Moving Pictures Expert Group) format is the most popular format on the Internet.</a:t>
            </a:r>
          </a:p>
          <a:p>
            <a:pPr lvl="1" eaLnBrk="1" hangingPunct="1"/>
            <a:r>
              <a:rPr lang="en-GB" altLang="en-US" dirty="0"/>
              <a:t>It is cross-platform, and  supported by all the most popular web browsers.</a:t>
            </a:r>
          </a:p>
          <a:p>
            <a:pPr lvl="1" eaLnBrk="1" hangingPunct="1"/>
            <a:r>
              <a:rPr lang="en-GB" altLang="en-US" dirty="0"/>
              <a:t>Videos stored in the MPEG format have the extension .</a:t>
            </a:r>
            <a:r>
              <a:rPr lang="en-GB" altLang="en-US" b="1" dirty="0"/>
              <a:t>mpg</a:t>
            </a:r>
            <a:r>
              <a:rPr lang="en-GB" altLang="en-US" dirty="0"/>
              <a:t> or .</a:t>
            </a:r>
            <a:r>
              <a:rPr lang="en-GB" altLang="en-US" b="1" dirty="0"/>
              <a:t>mpeg</a:t>
            </a:r>
          </a:p>
          <a:p>
            <a:pPr marL="171450" lvl="1">
              <a:spcBef>
                <a:spcPts val="750"/>
              </a:spcBef>
            </a:pPr>
            <a:endParaRPr lang="en-GB" altLang="en-US" sz="2100" dirty="0"/>
          </a:p>
          <a:p>
            <a:pPr marL="171450" lvl="1">
              <a:spcBef>
                <a:spcPts val="750"/>
              </a:spcBef>
            </a:pPr>
            <a:r>
              <a:rPr lang="en-GB" altLang="en-US" sz="2100" b="1" dirty="0"/>
              <a:t>The AVI Format</a:t>
            </a:r>
          </a:p>
          <a:p>
            <a:pPr lvl="1"/>
            <a:r>
              <a:rPr lang="en-GB" altLang="en-US" dirty="0"/>
              <a:t>The AVI (Audio Video Interleave) format was developed by Microsoft.</a:t>
            </a:r>
          </a:p>
          <a:p>
            <a:pPr lvl="1"/>
            <a:r>
              <a:rPr lang="en-GB" altLang="en-US" dirty="0"/>
              <a:t>The AVI format is supported by all computers running Windows, and by all the most popular web browsers.</a:t>
            </a:r>
          </a:p>
          <a:p>
            <a:pPr lvl="1"/>
            <a:r>
              <a:rPr lang="en-GB" altLang="en-US" dirty="0"/>
              <a:t>It is a very common format on the Internet, but not always possible to play on non-Windows computers.</a:t>
            </a:r>
          </a:p>
          <a:p>
            <a:pPr lvl="1"/>
            <a:r>
              <a:rPr lang="en-GB" altLang="en-US" dirty="0"/>
              <a:t>Videos stored in the AVI format have the extension .</a:t>
            </a:r>
            <a:r>
              <a:rPr lang="en-GB" altLang="en-US" b="1" dirty="0" err="1"/>
              <a:t>avi</a:t>
            </a:r>
            <a:r>
              <a:rPr lang="en-GB" altLang="en-US" dirty="0"/>
              <a:t>.</a:t>
            </a:r>
          </a:p>
          <a:p>
            <a:pPr lvl="1" eaLnBrk="1" hangingPunct="1"/>
            <a:endParaRPr lang="en-GB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500BF85-C82D-42E5-98D2-08613797F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Common Video File Formats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CE6B467-F042-401F-AECE-4DE2D3300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b="1" dirty="0" err="1"/>
              <a:t>RealVideo</a:t>
            </a:r>
            <a:r>
              <a:rPr lang="en-GB" altLang="en-US" b="1" dirty="0"/>
              <a:t> Format</a:t>
            </a:r>
          </a:p>
          <a:p>
            <a:pPr lvl="1" eaLnBrk="1" hangingPunct="1"/>
            <a:r>
              <a:rPr lang="en-GB" altLang="en-US" dirty="0"/>
              <a:t>The </a:t>
            </a:r>
            <a:r>
              <a:rPr lang="en-GB" altLang="en-US" dirty="0" err="1"/>
              <a:t>RealVideo</a:t>
            </a:r>
            <a:r>
              <a:rPr lang="en-GB" altLang="en-US" dirty="0"/>
              <a:t> format was developed for the Internet by Real Media.</a:t>
            </a:r>
          </a:p>
          <a:p>
            <a:pPr lvl="1" eaLnBrk="1" hangingPunct="1"/>
            <a:r>
              <a:rPr lang="en-GB" altLang="en-US" dirty="0"/>
              <a:t>The format allows streaming of video (on-line video, Internet TV) with low bandwidths. Because of the low bandwidth priority, quality is often reduced. </a:t>
            </a:r>
          </a:p>
          <a:p>
            <a:pPr lvl="1" eaLnBrk="1" hangingPunct="1"/>
            <a:r>
              <a:rPr lang="en-GB" altLang="en-US" dirty="0"/>
              <a:t>Videos stored in the </a:t>
            </a:r>
            <a:r>
              <a:rPr lang="en-GB" altLang="en-US" dirty="0" err="1"/>
              <a:t>RealVideo</a:t>
            </a:r>
            <a:r>
              <a:rPr lang="en-GB" altLang="en-US" dirty="0"/>
              <a:t> format have the extension .</a:t>
            </a:r>
            <a:r>
              <a:rPr lang="en-GB" altLang="en-US" b="1" dirty="0"/>
              <a:t>rm</a:t>
            </a:r>
            <a:r>
              <a:rPr lang="en-GB" altLang="en-US" dirty="0"/>
              <a:t> or .</a:t>
            </a:r>
            <a:r>
              <a:rPr lang="en-GB" altLang="en-US" b="1" dirty="0"/>
              <a:t>ram.</a:t>
            </a:r>
          </a:p>
          <a:p>
            <a:pPr lvl="1" eaLnBrk="1" hangingPunct="1"/>
            <a:endParaRPr lang="en-GB" altLang="en-US" b="1" dirty="0"/>
          </a:p>
          <a:p>
            <a:r>
              <a:rPr lang="en-GB" altLang="en-US" b="1" dirty="0"/>
              <a:t>The Shockwave (Flash) Format</a:t>
            </a:r>
          </a:p>
          <a:p>
            <a:pPr lvl="1"/>
            <a:r>
              <a:rPr lang="en-GB" altLang="en-US" dirty="0"/>
              <a:t>The Shockwave format was developed by Macromedia, now owned by Adobe</a:t>
            </a:r>
          </a:p>
          <a:p>
            <a:pPr lvl="1"/>
            <a:r>
              <a:rPr lang="en-GB" altLang="en-US" dirty="0"/>
              <a:t>The Shockwave format requires an extra component to play.</a:t>
            </a:r>
          </a:p>
          <a:p>
            <a:pPr lvl="1"/>
            <a:r>
              <a:rPr lang="en-GB" altLang="en-US" dirty="0"/>
              <a:t>This component comes preinstalled with the latest versions of Chrome, Firefox and Edge.</a:t>
            </a:r>
          </a:p>
          <a:p>
            <a:pPr lvl="1"/>
            <a:r>
              <a:rPr lang="en-GB" altLang="en-US" dirty="0"/>
              <a:t>Videos stored in the Shockwave format have the extension </a:t>
            </a:r>
            <a:r>
              <a:rPr lang="en-GB" altLang="en-US" b="1" dirty="0"/>
              <a:t>.</a:t>
            </a:r>
            <a:r>
              <a:rPr lang="en-GB" altLang="en-US" b="1" dirty="0" err="1"/>
              <a:t>swf</a:t>
            </a:r>
            <a:r>
              <a:rPr lang="en-GB" altLang="en-US" dirty="0"/>
              <a:t>.</a:t>
            </a:r>
          </a:p>
          <a:p>
            <a:pPr lvl="1"/>
            <a:r>
              <a:rPr lang="en-GB" altLang="en-US" dirty="0"/>
              <a:t>Note that Flash will no longer be supported after December 2020.</a:t>
            </a:r>
          </a:p>
          <a:p>
            <a:pPr lvl="1" eaLnBrk="1" hangingPunct="1"/>
            <a:endParaRPr lang="en-GB" altLang="en-US" b="1" dirty="0"/>
          </a:p>
        </p:txBody>
      </p:sp>
      <p:pic>
        <p:nvPicPr>
          <p:cNvPr id="9218" name="Picture 2" descr="adobe flash logo">
            <a:extLst>
              <a:ext uri="{FF2B5EF4-FFF2-40B4-BE49-F238E27FC236}">
                <a16:creationId xmlns:a16="http://schemas.microsoft.com/office/drawing/2014/main" id="{81EC1F45-D827-4456-81E4-BE6E3E51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49" y="4141570"/>
            <a:ext cx="1495528" cy="72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28396E0-5826-45B9-AFF3-77CEF3535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Audio File Size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6C77DF1-968F-4E18-B26E-DAE87AFC8E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/>
              <a:t>Audio </a:t>
            </a:r>
            <a:r>
              <a:rPr lang="en-US" altLang="en-US"/>
              <a:t>file size is determined by a combination of:</a:t>
            </a:r>
          </a:p>
          <a:p>
            <a:pPr lvl="1"/>
            <a:r>
              <a:rPr lang="en-US" altLang="en-US"/>
              <a:t>Sample rate</a:t>
            </a:r>
          </a:p>
          <a:p>
            <a:pPr lvl="1"/>
            <a:r>
              <a:rPr lang="en-US" altLang="en-US"/>
              <a:t>Bit depth</a:t>
            </a:r>
          </a:p>
          <a:p>
            <a:pPr lvl="1"/>
            <a:r>
              <a:rPr lang="en-US" altLang="en-US"/>
              <a:t>Number of channels</a:t>
            </a:r>
          </a:p>
          <a:p>
            <a:pPr lvl="1"/>
            <a:r>
              <a:rPr lang="en-US" altLang="en-US"/>
              <a:t>Length in minutes</a:t>
            </a:r>
            <a:endParaRPr lang="en-GB" altLang="en-US"/>
          </a:p>
        </p:txBody>
      </p:sp>
      <p:pic>
        <p:nvPicPr>
          <p:cNvPr id="36868" name="Picture 4" descr="screenshot video editing software">
            <a:extLst>
              <a:ext uri="{FF2B5EF4-FFF2-40B4-BE49-F238E27FC236}">
                <a16:creationId xmlns:a16="http://schemas.microsoft.com/office/drawing/2014/main" id="{0A298184-1CAD-4F58-A8BD-8F2C8F85225C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8422" y="1275160"/>
            <a:ext cx="3348038" cy="3294459"/>
          </a:xfrm>
          <a:noFill/>
        </p:spPr>
      </p:pic>
    </p:spTree>
  </p:cSld>
  <p:clrMapOvr>
    <a:masterClrMapping/>
  </p:clrMapOvr>
  <p:transition advTm="12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07D3B44-05CE-4DD0-A7DE-01A71557C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Audio Compression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FF2FE96-6BD9-4851-A560-1766C3F6D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7353"/>
            <a:ext cx="7886700" cy="3263504"/>
          </a:xfrm>
        </p:spPr>
        <p:txBody>
          <a:bodyPr>
            <a:normAutofit/>
          </a:bodyPr>
          <a:lstStyle/>
          <a:p>
            <a:r>
              <a:rPr lang="en-US" altLang="en-US" dirty="0"/>
              <a:t>Lossless Audio </a:t>
            </a:r>
            <a:r>
              <a:rPr lang="en-US" altLang="en-US" b="1" dirty="0"/>
              <a:t>Compression</a:t>
            </a:r>
          </a:p>
          <a:p>
            <a:pPr lvl="1"/>
            <a:r>
              <a:rPr lang="en-US" altLang="en-US" dirty="0"/>
              <a:t>Removes redundant data</a:t>
            </a:r>
          </a:p>
          <a:p>
            <a:pPr lvl="1"/>
            <a:r>
              <a:rPr lang="en-US" altLang="en-US" dirty="0"/>
              <a:t>Resulting signal is </a:t>
            </a:r>
            <a:r>
              <a:rPr lang="en-US" altLang="en-US" b="1" dirty="0"/>
              <a:t>same</a:t>
            </a:r>
            <a:r>
              <a:rPr lang="en-US" altLang="en-US" dirty="0"/>
              <a:t> as original – perfect reconstruction</a:t>
            </a:r>
          </a:p>
          <a:p>
            <a:r>
              <a:rPr lang="en-US" altLang="en-US" dirty="0"/>
              <a:t>Lossy Audio </a:t>
            </a:r>
            <a:r>
              <a:rPr lang="en-US" altLang="en-US" b="1" dirty="0"/>
              <a:t>Encoding</a:t>
            </a:r>
          </a:p>
          <a:p>
            <a:pPr lvl="1"/>
            <a:r>
              <a:rPr lang="en-US" altLang="en-US" dirty="0"/>
              <a:t>Removes irrelevant data</a:t>
            </a:r>
          </a:p>
          <a:p>
            <a:pPr lvl="1"/>
            <a:r>
              <a:rPr lang="en-US" altLang="en-US" dirty="0"/>
              <a:t>Resulting signal is </a:t>
            </a:r>
            <a:r>
              <a:rPr lang="en-US" altLang="en-US" b="1" dirty="0"/>
              <a:t>similar</a:t>
            </a:r>
            <a:r>
              <a:rPr lang="en-US" altLang="en-US" dirty="0"/>
              <a:t> to original</a:t>
            </a:r>
            <a:endParaRPr lang="en-GB" altLang="en-US" dirty="0"/>
          </a:p>
          <a:p>
            <a:pPr marL="342900" lvl="1" indent="0">
              <a:buNone/>
            </a:pPr>
            <a:endParaRPr lang="en-US" altLang="en-US" dirty="0"/>
          </a:p>
        </p:txBody>
      </p:sp>
      <p:pic>
        <p:nvPicPr>
          <p:cNvPr id="2" name="Picture 1" descr="comparison of lossy and lossless audio sound waves">
            <a:extLst>
              <a:ext uri="{FF2B5EF4-FFF2-40B4-BE49-F238E27FC236}">
                <a16:creationId xmlns:a16="http://schemas.microsoft.com/office/drawing/2014/main" id="{6D6F0003-7486-4DC6-8E0C-BFAC6DA6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91" y="3243163"/>
            <a:ext cx="4701309" cy="1891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E16CC2D-50CC-42DE-984C-F8CAB1BA2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MPEG Audio Compression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5BFBD87-58F6-4714-A04A-A5E348314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Physically Lossy compression algorithm</a:t>
            </a:r>
          </a:p>
          <a:p>
            <a:r>
              <a:rPr lang="en-US" altLang="en-US" dirty="0"/>
              <a:t>Perceptually lossless, transparent algorithm</a:t>
            </a:r>
          </a:p>
          <a:p>
            <a:r>
              <a:rPr lang="en-US" altLang="en-US" dirty="0"/>
              <a:t>Exploits perceptual properties of human ear</a:t>
            </a:r>
          </a:p>
          <a:p>
            <a:r>
              <a:rPr lang="en-US" altLang="en-US" dirty="0"/>
              <a:t>Psychoacoustic modeling</a:t>
            </a:r>
          </a:p>
          <a:p>
            <a:r>
              <a:rPr lang="en-US" altLang="en-US" dirty="0"/>
              <a:t>MPEG Audio Standard ensures inter-operability, defines coded bit stream syntax, defines decoding process and guarantees decoder’s accuracy.</a:t>
            </a:r>
          </a:p>
          <a:p>
            <a:r>
              <a:rPr lang="en-US" altLang="en-US" dirty="0"/>
              <a:t>No assumptions about the nature of the audio source</a:t>
            </a:r>
          </a:p>
          <a:p>
            <a:r>
              <a:rPr lang="en-US" altLang="en-US" dirty="0"/>
              <a:t>Exploitation of human auditory system perceptual limitations</a:t>
            </a:r>
          </a:p>
          <a:p>
            <a:r>
              <a:rPr lang="en-US" altLang="en-US" dirty="0"/>
              <a:t>Removal of perceptually irrelevant parts of audio signal</a:t>
            </a:r>
          </a:p>
          <a:p>
            <a:r>
              <a:rPr lang="en-US" altLang="en-US" dirty="0"/>
              <a:t>It offers a sampling rate of 32, 44.1 and 48 kHz</a:t>
            </a:r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683E56E-E15D-4029-A91A-9BC9DF333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Audio File Formats - uncompressed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39390FE-5081-4A7E-8F4A-8C84A5120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b="1" dirty="0"/>
              <a:t>.wav</a:t>
            </a:r>
          </a:p>
          <a:p>
            <a:pPr lvl="1"/>
            <a:r>
              <a:rPr lang="en-GB" altLang="en-US" dirty="0"/>
              <a:t>Standard audio file format used mainly in Windows PCs</a:t>
            </a:r>
          </a:p>
          <a:p>
            <a:pPr lvl="1"/>
            <a:r>
              <a:rPr lang="en-GB" altLang="en-US" dirty="0"/>
              <a:t>Commonly used for storing uncompressed (PCM), CD-quality sound files, which means that they can be large in size - around 10MB per minute of music</a:t>
            </a:r>
          </a:p>
          <a:p>
            <a:pPr>
              <a:buFontTx/>
              <a:buNone/>
            </a:pPr>
            <a:r>
              <a:rPr lang="en-GB" altLang="en-US" b="1" dirty="0" err="1"/>
              <a:t>aiff</a:t>
            </a:r>
            <a:endParaRPr lang="en-GB" altLang="en-US" b="1" dirty="0"/>
          </a:p>
          <a:p>
            <a:pPr lvl="1"/>
            <a:r>
              <a:rPr lang="en-GB" altLang="en-US" dirty="0"/>
              <a:t>the standard audio file format used by Apple</a:t>
            </a:r>
          </a:p>
          <a:p>
            <a:pPr lvl="1"/>
            <a:r>
              <a:rPr lang="en-GB" altLang="en-US" dirty="0"/>
              <a:t>The audio data in a standard .</a:t>
            </a:r>
            <a:r>
              <a:rPr lang="en-GB" altLang="en-US" dirty="0" err="1"/>
              <a:t>aiff</a:t>
            </a:r>
            <a:r>
              <a:rPr lang="en-GB" altLang="en-US" dirty="0"/>
              <a:t> file are uncompressed</a:t>
            </a:r>
          </a:p>
          <a:p>
            <a:pPr lvl="1"/>
            <a:r>
              <a:rPr lang="en-GB" altLang="en-US" dirty="0"/>
              <a:t>Like any non-compressed, lossless format, it uses much more disk space than MP3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5E6A2C7-79DC-43AF-A596-9C093E040D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6" r="21786"/>
          <a:stretch>
            <a:fillRect/>
          </a:stretch>
        </p:blipFill>
        <p:spPr/>
      </p:pic>
      <p:sp>
        <p:nvSpPr>
          <p:cNvPr id="13" name="TextBox 12"/>
          <p:cNvSpPr txBox="1"/>
          <p:nvPr/>
        </p:nvSpPr>
        <p:spPr>
          <a:xfrm>
            <a:off x="3767479" y="1559020"/>
            <a:ext cx="421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Welcome to Data Structures (H16Y35)</a:t>
            </a:r>
            <a:r>
              <a:rPr lang="en-ID" sz="2400" b="1" dirty="0">
                <a:latin typeface="+mj-lt"/>
              </a:rPr>
              <a:t> Week 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23DC9-52A2-4092-B87F-2D6934D25941}"/>
              </a:ext>
            </a:extLst>
          </p:cNvPr>
          <p:cNvSpPr/>
          <p:nvPr/>
        </p:nvSpPr>
        <p:spPr>
          <a:xfrm>
            <a:off x="3874041" y="4576896"/>
            <a:ext cx="4210058" cy="94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CC445B-08B0-4A81-8229-65DACD4EEE72}"/>
              </a:ext>
            </a:extLst>
          </p:cNvPr>
          <p:cNvSpPr/>
          <p:nvPr/>
        </p:nvSpPr>
        <p:spPr>
          <a:xfrm>
            <a:off x="1160855" y="1654189"/>
            <a:ext cx="1835123" cy="1835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2959A-CF98-4C2B-B982-45231DD1077B}"/>
              </a:ext>
            </a:extLst>
          </p:cNvPr>
          <p:cNvSpPr txBox="1"/>
          <p:nvPr/>
        </p:nvSpPr>
        <p:spPr>
          <a:xfrm>
            <a:off x="3874041" y="2781620"/>
            <a:ext cx="4202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week, we will look at what will be required for Outcome 1.  This will consist of a closed-book multiple-choice test of </a:t>
            </a:r>
            <a:r>
              <a:rPr lang="en-GB" b="1" dirty="0"/>
              <a:t>30</a:t>
            </a:r>
            <a:r>
              <a:rPr lang="en-GB" dirty="0"/>
              <a:t> questions, of which you will be required to get </a:t>
            </a:r>
            <a:r>
              <a:rPr lang="en-GB" b="1" dirty="0"/>
              <a:t>18</a:t>
            </a:r>
            <a:r>
              <a:rPr lang="en-GB" dirty="0"/>
              <a:t> correct.</a:t>
            </a:r>
          </a:p>
        </p:txBody>
      </p:sp>
    </p:spTree>
    <p:extLst>
      <p:ext uri="{BB962C8B-B14F-4D97-AF65-F5344CB8AC3E}">
        <p14:creationId xmlns:p14="http://schemas.microsoft.com/office/powerpoint/2010/main" val="39764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F5DFC13-7776-4275-B733-B3812C67B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Audio Files Format - compressed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983C8FA-0208-4A46-86C3-037F6F7AB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GB" altLang="en-US" b="1" dirty="0"/>
              <a:t>.mp3</a:t>
            </a:r>
          </a:p>
          <a:p>
            <a:pPr lvl="1"/>
            <a:r>
              <a:rPr lang="en-GB" altLang="en-US" dirty="0"/>
              <a:t>Compressed file</a:t>
            </a:r>
          </a:p>
          <a:p>
            <a:pPr lvl="1"/>
            <a:r>
              <a:rPr lang="en-GB" altLang="en-US" dirty="0"/>
              <a:t>MP3 is the most popular format for downloading and storing music </a:t>
            </a:r>
          </a:p>
          <a:p>
            <a:pPr lvl="1"/>
            <a:r>
              <a:rPr lang="en-GB" altLang="en-US" dirty="0"/>
              <a:t>MP3 uses a lossy compression algorithm</a:t>
            </a:r>
          </a:p>
          <a:p>
            <a:pPr marL="0" indent="0">
              <a:buNone/>
            </a:pPr>
            <a:r>
              <a:rPr lang="en-GB" altLang="en-US" dirty="0"/>
              <a:t>.</a:t>
            </a:r>
            <a:r>
              <a:rPr lang="en-GB" altLang="en-US" b="1" dirty="0" err="1"/>
              <a:t>ogg</a:t>
            </a:r>
            <a:endParaRPr lang="en-GB" altLang="en-US" b="1" dirty="0"/>
          </a:p>
          <a:p>
            <a:pPr lvl="1"/>
            <a:r>
              <a:rPr lang="en-GB" altLang="en-US" dirty="0"/>
              <a:t>designed to greatly reduce the amount of data required to represent audio recordings.</a:t>
            </a:r>
          </a:p>
          <a:p>
            <a:pPr lvl="1"/>
            <a:r>
              <a:rPr lang="en-GB" dirty="0"/>
              <a:t>Very similar to mp3, but also used for holding audio metadata, such as artist and track information. </a:t>
            </a:r>
            <a:endParaRPr lang="en-GB" altLang="en-US" dirty="0"/>
          </a:p>
          <a:p>
            <a:pPr lvl="1"/>
            <a:endParaRPr lang="en-GB" altLang="en-US" dirty="0"/>
          </a:p>
          <a:p>
            <a:pPr>
              <a:buFontTx/>
              <a:buNone/>
            </a:pPr>
            <a:r>
              <a:rPr lang="en-GB" altLang="en-US" b="1" dirty="0"/>
              <a:t>.</a:t>
            </a:r>
            <a:r>
              <a:rPr lang="en-GB" altLang="en-US" b="1" dirty="0" err="1"/>
              <a:t>ra</a:t>
            </a:r>
            <a:r>
              <a:rPr lang="en-GB" altLang="en-US" b="1" dirty="0"/>
              <a:t>, .ram</a:t>
            </a:r>
          </a:p>
          <a:p>
            <a:pPr lvl="1"/>
            <a:r>
              <a:rPr lang="en-GB" altLang="en-US" dirty="0"/>
              <a:t>Real Player format used for streaming audio files over the Internet</a:t>
            </a:r>
          </a:p>
          <a:p>
            <a:pPr lvl="1"/>
            <a:endParaRPr lang="en-GB" altLang="en-US" dirty="0"/>
          </a:p>
          <a:p>
            <a:pPr marL="457200" indent="-457200">
              <a:buNone/>
            </a:pPr>
            <a:r>
              <a:rPr lang="en-GB" altLang="en-US" b="1" dirty="0"/>
              <a:t>.au</a:t>
            </a:r>
          </a:p>
          <a:p>
            <a:pPr lvl="1"/>
            <a:r>
              <a:rPr lang="en-GB" altLang="en-US" dirty="0"/>
              <a:t>the standard audio file format used by Sun, Unix and Java</a:t>
            </a:r>
          </a:p>
          <a:p>
            <a:pPr lvl="1"/>
            <a:r>
              <a:rPr lang="en-GB" altLang="en-US" dirty="0"/>
              <a:t>The audio in au files can be PCM or compressed </a:t>
            </a:r>
          </a:p>
          <a:p>
            <a:pPr lvl="1"/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F4F1-C4FD-4F9A-92D0-83987641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ED7D31"/>
                </a:solidFill>
              </a:rPr>
              <a:t>Midi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86BE-2E34-41D4-AF27-9425F468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 file with the .</a:t>
            </a:r>
            <a:r>
              <a:rPr lang="en-GB" sz="1800" b="1" dirty="0"/>
              <a:t>MID</a:t>
            </a:r>
            <a:r>
              <a:rPr lang="en-GB" sz="1800" dirty="0"/>
              <a:t> or .</a:t>
            </a:r>
            <a:r>
              <a:rPr lang="en-GB" sz="1800" b="1" dirty="0"/>
              <a:t>MIDI</a:t>
            </a:r>
            <a:r>
              <a:rPr lang="en-GB" sz="1800" dirty="0"/>
              <a:t> file extension (pronounced as "mid-</a:t>
            </a:r>
            <a:r>
              <a:rPr lang="en-GB" sz="1800" dirty="0" err="1"/>
              <a:t>ee</a:t>
            </a:r>
            <a:r>
              <a:rPr lang="en-GB" sz="1800" dirty="0"/>
              <a:t>") is a Musical Instrument Digital Interface file. Unlike regular audio files like MP3s or WAVs, these don't contain actual audio data and are therefore much smaller in size.</a:t>
            </a:r>
          </a:p>
          <a:p>
            <a:r>
              <a:rPr lang="en-GB" sz="1800" dirty="0"/>
              <a:t>MIDI is actually a protocol that enables computers, midi-keyboards, synthesizers and other digital musical instruments to communicate with each other.</a:t>
            </a:r>
          </a:p>
          <a:p>
            <a:r>
              <a:rPr lang="en-GB" sz="1800" dirty="0"/>
              <a:t>Files in this format are basically instructions that explain how the sound should be produced once attached to a playback device or loaded into a particular software program that knows how to interpret the data.</a:t>
            </a:r>
          </a:p>
          <a:p>
            <a:r>
              <a:rPr lang="en-GB" sz="1800" dirty="0"/>
              <a:t>This makes MIDI files perfect for sharing musical information between similar applications and for transferring over low-bandwidth internet connections, and storing on small devices; a common practice in early PC games.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5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5752" y="731797"/>
            <a:ext cx="53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Work Sans"/>
              </a:rPr>
              <a:t>What is XML, and why do we use it?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8FC29-C4B8-45A9-8E12-F9415A04FF43}"/>
              </a:ext>
            </a:extLst>
          </p:cNvPr>
          <p:cNvSpPr/>
          <p:nvPr/>
        </p:nvSpPr>
        <p:spPr>
          <a:xfrm>
            <a:off x="655752" y="1388300"/>
            <a:ext cx="77667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Extensible </a:t>
            </a:r>
            <a:r>
              <a:rPr lang="en-GB" b="1" dirty="0" err="1"/>
              <a:t>Markup</a:t>
            </a:r>
            <a:r>
              <a:rPr lang="en-GB" b="1" dirty="0"/>
              <a:t> Language </a:t>
            </a:r>
            <a:r>
              <a:rPr lang="en-GB" dirty="0"/>
              <a:t>(short XML) is a </a:t>
            </a:r>
            <a:r>
              <a:rPr lang="en-GB" dirty="0" err="1"/>
              <a:t>markup</a:t>
            </a:r>
            <a:r>
              <a:rPr lang="en-GB" dirty="0"/>
              <a:t> language like HTML but is extensible. It was created by the World Wide Web Consortium (W3C) and defines rules for the construction of a document. XML adds context and structure to the information in a document.  It does not say how the data should be displayed.</a:t>
            </a:r>
          </a:p>
          <a:p>
            <a:endParaRPr lang="en-GB" dirty="0"/>
          </a:p>
          <a:p>
            <a:r>
              <a:rPr lang="en-GB" dirty="0"/>
              <a:t>Some programs can get information out of an XML-document. To do that, they need an API (there are many APIs available for XML).</a:t>
            </a:r>
          </a:p>
          <a:p>
            <a:endParaRPr lang="en-GB" dirty="0"/>
          </a:p>
          <a:p>
            <a:r>
              <a:rPr lang="en-GB" dirty="0"/>
              <a:t>You can write a description of an XML document in a way that is useful for programmers. There are several languages for this; the best known is called DTD.</a:t>
            </a:r>
          </a:p>
        </p:txBody>
      </p:sp>
    </p:spTree>
    <p:extLst>
      <p:ext uri="{BB962C8B-B14F-4D97-AF65-F5344CB8AC3E}">
        <p14:creationId xmlns:p14="http://schemas.microsoft.com/office/powerpoint/2010/main" val="22599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0064" y="530952"/>
            <a:ext cx="547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Work Sans"/>
              </a:rPr>
              <a:t>XML S</a:t>
            </a:r>
            <a:r>
              <a:rPr lang="en-US" altLang="en-US" sz="2400" b="1" dirty="0">
                <a:solidFill>
                  <a:srgbClr val="ED7D31"/>
                </a:solidFill>
                <a:latin typeface="Work Sans"/>
              </a:rPr>
              <a:t>y</a:t>
            </a:r>
            <a:r>
              <a:rPr lang="en-US" sz="2400" b="1" dirty="0">
                <a:solidFill>
                  <a:srgbClr val="ED7D31"/>
                </a:solidFill>
                <a:latin typeface="Work Sans"/>
              </a:rPr>
              <a:t>ntax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064" y="1185615"/>
            <a:ext cx="4594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XML uses less than (&lt;) and greater than (&gt;) to show tags. For example, a paragraph in HTML would be &lt;p&gt;.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 closing tag is a tag used to enclose the value of the tag. The tag has a slash (/) before its name. For example, &lt;/p&gt;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 tag which is empty can be represented as an opening tag but with a slash before the &gt;. For example, &lt;p /&gt;</a:t>
            </a:r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942B55-05B6-44A0-827A-4C884CCE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3EFA4E-8205-4919-87F1-101D2B04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43" y="1185615"/>
            <a:ext cx="2832652" cy="32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0077" y="530952"/>
            <a:ext cx="53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Work Sans"/>
              </a:rPr>
              <a:t>Writing 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0077" y="992617"/>
            <a:ext cx="7680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form of computer programming transports and stores data as a text file but does not display it. For the data to display, XML must work in conjunction with another language such as PHP, JavaScript or HTML. Data, stored in a tree structure, uses elements designed and named by the person writing the document. Writing data into an XML file is a straightforward process; you can use any text editor.</a:t>
            </a:r>
          </a:p>
          <a:p>
            <a:endParaRPr lang="en-GB" dirty="0"/>
          </a:p>
          <a:p>
            <a:pPr fontAlgn="base"/>
            <a:r>
              <a:rPr lang="en-GB" dirty="0"/>
              <a:t>Make your declaration at the top of the page. An XML declaration gives the program running your page instructions. A standard declaration starts with </a:t>
            </a:r>
            <a:r>
              <a:rPr lang="en-GB" dirty="0">
                <a:solidFill>
                  <a:schemeClr val="accent6"/>
                </a:solidFill>
              </a:rPr>
              <a:t>&lt;?xml</a:t>
            </a:r>
            <a:r>
              <a:rPr lang="en-GB" dirty="0"/>
              <a:t>, lists the version and ends with a closing tag. 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The declaration should always be the first line of any XML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0077" y="530952"/>
            <a:ext cx="53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Work Sans"/>
              </a:rPr>
              <a:t>Writing 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0077" y="992617"/>
            <a:ext cx="768043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first step is to write the XML declaration, as follows.  There are four parts to this -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We will then create the </a:t>
            </a:r>
            <a:r>
              <a:rPr lang="en-US" sz="1600" b="1" dirty="0"/>
              <a:t>root element</a:t>
            </a:r>
            <a:r>
              <a:rPr lang="en-US" sz="1600" dirty="0"/>
              <a:t>, which is the most important.  Our XML file will store details of a music catalogue.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We can now go on to create the actual XML code.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All tags must have opening and closing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All tags must be nested </a:t>
            </a:r>
            <a:r>
              <a:rPr lang="en-US" sz="1200" dirty="0" err="1"/>
              <a:t>correctl</a:t>
            </a:r>
            <a:r>
              <a:rPr lang="en-GB" sz="1200" dirty="0"/>
              <a:t>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All attribute values are quoted.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Empty elements must be formatted correctly.</a:t>
            </a:r>
            <a:endParaRPr lang="en-US" sz="1200" dirty="0"/>
          </a:p>
        </p:txBody>
      </p:sp>
      <p:pic>
        <p:nvPicPr>
          <p:cNvPr id="5" name="Picture 4" descr="screenshot of an XML declaration">
            <a:extLst>
              <a:ext uri="{FF2B5EF4-FFF2-40B4-BE49-F238E27FC236}">
                <a16:creationId xmlns:a16="http://schemas.microsoft.com/office/drawing/2014/main" id="{2BB6FD83-A56A-4A12-A548-17D26823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77" y="1454282"/>
            <a:ext cx="56959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8E123-C3FC-4B2A-B086-32AD8786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77" y="2691877"/>
            <a:ext cx="6134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0077" y="530952"/>
            <a:ext cx="53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Work Sans"/>
              </a:rPr>
              <a:t>Writing XML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9951" y="992617"/>
            <a:ext cx="3764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must be one top-level </a:t>
            </a:r>
            <a:r>
              <a:rPr lang="en-US" dirty="0">
                <a:solidFill>
                  <a:schemeClr val="accent6"/>
                </a:solidFill>
              </a:rPr>
              <a:t>root</a:t>
            </a:r>
            <a:r>
              <a:rPr lang="en-US" dirty="0"/>
              <a:t> tag that encloses all the others – in this case &lt;MUSIC&gt;.</a:t>
            </a:r>
          </a:p>
          <a:p>
            <a:endParaRPr lang="en-US" dirty="0"/>
          </a:p>
          <a:p>
            <a:r>
              <a:rPr lang="en-US" dirty="0"/>
              <a:t>Tags can be nested, but </a:t>
            </a:r>
            <a:r>
              <a:rPr lang="en-US" dirty="0" err="1"/>
              <a:t>alwa</a:t>
            </a:r>
            <a:r>
              <a:rPr lang="en-GB" dirty="0" err="1"/>
              <a:t>ys</a:t>
            </a:r>
            <a:r>
              <a:rPr lang="en-GB" dirty="0"/>
              <a:t> close first, the tag that you opened last, </a:t>
            </a:r>
            <a:r>
              <a:rPr lang="en-GB" dirty="0" err="1"/>
              <a:t>e.g</a:t>
            </a:r>
            <a:r>
              <a:rPr lang="en-GB" dirty="0"/>
              <a:t> here, &lt;TITLE&gt;&lt;/TITLE&gt; is nested inside &lt;CD&gt;&lt;/CD&gt;, which is in turn nested inside &lt;MUSIC&gt;&lt;/MUSIC&gt;</a:t>
            </a:r>
          </a:p>
          <a:p>
            <a:endParaRPr lang="en-GB" dirty="0"/>
          </a:p>
          <a:p>
            <a:r>
              <a:rPr lang="en-GB" dirty="0"/>
              <a:t>Tags are case sensitive – i.e. &lt;MUSIC&gt; is not the same thing as &lt;Music&gt;</a:t>
            </a:r>
            <a:endParaRPr lang="en-US" dirty="0"/>
          </a:p>
        </p:txBody>
      </p:sp>
      <p:pic>
        <p:nvPicPr>
          <p:cNvPr id="2" name="Picture 1" descr="screenshot of an XML document ">
            <a:extLst>
              <a:ext uri="{FF2B5EF4-FFF2-40B4-BE49-F238E27FC236}">
                <a16:creationId xmlns:a16="http://schemas.microsoft.com/office/drawing/2014/main" id="{229600BE-8F98-4B43-8803-B8567CD0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8" y="1158586"/>
            <a:ext cx="3533486" cy="1944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C3D20-4C82-47AB-8800-5A00ECD31ECD}"/>
              </a:ext>
            </a:extLst>
          </p:cNvPr>
          <p:cNvSpPr txBox="1"/>
          <p:nvPr/>
        </p:nvSpPr>
        <p:spPr>
          <a:xfrm>
            <a:off x="970077" y="3352800"/>
            <a:ext cx="3533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with other tags nested inside them, here &lt;MUSIC&gt;&lt;/MUSIC&gt; and &lt;CD&gt;&lt;/CD&gt; are sometimes called </a:t>
            </a:r>
            <a:r>
              <a:rPr lang="en-GB" dirty="0">
                <a:solidFill>
                  <a:schemeClr val="accent6"/>
                </a:solidFill>
              </a:rPr>
              <a:t>complex elements.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0077" y="530952"/>
            <a:ext cx="53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Work Sans"/>
              </a:rPr>
              <a:t>Validating 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1005" y="1092630"/>
            <a:ext cx="436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XML document with an error in it is a </a:t>
            </a:r>
            <a:r>
              <a:rPr lang="en-US" b="1" dirty="0"/>
              <a:t>dead</a:t>
            </a:r>
            <a:r>
              <a:rPr lang="en-US" dirty="0"/>
              <a:t> document.  Even omitting one closing bracket renders the whole document unreadable.</a:t>
            </a:r>
          </a:p>
          <a:p>
            <a:endParaRPr lang="en-US" dirty="0"/>
          </a:p>
          <a:p>
            <a:r>
              <a:rPr lang="en-US" dirty="0"/>
              <a:t>Just like HTML, it is therefore advisable to validate </a:t>
            </a:r>
            <a:r>
              <a:rPr lang="en-GB" dirty="0"/>
              <a:t>your XML using one of the many available online validator tools – such as  </a:t>
            </a:r>
            <a:r>
              <a:rPr lang="en-GB" dirty="0">
                <a:hlinkClick r:id="rId2"/>
              </a:rPr>
              <a:t>https://www.xmlvalidation.com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XML without error and that can be rendered is called </a:t>
            </a:r>
            <a:r>
              <a:rPr lang="en-GB" dirty="0">
                <a:solidFill>
                  <a:schemeClr val="accent6"/>
                </a:solidFill>
              </a:rPr>
              <a:t>well-formed XML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" name="Picture 1" descr="screenshot of an xml document">
            <a:extLst>
              <a:ext uri="{FF2B5EF4-FFF2-40B4-BE49-F238E27FC236}">
                <a16:creationId xmlns:a16="http://schemas.microsoft.com/office/drawing/2014/main" id="{756A734D-E109-4FB8-B49A-850E2FA5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77" y="1159303"/>
            <a:ext cx="2629175" cy="34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0077" y="530952"/>
            <a:ext cx="53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Work Sans"/>
              </a:rPr>
              <a:t>Visualizing 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921" y="3463704"/>
            <a:ext cx="840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There are also online visualization tools that will </a:t>
            </a:r>
            <a:r>
              <a:rPr lang="en-US" dirty="0" err="1"/>
              <a:t>displa</a:t>
            </a:r>
            <a:r>
              <a:rPr lang="en-GB" dirty="0"/>
              <a:t>y</a:t>
            </a:r>
            <a:r>
              <a:rPr lang="en-US" dirty="0"/>
              <a:t> </a:t>
            </a:r>
            <a:r>
              <a:rPr lang="en-GB" dirty="0"/>
              <a:t>your XML data in a spreadsheet format, such as </a:t>
            </a:r>
            <a:r>
              <a:rPr lang="en-GB" dirty="0">
                <a:hlinkClick r:id="rId2"/>
              </a:rPr>
              <a:t>XML Reader/Editor Online - xmlGrid.net</a:t>
            </a:r>
            <a:endParaRPr lang="en-GB" dirty="0"/>
          </a:p>
        </p:txBody>
      </p:sp>
      <p:pic>
        <p:nvPicPr>
          <p:cNvPr id="3" name="Picture 2" descr="visualization of well-formed XML">
            <a:extLst>
              <a:ext uri="{FF2B5EF4-FFF2-40B4-BE49-F238E27FC236}">
                <a16:creationId xmlns:a16="http://schemas.microsoft.com/office/drawing/2014/main" id="{65E77DE4-F420-4F6E-8C04-5F88CB03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41" y="1576387"/>
            <a:ext cx="5572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142A3-B5A4-4801-BA03-DBC35D8F72B6}"/>
              </a:ext>
            </a:extLst>
          </p:cNvPr>
          <p:cNvSpPr/>
          <p:nvPr/>
        </p:nvSpPr>
        <p:spPr>
          <a:xfrm>
            <a:off x="1766888" y="2535093"/>
            <a:ext cx="5610224" cy="88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74697-ECB3-47AA-B496-D7BFE1DFC9B7}"/>
              </a:ext>
            </a:extLst>
          </p:cNvPr>
          <p:cNvSpPr txBox="1"/>
          <p:nvPr/>
        </p:nvSpPr>
        <p:spPr>
          <a:xfrm>
            <a:off x="1870363" y="2260126"/>
            <a:ext cx="540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a typeface="Raleway Black" charset="0"/>
                <a:cs typeface="Raleway Black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1388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509C-8388-4643-9B46-EED3307D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ED7D31"/>
                </a:solidFill>
              </a:rPr>
              <a:t>Questions that may arise….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6AA4-0B23-4F0B-8B61-FFF62C46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2s complement and negative numbers</a:t>
            </a:r>
          </a:p>
          <a:p>
            <a:r>
              <a:rPr lang="en-GB" dirty="0"/>
              <a:t>Unicode values</a:t>
            </a:r>
          </a:p>
          <a:p>
            <a:r>
              <a:rPr lang="en-GB" dirty="0"/>
              <a:t>Data storage types and storage size requirements</a:t>
            </a:r>
          </a:p>
          <a:p>
            <a:r>
              <a:rPr lang="en-GB" dirty="0"/>
              <a:t>Arrays, lists and indexing</a:t>
            </a:r>
          </a:p>
          <a:p>
            <a:r>
              <a:rPr lang="en-GB" dirty="0"/>
              <a:t>Image, sound and video file types</a:t>
            </a:r>
          </a:p>
          <a:p>
            <a:r>
              <a:rPr lang="en-GB" dirty="0"/>
              <a:t>XML data structures</a:t>
            </a:r>
          </a:p>
          <a:p>
            <a:r>
              <a:rPr lang="en-GB" dirty="0"/>
              <a:t>Linked lists, hash tables, binary tree, binary search</a:t>
            </a:r>
          </a:p>
          <a:p>
            <a:r>
              <a:rPr lang="en-GB" dirty="0"/>
              <a:t>Memory heap and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2539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97F2189-3982-43BB-BFC4-721CBF370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Video Compression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2145DE-DB75-4254-B11F-444107A54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Most digital video uses some type of compression</a:t>
            </a:r>
          </a:p>
          <a:p>
            <a:pPr eaLnBrk="1" hangingPunct="1"/>
            <a:r>
              <a:rPr lang="en-GB" altLang="en-US" dirty="0"/>
              <a:t>Compression can be hardware or software based</a:t>
            </a:r>
          </a:p>
          <a:p>
            <a:pPr eaLnBrk="1" hangingPunct="1"/>
            <a:r>
              <a:rPr lang="en-GB" altLang="en-US" dirty="0"/>
              <a:t>Compression schemes can be classified as spatial or temporal (or both)</a:t>
            </a:r>
          </a:p>
          <a:p>
            <a:pPr eaLnBrk="1" hangingPunct="1"/>
            <a:r>
              <a:rPr lang="en-GB" altLang="en-US" dirty="0"/>
              <a:t>When incorporating video, pick the relevant CODEC based on how video will be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7DCA9DB-CF25-4DC9-8E9F-151EF208A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Video Compression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A35B23B-834F-487F-817B-5E675B44B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1800" dirty="0"/>
              <a:t>Moving Picture Experts Group (MPEG) exploits temporal redundancy</a:t>
            </a:r>
          </a:p>
          <a:p>
            <a:pPr lvl="1" eaLnBrk="1" hangingPunct="1"/>
            <a:r>
              <a:rPr lang="en-GB" altLang="en-US" dirty="0"/>
              <a:t>“In video most consecutive pictures look the same. So if I knew what one picture looked like, then in theory I could build all the others by slightly adjusting that one. This is called prediction.</a:t>
            </a:r>
          </a:p>
          <a:p>
            <a:pPr lvl="1" eaLnBrk="1" hangingPunct="1"/>
            <a:r>
              <a:rPr lang="en-GB" altLang="en-US" dirty="0"/>
              <a:t>But things move around in video, so we have to estimate that motion to work out how to shift the pixels around in order to create the next image.”</a:t>
            </a:r>
          </a:p>
          <a:p>
            <a:pPr eaLnBrk="1" hangingPunct="1"/>
            <a:r>
              <a:rPr lang="en-GB" altLang="en-US" sz="1800" dirty="0"/>
              <a:t>Human visual qualities allow these lossy compressions to be acceptable.</a:t>
            </a:r>
            <a:endParaRPr lang="en-US" altLang="en-US" sz="1800" dirty="0"/>
          </a:p>
          <a:p>
            <a:pPr eaLnBrk="1" hangingPunct="1"/>
            <a:endParaRPr lang="en-GB" altLang="en-US" sz="1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0B6C5E8-DC59-43CC-8B82-ACE9EC2E1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Temporal Redundancy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7DC8E7-AEFC-43F2-A68F-3D4A1D13A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As there is a good chance of the next video frame being almost the same as previous one you might: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Show the same frame twice.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Only start a completely new frame from time to time.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dirty="0"/>
              <a:t>Keep and re-use some bits of the previous frame (or next frame).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dirty="0"/>
              <a:t>Identify significant changes and just code the differences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F4464EC-C982-4749-848B-C6B66386F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MPEG-1 Compression Algorithm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664C11B-56EA-4495-844A-C791E9894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Designed for up to 1.5 Mbit/sec</a:t>
            </a:r>
          </a:p>
          <a:p>
            <a:pPr eaLnBrk="1" hangingPunct="1"/>
            <a:r>
              <a:rPr lang="en-GB" altLang="en-US" dirty="0"/>
              <a:t>Standard for the compression of moving pictures and audio</a:t>
            </a:r>
          </a:p>
          <a:p>
            <a:pPr eaLnBrk="1" hangingPunct="1"/>
            <a:r>
              <a:rPr lang="en-GB" altLang="en-US" dirty="0"/>
              <a:t>This was based on CD-ROM video applications, and is a popular standard for video on the Internet, transmitted as </a:t>
            </a:r>
            <a:r>
              <a:rPr lang="en-GB" altLang="en-US" b="1" dirty="0"/>
              <a:t>.mpg </a:t>
            </a:r>
            <a:r>
              <a:rPr lang="en-GB" altLang="en-US" dirty="0"/>
              <a:t>files.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F4464EC-C982-4749-848B-C6B66386F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rgbClr val="ED7D31"/>
                </a:solidFill>
              </a:rPr>
              <a:t>MPEG-1 Compression Algorithm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664C11B-56EA-4495-844A-C791E9894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Designed for up to 1.5 Mbit/sec</a:t>
            </a:r>
          </a:p>
          <a:p>
            <a:pPr eaLnBrk="1" hangingPunct="1"/>
            <a:r>
              <a:rPr lang="en-GB" altLang="en-US" dirty="0"/>
              <a:t>Standard for the compression of moving pictures and audio</a:t>
            </a:r>
          </a:p>
          <a:p>
            <a:pPr eaLnBrk="1" hangingPunct="1"/>
            <a:r>
              <a:rPr lang="en-GB" altLang="en-US" dirty="0"/>
              <a:t>This was based on CD-ROM video applications, and is a popular standard for video on the Internet, transmitted as </a:t>
            </a:r>
            <a:r>
              <a:rPr lang="en-GB" altLang="en-US" b="1" dirty="0"/>
              <a:t>.mpg </a:t>
            </a:r>
            <a:r>
              <a:rPr lang="en-GB" altLang="en-US" dirty="0"/>
              <a:t>files. </a:t>
            </a:r>
          </a:p>
        </p:txBody>
      </p:sp>
      <p:pic>
        <p:nvPicPr>
          <p:cNvPr id="20482" name="Picture 2" descr="CD-ROM using MPEG1">
            <a:extLst>
              <a:ext uri="{FF2B5EF4-FFF2-40B4-BE49-F238E27FC236}">
                <a16:creationId xmlns:a16="http://schemas.microsoft.com/office/drawing/2014/main" id="{4FFBFA98-FD55-4898-9A05-D85BFEE3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56" y="3005330"/>
            <a:ext cx="1831182" cy="18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9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D886407-5C53-4870-8DC0-83037BF54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b="1" dirty="0">
                <a:solidFill>
                  <a:srgbClr val="ED7D31"/>
                </a:solidFill>
              </a:rPr>
              <a:t>MPEG-2 Compression Algorithm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57CFB3D-7773-4666-AE0F-61F921D42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Designed for between 1.5 and 15 Mbit/sec</a:t>
            </a:r>
          </a:p>
          <a:p>
            <a:pPr eaLnBrk="1" hangingPunct="1"/>
            <a:r>
              <a:rPr lang="en-GB" altLang="en-US"/>
              <a:t>Standard on which Digital Television set top boxes and DVD compression is based.</a:t>
            </a:r>
          </a:p>
          <a:p>
            <a:pPr eaLnBrk="1" hangingPunct="1"/>
            <a:r>
              <a:rPr lang="en-GB" altLang="en-US"/>
              <a:t>It is based on MPEG-1, but designed for the compression and transmission of digital broadcast television. </a:t>
            </a:r>
          </a:p>
        </p:txBody>
      </p:sp>
      <p:pic>
        <p:nvPicPr>
          <p:cNvPr id="16386" name="Picture 2" descr="MPEG2 Logo">
            <a:extLst>
              <a:ext uri="{FF2B5EF4-FFF2-40B4-BE49-F238E27FC236}">
                <a16:creationId xmlns:a16="http://schemas.microsoft.com/office/drawing/2014/main" id="{421FDA5E-07F7-4DA6-86D9-62F8AE23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17" y="3138991"/>
            <a:ext cx="1666009" cy="1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erospaceline">
      <a:majorFont>
        <a:latin typeface="Work Sans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2362</TotalTime>
  <Words>2067</Words>
  <Application>Microsoft Office PowerPoint</Application>
  <PresentationFormat>On-screen Show (16:9)</PresentationFormat>
  <Paragraphs>191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Work Sans</vt:lpstr>
      <vt:lpstr>Arial</vt:lpstr>
      <vt:lpstr>Calibri</vt:lpstr>
      <vt:lpstr>Office Theme</vt:lpstr>
      <vt:lpstr>PowerPoint Presentation</vt:lpstr>
      <vt:lpstr>PowerPoint Presentation</vt:lpstr>
      <vt:lpstr>Questions that may arise….</vt:lpstr>
      <vt:lpstr>Video Compression</vt:lpstr>
      <vt:lpstr>Video Compression</vt:lpstr>
      <vt:lpstr>Temporal Redundancy</vt:lpstr>
      <vt:lpstr>MPEG-1 Compression Algorithm</vt:lpstr>
      <vt:lpstr>MPEG-1 Compression Algorithm</vt:lpstr>
      <vt:lpstr>MPEG-2 Compression Algorithm</vt:lpstr>
      <vt:lpstr>MPEG-4 Compression Algorithm</vt:lpstr>
      <vt:lpstr>Media File Architecture</vt:lpstr>
      <vt:lpstr>Compressor/Decompressor </vt:lpstr>
      <vt:lpstr>Common Video File Formats</vt:lpstr>
      <vt:lpstr>Common Video File Formats</vt:lpstr>
      <vt:lpstr>Common Video File Formats</vt:lpstr>
      <vt:lpstr>Audio File Size</vt:lpstr>
      <vt:lpstr>Audio Compression</vt:lpstr>
      <vt:lpstr>MPEG Audio Compression</vt:lpstr>
      <vt:lpstr>Audio File Formats - uncompressed</vt:lpstr>
      <vt:lpstr>Audio Files Format - compressed</vt:lpstr>
      <vt:lpstr>Midi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Chrissie Nyssen</cp:lastModifiedBy>
  <cp:revision>167</cp:revision>
  <dcterms:created xsi:type="dcterms:W3CDTF">2019-04-25T03:40:15Z</dcterms:created>
  <dcterms:modified xsi:type="dcterms:W3CDTF">2020-12-07T00:37:53Z</dcterms:modified>
</cp:coreProperties>
</file>