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handoutMasterIdLst>
    <p:handoutMasterId r:id="rId32"/>
  </p:handoutMasterIdLst>
  <p:sldIdLst>
    <p:sldId id="256" r:id="rId2"/>
    <p:sldId id="259" r:id="rId3"/>
    <p:sldId id="439" r:id="rId4"/>
    <p:sldId id="463" r:id="rId5"/>
    <p:sldId id="464" r:id="rId6"/>
    <p:sldId id="271" r:id="rId7"/>
    <p:sldId id="466" r:id="rId8"/>
    <p:sldId id="467" r:id="rId9"/>
    <p:sldId id="468" r:id="rId10"/>
    <p:sldId id="469" r:id="rId11"/>
    <p:sldId id="470" r:id="rId12"/>
    <p:sldId id="426" r:id="rId13"/>
    <p:sldId id="471" r:id="rId14"/>
    <p:sldId id="414" r:id="rId15"/>
    <p:sldId id="472" r:id="rId16"/>
    <p:sldId id="405" r:id="rId17"/>
    <p:sldId id="420" r:id="rId18"/>
    <p:sldId id="421" r:id="rId19"/>
    <p:sldId id="427" r:id="rId20"/>
    <p:sldId id="430" r:id="rId21"/>
    <p:sldId id="432" r:id="rId22"/>
    <p:sldId id="473" r:id="rId23"/>
    <p:sldId id="474" r:id="rId24"/>
    <p:sldId id="452" r:id="rId25"/>
    <p:sldId id="453" r:id="rId26"/>
    <p:sldId id="475" r:id="rId27"/>
    <p:sldId id="476" r:id="rId28"/>
    <p:sldId id="436" r:id="rId29"/>
    <p:sldId id="465" r:id="rId30"/>
    <p:sldId id="289"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2" clrIdx="0">
    <p:extLst>
      <p:ext uri="{19B8F6BF-5375-455C-9EA6-DF929625EA0E}">
        <p15:presenceInfo xmlns:p15="http://schemas.microsoft.com/office/powerpoint/2012/main" userId="user" providerId="None"/>
      </p:ext>
    </p:extLst>
  </p:cmAuthor>
  <p:cmAuthor id="2" name="Chrissie Nyssen" initials="CN" lastIdx="1" clrIdx="1">
    <p:extLst>
      <p:ext uri="{19B8F6BF-5375-455C-9EA6-DF929625EA0E}">
        <p15:presenceInfo xmlns:p15="http://schemas.microsoft.com/office/powerpoint/2012/main" userId="6b137b02604f1d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47"/>
    <a:srgbClr val="ED7D31"/>
    <a:srgbClr val="830303"/>
    <a:srgbClr val="A50021"/>
    <a:srgbClr val="8000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7" autoAdjust="0"/>
    <p:restoredTop sz="94660"/>
  </p:normalViewPr>
  <p:slideViewPr>
    <p:cSldViewPr snapToGrid="0" showGuides="1">
      <p:cViewPr varScale="1">
        <p:scale>
          <a:sx n="106" d="100"/>
          <a:sy n="106" d="100"/>
        </p:scale>
        <p:origin x="96" y="125"/>
      </p:cViewPr>
      <p:guideLst>
        <p:guide orient="horz" pos="1620"/>
        <p:guide pos="2880"/>
      </p:guideLst>
    </p:cSldViewPr>
  </p:slideViewPr>
  <p:notesTextViewPr>
    <p:cViewPr>
      <p:scale>
        <a:sx n="3" d="2"/>
        <a:sy n="3" d="2"/>
      </p:scale>
      <p:origin x="0" y="0"/>
    </p:cViewPr>
  </p:notesTextViewPr>
  <p:notesViewPr>
    <p:cSldViewPr snapToGrid="0" showGuides="1">
      <p:cViewPr varScale="1">
        <p:scale>
          <a:sx n="53" d="100"/>
          <a:sy n="53" d="100"/>
        </p:scale>
        <p:origin x="2844"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5B0AAC-A24E-4F33-96E5-A7AD05E4B01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CD68FF4-8AAB-42D5-9FCA-0753051D87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B8DCD1-8A56-4CF2-8182-456E86EDEE95}" type="datetimeFigureOut">
              <a:rPr lang="en-US" smtClean="0"/>
              <a:t>11/29/2020</a:t>
            </a:fld>
            <a:endParaRPr lang="en-US" dirty="0"/>
          </a:p>
        </p:txBody>
      </p:sp>
      <p:sp>
        <p:nvSpPr>
          <p:cNvPr id="4" name="Footer Placeholder 3">
            <a:extLst>
              <a:ext uri="{FF2B5EF4-FFF2-40B4-BE49-F238E27FC236}">
                <a16:creationId xmlns:a16="http://schemas.microsoft.com/office/drawing/2014/main" id="{93DA838A-661A-4ECB-9B15-9208EA2634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F9C7121-F906-402A-AE08-3733CA7AC2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329B1E-D58E-40EB-B525-99F1C1143F51}" type="slidenum">
              <a:rPr lang="en-US" smtClean="0"/>
              <a:t>‹#›</a:t>
            </a:fld>
            <a:endParaRPr lang="en-US" dirty="0"/>
          </a:p>
        </p:txBody>
      </p:sp>
    </p:spTree>
    <p:extLst>
      <p:ext uri="{BB962C8B-B14F-4D97-AF65-F5344CB8AC3E}">
        <p14:creationId xmlns:p14="http://schemas.microsoft.com/office/powerpoint/2010/main" val="332236958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633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49832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4647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9144000" cy="5143500"/>
          </a:xfrm>
          <a:prstGeom prst="rect">
            <a:avLst/>
          </a:prstGeom>
        </p:spPr>
        <p:txBody>
          <a:bodyPr/>
          <a:lstStyle/>
          <a:p>
            <a:endParaRPr lang="en-US" dirty="0"/>
          </a:p>
        </p:txBody>
      </p:sp>
    </p:spTree>
    <p:extLst>
      <p:ext uri="{BB962C8B-B14F-4D97-AF65-F5344CB8AC3E}">
        <p14:creationId xmlns:p14="http://schemas.microsoft.com/office/powerpoint/2010/main" val="38256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067198" y="1563829"/>
            <a:ext cx="2022438" cy="2015843"/>
          </a:xfrm>
          <a:prstGeom prst="ellipse">
            <a:avLst/>
          </a:prstGeom>
        </p:spPr>
        <p:txBody>
          <a:bodyPr/>
          <a:lstStyle/>
          <a:p>
            <a:endParaRPr lang="en-US" dirty="0"/>
          </a:p>
        </p:txBody>
      </p:sp>
    </p:spTree>
    <p:extLst>
      <p:ext uri="{BB962C8B-B14F-4D97-AF65-F5344CB8AC3E}">
        <p14:creationId xmlns:p14="http://schemas.microsoft.com/office/powerpoint/2010/main" val="13388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678538" y="474292"/>
            <a:ext cx="2465462" cy="4204531"/>
          </a:xfrm>
          <a:prstGeom prst="rect">
            <a:avLst/>
          </a:prstGeom>
        </p:spPr>
        <p:txBody>
          <a:bodyPr/>
          <a:lstStyle/>
          <a:p>
            <a:endParaRPr lang="en-US" dirty="0"/>
          </a:p>
        </p:txBody>
      </p:sp>
    </p:spTree>
    <p:extLst>
      <p:ext uri="{BB962C8B-B14F-4D97-AF65-F5344CB8AC3E}">
        <p14:creationId xmlns:p14="http://schemas.microsoft.com/office/powerpoint/2010/main" val="416773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7654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20E90DF-4423-4C14-980F-7EA8778FCB6C}"/>
              </a:ext>
            </a:extLst>
          </p:cNvPr>
          <p:cNvSpPr>
            <a:spLocks noGrp="1"/>
          </p:cNvSpPr>
          <p:nvPr>
            <p:ph type="pic" sz="quarter" idx="10"/>
          </p:nvPr>
        </p:nvSpPr>
        <p:spPr>
          <a:xfrm>
            <a:off x="0" y="471488"/>
            <a:ext cx="3871913" cy="4200525"/>
          </a:xfrm>
          <a:prstGeom prst="rect">
            <a:avLst/>
          </a:prstGeom>
        </p:spPr>
        <p:txBody>
          <a:bodyPr/>
          <a:lstStyle/>
          <a:p>
            <a:endParaRPr lang="en-US" dirty="0"/>
          </a:p>
        </p:txBody>
      </p:sp>
    </p:spTree>
    <p:extLst>
      <p:ext uri="{BB962C8B-B14F-4D97-AF65-F5344CB8AC3E}">
        <p14:creationId xmlns:p14="http://schemas.microsoft.com/office/powerpoint/2010/main" val="40496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AB41F556-60C8-4FE8-9985-C9103F32DC03}"/>
              </a:ext>
            </a:extLst>
          </p:cNvPr>
          <p:cNvSpPr>
            <a:spLocks noGrp="1"/>
          </p:cNvSpPr>
          <p:nvPr>
            <p:ph type="pic" sz="quarter" idx="11"/>
          </p:nvPr>
        </p:nvSpPr>
        <p:spPr>
          <a:xfrm>
            <a:off x="6683458" y="1"/>
            <a:ext cx="2460542" cy="5143499"/>
          </a:xfrm>
          <a:prstGeom prst="rect">
            <a:avLst/>
          </a:prstGeom>
        </p:spPr>
        <p:txBody>
          <a:bodyPr/>
          <a:lstStyle/>
          <a:p>
            <a:endParaRPr lang="en-US" dirty="0"/>
          </a:p>
        </p:txBody>
      </p:sp>
      <p:sp>
        <p:nvSpPr>
          <p:cNvPr id="3" name="Picture Placeholder 2">
            <a:extLst>
              <a:ext uri="{FF2B5EF4-FFF2-40B4-BE49-F238E27FC236}">
                <a16:creationId xmlns:a16="http://schemas.microsoft.com/office/drawing/2014/main" id="{84EE488B-9715-45AF-8EB7-5003D0814D31}"/>
              </a:ext>
            </a:extLst>
          </p:cNvPr>
          <p:cNvSpPr>
            <a:spLocks noGrp="1"/>
          </p:cNvSpPr>
          <p:nvPr>
            <p:ph type="pic" sz="quarter" idx="10"/>
          </p:nvPr>
        </p:nvSpPr>
        <p:spPr>
          <a:xfrm>
            <a:off x="5644042" y="1532929"/>
            <a:ext cx="2078831" cy="2077640"/>
          </a:xfrm>
          <a:prstGeom prst="rect">
            <a:avLst/>
          </a:prstGeom>
        </p:spPr>
        <p:txBody>
          <a:bodyPr/>
          <a:lstStyle/>
          <a:p>
            <a:endParaRPr lang="en-US" dirty="0"/>
          </a:p>
        </p:txBody>
      </p:sp>
    </p:spTree>
    <p:extLst>
      <p:ext uri="{BB962C8B-B14F-4D97-AF65-F5344CB8AC3E}">
        <p14:creationId xmlns:p14="http://schemas.microsoft.com/office/powerpoint/2010/main" val="316090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205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1447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87338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392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912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8745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6295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0671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11/29/2020</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19528813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9" r:id="rId13"/>
    <p:sldLayoutId id="2147483690" r:id="rId14"/>
    <p:sldLayoutId id="2147483691" r:id="rId15"/>
    <p:sldLayoutId id="2147483702" r:id="rId16"/>
    <p:sldLayoutId id="2147483658" r:id="rId17"/>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EHJ9uYx5L58"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6.xml"/><Relationship Id="rId4" Type="http://schemas.openxmlformats.org/officeDocument/2006/relationships/image" Target="../media/image26.gif"/></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repl.it/@TheFamousGrouse/WideQuirkyRegister#Main.java"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python.org/dev/peps/pep-3103/" TargetMode="Externa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Associative_array" TargetMode="External"/><Relationship Id="rId2" Type="http://schemas.openxmlformats.org/officeDocument/2006/relationships/hyperlink" Target="https://rise.articulate.com/share/Q65g7fNY_sgJqna9VBoodRA4yPfs5IJ7#/lessons/vyBkNiyQO4ZcLO_iJNM8ml2nswnJ3FB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en.wikipedia.org/wiki/Associative_array"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6F3C989E-223A-4BFB-85EB-F61DA59A214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9144000" cy="5143500"/>
          </a:xfrm>
          <a:prstGeom prst="rect">
            <a:avLst/>
          </a:prstGeom>
          <a:solidFill>
            <a:srgbClr val="A5002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13" dirty="0"/>
          </a:p>
        </p:txBody>
      </p:sp>
      <p:sp>
        <p:nvSpPr>
          <p:cNvPr id="5" name="Rectangle 4">
            <a:extLst>
              <a:ext uri="{FF2B5EF4-FFF2-40B4-BE49-F238E27FC236}">
                <a16:creationId xmlns:a16="http://schemas.microsoft.com/office/drawing/2014/main" id="{8B224790-6C96-464C-A39B-8E688882A7D0}"/>
              </a:ext>
            </a:extLst>
          </p:cNvPr>
          <p:cNvSpPr/>
          <p:nvPr/>
        </p:nvSpPr>
        <p:spPr>
          <a:xfrm>
            <a:off x="2436424" y="2535093"/>
            <a:ext cx="4271153" cy="88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extBox 1">
            <a:extLst>
              <a:ext uri="{FF2B5EF4-FFF2-40B4-BE49-F238E27FC236}">
                <a16:creationId xmlns:a16="http://schemas.microsoft.com/office/drawing/2014/main" id="{C81F13AF-53A6-4AC2-993E-BDE678E24262}"/>
              </a:ext>
            </a:extLst>
          </p:cNvPr>
          <p:cNvSpPr txBox="1"/>
          <p:nvPr/>
        </p:nvSpPr>
        <p:spPr>
          <a:xfrm>
            <a:off x="471714" y="1185602"/>
            <a:ext cx="8200571" cy="1200329"/>
          </a:xfrm>
          <a:prstGeom prst="rect">
            <a:avLst/>
          </a:prstGeom>
          <a:noFill/>
        </p:spPr>
        <p:txBody>
          <a:bodyPr wrap="square" rtlCol="0">
            <a:spAutoFit/>
          </a:bodyPr>
          <a:lstStyle/>
          <a:p>
            <a:pPr algn="ctr"/>
            <a:r>
              <a:rPr lang="en-US" sz="3600" b="1" dirty="0">
                <a:solidFill>
                  <a:schemeClr val="bg1"/>
                </a:solidFill>
                <a:latin typeface="Work Sans" panose="00000500000000000000"/>
              </a:rPr>
              <a:t>Software Development: Data Structures (H16Y35)</a:t>
            </a:r>
          </a:p>
        </p:txBody>
      </p:sp>
      <p:sp>
        <p:nvSpPr>
          <p:cNvPr id="13" name="TextBox 12">
            <a:extLst>
              <a:ext uri="{FF2B5EF4-FFF2-40B4-BE49-F238E27FC236}">
                <a16:creationId xmlns:a16="http://schemas.microsoft.com/office/drawing/2014/main" id="{08CA0C45-7EE0-456C-A3D2-3DDBBE70769B}"/>
              </a:ext>
            </a:extLst>
          </p:cNvPr>
          <p:cNvSpPr txBox="1"/>
          <p:nvPr/>
        </p:nvSpPr>
        <p:spPr>
          <a:xfrm>
            <a:off x="1139372" y="2764771"/>
            <a:ext cx="6901542" cy="461665"/>
          </a:xfrm>
          <a:prstGeom prst="rect">
            <a:avLst/>
          </a:prstGeom>
          <a:noFill/>
        </p:spPr>
        <p:txBody>
          <a:bodyPr wrap="square" rtlCol="0">
            <a:spAutoFit/>
          </a:bodyPr>
          <a:lstStyle/>
          <a:p>
            <a:pPr algn="ctr"/>
            <a:r>
              <a:rPr lang="en-US" sz="2400" dirty="0">
                <a:solidFill>
                  <a:schemeClr val="bg1"/>
                </a:solidFill>
                <a:latin typeface="Work Sans" panose="00000500000000000000" pitchFamily="50" charset="0"/>
              </a:rPr>
              <a:t>Lecture 11 :P</a:t>
            </a:r>
            <a:r>
              <a:rPr lang="en-GB" sz="2400" dirty="0">
                <a:solidFill>
                  <a:schemeClr val="bg1"/>
                </a:solidFill>
                <a:latin typeface="Work Sans" panose="00000500000000000000" pitchFamily="50" charset="0"/>
              </a:rPr>
              <a:t>y</a:t>
            </a:r>
            <a:r>
              <a:rPr lang="en-US" sz="2400" dirty="0">
                <a:solidFill>
                  <a:schemeClr val="bg1"/>
                </a:solidFill>
                <a:latin typeface="Work Sans" panose="00000500000000000000" pitchFamily="50" charset="0"/>
              </a:rPr>
              <a:t>thon Dictionaries</a:t>
            </a:r>
          </a:p>
        </p:txBody>
      </p:sp>
      <p:sp>
        <p:nvSpPr>
          <p:cNvPr id="14" name="TextBox 13">
            <a:extLst>
              <a:ext uri="{FF2B5EF4-FFF2-40B4-BE49-F238E27FC236}">
                <a16:creationId xmlns:a16="http://schemas.microsoft.com/office/drawing/2014/main" id="{EF7EADD1-333B-4E05-8232-A7C83E903F73}"/>
              </a:ext>
            </a:extLst>
          </p:cNvPr>
          <p:cNvSpPr txBox="1"/>
          <p:nvPr/>
        </p:nvSpPr>
        <p:spPr>
          <a:xfrm>
            <a:off x="1676993" y="4489121"/>
            <a:ext cx="5790011" cy="323165"/>
          </a:xfrm>
          <a:prstGeom prst="rect">
            <a:avLst/>
          </a:prstGeom>
          <a:noFill/>
        </p:spPr>
        <p:txBody>
          <a:bodyPr wrap="square" rtlCol="0">
            <a:spAutoFit/>
          </a:bodyPr>
          <a:lstStyle/>
          <a:p>
            <a:pPr algn="ctr"/>
            <a:r>
              <a:rPr lang="en-US" sz="750" spc="225" dirty="0">
                <a:solidFill>
                  <a:schemeClr val="bg1"/>
                </a:solidFill>
                <a:latin typeface="Work Sans" panose="00000500000000000000" pitchFamily="50" charset="0"/>
              </a:rPr>
              <a:t>c.nyssen@nescol.ac.uk   © NESCOL 2020  </a:t>
            </a:r>
          </a:p>
          <a:p>
            <a:pPr algn="ctr"/>
            <a:r>
              <a:rPr lang="en-US" sz="750" spc="225" dirty="0">
                <a:solidFill>
                  <a:schemeClr val="bg1"/>
                </a:solidFill>
                <a:latin typeface="Work Sans" panose="00000500000000000000" pitchFamily="50" charset="0"/>
              </a:rPr>
              <a:t>some materials adapted © Dr Charles Severance, University of Michigan, 2013   </a:t>
            </a:r>
          </a:p>
        </p:txBody>
      </p:sp>
    </p:spTree>
    <p:extLst>
      <p:ext uri="{BB962C8B-B14F-4D97-AF65-F5344CB8AC3E}">
        <p14:creationId xmlns:p14="http://schemas.microsoft.com/office/powerpoint/2010/main" val="61665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anim calcmode="lin" valueType="num">
                                      <p:cBhvr>
                                        <p:cTn id="20" dur="500" fill="hold"/>
                                        <p:tgtEl>
                                          <p:spTgt spid="13"/>
                                        </p:tgtEl>
                                        <p:attrNameLst>
                                          <p:attrName>ppt_x</p:attrName>
                                        </p:attrNameLst>
                                      </p:cBhvr>
                                      <p:tavLst>
                                        <p:tav tm="0">
                                          <p:val>
                                            <p:strVal val="#ppt_x"/>
                                          </p:val>
                                        </p:tav>
                                        <p:tav tm="100000">
                                          <p:val>
                                            <p:strVal val="#ppt_x"/>
                                          </p:val>
                                        </p:tav>
                                      </p:tavLst>
                                    </p:anim>
                                    <p:anim calcmode="lin" valueType="num">
                                      <p:cBhvr>
                                        <p:cTn id="21" dur="500" fill="hold"/>
                                        <p:tgtEl>
                                          <p:spTgt spid="13"/>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2" presetClass="entr" presetSubtype="4"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D1AB-ABE4-4C13-9413-2F8F98E03732}"/>
              </a:ext>
            </a:extLst>
          </p:cNvPr>
          <p:cNvSpPr>
            <a:spLocks noGrp="1"/>
          </p:cNvSpPr>
          <p:nvPr>
            <p:ph type="title"/>
          </p:nvPr>
        </p:nvSpPr>
        <p:spPr/>
        <p:txBody>
          <a:bodyPr/>
          <a:lstStyle/>
          <a:p>
            <a:r>
              <a:rPr lang="en-US" sz="3200" b="1" dirty="0">
                <a:solidFill>
                  <a:srgbClr val="ED7D31"/>
                </a:solidFill>
              </a:rPr>
              <a:t>The get() Method For a </a:t>
            </a:r>
            <a:r>
              <a:rPr lang="en-US" sz="3200" b="1" dirty="0" err="1">
                <a:solidFill>
                  <a:srgbClr val="ED7D31"/>
                </a:solidFill>
              </a:rPr>
              <a:t>Dictionar</a:t>
            </a:r>
            <a:r>
              <a:rPr lang="en-GB" sz="3200" b="1" dirty="0">
                <a:solidFill>
                  <a:srgbClr val="ED7D31"/>
                </a:solidFill>
              </a:rPr>
              <a:t>y</a:t>
            </a:r>
          </a:p>
        </p:txBody>
      </p:sp>
      <p:sp>
        <p:nvSpPr>
          <p:cNvPr id="3" name="Content Placeholder 2">
            <a:extLst>
              <a:ext uri="{FF2B5EF4-FFF2-40B4-BE49-F238E27FC236}">
                <a16:creationId xmlns:a16="http://schemas.microsoft.com/office/drawing/2014/main" id="{87AB976E-E33C-4B3F-BB62-33CD03630E78}"/>
              </a:ext>
            </a:extLst>
          </p:cNvPr>
          <p:cNvSpPr>
            <a:spLocks noGrp="1"/>
          </p:cNvSpPr>
          <p:nvPr>
            <p:ph sz="half" idx="1"/>
          </p:nvPr>
        </p:nvSpPr>
        <p:spPr>
          <a:xfrm>
            <a:off x="628650" y="1104464"/>
            <a:ext cx="2818273" cy="3765191"/>
          </a:xfrm>
        </p:spPr>
        <p:txBody>
          <a:bodyPr>
            <a:normAutofit/>
          </a:bodyPr>
          <a:lstStyle/>
          <a:p>
            <a:pPr marL="0" indent="0">
              <a:buNone/>
            </a:pPr>
            <a:r>
              <a:rPr lang="en-GB" sz="2000" dirty="0"/>
              <a:t>The pattern of checking to see whether something is already in a dictionary, and returning a default if it is not, is so common that Python has a built-in method called </a:t>
            </a:r>
            <a:r>
              <a:rPr lang="en-GB" sz="2000" dirty="0">
                <a:solidFill>
                  <a:schemeClr val="accent6"/>
                </a:solidFill>
              </a:rPr>
              <a:t>get() </a:t>
            </a:r>
            <a:r>
              <a:rPr lang="en-GB" sz="2000" dirty="0"/>
              <a:t>to handle this – and it also returns a default, without a traceback, if the item is not found.</a:t>
            </a:r>
          </a:p>
        </p:txBody>
      </p:sp>
      <p:pic>
        <p:nvPicPr>
          <p:cNvPr id="5" name="Picture 4" descr="Screenshot of Python code showing creation of a dictionary and counting occurrences of key values using a get() method">
            <a:extLst>
              <a:ext uri="{FF2B5EF4-FFF2-40B4-BE49-F238E27FC236}">
                <a16:creationId xmlns:a16="http://schemas.microsoft.com/office/drawing/2014/main" id="{9E9E0556-E3E3-4026-82D5-E9876CFEB29C}"/>
              </a:ext>
            </a:extLst>
          </p:cNvPr>
          <p:cNvPicPr>
            <a:picLocks noChangeAspect="1"/>
          </p:cNvPicPr>
          <p:nvPr/>
        </p:nvPicPr>
        <p:blipFill>
          <a:blip r:embed="rId2"/>
          <a:stretch>
            <a:fillRect/>
          </a:stretch>
        </p:blipFill>
        <p:spPr>
          <a:xfrm>
            <a:off x="3631801" y="1104465"/>
            <a:ext cx="5068427" cy="3768183"/>
          </a:xfrm>
          <a:prstGeom prst="rect">
            <a:avLst/>
          </a:prstGeom>
        </p:spPr>
      </p:pic>
    </p:spTree>
    <p:extLst>
      <p:ext uri="{BB962C8B-B14F-4D97-AF65-F5344CB8AC3E}">
        <p14:creationId xmlns:p14="http://schemas.microsoft.com/office/powerpoint/2010/main" val="483600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D1AB-ABE4-4C13-9413-2F8F98E03732}"/>
              </a:ext>
            </a:extLst>
          </p:cNvPr>
          <p:cNvSpPr>
            <a:spLocks noGrp="1"/>
          </p:cNvSpPr>
          <p:nvPr>
            <p:ph type="title"/>
          </p:nvPr>
        </p:nvSpPr>
        <p:spPr/>
        <p:txBody>
          <a:bodyPr/>
          <a:lstStyle/>
          <a:p>
            <a:r>
              <a:rPr lang="en-GB" sz="3200" b="1" dirty="0">
                <a:solidFill>
                  <a:srgbClr val="ED7D31"/>
                </a:solidFill>
              </a:rPr>
              <a:t>Simplified Counting With get()</a:t>
            </a:r>
          </a:p>
        </p:txBody>
      </p:sp>
      <p:sp>
        <p:nvSpPr>
          <p:cNvPr id="3" name="Content Placeholder 2">
            <a:extLst>
              <a:ext uri="{FF2B5EF4-FFF2-40B4-BE49-F238E27FC236}">
                <a16:creationId xmlns:a16="http://schemas.microsoft.com/office/drawing/2014/main" id="{87AB976E-E33C-4B3F-BB62-33CD03630E78}"/>
              </a:ext>
            </a:extLst>
          </p:cNvPr>
          <p:cNvSpPr>
            <a:spLocks noGrp="1"/>
          </p:cNvSpPr>
          <p:nvPr>
            <p:ph sz="half" idx="1"/>
          </p:nvPr>
        </p:nvSpPr>
        <p:spPr>
          <a:xfrm>
            <a:off x="628650" y="1104464"/>
            <a:ext cx="7886700" cy="3710423"/>
          </a:xfrm>
        </p:spPr>
        <p:txBody>
          <a:bodyPr>
            <a:normAutofit/>
          </a:bodyPr>
          <a:lstStyle/>
          <a:p>
            <a:pPr marL="0" indent="0">
              <a:buNone/>
            </a:pPr>
            <a:r>
              <a:rPr lang="en-GB" sz="2000" dirty="0"/>
              <a:t>We can also use get() and just provide a default value of 0 where the key is not yet in the dictionary – and just add one! </a:t>
            </a:r>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buNone/>
            </a:pPr>
            <a:endParaRPr lang="en-GB" sz="2000" dirty="0"/>
          </a:p>
          <a:p>
            <a:pPr marL="0" indent="0" algn="ctr">
              <a:buNone/>
            </a:pPr>
            <a:r>
              <a:rPr lang="en-GB" sz="2000" dirty="0">
                <a:hlinkClick r:id="rId2"/>
              </a:rPr>
              <a:t>Useful video about counting here ;)</a:t>
            </a:r>
            <a:endParaRPr lang="en-GB" sz="2000" dirty="0"/>
          </a:p>
        </p:txBody>
      </p:sp>
      <p:pic>
        <p:nvPicPr>
          <p:cNvPr id="5" name="Picture 4" descr="Screenshot of Python code showing counting occurrences of key values using a get() method">
            <a:extLst>
              <a:ext uri="{FF2B5EF4-FFF2-40B4-BE49-F238E27FC236}">
                <a16:creationId xmlns:a16="http://schemas.microsoft.com/office/drawing/2014/main" id="{02A590EE-0F35-43B3-A836-E33F811F5C02}"/>
              </a:ext>
            </a:extLst>
          </p:cNvPr>
          <p:cNvPicPr>
            <a:picLocks noChangeAspect="1"/>
          </p:cNvPicPr>
          <p:nvPr/>
        </p:nvPicPr>
        <p:blipFill>
          <a:blip r:embed="rId3"/>
          <a:stretch>
            <a:fillRect/>
          </a:stretch>
        </p:blipFill>
        <p:spPr>
          <a:xfrm>
            <a:off x="628650" y="1812882"/>
            <a:ext cx="7886700" cy="2399785"/>
          </a:xfrm>
          <a:prstGeom prst="rect">
            <a:avLst/>
          </a:prstGeom>
        </p:spPr>
      </p:pic>
    </p:spTree>
    <p:extLst>
      <p:ext uri="{BB962C8B-B14F-4D97-AF65-F5344CB8AC3E}">
        <p14:creationId xmlns:p14="http://schemas.microsoft.com/office/powerpoint/2010/main" val="268798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7F0A8-C682-4309-A881-13B7A2A216D2}"/>
              </a:ext>
            </a:extLst>
          </p:cNvPr>
          <p:cNvSpPr txBox="1"/>
          <p:nvPr/>
        </p:nvSpPr>
        <p:spPr>
          <a:xfrm>
            <a:off x="579838" y="345619"/>
            <a:ext cx="6713591" cy="630942"/>
          </a:xfrm>
          <a:prstGeom prst="rect">
            <a:avLst/>
          </a:prstGeom>
          <a:noFill/>
        </p:spPr>
        <p:txBody>
          <a:bodyPr wrap="square" rtlCol="0">
            <a:spAutoFit/>
          </a:bodyPr>
          <a:lstStyle/>
          <a:p>
            <a:r>
              <a:rPr lang="en-US" sz="3500" b="1" dirty="0" err="1">
                <a:solidFill>
                  <a:srgbClr val="ED7D31"/>
                </a:solidFill>
                <a:latin typeface="+mj-lt"/>
                <a:ea typeface="+mj-ea"/>
                <a:cs typeface="+mj-cs"/>
              </a:rPr>
              <a:t>Dictionar</a:t>
            </a:r>
            <a:r>
              <a:rPr lang="en-GB" sz="3500" b="1" dirty="0" err="1">
                <a:solidFill>
                  <a:srgbClr val="ED7D31"/>
                </a:solidFill>
                <a:latin typeface="+mj-lt"/>
                <a:ea typeface="+mj-ea"/>
                <a:cs typeface="+mj-cs"/>
              </a:rPr>
              <a:t>ies</a:t>
            </a:r>
            <a:r>
              <a:rPr lang="en-GB" sz="3500" b="1" dirty="0">
                <a:solidFill>
                  <a:srgbClr val="ED7D31"/>
                </a:solidFill>
                <a:latin typeface="+mj-lt"/>
                <a:ea typeface="+mj-ea"/>
                <a:cs typeface="+mj-cs"/>
              </a:rPr>
              <a:t> and Definite Loops</a:t>
            </a:r>
            <a:endParaRPr lang="en-US" sz="3500" b="1" dirty="0">
              <a:solidFill>
                <a:srgbClr val="ED7D31"/>
              </a:solidFill>
              <a:latin typeface="+mj-lt"/>
              <a:ea typeface="+mj-ea"/>
              <a:cs typeface="+mj-cs"/>
            </a:endParaRPr>
          </a:p>
        </p:txBody>
      </p:sp>
      <p:sp>
        <p:nvSpPr>
          <p:cNvPr id="6" name="TextBox 5">
            <a:extLst>
              <a:ext uri="{FF2B5EF4-FFF2-40B4-BE49-F238E27FC236}">
                <a16:creationId xmlns:a16="http://schemas.microsoft.com/office/drawing/2014/main" id="{E76EAF44-2765-47A6-8DD1-85DEA1D61041}"/>
              </a:ext>
            </a:extLst>
          </p:cNvPr>
          <p:cNvSpPr txBox="1"/>
          <p:nvPr/>
        </p:nvSpPr>
        <p:spPr>
          <a:xfrm>
            <a:off x="4348975" y="1306851"/>
            <a:ext cx="4349850" cy="3139321"/>
          </a:xfrm>
          <a:prstGeom prst="rect">
            <a:avLst/>
          </a:prstGeom>
          <a:noFill/>
        </p:spPr>
        <p:txBody>
          <a:bodyPr wrap="square" rtlCol="0">
            <a:spAutoFit/>
          </a:bodyPr>
          <a:lstStyle/>
          <a:p>
            <a:r>
              <a:rPr lang="en-GB" dirty="0"/>
              <a:t>We saw last week that dictionaries are often built using hash tables. As the name suggests, hash tables rely on a concept called </a:t>
            </a:r>
            <a:r>
              <a:rPr lang="en-GB" b="1" dirty="0"/>
              <a:t>hashing</a:t>
            </a:r>
            <a:r>
              <a:rPr lang="en-GB" dirty="0"/>
              <a:t>, to ensure that each keyword is uniquely referred to in memory.  </a:t>
            </a:r>
          </a:p>
          <a:p>
            <a:endParaRPr lang="en-GB" dirty="0"/>
          </a:p>
          <a:p>
            <a:r>
              <a:rPr lang="en-GB" dirty="0"/>
              <a:t>Unfortunately, however, this means that dictionaries are stored by the order of their hashed keys, and not in any order that makes sense to the user.  This is why they are sometimes referred to as </a:t>
            </a:r>
            <a:r>
              <a:rPr lang="en-GB" dirty="0">
                <a:solidFill>
                  <a:schemeClr val="accent6"/>
                </a:solidFill>
              </a:rPr>
              <a:t>bag structures. </a:t>
            </a:r>
            <a:endParaRPr lang="en-US" dirty="0">
              <a:solidFill>
                <a:schemeClr val="accent6"/>
              </a:solidFill>
            </a:endParaRPr>
          </a:p>
        </p:txBody>
      </p:sp>
      <p:pic>
        <p:nvPicPr>
          <p:cNvPr id="7" name="Picture 2" descr="A handbag with the contents displayed - items include a tape measure, a calculator, a USB stick, a coin purse, some pencils and a make-up bag.">
            <a:extLst>
              <a:ext uri="{FF2B5EF4-FFF2-40B4-BE49-F238E27FC236}">
                <a16:creationId xmlns:a16="http://schemas.microsoft.com/office/drawing/2014/main" id="{6260913A-0EE1-4344-A4C2-4B379979FA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838" y="1396060"/>
            <a:ext cx="3524779" cy="264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0480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7F0A8-C682-4309-A881-13B7A2A216D2}"/>
              </a:ext>
            </a:extLst>
          </p:cNvPr>
          <p:cNvSpPr txBox="1"/>
          <p:nvPr/>
        </p:nvSpPr>
        <p:spPr>
          <a:xfrm>
            <a:off x="643771" y="420019"/>
            <a:ext cx="6713591" cy="646331"/>
          </a:xfrm>
          <a:prstGeom prst="rect">
            <a:avLst/>
          </a:prstGeom>
          <a:noFill/>
        </p:spPr>
        <p:txBody>
          <a:bodyPr wrap="square" rtlCol="0">
            <a:spAutoFit/>
          </a:bodyPr>
          <a:lstStyle/>
          <a:p>
            <a:r>
              <a:rPr lang="en-US" sz="3500" b="1" dirty="0">
                <a:solidFill>
                  <a:srgbClr val="ED7D31"/>
                </a:solidFill>
                <a:latin typeface="+mj-lt"/>
                <a:ea typeface="+mj-ea"/>
                <a:cs typeface="+mj-cs"/>
              </a:rPr>
              <a:t>Retrieving Lists of </a:t>
            </a:r>
            <a:r>
              <a:rPr lang="en-US" sz="3500" b="1" dirty="0" err="1">
                <a:solidFill>
                  <a:srgbClr val="ED7D31"/>
                </a:solidFill>
                <a:latin typeface="+mj-lt"/>
                <a:ea typeface="+mj-ea"/>
                <a:cs typeface="+mj-cs"/>
              </a:rPr>
              <a:t>Ke</a:t>
            </a:r>
            <a:r>
              <a:rPr lang="en-GB" sz="3500" b="1" dirty="0" err="1">
                <a:solidFill>
                  <a:srgbClr val="ED7D31"/>
                </a:solidFill>
                <a:latin typeface="+mj-lt"/>
                <a:ea typeface="+mj-ea"/>
                <a:cs typeface="+mj-cs"/>
              </a:rPr>
              <a:t>ys</a:t>
            </a:r>
            <a:r>
              <a:rPr lang="en-GB" sz="3500" b="1" dirty="0">
                <a:solidFill>
                  <a:srgbClr val="ED7D31"/>
                </a:solidFill>
                <a:latin typeface="+mj-lt"/>
                <a:ea typeface="+mj-ea"/>
                <a:cs typeface="+mj-cs"/>
              </a:rPr>
              <a:t> and Values</a:t>
            </a:r>
            <a:endParaRPr lang="en-US" sz="3500" b="1" dirty="0">
              <a:solidFill>
                <a:srgbClr val="ED7D31"/>
              </a:solidFill>
              <a:latin typeface="+mj-lt"/>
              <a:ea typeface="+mj-ea"/>
              <a:cs typeface="+mj-cs"/>
            </a:endParaRPr>
          </a:p>
        </p:txBody>
      </p:sp>
      <p:sp>
        <p:nvSpPr>
          <p:cNvPr id="6" name="TextBox 5">
            <a:extLst>
              <a:ext uri="{FF2B5EF4-FFF2-40B4-BE49-F238E27FC236}">
                <a16:creationId xmlns:a16="http://schemas.microsoft.com/office/drawing/2014/main" id="{E76EAF44-2765-47A6-8DD1-85DEA1D61041}"/>
              </a:ext>
            </a:extLst>
          </p:cNvPr>
          <p:cNvSpPr txBox="1"/>
          <p:nvPr/>
        </p:nvSpPr>
        <p:spPr>
          <a:xfrm>
            <a:off x="643771" y="1110310"/>
            <a:ext cx="7950160" cy="923330"/>
          </a:xfrm>
          <a:prstGeom prst="rect">
            <a:avLst/>
          </a:prstGeom>
          <a:noFill/>
        </p:spPr>
        <p:txBody>
          <a:bodyPr wrap="square" rtlCol="0">
            <a:spAutoFit/>
          </a:bodyPr>
          <a:lstStyle/>
          <a:p>
            <a:r>
              <a:rPr lang="en-US" dirty="0"/>
              <a:t>Even though dictionaries are not stored in an apparent order, we can still write a for loop that goes through all the entries in a </a:t>
            </a:r>
            <a:r>
              <a:rPr lang="en-US" dirty="0" err="1"/>
              <a:t>dictionar</a:t>
            </a:r>
            <a:r>
              <a:rPr lang="en-GB" dirty="0"/>
              <a:t>y – in actual fact it goes through all of the keys in the dictionary and looks up the corresponding values.</a:t>
            </a:r>
            <a:endParaRPr lang="en-US" dirty="0">
              <a:solidFill>
                <a:schemeClr val="accent6"/>
              </a:solidFill>
            </a:endParaRPr>
          </a:p>
        </p:txBody>
      </p:sp>
      <p:pic>
        <p:nvPicPr>
          <p:cNvPr id="3" name="Picture 2" descr="Screenshot of Python code showing creation of a dictionary and counting occurrences of key values">
            <a:extLst>
              <a:ext uri="{FF2B5EF4-FFF2-40B4-BE49-F238E27FC236}">
                <a16:creationId xmlns:a16="http://schemas.microsoft.com/office/drawing/2014/main" id="{466D5777-443B-44BE-BF70-980BCE03CDA4}"/>
              </a:ext>
            </a:extLst>
          </p:cNvPr>
          <p:cNvPicPr>
            <a:picLocks noChangeAspect="1"/>
          </p:cNvPicPr>
          <p:nvPr/>
        </p:nvPicPr>
        <p:blipFill>
          <a:blip r:embed="rId2"/>
          <a:stretch>
            <a:fillRect/>
          </a:stretch>
        </p:blipFill>
        <p:spPr>
          <a:xfrm>
            <a:off x="710619" y="2259186"/>
            <a:ext cx="7974437" cy="2343200"/>
          </a:xfrm>
          <a:prstGeom prst="rect">
            <a:avLst/>
          </a:prstGeom>
        </p:spPr>
      </p:pic>
    </p:spTree>
    <p:extLst>
      <p:ext uri="{BB962C8B-B14F-4D97-AF65-F5344CB8AC3E}">
        <p14:creationId xmlns:p14="http://schemas.microsoft.com/office/powerpoint/2010/main" val="13397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45691" y="528224"/>
            <a:ext cx="7898222" cy="1169551"/>
          </a:xfrm>
          <a:prstGeom prst="rect">
            <a:avLst/>
          </a:prstGeom>
          <a:noFill/>
        </p:spPr>
        <p:txBody>
          <a:bodyPr wrap="square" rtlCol="0">
            <a:spAutoFit/>
          </a:bodyPr>
          <a:lstStyle/>
          <a:p>
            <a:r>
              <a:rPr lang="en-US" sz="3500" b="1" dirty="0">
                <a:solidFill>
                  <a:srgbClr val="ED7D31"/>
                </a:solidFill>
              </a:rPr>
              <a:t>Retrieving Lists of </a:t>
            </a:r>
            <a:r>
              <a:rPr lang="en-US" sz="3500" b="1" dirty="0" err="1">
                <a:solidFill>
                  <a:srgbClr val="ED7D31"/>
                </a:solidFill>
              </a:rPr>
              <a:t>Ke</a:t>
            </a:r>
            <a:r>
              <a:rPr lang="en-GB" sz="3500" b="1" dirty="0" err="1">
                <a:solidFill>
                  <a:srgbClr val="ED7D31"/>
                </a:solidFill>
              </a:rPr>
              <a:t>ys</a:t>
            </a:r>
            <a:r>
              <a:rPr lang="en-GB" sz="3500" b="1" dirty="0">
                <a:solidFill>
                  <a:srgbClr val="ED7D31"/>
                </a:solidFill>
              </a:rPr>
              <a:t> and Values</a:t>
            </a:r>
            <a:endParaRPr lang="en-US" sz="3500" b="1" dirty="0">
              <a:solidFill>
                <a:srgbClr val="ED7D31"/>
              </a:solidFill>
            </a:endParaRPr>
          </a:p>
          <a:p>
            <a:endParaRPr lang="en-US" sz="3500" b="1" dirty="0">
              <a:solidFill>
                <a:srgbClr val="ED7D31"/>
              </a:solidFill>
              <a:latin typeface="+mj-lt"/>
              <a:ea typeface="+mj-ea"/>
              <a:cs typeface="+mj-cs"/>
            </a:endParaRPr>
          </a:p>
        </p:txBody>
      </p:sp>
      <p:sp>
        <p:nvSpPr>
          <p:cNvPr id="4" name="Rectangle 2">
            <a:extLst>
              <a:ext uri="{FF2B5EF4-FFF2-40B4-BE49-F238E27FC236}">
                <a16:creationId xmlns:a16="http://schemas.microsoft.com/office/drawing/2014/main" id="{1C7FC0CD-23BA-472E-82C0-7BC999525485}"/>
              </a:ext>
            </a:extLst>
          </p:cNvPr>
          <p:cNvSpPr>
            <a:spLocks noChangeArrowheads="1"/>
          </p:cNvSpPr>
          <p:nvPr/>
        </p:nvSpPr>
        <p:spPr bwMode="auto">
          <a:xfrm>
            <a:off x="545691" y="1159166"/>
            <a:ext cx="797419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dirty="0"/>
              <a:t>Yo</a:t>
            </a:r>
            <a:r>
              <a:rPr lang="en-GB" altLang="en-US" dirty="0"/>
              <a:t>u can print lists of ke</a:t>
            </a:r>
            <a:r>
              <a:rPr lang="en-GB" dirty="0"/>
              <a:t>y</a:t>
            </a:r>
            <a:r>
              <a:rPr lang="en-GB" altLang="en-US" dirty="0"/>
              <a:t>s, or values, or both, from dictionaries, like this -</a:t>
            </a:r>
          </a:p>
        </p:txBody>
      </p:sp>
      <p:pic>
        <p:nvPicPr>
          <p:cNvPr id="2" name="Picture 1" descr="Screenshot of Python code showing creation of a dictionary and counting occurrences of key values">
            <a:extLst>
              <a:ext uri="{FF2B5EF4-FFF2-40B4-BE49-F238E27FC236}">
                <a16:creationId xmlns:a16="http://schemas.microsoft.com/office/drawing/2014/main" id="{EC32826A-A226-4D3C-84E6-CE7BAC53EE0A}"/>
              </a:ext>
            </a:extLst>
          </p:cNvPr>
          <p:cNvPicPr>
            <a:picLocks noChangeAspect="1"/>
          </p:cNvPicPr>
          <p:nvPr/>
        </p:nvPicPr>
        <p:blipFill>
          <a:blip r:embed="rId2"/>
          <a:stretch>
            <a:fillRect/>
          </a:stretch>
        </p:blipFill>
        <p:spPr>
          <a:xfrm>
            <a:off x="264318" y="1697775"/>
            <a:ext cx="8615363" cy="2801054"/>
          </a:xfrm>
          <a:prstGeom prst="rect">
            <a:avLst/>
          </a:prstGeom>
        </p:spPr>
      </p:pic>
      <p:sp>
        <p:nvSpPr>
          <p:cNvPr id="3" name="TextBox 2">
            <a:extLst>
              <a:ext uri="{FF2B5EF4-FFF2-40B4-BE49-F238E27FC236}">
                <a16:creationId xmlns:a16="http://schemas.microsoft.com/office/drawing/2014/main" id="{1679D103-C95B-492C-BBB6-53F43995019F}"/>
              </a:ext>
            </a:extLst>
          </p:cNvPr>
          <p:cNvSpPr txBox="1"/>
          <p:nvPr/>
        </p:nvSpPr>
        <p:spPr>
          <a:xfrm>
            <a:off x="3500426" y="4668106"/>
            <a:ext cx="5629298" cy="276999"/>
          </a:xfrm>
          <a:prstGeom prst="rect">
            <a:avLst/>
          </a:prstGeom>
          <a:noFill/>
        </p:spPr>
        <p:txBody>
          <a:bodyPr wrap="none" rtlCol="0">
            <a:spAutoFit/>
          </a:bodyPr>
          <a:lstStyle/>
          <a:p>
            <a:r>
              <a:rPr lang="en-GB" sz="1200" dirty="0"/>
              <a:t>This is a structure called a </a:t>
            </a:r>
            <a:r>
              <a:rPr lang="en-GB" sz="1200" i="1" dirty="0"/>
              <a:t>tuple</a:t>
            </a:r>
            <a:r>
              <a:rPr lang="en-GB" sz="1200" dirty="0"/>
              <a:t> which is immutable, more about those in a wee minute</a:t>
            </a:r>
            <a:endParaRPr lang="en-GB" sz="1200" i="1" dirty="0"/>
          </a:p>
        </p:txBody>
      </p:sp>
      <p:cxnSp>
        <p:nvCxnSpPr>
          <p:cNvPr id="6" name="Straight Arrow Connector 5">
            <a:extLst>
              <a:ext uri="{FF2B5EF4-FFF2-40B4-BE49-F238E27FC236}">
                <a16:creationId xmlns:a16="http://schemas.microsoft.com/office/drawing/2014/main" id="{33ECEE05-CB42-4113-9CA6-3A099F60CB1F}"/>
              </a:ext>
            </a:extLst>
          </p:cNvPr>
          <p:cNvCxnSpPr/>
          <p:nvPr/>
        </p:nvCxnSpPr>
        <p:spPr>
          <a:xfrm flipH="1" flipV="1">
            <a:off x="6315075" y="4343400"/>
            <a:ext cx="71438" cy="324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5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45691" y="528224"/>
            <a:ext cx="7898222" cy="1169551"/>
          </a:xfrm>
          <a:prstGeom prst="rect">
            <a:avLst/>
          </a:prstGeom>
          <a:noFill/>
        </p:spPr>
        <p:txBody>
          <a:bodyPr wrap="square" rtlCol="0">
            <a:spAutoFit/>
          </a:bodyPr>
          <a:lstStyle/>
          <a:p>
            <a:r>
              <a:rPr lang="en-US" sz="3500" b="1" dirty="0">
                <a:solidFill>
                  <a:srgbClr val="ED7D31"/>
                </a:solidFill>
              </a:rPr>
              <a:t>Retrieving Lists of </a:t>
            </a:r>
            <a:r>
              <a:rPr lang="en-US" sz="3500" b="1" dirty="0" err="1">
                <a:solidFill>
                  <a:srgbClr val="ED7D31"/>
                </a:solidFill>
              </a:rPr>
              <a:t>Ke</a:t>
            </a:r>
            <a:r>
              <a:rPr lang="en-GB" sz="3500" b="1" dirty="0" err="1">
                <a:solidFill>
                  <a:srgbClr val="ED7D31"/>
                </a:solidFill>
              </a:rPr>
              <a:t>ys</a:t>
            </a:r>
            <a:r>
              <a:rPr lang="en-GB" sz="3500" b="1" dirty="0">
                <a:solidFill>
                  <a:srgbClr val="ED7D31"/>
                </a:solidFill>
              </a:rPr>
              <a:t> and Values</a:t>
            </a:r>
            <a:endParaRPr lang="en-US" sz="3500" b="1" dirty="0">
              <a:solidFill>
                <a:srgbClr val="ED7D31"/>
              </a:solidFill>
            </a:endParaRPr>
          </a:p>
          <a:p>
            <a:endParaRPr lang="en-US" sz="3500" b="1" dirty="0">
              <a:solidFill>
                <a:srgbClr val="ED7D31"/>
              </a:solidFill>
              <a:latin typeface="+mj-lt"/>
              <a:ea typeface="+mj-ea"/>
              <a:cs typeface="+mj-cs"/>
            </a:endParaRPr>
          </a:p>
        </p:txBody>
      </p:sp>
      <p:sp>
        <p:nvSpPr>
          <p:cNvPr id="4" name="Rectangle 2">
            <a:extLst>
              <a:ext uri="{FF2B5EF4-FFF2-40B4-BE49-F238E27FC236}">
                <a16:creationId xmlns:a16="http://schemas.microsoft.com/office/drawing/2014/main" id="{1C7FC0CD-23BA-472E-82C0-7BC999525485}"/>
              </a:ext>
            </a:extLst>
          </p:cNvPr>
          <p:cNvSpPr>
            <a:spLocks noChangeArrowheads="1"/>
          </p:cNvSpPr>
          <p:nvPr/>
        </p:nvSpPr>
        <p:spPr bwMode="auto">
          <a:xfrm>
            <a:off x="545691" y="1112999"/>
            <a:ext cx="797419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dirty="0"/>
              <a:t>We saw in the last slide that the </a:t>
            </a:r>
            <a:r>
              <a:rPr lang="en-GB" altLang="en-US" dirty="0">
                <a:solidFill>
                  <a:schemeClr val="accent6"/>
                </a:solidFill>
              </a:rPr>
              <a:t>.items() </a:t>
            </a:r>
            <a:r>
              <a:rPr lang="en-GB" altLang="en-US" dirty="0"/>
              <a:t>operator returned a list of tuples.</a:t>
            </a:r>
          </a:p>
          <a:p>
            <a:pPr lvl="0" defTabSz="914400" eaLnBrk="0" fontAlgn="base" hangingPunct="0">
              <a:spcBef>
                <a:spcPct val="0"/>
              </a:spcBef>
              <a:spcAft>
                <a:spcPct val="0"/>
              </a:spcAft>
            </a:pPr>
            <a:r>
              <a:rPr lang="en-GB" altLang="en-US" dirty="0"/>
              <a:t>To iterate over a list of tuples, we need two iterators (here I have used </a:t>
            </a:r>
            <a:r>
              <a:rPr lang="en-GB" altLang="en-US" i="1" dirty="0"/>
              <a:t>k </a:t>
            </a:r>
            <a:r>
              <a:rPr lang="en-GB" altLang="en-US" dirty="0"/>
              <a:t>and </a:t>
            </a:r>
            <a:r>
              <a:rPr lang="en-GB" altLang="en-US" i="1" dirty="0"/>
              <a:t>v</a:t>
            </a:r>
            <a:r>
              <a:rPr lang="en-GB" altLang="en-US" dirty="0"/>
              <a:t> to represent </a:t>
            </a:r>
            <a:r>
              <a:rPr lang="en-GB" altLang="en-US" i="1" dirty="0"/>
              <a:t>ke</a:t>
            </a:r>
            <a:r>
              <a:rPr lang="en-GB" i="1" dirty="0"/>
              <a:t>y</a:t>
            </a:r>
            <a:r>
              <a:rPr lang="en-GB" altLang="en-US" dirty="0"/>
              <a:t> and </a:t>
            </a:r>
            <a:r>
              <a:rPr lang="en-GB" altLang="en-US" i="1" dirty="0"/>
              <a:t>value).</a:t>
            </a:r>
            <a:endParaRPr lang="en-GB" altLang="en-US" dirty="0"/>
          </a:p>
        </p:txBody>
      </p:sp>
      <p:pic>
        <p:nvPicPr>
          <p:cNvPr id="5" name="Picture 4" descr="Screenshot of Python code showing creation of a dictionary, counting occurrences of key values, and displaying key/value pairs">
            <a:extLst>
              <a:ext uri="{FF2B5EF4-FFF2-40B4-BE49-F238E27FC236}">
                <a16:creationId xmlns:a16="http://schemas.microsoft.com/office/drawing/2014/main" id="{78121AC0-7C70-4101-9C4E-65C2123785C5}"/>
              </a:ext>
            </a:extLst>
          </p:cNvPr>
          <p:cNvPicPr>
            <a:picLocks noChangeAspect="1"/>
          </p:cNvPicPr>
          <p:nvPr/>
        </p:nvPicPr>
        <p:blipFill>
          <a:blip r:embed="rId2"/>
          <a:stretch>
            <a:fillRect/>
          </a:stretch>
        </p:blipFill>
        <p:spPr>
          <a:xfrm>
            <a:off x="371475" y="2205388"/>
            <a:ext cx="8236744" cy="2650340"/>
          </a:xfrm>
          <a:prstGeom prst="rect">
            <a:avLst/>
          </a:prstGeom>
        </p:spPr>
      </p:pic>
    </p:spTree>
    <p:extLst>
      <p:ext uri="{BB962C8B-B14F-4D97-AF65-F5344CB8AC3E}">
        <p14:creationId xmlns:p14="http://schemas.microsoft.com/office/powerpoint/2010/main" val="257992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70076" y="464643"/>
            <a:ext cx="7137739" cy="630942"/>
          </a:xfrm>
          <a:prstGeom prst="rect">
            <a:avLst/>
          </a:prstGeom>
          <a:noFill/>
        </p:spPr>
        <p:txBody>
          <a:bodyPr wrap="square" rtlCol="0">
            <a:spAutoFit/>
          </a:bodyPr>
          <a:lstStyle/>
          <a:p>
            <a:r>
              <a:rPr lang="en-US" sz="3500" b="1" dirty="0">
                <a:solidFill>
                  <a:srgbClr val="ED7D31"/>
                </a:solidFill>
                <a:latin typeface="+mj-lt"/>
                <a:ea typeface="+mj-ea"/>
                <a:cs typeface="+mj-cs"/>
              </a:rPr>
              <a:t>Dictionaries and File Operations</a:t>
            </a:r>
          </a:p>
        </p:txBody>
      </p:sp>
      <p:sp>
        <p:nvSpPr>
          <p:cNvPr id="5" name="TextBox 4">
            <a:extLst>
              <a:ext uri="{FF2B5EF4-FFF2-40B4-BE49-F238E27FC236}">
                <a16:creationId xmlns:a16="http://schemas.microsoft.com/office/drawing/2014/main" id="{33D5E4F3-FC9E-428F-8661-0534357137F9}"/>
              </a:ext>
            </a:extLst>
          </p:cNvPr>
          <p:cNvSpPr txBox="1"/>
          <p:nvPr/>
        </p:nvSpPr>
        <p:spPr>
          <a:xfrm>
            <a:off x="970076" y="1164030"/>
            <a:ext cx="7137739" cy="646331"/>
          </a:xfrm>
          <a:prstGeom prst="rect">
            <a:avLst/>
          </a:prstGeom>
          <a:noFill/>
        </p:spPr>
        <p:txBody>
          <a:bodyPr wrap="square" rtlCol="0">
            <a:spAutoFit/>
          </a:bodyPr>
          <a:lstStyle/>
          <a:p>
            <a:r>
              <a:rPr lang="en-GB" dirty="0"/>
              <a:t>We can use Python’s file operations to open a file and count how many instances of each word there are ….</a:t>
            </a:r>
          </a:p>
        </p:txBody>
      </p:sp>
      <p:pic>
        <p:nvPicPr>
          <p:cNvPr id="6" name="Picture 5" descr="Screenshot of Python code showing opening a file, creation of a dictionary of the words in the file, counting occurrences of key values, and displaying key/value pairs">
            <a:extLst>
              <a:ext uri="{FF2B5EF4-FFF2-40B4-BE49-F238E27FC236}">
                <a16:creationId xmlns:a16="http://schemas.microsoft.com/office/drawing/2014/main" id="{8150BE59-BA65-4E86-A5D4-883E235F29CE}"/>
              </a:ext>
            </a:extLst>
          </p:cNvPr>
          <p:cNvPicPr>
            <a:picLocks noChangeAspect="1"/>
          </p:cNvPicPr>
          <p:nvPr/>
        </p:nvPicPr>
        <p:blipFill>
          <a:blip r:embed="rId2"/>
          <a:stretch>
            <a:fillRect/>
          </a:stretch>
        </p:blipFill>
        <p:spPr>
          <a:xfrm>
            <a:off x="1028714" y="1878806"/>
            <a:ext cx="7116196" cy="2915479"/>
          </a:xfrm>
          <a:prstGeom prst="rect">
            <a:avLst/>
          </a:prstGeom>
        </p:spPr>
      </p:pic>
    </p:spTree>
    <p:extLst>
      <p:ext uri="{BB962C8B-B14F-4D97-AF65-F5344CB8AC3E}">
        <p14:creationId xmlns:p14="http://schemas.microsoft.com/office/powerpoint/2010/main" val="39047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82878" y="1829206"/>
            <a:ext cx="8353628" cy="540148"/>
          </a:xfrm>
          <a:prstGeom prst="rect">
            <a:avLst/>
          </a:prstGeom>
          <a:noFill/>
        </p:spPr>
        <p:txBody>
          <a:bodyPr wrap="square" rtlCol="0">
            <a:spAutoFit/>
          </a:bodyPr>
          <a:lstStyle/>
          <a:p>
            <a:endParaRPr lang="en-GB" dirty="0"/>
          </a:p>
          <a:p>
            <a:pPr>
              <a:lnSpc>
                <a:spcPct val="150000"/>
              </a:lnSpc>
            </a:pPr>
            <a:endParaRPr lang="en-US" sz="825" dirty="0">
              <a:solidFill>
                <a:schemeClr val="tx1">
                  <a:lumMod val="50000"/>
                  <a:lumOff val="50000"/>
                </a:schemeClr>
              </a:solidFill>
            </a:endParaRPr>
          </a:p>
        </p:txBody>
      </p:sp>
      <p:sp>
        <p:nvSpPr>
          <p:cNvPr id="2" name="Rectangle 2">
            <a:extLst>
              <a:ext uri="{FF2B5EF4-FFF2-40B4-BE49-F238E27FC236}">
                <a16:creationId xmlns:a16="http://schemas.microsoft.com/office/drawing/2014/main" id="{66EB1C7A-54C9-4E19-8F01-1FA132A32D1C}"/>
              </a:ext>
            </a:extLst>
          </p:cNvPr>
          <p:cNvSpPr>
            <a:spLocks noChangeArrowheads="1"/>
          </p:cNvSpPr>
          <p:nvPr/>
        </p:nvSpPr>
        <p:spPr bwMode="auto">
          <a:xfrm>
            <a:off x="441439" y="87426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3">
            <a:extLst>
              <a:ext uri="{FF2B5EF4-FFF2-40B4-BE49-F238E27FC236}">
                <a16:creationId xmlns:a16="http://schemas.microsoft.com/office/drawing/2014/main" id="{DE8B01D5-C14D-467C-99ED-3A094A732138}"/>
              </a:ext>
            </a:extLst>
          </p:cNvPr>
          <p:cNvSpPr>
            <a:spLocks noChangeArrowheads="1"/>
          </p:cNvSpPr>
          <p:nvPr/>
        </p:nvSpPr>
        <p:spPr bwMode="auto">
          <a:xfrm>
            <a:off x="510141" y="4225653"/>
            <a:ext cx="76628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t>…and add this piece of code to count which word makes the most appearances!</a:t>
            </a:r>
          </a:p>
        </p:txBody>
      </p:sp>
      <p:sp>
        <p:nvSpPr>
          <p:cNvPr id="8" name="Title 1">
            <a:extLst>
              <a:ext uri="{FF2B5EF4-FFF2-40B4-BE49-F238E27FC236}">
                <a16:creationId xmlns:a16="http://schemas.microsoft.com/office/drawing/2014/main" id="{C3022F37-8FBF-4580-8180-1C9663DB91EF}"/>
              </a:ext>
            </a:extLst>
          </p:cNvPr>
          <p:cNvSpPr txBox="1">
            <a:spLocks/>
          </p:cNvSpPr>
          <p:nvPr/>
        </p:nvSpPr>
        <p:spPr>
          <a:xfrm>
            <a:off x="628650" y="539948"/>
            <a:ext cx="7886700" cy="994172"/>
          </a:xfrm>
          <a:prstGeom prst="rect">
            <a:avLst/>
          </a:prstGeom>
        </p:spPr>
        <p:txBody>
          <a:bodyPr>
            <a:normAutofit fontScale="975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600" b="1" dirty="0">
                <a:solidFill>
                  <a:srgbClr val="ED7D31"/>
                </a:solidFill>
              </a:rPr>
              <a:t>Dictionaries and File Operations</a:t>
            </a:r>
            <a:br>
              <a:rPr lang="en-US" sz="3600" b="1" dirty="0">
                <a:solidFill>
                  <a:srgbClr val="ED7D31"/>
                </a:solidFill>
              </a:rPr>
            </a:br>
            <a:endParaRPr lang="en-GB" dirty="0"/>
          </a:p>
        </p:txBody>
      </p:sp>
      <p:pic>
        <p:nvPicPr>
          <p:cNvPr id="5" name="Picture 4" descr="Screenshot of Python code showing how to find which word occurs the most often">
            <a:extLst>
              <a:ext uri="{FF2B5EF4-FFF2-40B4-BE49-F238E27FC236}">
                <a16:creationId xmlns:a16="http://schemas.microsoft.com/office/drawing/2014/main" id="{11E06E51-7772-4C4B-B014-9EF72A3AD3B7}"/>
              </a:ext>
            </a:extLst>
          </p:cNvPr>
          <p:cNvPicPr>
            <a:picLocks noChangeAspect="1"/>
          </p:cNvPicPr>
          <p:nvPr/>
        </p:nvPicPr>
        <p:blipFill>
          <a:blip r:embed="rId2"/>
          <a:stretch>
            <a:fillRect/>
          </a:stretch>
        </p:blipFill>
        <p:spPr>
          <a:xfrm>
            <a:off x="945879" y="1219432"/>
            <a:ext cx="6791325" cy="2838450"/>
          </a:xfrm>
          <a:prstGeom prst="rect">
            <a:avLst/>
          </a:prstGeom>
        </p:spPr>
      </p:pic>
    </p:spTree>
    <p:extLst>
      <p:ext uri="{BB962C8B-B14F-4D97-AF65-F5344CB8AC3E}">
        <p14:creationId xmlns:p14="http://schemas.microsoft.com/office/powerpoint/2010/main" val="270985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nodePh="1">
                                  <p:stCondLst>
                                    <p:cond delay="0"/>
                                  </p:stCondLst>
                                  <p:endCondLst>
                                    <p:cond evt="begin" delay="0">
                                      <p:tn val="5"/>
                                    </p:cond>
                                  </p:end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459E-F7F2-4FAA-ADE9-358C8E164323}"/>
              </a:ext>
            </a:extLst>
          </p:cNvPr>
          <p:cNvSpPr>
            <a:spLocks noGrp="1"/>
          </p:cNvSpPr>
          <p:nvPr>
            <p:ph type="title"/>
          </p:nvPr>
        </p:nvSpPr>
        <p:spPr>
          <a:xfrm>
            <a:off x="628650" y="539948"/>
            <a:ext cx="7886700" cy="994172"/>
          </a:xfrm>
        </p:spPr>
        <p:txBody>
          <a:bodyPr>
            <a:normAutofit fontScale="90000"/>
          </a:bodyPr>
          <a:lstStyle/>
          <a:p>
            <a:r>
              <a:rPr lang="en-US" sz="3600" b="1" dirty="0">
                <a:solidFill>
                  <a:srgbClr val="ED7D31"/>
                </a:solidFill>
              </a:rPr>
              <a:t>Can We Sort a </a:t>
            </a:r>
            <a:r>
              <a:rPr lang="en-US" sz="3600" b="1" dirty="0" err="1">
                <a:solidFill>
                  <a:srgbClr val="ED7D31"/>
                </a:solidFill>
              </a:rPr>
              <a:t>Dictionar</a:t>
            </a:r>
            <a:r>
              <a:rPr lang="en-GB" altLang="en-US" sz="3600" b="1" dirty="0">
                <a:solidFill>
                  <a:srgbClr val="ED7D31"/>
                </a:solidFill>
              </a:rPr>
              <a:t>y?</a:t>
            </a:r>
            <a:br>
              <a:rPr lang="en-US" sz="3600" b="1" dirty="0">
                <a:solidFill>
                  <a:srgbClr val="ED7D31"/>
                </a:solidFill>
              </a:rPr>
            </a:br>
            <a:endParaRPr lang="en-GB" dirty="0"/>
          </a:p>
        </p:txBody>
      </p:sp>
      <p:sp>
        <p:nvSpPr>
          <p:cNvPr id="3" name="Content Placeholder 2">
            <a:extLst>
              <a:ext uri="{FF2B5EF4-FFF2-40B4-BE49-F238E27FC236}">
                <a16:creationId xmlns:a16="http://schemas.microsoft.com/office/drawing/2014/main" id="{482A54A5-CB31-4827-9AD8-F30D42AEBCF8}"/>
              </a:ext>
            </a:extLst>
          </p:cNvPr>
          <p:cNvSpPr>
            <a:spLocks noGrp="1"/>
          </p:cNvSpPr>
          <p:nvPr>
            <p:ph sz="half" idx="1"/>
          </p:nvPr>
        </p:nvSpPr>
        <p:spPr>
          <a:xfrm>
            <a:off x="628650" y="1340048"/>
            <a:ext cx="3836194" cy="3263504"/>
          </a:xfrm>
        </p:spPr>
        <p:txBody>
          <a:bodyPr/>
          <a:lstStyle/>
          <a:p>
            <a:pPr marL="0" indent="0">
              <a:buNone/>
            </a:pPr>
            <a:r>
              <a:rPr lang="en-GB" dirty="0"/>
              <a:t>The answer to this is…. kind of.</a:t>
            </a:r>
          </a:p>
          <a:p>
            <a:pPr marL="0" indent="0">
              <a:buNone/>
            </a:pPr>
            <a:r>
              <a:rPr lang="en-GB" dirty="0"/>
              <a:t>We saw a couple of slides ago that the </a:t>
            </a:r>
            <a:r>
              <a:rPr lang="en-GB" dirty="0">
                <a:solidFill>
                  <a:schemeClr val="accent6"/>
                </a:solidFill>
              </a:rPr>
              <a:t>.items() </a:t>
            </a:r>
            <a:r>
              <a:rPr lang="en-GB" dirty="0"/>
              <a:t>operator returned a dictionar</a:t>
            </a:r>
            <a:r>
              <a:rPr lang="en-GB" altLang="en-US" dirty="0"/>
              <a:t>y</a:t>
            </a:r>
            <a:r>
              <a:rPr lang="en-GB" dirty="0"/>
              <a:t> as a </a:t>
            </a:r>
            <a:r>
              <a:rPr lang="en-GB" dirty="0">
                <a:solidFill>
                  <a:schemeClr val="accent6"/>
                </a:solidFill>
              </a:rPr>
              <a:t>list of tuples</a:t>
            </a:r>
            <a:r>
              <a:rPr lang="en-GB" dirty="0"/>
              <a:t>. </a:t>
            </a:r>
          </a:p>
          <a:p>
            <a:pPr marL="0" indent="0">
              <a:buNone/>
            </a:pPr>
            <a:r>
              <a:rPr lang="en-GB" dirty="0"/>
              <a:t>A tuple is another kind of sequence in P</a:t>
            </a:r>
            <a:r>
              <a:rPr lang="en-GB" altLang="en-US" dirty="0"/>
              <a:t>ython that behaves in the same way as a list, having indexed elements that start at 0.</a:t>
            </a:r>
            <a:endParaRPr lang="en-GB" dirty="0"/>
          </a:p>
          <a:p>
            <a:pPr marL="0" indent="0">
              <a:buNone/>
            </a:pPr>
            <a:endParaRPr lang="en-GB" dirty="0"/>
          </a:p>
          <a:p>
            <a:pPr marL="0" indent="0">
              <a:buNone/>
            </a:pPr>
            <a:endParaRPr lang="en-GB" dirty="0"/>
          </a:p>
          <a:p>
            <a:endParaRPr lang="en-GB" dirty="0"/>
          </a:p>
        </p:txBody>
      </p:sp>
      <p:pic>
        <p:nvPicPr>
          <p:cNvPr id="4" name="Picture 3" descr="Screenshot of Python code showing a dictionary and displaying key/value pairs">
            <a:extLst>
              <a:ext uri="{FF2B5EF4-FFF2-40B4-BE49-F238E27FC236}">
                <a16:creationId xmlns:a16="http://schemas.microsoft.com/office/drawing/2014/main" id="{649E2988-9DCB-47D6-A58D-9490CFD528F7}"/>
              </a:ext>
            </a:extLst>
          </p:cNvPr>
          <p:cNvPicPr>
            <a:picLocks noChangeAspect="1"/>
          </p:cNvPicPr>
          <p:nvPr/>
        </p:nvPicPr>
        <p:blipFill>
          <a:blip r:embed="rId2"/>
          <a:stretch>
            <a:fillRect/>
          </a:stretch>
        </p:blipFill>
        <p:spPr>
          <a:xfrm>
            <a:off x="4679158" y="1397198"/>
            <a:ext cx="3541627" cy="2727402"/>
          </a:xfrm>
          <a:prstGeom prst="rect">
            <a:avLst/>
          </a:prstGeom>
        </p:spPr>
      </p:pic>
    </p:spTree>
    <p:extLst>
      <p:ext uri="{BB962C8B-B14F-4D97-AF65-F5344CB8AC3E}">
        <p14:creationId xmlns:p14="http://schemas.microsoft.com/office/powerpoint/2010/main" val="422078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459E-F7F2-4FAA-ADE9-358C8E164323}"/>
              </a:ext>
            </a:extLst>
          </p:cNvPr>
          <p:cNvSpPr>
            <a:spLocks noGrp="1"/>
          </p:cNvSpPr>
          <p:nvPr>
            <p:ph type="title"/>
          </p:nvPr>
        </p:nvSpPr>
        <p:spPr>
          <a:xfrm>
            <a:off x="628650" y="539948"/>
            <a:ext cx="7886700" cy="994172"/>
          </a:xfrm>
        </p:spPr>
        <p:txBody>
          <a:bodyPr>
            <a:normAutofit fontScale="90000"/>
          </a:bodyPr>
          <a:lstStyle/>
          <a:p>
            <a:r>
              <a:rPr lang="en-US" sz="3600" b="1" dirty="0">
                <a:solidFill>
                  <a:srgbClr val="ED7D31"/>
                </a:solidFill>
              </a:rPr>
              <a:t>But Tuples Are Immutable….</a:t>
            </a:r>
            <a:br>
              <a:rPr lang="en-US" sz="3600" b="1" dirty="0">
                <a:solidFill>
                  <a:srgbClr val="ED7D31"/>
                </a:solidFill>
              </a:rPr>
            </a:br>
            <a:endParaRPr lang="en-GB" dirty="0"/>
          </a:p>
        </p:txBody>
      </p:sp>
      <p:sp>
        <p:nvSpPr>
          <p:cNvPr id="4" name="Rectangle 3">
            <a:extLst>
              <a:ext uri="{FF2B5EF4-FFF2-40B4-BE49-F238E27FC236}">
                <a16:creationId xmlns:a16="http://schemas.microsoft.com/office/drawing/2014/main" id="{FDC12C17-9103-441B-8567-DDB167BCCACD}"/>
              </a:ext>
            </a:extLst>
          </p:cNvPr>
          <p:cNvSpPr/>
          <p:nvPr/>
        </p:nvSpPr>
        <p:spPr>
          <a:xfrm>
            <a:off x="628650" y="1250466"/>
            <a:ext cx="2672111" cy="2746457"/>
          </a:xfrm>
          <a:prstGeom prst="rect">
            <a:avLst/>
          </a:prstGeom>
        </p:spPr>
        <p:txBody>
          <a:bodyPr wrap="square">
            <a:spAutoFit/>
          </a:bodyPr>
          <a:lstStyle/>
          <a:p>
            <a:pPr>
              <a:lnSpc>
                <a:spcPct val="107000"/>
              </a:lnSpc>
              <a:spcAft>
                <a:spcPts val="800"/>
              </a:spcAft>
            </a:pPr>
            <a:r>
              <a:rPr lang="en-GB" dirty="0">
                <a:latin typeface="Calibri" panose="020F0502020204030204" pitchFamily="34" charset="0"/>
                <a:ea typeface="Yu Mincho" panose="02020400000000000000" pitchFamily="18" charset="-128"/>
                <a:cs typeface="Arial" panose="020B0604020202020204" pitchFamily="34" charset="0"/>
              </a:rPr>
              <a:t>Once </a:t>
            </a:r>
            <a:r>
              <a:rPr lang="en-GB" altLang="en-US" dirty="0"/>
              <a:t>y</a:t>
            </a:r>
            <a:r>
              <a:rPr lang="en-GB" dirty="0">
                <a:latin typeface="Calibri" panose="020F0502020204030204" pitchFamily="34" charset="0"/>
                <a:ea typeface="Yu Mincho" panose="02020400000000000000" pitchFamily="18" charset="-128"/>
                <a:cs typeface="Arial" panose="020B0604020202020204" pitchFamily="34" charset="0"/>
              </a:rPr>
              <a:t>ou have created them, the</a:t>
            </a:r>
            <a:r>
              <a:rPr lang="en-GB" altLang="en-US" dirty="0"/>
              <a:t>y are immutable, like a string. You can change the contents of a list, but not a tuple. You cannot sort, reverse or assign new values to a tuple (these will all result in traceback errors).</a:t>
            </a:r>
            <a:endParaRPr lang="en-GB" dirty="0">
              <a:latin typeface="Calibri" panose="020F0502020204030204" pitchFamily="34" charset="0"/>
              <a:ea typeface="Yu Mincho" panose="02020400000000000000" pitchFamily="18" charset="-128"/>
              <a:cs typeface="Arial" panose="020B0604020202020204" pitchFamily="34" charset="0"/>
            </a:endParaRPr>
          </a:p>
        </p:txBody>
      </p:sp>
      <p:pic>
        <p:nvPicPr>
          <p:cNvPr id="7" name="Picture 6" descr="Screenshot of Python code showing traceback errors when attempting to perform invalid operations on tuples">
            <a:extLst>
              <a:ext uri="{FF2B5EF4-FFF2-40B4-BE49-F238E27FC236}">
                <a16:creationId xmlns:a16="http://schemas.microsoft.com/office/drawing/2014/main" id="{D8458394-568D-4679-959B-E9EDE11F20BC}"/>
              </a:ext>
            </a:extLst>
          </p:cNvPr>
          <p:cNvPicPr>
            <a:picLocks noChangeAspect="1"/>
          </p:cNvPicPr>
          <p:nvPr/>
        </p:nvPicPr>
        <p:blipFill>
          <a:blip r:embed="rId2"/>
          <a:stretch>
            <a:fillRect/>
          </a:stretch>
        </p:blipFill>
        <p:spPr>
          <a:xfrm>
            <a:off x="3594793" y="1329936"/>
            <a:ext cx="5130232" cy="1994790"/>
          </a:xfrm>
          <a:prstGeom prst="rect">
            <a:avLst/>
          </a:prstGeom>
        </p:spPr>
      </p:pic>
      <p:sp>
        <p:nvSpPr>
          <p:cNvPr id="8" name="TextBox 7">
            <a:extLst>
              <a:ext uri="{FF2B5EF4-FFF2-40B4-BE49-F238E27FC236}">
                <a16:creationId xmlns:a16="http://schemas.microsoft.com/office/drawing/2014/main" id="{EBD3594E-1C71-4802-A05A-1CDC43A87855}"/>
              </a:ext>
            </a:extLst>
          </p:cNvPr>
          <p:cNvSpPr txBox="1"/>
          <p:nvPr/>
        </p:nvSpPr>
        <p:spPr>
          <a:xfrm>
            <a:off x="3490976" y="3514549"/>
            <a:ext cx="5510665" cy="1200329"/>
          </a:xfrm>
          <a:prstGeom prst="rect">
            <a:avLst/>
          </a:prstGeom>
          <a:noFill/>
        </p:spPr>
        <p:txBody>
          <a:bodyPr wrap="square" rtlCol="0">
            <a:spAutoFit/>
          </a:bodyPr>
          <a:lstStyle/>
          <a:p>
            <a:r>
              <a:rPr lang="en-GB" dirty="0"/>
              <a:t>Tuples are, however, ver</a:t>
            </a:r>
            <a:r>
              <a:rPr lang="en-GB" altLang="en-US" dirty="0"/>
              <a:t>y efficient for Python to use; they require less memory and processing resources than lists do, so you should use them in place of lists wherever possible (especially if it is just a temporary variable).</a:t>
            </a:r>
            <a:endParaRPr lang="en-GB" dirty="0"/>
          </a:p>
        </p:txBody>
      </p:sp>
    </p:spTree>
    <p:extLst>
      <p:ext uri="{BB962C8B-B14F-4D97-AF65-F5344CB8AC3E}">
        <p14:creationId xmlns:p14="http://schemas.microsoft.com/office/powerpoint/2010/main" val="1341174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65E6A2C7-79DC-43AF-A596-9C093E040DC9}"/>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1786" r="21786"/>
          <a:stretch>
            <a:fillRect/>
          </a:stretch>
        </p:blipFill>
        <p:spPr/>
      </p:pic>
      <p:sp>
        <p:nvSpPr>
          <p:cNvPr id="13" name="TextBox 12"/>
          <p:cNvSpPr txBox="1"/>
          <p:nvPr/>
        </p:nvSpPr>
        <p:spPr>
          <a:xfrm>
            <a:off x="3767479" y="1559020"/>
            <a:ext cx="4215665" cy="830997"/>
          </a:xfrm>
          <a:prstGeom prst="rect">
            <a:avLst/>
          </a:prstGeom>
          <a:noFill/>
        </p:spPr>
        <p:txBody>
          <a:bodyPr wrap="square" rtlCol="0">
            <a:spAutoFit/>
          </a:bodyPr>
          <a:lstStyle/>
          <a:p>
            <a:r>
              <a:rPr lang="en-ID" sz="2400" b="1" dirty="0">
                <a:solidFill>
                  <a:schemeClr val="tx1">
                    <a:lumMod val="85000"/>
                    <a:lumOff val="15000"/>
                  </a:schemeClr>
                </a:solidFill>
                <a:latin typeface="+mj-lt"/>
              </a:rPr>
              <a:t>Welcome to Data Structures (H16Y35)</a:t>
            </a:r>
            <a:r>
              <a:rPr lang="en-ID" sz="2400" b="1" dirty="0">
                <a:latin typeface="+mj-lt"/>
              </a:rPr>
              <a:t> Week 11</a:t>
            </a:r>
          </a:p>
        </p:txBody>
      </p:sp>
      <p:sp>
        <p:nvSpPr>
          <p:cNvPr id="15" name="Rectangle 14">
            <a:extLst>
              <a:ext uri="{FF2B5EF4-FFF2-40B4-BE49-F238E27FC236}">
                <a16:creationId xmlns:a16="http://schemas.microsoft.com/office/drawing/2014/main" id="{06D23DC9-52A2-4092-B87F-2D6934D25941}"/>
              </a:ext>
            </a:extLst>
          </p:cNvPr>
          <p:cNvSpPr/>
          <p:nvPr/>
        </p:nvSpPr>
        <p:spPr>
          <a:xfrm>
            <a:off x="3874041" y="4576896"/>
            <a:ext cx="4210058" cy="943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9" name="Oval 18">
            <a:extLst>
              <a:ext uri="{FF2B5EF4-FFF2-40B4-BE49-F238E27FC236}">
                <a16:creationId xmlns:a16="http://schemas.microsoft.com/office/drawing/2014/main" id="{7BCC445B-08B0-4A81-8229-65DACD4EEE72}"/>
              </a:ext>
            </a:extLst>
          </p:cNvPr>
          <p:cNvSpPr/>
          <p:nvPr/>
        </p:nvSpPr>
        <p:spPr>
          <a:xfrm>
            <a:off x="1160855" y="1654189"/>
            <a:ext cx="1835123" cy="1835123"/>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extBox 1">
            <a:extLst>
              <a:ext uri="{FF2B5EF4-FFF2-40B4-BE49-F238E27FC236}">
                <a16:creationId xmlns:a16="http://schemas.microsoft.com/office/drawing/2014/main" id="{9F92959A-CF98-4C2B-B982-45231DD1077B}"/>
              </a:ext>
            </a:extLst>
          </p:cNvPr>
          <p:cNvSpPr txBox="1"/>
          <p:nvPr/>
        </p:nvSpPr>
        <p:spPr>
          <a:xfrm>
            <a:off x="3780383" y="2534424"/>
            <a:ext cx="4202761" cy="1754326"/>
          </a:xfrm>
          <a:prstGeom prst="rect">
            <a:avLst/>
          </a:prstGeom>
          <a:noFill/>
        </p:spPr>
        <p:txBody>
          <a:bodyPr wrap="square" rtlCol="0">
            <a:spAutoFit/>
          </a:bodyPr>
          <a:lstStyle/>
          <a:p>
            <a:r>
              <a:rPr lang="en-GB" dirty="0"/>
              <a:t>Last week, we looked at Hash Tables, Sets and Maps.  We saw that a </a:t>
            </a:r>
            <a:r>
              <a:rPr lang="en-GB" dirty="0" err="1"/>
              <a:t>Hashmap</a:t>
            </a:r>
            <a:r>
              <a:rPr lang="en-GB" dirty="0"/>
              <a:t> is another name for a Dictionary, which is a structure with </a:t>
            </a:r>
            <a:r>
              <a:rPr lang="en-GB" dirty="0" err="1"/>
              <a:t>key:value</a:t>
            </a:r>
            <a:r>
              <a:rPr lang="en-GB" dirty="0"/>
              <a:t> pairs; this week, we will have some practice with dictionaries.</a:t>
            </a:r>
          </a:p>
        </p:txBody>
      </p:sp>
    </p:spTree>
    <p:extLst>
      <p:ext uri="{BB962C8B-B14F-4D97-AF65-F5344CB8AC3E}">
        <p14:creationId xmlns:p14="http://schemas.microsoft.com/office/powerpoint/2010/main" val="410308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1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22234359-C59B-45F6-BF9A-B5990F237853}"/>
              </a:ext>
            </a:extLst>
          </p:cNvPr>
          <p:cNvSpPr>
            <a:spLocks noChangeArrowheads="1"/>
          </p:cNvSpPr>
          <p:nvPr/>
        </p:nvSpPr>
        <p:spPr bwMode="auto">
          <a:xfrm>
            <a:off x="302811" y="1255961"/>
            <a:ext cx="830334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sz="2100" dirty="0"/>
              <a:t>You can compare tuples – for example (255, 65, 132) and (55, 167, 43) and it will compare on the first value, i.e. the 255 and the 55.  If the first two elements are equal, it goes on to the second element, and so on, until it finds two elements that differ.</a:t>
            </a:r>
          </a:p>
        </p:txBody>
      </p:sp>
      <p:sp>
        <p:nvSpPr>
          <p:cNvPr id="14" name="Title 1">
            <a:extLst>
              <a:ext uri="{FF2B5EF4-FFF2-40B4-BE49-F238E27FC236}">
                <a16:creationId xmlns:a16="http://schemas.microsoft.com/office/drawing/2014/main" id="{37D5829D-67C4-4DEB-A815-E4D2E24A8985}"/>
              </a:ext>
            </a:extLst>
          </p:cNvPr>
          <p:cNvSpPr>
            <a:spLocks noGrp="1"/>
          </p:cNvSpPr>
          <p:nvPr>
            <p:ph type="title"/>
          </p:nvPr>
        </p:nvSpPr>
        <p:spPr>
          <a:xfrm>
            <a:off x="302811" y="539948"/>
            <a:ext cx="7886700" cy="994172"/>
          </a:xfrm>
        </p:spPr>
        <p:txBody>
          <a:bodyPr>
            <a:normAutofit/>
          </a:bodyPr>
          <a:lstStyle/>
          <a:p>
            <a:r>
              <a:rPr lang="en-US" sz="3600" b="1" dirty="0">
                <a:solidFill>
                  <a:srgbClr val="ED7D31"/>
                </a:solidFill>
              </a:rPr>
              <a:t>Tuples are Comparable</a:t>
            </a:r>
            <a:endParaRPr lang="en-GB" dirty="0"/>
          </a:p>
        </p:txBody>
      </p:sp>
      <p:pic>
        <p:nvPicPr>
          <p:cNvPr id="2" name="Picture 1" descr="Screenshot of Python code showing comparison operators on tuples">
            <a:extLst>
              <a:ext uri="{FF2B5EF4-FFF2-40B4-BE49-F238E27FC236}">
                <a16:creationId xmlns:a16="http://schemas.microsoft.com/office/drawing/2014/main" id="{3EBE4D3F-F425-4AEC-924C-5247F70073B4}"/>
              </a:ext>
            </a:extLst>
          </p:cNvPr>
          <p:cNvPicPr>
            <a:picLocks noChangeAspect="1"/>
          </p:cNvPicPr>
          <p:nvPr/>
        </p:nvPicPr>
        <p:blipFill>
          <a:blip r:embed="rId2"/>
          <a:stretch>
            <a:fillRect/>
          </a:stretch>
        </p:blipFill>
        <p:spPr>
          <a:xfrm>
            <a:off x="3000375" y="2877513"/>
            <a:ext cx="5270022" cy="2020051"/>
          </a:xfrm>
          <a:prstGeom prst="rect">
            <a:avLst/>
          </a:prstGeom>
        </p:spPr>
      </p:pic>
      <p:sp>
        <p:nvSpPr>
          <p:cNvPr id="3" name="TextBox 2">
            <a:extLst>
              <a:ext uri="{FF2B5EF4-FFF2-40B4-BE49-F238E27FC236}">
                <a16:creationId xmlns:a16="http://schemas.microsoft.com/office/drawing/2014/main" id="{7B091EE4-0E22-4B8B-84CE-4191DACF0F99}"/>
              </a:ext>
            </a:extLst>
          </p:cNvPr>
          <p:cNvSpPr txBox="1"/>
          <p:nvPr/>
        </p:nvSpPr>
        <p:spPr>
          <a:xfrm>
            <a:off x="302811" y="2798313"/>
            <a:ext cx="2547545" cy="923330"/>
          </a:xfrm>
          <a:prstGeom prst="rect">
            <a:avLst/>
          </a:prstGeom>
          <a:noFill/>
        </p:spPr>
        <p:txBody>
          <a:bodyPr wrap="square" rtlCol="0">
            <a:spAutoFit/>
          </a:bodyPr>
          <a:lstStyle/>
          <a:p>
            <a:r>
              <a:rPr lang="en-GB" dirty="0"/>
              <a:t>We can now exploit this to sort our list of dictionar</a:t>
            </a:r>
            <a:r>
              <a:rPr lang="en-GB" altLang="en-US" dirty="0"/>
              <a:t>y tuples.</a:t>
            </a:r>
            <a:endParaRPr lang="en-GB" dirty="0"/>
          </a:p>
        </p:txBody>
      </p:sp>
    </p:spTree>
    <p:extLst>
      <p:ext uri="{BB962C8B-B14F-4D97-AF65-F5344CB8AC3E}">
        <p14:creationId xmlns:p14="http://schemas.microsoft.com/office/powerpoint/2010/main" val="285954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628650" y="510777"/>
            <a:ext cx="7886700" cy="994172"/>
          </a:xfrm>
        </p:spPr>
        <p:txBody>
          <a:bodyPr>
            <a:normAutofit/>
          </a:bodyPr>
          <a:lstStyle/>
          <a:p>
            <a:r>
              <a:rPr lang="en-GB" sz="3200" b="1" dirty="0">
                <a:solidFill>
                  <a:srgbClr val="ED7D31"/>
                </a:solidFill>
              </a:rPr>
              <a:t>Sorting Lists of Tuples B</a:t>
            </a:r>
            <a:r>
              <a:rPr lang="en-US" altLang="en-US" sz="3200" b="1" dirty="0">
                <a:solidFill>
                  <a:srgbClr val="ED7D31"/>
                </a:solidFill>
              </a:rPr>
              <a:t>y</a:t>
            </a:r>
            <a:r>
              <a:rPr lang="en-GB" sz="3200" b="1" dirty="0">
                <a:solidFill>
                  <a:srgbClr val="ED7D31"/>
                </a:solidFill>
              </a:rPr>
              <a:t> </a:t>
            </a:r>
            <a:r>
              <a:rPr lang="en-GB" sz="3200" b="1" dirty="0" err="1">
                <a:solidFill>
                  <a:srgbClr val="ED7D31"/>
                </a:solidFill>
              </a:rPr>
              <a:t>Ke</a:t>
            </a:r>
            <a:r>
              <a:rPr lang="en-US" altLang="en-US" sz="3200" b="1" dirty="0">
                <a:solidFill>
                  <a:srgbClr val="ED7D31"/>
                </a:solidFill>
              </a:rPr>
              <a:t>y</a:t>
            </a:r>
            <a:br>
              <a:rPr lang="en-GB" sz="3200" b="1" dirty="0">
                <a:solidFill>
                  <a:srgbClr val="ED7D31"/>
                </a:solidFill>
              </a:rPr>
            </a:br>
            <a:endParaRPr lang="en-GB" sz="3200" b="1" dirty="0">
              <a:solidFill>
                <a:srgbClr val="ED7D31"/>
              </a:solidFill>
            </a:endParaRPr>
          </a:p>
        </p:txBody>
      </p:sp>
      <p:sp>
        <p:nvSpPr>
          <p:cNvPr id="3" name="Content Placeholder 2">
            <a:extLst>
              <a:ext uri="{FF2B5EF4-FFF2-40B4-BE49-F238E27FC236}">
                <a16:creationId xmlns:a16="http://schemas.microsoft.com/office/drawing/2014/main" id="{6C4DBC60-8A7B-4BB2-B0E3-74E0E37B82F2}"/>
              </a:ext>
            </a:extLst>
          </p:cNvPr>
          <p:cNvSpPr>
            <a:spLocks noGrp="1"/>
          </p:cNvSpPr>
          <p:nvPr>
            <p:ph idx="1"/>
          </p:nvPr>
        </p:nvSpPr>
        <p:spPr>
          <a:xfrm>
            <a:off x="628650" y="1107281"/>
            <a:ext cx="3943350" cy="3525442"/>
          </a:xfrm>
        </p:spPr>
        <p:txBody>
          <a:bodyPr>
            <a:noAutofit/>
          </a:bodyPr>
          <a:lstStyle/>
          <a:p>
            <a:pPr marL="0" indent="0">
              <a:buNone/>
            </a:pPr>
            <a:endParaRPr lang="en-GB" dirty="0"/>
          </a:p>
          <a:p>
            <a:pPr marL="0" indent="0">
              <a:buNone/>
            </a:pPr>
            <a:endParaRPr lang="en-GB" sz="2000" dirty="0"/>
          </a:p>
          <a:p>
            <a:pPr marL="0" indent="0">
              <a:buNone/>
            </a:pPr>
            <a:endParaRPr lang="en-GB" sz="2000" dirty="0"/>
          </a:p>
        </p:txBody>
      </p:sp>
      <p:sp>
        <p:nvSpPr>
          <p:cNvPr id="5" name="Rectangle 1">
            <a:extLst>
              <a:ext uri="{FF2B5EF4-FFF2-40B4-BE49-F238E27FC236}">
                <a16:creationId xmlns:a16="http://schemas.microsoft.com/office/drawing/2014/main" id="{1D030A0E-BB30-4556-96CD-0891DA93C7EC}"/>
              </a:ext>
            </a:extLst>
          </p:cNvPr>
          <p:cNvSpPr>
            <a:spLocks noChangeArrowheads="1"/>
          </p:cNvSpPr>
          <p:nvPr/>
        </p:nvSpPr>
        <p:spPr bwMode="auto">
          <a:xfrm>
            <a:off x="628650" y="1189810"/>
            <a:ext cx="279536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mj-lt"/>
              </a:rPr>
              <a:t>First, convert </a:t>
            </a:r>
            <a:r>
              <a:rPr lang="en-US" altLang="en-US" dirty="0">
                <a:latin typeface="+mj-lt"/>
              </a:rPr>
              <a:t>the dictionar</a:t>
            </a:r>
            <a:r>
              <a:rPr lang="en-US" altLang="en-US" dirty="0"/>
              <a:t>y by using </a:t>
            </a:r>
            <a:r>
              <a:rPr lang="en-US" altLang="en-US" dirty="0">
                <a:solidFill>
                  <a:schemeClr val="accent6"/>
                </a:solidFill>
              </a:rPr>
              <a:t>items() </a:t>
            </a:r>
            <a:r>
              <a:rPr lang="en-US" altLang="en-US" dirty="0"/>
              <a:t>and then the </a:t>
            </a:r>
            <a:r>
              <a:rPr lang="en-US" altLang="en-US" dirty="0">
                <a:solidFill>
                  <a:schemeClr val="accent6"/>
                </a:solidFill>
              </a:rPr>
              <a:t>sorted() </a:t>
            </a:r>
            <a:r>
              <a:rPr lang="en-US" altLang="en-US" dirty="0"/>
              <a:t>function… </a:t>
            </a:r>
            <a:endParaRPr lang="en-US" altLang="en-US" dirty="0">
              <a:latin typeface="+mj-lt"/>
            </a:endParaRPr>
          </a:p>
        </p:txBody>
      </p:sp>
      <p:pic>
        <p:nvPicPr>
          <p:cNvPr id="4" name="Picture 3" descr="Screenshot of Python code showing  creation of a dictionary, and displaying key/value pairs in sorted order">
            <a:extLst>
              <a:ext uri="{FF2B5EF4-FFF2-40B4-BE49-F238E27FC236}">
                <a16:creationId xmlns:a16="http://schemas.microsoft.com/office/drawing/2014/main" id="{DFAEA7E2-4179-4FBD-BE40-667F810004DE}"/>
              </a:ext>
            </a:extLst>
          </p:cNvPr>
          <p:cNvPicPr>
            <a:picLocks noChangeAspect="1"/>
          </p:cNvPicPr>
          <p:nvPr/>
        </p:nvPicPr>
        <p:blipFill>
          <a:blip r:embed="rId2"/>
          <a:stretch>
            <a:fillRect/>
          </a:stretch>
        </p:blipFill>
        <p:spPr>
          <a:xfrm>
            <a:off x="3564081" y="1342253"/>
            <a:ext cx="5057850" cy="3389888"/>
          </a:xfrm>
          <a:prstGeom prst="rect">
            <a:avLst/>
          </a:prstGeom>
        </p:spPr>
      </p:pic>
    </p:spTree>
    <p:extLst>
      <p:ext uri="{BB962C8B-B14F-4D97-AF65-F5344CB8AC3E}">
        <p14:creationId xmlns:p14="http://schemas.microsoft.com/office/powerpoint/2010/main" val="3000361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628650" y="510777"/>
            <a:ext cx="7886700" cy="994172"/>
          </a:xfrm>
        </p:spPr>
        <p:txBody>
          <a:bodyPr>
            <a:normAutofit/>
          </a:bodyPr>
          <a:lstStyle/>
          <a:p>
            <a:r>
              <a:rPr lang="en-GB" sz="3200" b="1" dirty="0">
                <a:solidFill>
                  <a:srgbClr val="ED7D31"/>
                </a:solidFill>
              </a:rPr>
              <a:t>Sorting Lists of Tuples B</a:t>
            </a:r>
            <a:r>
              <a:rPr lang="en-US" altLang="en-US" sz="3200" b="1" dirty="0">
                <a:solidFill>
                  <a:srgbClr val="ED7D31"/>
                </a:solidFill>
              </a:rPr>
              <a:t>y</a:t>
            </a:r>
            <a:r>
              <a:rPr lang="en-GB" sz="3200" b="1" dirty="0">
                <a:solidFill>
                  <a:srgbClr val="ED7D31"/>
                </a:solidFill>
              </a:rPr>
              <a:t> </a:t>
            </a:r>
            <a:r>
              <a:rPr lang="en-GB" sz="3200" b="1" dirty="0" err="1">
                <a:solidFill>
                  <a:srgbClr val="ED7D31"/>
                </a:solidFill>
              </a:rPr>
              <a:t>Ke</a:t>
            </a:r>
            <a:r>
              <a:rPr lang="en-US" altLang="en-US" sz="3200" b="1" dirty="0">
                <a:solidFill>
                  <a:srgbClr val="ED7D31"/>
                </a:solidFill>
              </a:rPr>
              <a:t>y</a:t>
            </a:r>
            <a:endParaRPr lang="en-GB" sz="3200" b="1" dirty="0">
              <a:solidFill>
                <a:srgbClr val="ED7D31"/>
              </a:solidFill>
            </a:endParaRPr>
          </a:p>
        </p:txBody>
      </p:sp>
      <p:sp>
        <p:nvSpPr>
          <p:cNvPr id="3" name="Content Placeholder 2">
            <a:extLst>
              <a:ext uri="{FF2B5EF4-FFF2-40B4-BE49-F238E27FC236}">
                <a16:creationId xmlns:a16="http://schemas.microsoft.com/office/drawing/2014/main" id="{6C4DBC60-8A7B-4BB2-B0E3-74E0E37B82F2}"/>
              </a:ext>
            </a:extLst>
          </p:cNvPr>
          <p:cNvSpPr>
            <a:spLocks noGrp="1"/>
          </p:cNvSpPr>
          <p:nvPr>
            <p:ph idx="1"/>
          </p:nvPr>
        </p:nvSpPr>
        <p:spPr>
          <a:xfrm>
            <a:off x="628650" y="1107281"/>
            <a:ext cx="3943350" cy="3525442"/>
          </a:xfrm>
        </p:spPr>
        <p:txBody>
          <a:bodyPr>
            <a:noAutofit/>
          </a:bodyPr>
          <a:lstStyle/>
          <a:p>
            <a:pPr marL="0" indent="0">
              <a:buNone/>
            </a:pPr>
            <a:endParaRPr lang="en-GB" dirty="0"/>
          </a:p>
          <a:p>
            <a:pPr marL="0" indent="0">
              <a:buNone/>
            </a:pPr>
            <a:endParaRPr lang="en-GB" sz="2000" dirty="0"/>
          </a:p>
          <a:p>
            <a:pPr marL="0" indent="0">
              <a:buNone/>
            </a:pPr>
            <a:endParaRPr lang="en-GB" sz="2000" dirty="0"/>
          </a:p>
        </p:txBody>
      </p:sp>
      <p:sp>
        <p:nvSpPr>
          <p:cNvPr id="5" name="Rectangle 1">
            <a:extLst>
              <a:ext uri="{FF2B5EF4-FFF2-40B4-BE49-F238E27FC236}">
                <a16:creationId xmlns:a16="http://schemas.microsoft.com/office/drawing/2014/main" id="{1D030A0E-BB30-4556-96CD-0891DA93C7EC}"/>
              </a:ext>
            </a:extLst>
          </p:cNvPr>
          <p:cNvSpPr>
            <a:spLocks noChangeArrowheads="1"/>
          </p:cNvSpPr>
          <p:nvPr/>
        </p:nvSpPr>
        <p:spPr bwMode="auto">
          <a:xfrm>
            <a:off x="628650" y="1619252"/>
            <a:ext cx="749687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mj-lt"/>
              </a:rPr>
              <a:t>We can do this even more directl</a:t>
            </a:r>
            <a:r>
              <a:rPr lang="en-US" altLang="en-US" dirty="0"/>
              <a:t>y by using a for loop…</a:t>
            </a:r>
            <a:endParaRPr lang="en-US" altLang="en-US" dirty="0">
              <a:latin typeface="+mj-lt"/>
            </a:endParaRPr>
          </a:p>
        </p:txBody>
      </p:sp>
      <p:pic>
        <p:nvPicPr>
          <p:cNvPr id="7" name="Picture 6" descr="Screenshot of Python code showing  creation of a dictionary, and displaying key/value pairs in sorted order">
            <a:extLst>
              <a:ext uri="{FF2B5EF4-FFF2-40B4-BE49-F238E27FC236}">
                <a16:creationId xmlns:a16="http://schemas.microsoft.com/office/drawing/2014/main" id="{BBE75F08-8A0E-4A0C-BEA9-D0483DC74751}"/>
              </a:ext>
            </a:extLst>
          </p:cNvPr>
          <p:cNvPicPr>
            <a:picLocks noChangeAspect="1"/>
          </p:cNvPicPr>
          <p:nvPr/>
        </p:nvPicPr>
        <p:blipFill>
          <a:blip r:embed="rId2"/>
          <a:stretch>
            <a:fillRect/>
          </a:stretch>
        </p:blipFill>
        <p:spPr>
          <a:xfrm>
            <a:off x="628650" y="2182924"/>
            <a:ext cx="7612566" cy="2514579"/>
          </a:xfrm>
          <a:prstGeom prst="rect">
            <a:avLst/>
          </a:prstGeom>
        </p:spPr>
      </p:pic>
    </p:spTree>
    <p:extLst>
      <p:ext uri="{BB962C8B-B14F-4D97-AF65-F5344CB8AC3E}">
        <p14:creationId xmlns:p14="http://schemas.microsoft.com/office/powerpoint/2010/main" val="1680980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7EE29-7A23-412D-86C3-64AEA740163C}"/>
              </a:ext>
            </a:extLst>
          </p:cNvPr>
          <p:cNvSpPr>
            <a:spLocks noGrp="1"/>
          </p:cNvSpPr>
          <p:nvPr>
            <p:ph type="title"/>
          </p:nvPr>
        </p:nvSpPr>
        <p:spPr>
          <a:xfrm>
            <a:off x="628650" y="510777"/>
            <a:ext cx="7886700" cy="994172"/>
          </a:xfrm>
        </p:spPr>
        <p:txBody>
          <a:bodyPr>
            <a:normAutofit/>
          </a:bodyPr>
          <a:lstStyle/>
          <a:p>
            <a:r>
              <a:rPr lang="en-GB" sz="3200" b="1" dirty="0">
                <a:solidFill>
                  <a:srgbClr val="ED7D31"/>
                </a:solidFill>
              </a:rPr>
              <a:t>Sorting Lists of Tuples B</a:t>
            </a:r>
            <a:r>
              <a:rPr lang="en-US" altLang="en-US" sz="3200" b="1" dirty="0">
                <a:solidFill>
                  <a:srgbClr val="ED7D31"/>
                </a:solidFill>
              </a:rPr>
              <a:t>y</a:t>
            </a:r>
            <a:r>
              <a:rPr lang="en-GB" sz="3200" b="1" dirty="0">
                <a:solidFill>
                  <a:srgbClr val="ED7D31"/>
                </a:solidFill>
              </a:rPr>
              <a:t> Value</a:t>
            </a:r>
          </a:p>
        </p:txBody>
      </p:sp>
      <p:sp>
        <p:nvSpPr>
          <p:cNvPr id="3" name="Content Placeholder 2">
            <a:extLst>
              <a:ext uri="{FF2B5EF4-FFF2-40B4-BE49-F238E27FC236}">
                <a16:creationId xmlns:a16="http://schemas.microsoft.com/office/drawing/2014/main" id="{6C4DBC60-8A7B-4BB2-B0E3-74E0E37B82F2}"/>
              </a:ext>
            </a:extLst>
          </p:cNvPr>
          <p:cNvSpPr>
            <a:spLocks noGrp="1"/>
          </p:cNvSpPr>
          <p:nvPr>
            <p:ph idx="1"/>
          </p:nvPr>
        </p:nvSpPr>
        <p:spPr>
          <a:xfrm>
            <a:off x="628650" y="1107281"/>
            <a:ext cx="3943350" cy="3525442"/>
          </a:xfrm>
        </p:spPr>
        <p:txBody>
          <a:bodyPr>
            <a:noAutofit/>
          </a:bodyPr>
          <a:lstStyle/>
          <a:p>
            <a:pPr marL="0" indent="0">
              <a:buNone/>
            </a:pPr>
            <a:endParaRPr lang="en-GB" dirty="0"/>
          </a:p>
          <a:p>
            <a:pPr marL="0" indent="0">
              <a:buNone/>
            </a:pPr>
            <a:endParaRPr lang="en-GB" sz="2000" dirty="0"/>
          </a:p>
          <a:p>
            <a:pPr marL="0" indent="0">
              <a:buNone/>
            </a:pPr>
            <a:endParaRPr lang="en-GB" sz="2000" dirty="0"/>
          </a:p>
        </p:txBody>
      </p:sp>
      <p:sp>
        <p:nvSpPr>
          <p:cNvPr id="5" name="Rectangle 1">
            <a:extLst>
              <a:ext uri="{FF2B5EF4-FFF2-40B4-BE49-F238E27FC236}">
                <a16:creationId xmlns:a16="http://schemas.microsoft.com/office/drawing/2014/main" id="{1D030A0E-BB30-4556-96CD-0891DA93C7EC}"/>
              </a:ext>
            </a:extLst>
          </p:cNvPr>
          <p:cNvSpPr>
            <a:spLocks noChangeArrowheads="1"/>
          </p:cNvSpPr>
          <p:nvPr/>
        </p:nvSpPr>
        <p:spPr bwMode="auto">
          <a:xfrm>
            <a:off x="628650" y="1342254"/>
            <a:ext cx="781654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dirty="0">
                <a:latin typeface="+mj-lt"/>
              </a:rPr>
              <a:t>This is </a:t>
            </a:r>
            <a:r>
              <a:rPr lang="en-US" altLang="en-US" dirty="0" err="1">
                <a:latin typeface="+mj-lt"/>
              </a:rPr>
              <a:t>slightl</a:t>
            </a:r>
            <a:r>
              <a:rPr lang="en-GB" altLang="en-US" dirty="0"/>
              <a:t>y more complicated than sorting by key.  It involves making a temporary list of tuples, then appending it with each item as it is sorted by value </a:t>
            </a:r>
            <a:r>
              <a:rPr lang="en-GB" altLang="en-US" b="1" dirty="0"/>
              <a:t>then</a:t>
            </a:r>
            <a:r>
              <a:rPr lang="en-GB" altLang="en-US" dirty="0"/>
              <a:t> key.</a:t>
            </a:r>
            <a:endParaRPr lang="en-US" altLang="en-US" dirty="0">
              <a:latin typeface="+mj-lt"/>
            </a:endParaRPr>
          </a:p>
        </p:txBody>
      </p:sp>
      <p:pic>
        <p:nvPicPr>
          <p:cNvPr id="4" name="Picture 3" descr="Screenshot of Python code showing  creation of a dictionary, and displaying key/value pairs in sorted order by value">
            <a:extLst>
              <a:ext uri="{FF2B5EF4-FFF2-40B4-BE49-F238E27FC236}">
                <a16:creationId xmlns:a16="http://schemas.microsoft.com/office/drawing/2014/main" id="{AF9209D3-54C1-4C57-B7ED-2569A39F8CED}"/>
              </a:ext>
            </a:extLst>
          </p:cNvPr>
          <p:cNvPicPr>
            <a:picLocks noChangeAspect="1"/>
          </p:cNvPicPr>
          <p:nvPr/>
        </p:nvPicPr>
        <p:blipFill>
          <a:blip r:embed="rId2"/>
          <a:stretch>
            <a:fillRect/>
          </a:stretch>
        </p:blipFill>
        <p:spPr>
          <a:xfrm>
            <a:off x="628651" y="2389912"/>
            <a:ext cx="7994960" cy="2454224"/>
          </a:xfrm>
          <a:prstGeom prst="rect">
            <a:avLst/>
          </a:prstGeom>
        </p:spPr>
      </p:pic>
    </p:spTree>
    <p:extLst>
      <p:ext uri="{BB962C8B-B14F-4D97-AF65-F5344CB8AC3E}">
        <p14:creationId xmlns:p14="http://schemas.microsoft.com/office/powerpoint/2010/main" val="2211403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7F0A8-C682-4309-A881-13B7A2A216D2}"/>
              </a:ext>
            </a:extLst>
          </p:cNvPr>
          <p:cNvSpPr txBox="1"/>
          <p:nvPr/>
        </p:nvSpPr>
        <p:spPr>
          <a:xfrm>
            <a:off x="1138637" y="471488"/>
            <a:ext cx="3976287" cy="461665"/>
          </a:xfrm>
          <a:prstGeom prst="rect">
            <a:avLst/>
          </a:prstGeom>
          <a:noFill/>
        </p:spPr>
        <p:txBody>
          <a:bodyPr wrap="square" rtlCol="0">
            <a:spAutoFit/>
          </a:bodyPr>
          <a:lstStyle/>
          <a:p>
            <a:r>
              <a:rPr lang="en-US" sz="2400" b="1" dirty="0">
                <a:solidFill>
                  <a:srgbClr val="ED7D31"/>
                </a:solidFill>
                <a:latin typeface="+mj-lt"/>
                <a:ea typeface="Raleway Black" charset="0"/>
                <a:cs typeface="Raleway Black" charset="0"/>
              </a:rPr>
              <a:t>Exercise 1</a:t>
            </a:r>
          </a:p>
        </p:txBody>
      </p:sp>
      <p:sp>
        <p:nvSpPr>
          <p:cNvPr id="6" name="TextBox 5">
            <a:extLst>
              <a:ext uri="{FF2B5EF4-FFF2-40B4-BE49-F238E27FC236}">
                <a16:creationId xmlns:a16="http://schemas.microsoft.com/office/drawing/2014/main" id="{E76EAF44-2765-47A6-8DD1-85DEA1D61041}"/>
              </a:ext>
            </a:extLst>
          </p:cNvPr>
          <p:cNvSpPr txBox="1"/>
          <p:nvPr/>
        </p:nvSpPr>
        <p:spPr>
          <a:xfrm>
            <a:off x="1138637" y="991530"/>
            <a:ext cx="7575056" cy="2603790"/>
          </a:xfrm>
          <a:prstGeom prst="rect">
            <a:avLst/>
          </a:prstGeom>
          <a:noFill/>
        </p:spPr>
        <p:txBody>
          <a:bodyPr wrap="square" rtlCol="0">
            <a:spAutoFit/>
          </a:bodyPr>
          <a:lstStyle/>
          <a:p>
            <a:pPr>
              <a:spcBef>
                <a:spcPct val="20000"/>
              </a:spcBef>
            </a:pPr>
            <a:r>
              <a:rPr lang="en-GB" sz="1600" dirty="0"/>
              <a:t>Download the file handling code from slides 16/17 </a:t>
            </a:r>
            <a:r>
              <a:rPr lang="en-GB" sz="1600" i="1" dirty="0"/>
              <a:t>(wordcount.p</a:t>
            </a:r>
            <a:r>
              <a:rPr lang="en-GB" altLang="en-US" sz="1600" i="1" dirty="0"/>
              <a:t>y)</a:t>
            </a:r>
            <a:r>
              <a:rPr lang="en-GB" sz="1600" i="1" dirty="0"/>
              <a:t>. </a:t>
            </a:r>
          </a:p>
          <a:p>
            <a:pPr>
              <a:spcBef>
                <a:spcPct val="20000"/>
              </a:spcBef>
            </a:pPr>
            <a:r>
              <a:rPr lang="en-GB" sz="1600" dirty="0"/>
              <a:t>Amend this to make it print a list of the instances of word occurrences, in ascending order – i.e. all the words which occur once should be at the top of the list, and the most common word should be at the bottom.</a:t>
            </a:r>
          </a:p>
          <a:p>
            <a:pPr>
              <a:spcBef>
                <a:spcPct val="20000"/>
              </a:spcBef>
            </a:pPr>
            <a:r>
              <a:rPr lang="en-GB" sz="1600" dirty="0"/>
              <a:t>It should look something like this for </a:t>
            </a:r>
            <a:r>
              <a:rPr lang="en-GB" sz="1600" i="1" dirty="0"/>
              <a:t>Circus.txt</a:t>
            </a:r>
            <a:r>
              <a:rPr lang="en-GB" sz="1600" dirty="0"/>
              <a:t>…..</a:t>
            </a:r>
          </a:p>
          <a:p>
            <a:pPr>
              <a:spcBef>
                <a:spcPct val="20000"/>
              </a:spcBef>
            </a:pPr>
            <a:endParaRPr lang="en-GB" sz="1600" dirty="0"/>
          </a:p>
          <a:p>
            <a:pPr>
              <a:spcBef>
                <a:spcPct val="20000"/>
              </a:spcBef>
            </a:pPr>
            <a:endParaRPr lang="en-GB" sz="1600" dirty="0"/>
          </a:p>
          <a:p>
            <a:pPr>
              <a:spcBef>
                <a:spcPct val="20000"/>
              </a:spcBef>
            </a:pPr>
            <a:endParaRPr lang="en-GB" sz="1600" dirty="0"/>
          </a:p>
          <a:p>
            <a:pPr>
              <a:spcBef>
                <a:spcPct val="20000"/>
              </a:spcBef>
            </a:pPr>
            <a:endParaRPr lang="en-GB" sz="1600" dirty="0"/>
          </a:p>
        </p:txBody>
      </p:sp>
      <p:pic>
        <p:nvPicPr>
          <p:cNvPr id="7" name="Picture Placeholder 6">
            <a:extLst>
              <a:ext uri="{FF2B5EF4-FFF2-40B4-BE49-F238E27FC236}">
                <a16:creationId xmlns:a16="http://schemas.microsoft.com/office/drawing/2014/main" id="{828D464D-D86F-485E-95CF-92B30AD8327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4075" r="24075"/>
          <a:stretch>
            <a:fillRect/>
          </a:stretch>
        </p:blipFill>
        <p:spPr>
          <a:xfrm>
            <a:off x="0" y="471488"/>
            <a:ext cx="753035" cy="4200525"/>
          </a:xfrm>
        </p:spPr>
      </p:pic>
      <p:pic>
        <p:nvPicPr>
          <p:cNvPr id="5" name="Picture 4" descr="Screenshot of output of the wordcount program">
            <a:extLst>
              <a:ext uri="{FF2B5EF4-FFF2-40B4-BE49-F238E27FC236}">
                <a16:creationId xmlns:a16="http://schemas.microsoft.com/office/drawing/2014/main" id="{0A9D7DB0-3D61-438C-8079-71E83CCD61C3}"/>
              </a:ext>
            </a:extLst>
          </p:cNvPr>
          <p:cNvPicPr>
            <a:picLocks noChangeAspect="1"/>
          </p:cNvPicPr>
          <p:nvPr/>
        </p:nvPicPr>
        <p:blipFill>
          <a:blip r:embed="rId3"/>
          <a:stretch>
            <a:fillRect/>
          </a:stretch>
        </p:blipFill>
        <p:spPr>
          <a:xfrm>
            <a:off x="1245451" y="2571750"/>
            <a:ext cx="7468242" cy="859283"/>
          </a:xfrm>
          <a:prstGeom prst="rect">
            <a:avLst/>
          </a:prstGeom>
        </p:spPr>
      </p:pic>
      <p:pic>
        <p:nvPicPr>
          <p:cNvPr id="1026" name="Picture 2" descr="animated gif image of two clowns and a funny lion in a yellow clown car">
            <a:extLst>
              <a:ext uri="{FF2B5EF4-FFF2-40B4-BE49-F238E27FC236}">
                <a16:creationId xmlns:a16="http://schemas.microsoft.com/office/drawing/2014/main" id="{7A044AF2-99CA-4820-9349-8770B4CEFED4}"/>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764834" y="3431033"/>
            <a:ext cx="1932778" cy="139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46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479-72D9-4011-8EBA-C61BF6C43694}"/>
              </a:ext>
            </a:extLst>
          </p:cNvPr>
          <p:cNvSpPr>
            <a:spLocks noGrp="1"/>
          </p:cNvSpPr>
          <p:nvPr>
            <p:ph type="title"/>
          </p:nvPr>
        </p:nvSpPr>
        <p:spPr/>
        <p:txBody>
          <a:bodyPr/>
          <a:lstStyle/>
          <a:p>
            <a:r>
              <a:rPr lang="en-GB" sz="3200" b="1" dirty="0">
                <a:solidFill>
                  <a:srgbClr val="ED7D31"/>
                </a:solidFill>
              </a:rPr>
              <a:t>Using a Dictionary as a Switch and Break</a:t>
            </a:r>
          </a:p>
        </p:txBody>
      </p:sp>
      <p:sp>
        <p:nvSpPr>
          <p:cNvPr id="3" name="Content Placeholder 2">
            <a:extLst>
              <a:ext uri="{FF2B5EF4-FFF2-40B4-BE49-F238E27FC236}">
                <a16:creationId xmlns:a16="http://schemas.microsoft.com/office/drawing/2014/main" id="{DE21E779-F7AE-43A3-AA20-07B7B47854C9}"/>
              </a:ext>
            </a:extLst>
          </p:cNvPr>
          <p:cNvSpPr>
            <a:spLocks noGrp="1"/>
          </p:cNvSpPr>
          <p:nvPr>
            <p:ph sz="half" idx="1"/>
          </p:nvPr>
        </p:nvSpPr>
        <p:spPr>
          <a:xfrm>
            <a:off x="628650" y="1208428"/>
            <a:ext cx="3595007" cy="3263504"/>
          </a:xfrm>
        </p:spPr>
        <p:txBody>
          <a:bodyPr>
            <a:normAutofit fontScale="92500" lnSpcReduction="10000"/>
          </a:bodyPr>
          <a:lstStyle/>
          <a:p>
            <a:pPr marL="0" indent="0" fontAlgn="base">
              <a:buNone/>
            </a:pPr>
            <a:r>
              <a:rPr lang="en-GB" dirty="0"/>
              <a:t>Switch-and-break, or </a:t>
            </a:r>
            <a:r>
              <a:rPr lang="en-GB" i="1" dirty="0"/>
              <a:t>switch</a:t>
            </a:r>
            <a:r>
              <a:rPr lang="en-GB" dirty="0"/>
              <a:t> </a:t>
            </a:r>
            <a:r>
              <a:rPr lang="en-GB" i="1" dirty="0"/>
              <a:t>case statement,  </a:t>
            </a:r>
            <a:r>
              <a:rPr lang="en-GB" dirty="0"/>
              <a:t>is a powerful decision-making construct commonly used in modular programming. </a:t>
            </a:r>
          </a:p>
          <a:p>
            <a:pPr marL="0" indent="0" fontAlgn="base">
              <a:buNone/>
            </a:pPr>
            <a:r>
              <a:rPr lang="en-GB" dirty="0"/>
              <a:t>When you don’t want a conditional block cluttered with multiple if conditions, then a switch case is a cleaner way to implement control flow in your program.</a:t>
            </a:r>
          </a:p>
          <a:p>
            <a:pPr marL="0" indent="0" fontAlgn="base">
              <a:buNone/>
            </a:pPr>
            <a:r>
              <a:rPr lang="en-GB" dirty="0"/>
              <a:t>Here is an example of a switch-and-break in Java.</a:t>
            </a:r>
          </a:p>
          <a:p>
            <a:pPr marL="0" indent="0">
              <a:buNone/>
            </a:pPr>
            <a:endParaRPr lang="en-GB" i="1" dirty="0"/>
          </a:p>
        </p:txBody>
      </p:sp>
      <p:sp>
        <p:nvSpPr>
          <p:cNvPr id="7" name="Content Placeholder 6">
            <a:extLst>
              <a:ext uri="{FF2B5EF4-FFF2-40B4-BE49-F238E27FC236}">
                <a16:creationId xmlns:a16="http://schemas.microsoft.com/office/drawing/2014/main" id="{40AAF437-F02C-4924-8A80-75386BD39696}"/>
              </a:ext>
            </a:extLst>
          </p:cNvPr>
          <p:cNvSpPr>
            <a:spLocks noGrp="1"/>
          </p:cNvSpPr>
          <p:nvPr>
            <p:ph sz="half" idx="2"/>
          </p:nvPr>
        </p:nvSpPr>
        <p:spPr>
          <a:xfrm>
            <a:off x="4514851" y="1268016"/>
            <a:ext cx="3886200" cy="3263504"/>
          </a:xfrm>
        </p:spPr>
        <p:txBody>
          <a:bodyPr>
            <a:normAutofit fontScale="92500" lnSpcReduction="10000"/>
          </a:bodyPr>
          <a:lstStyle/>
          <a:p>
            <a:endParaRPr lang="en-GB" sz="2400" dirty="0">
              <a:solidFill>
                <a:srgbClr val="3C3C3B"/>
              </a:solidFill>
            </a:endParaRPr>
          </a:p>
          <a:p>
            <a:endParaRPr lang="en-GB" sz="2400" dirty="0">
              <a:solidFill>
                <a:srgbClr val="3C3C3B"/>
              </a:solidFill>
            </a:endParaRPr>
          </a:p>
          <a:p>
            <a:pPr marL="0" indent="0">
              <a:buNone/>
            </a:pPr>
            <a:endParaRPr lang="en-GB" sz="2400" dirty="0">
              <a:solidFill>
                <a:srgbClr val="3C3C3B"/>
              </a:solidFill>
            </a:endParaRPr>
          </a:p>
          <a:p>
            <a:endParaRPr lang="en-GB" dirty="0"/>
          </a:p>
        </p:txBody>
      </p:sp>
      <p:sp>
        <p:nvSpPr>
          <p:cNvPr id="4" name="TextBox 3">
            <a:extLst>
              <a:ext uri="{FF2B5EF4-FFF2-40B4-BE49-F238E27FC236}">
                <a16:creationId xmlns:a16="http://schemas.microsoft.com/office/drawing/2014/main" id="{ED8F6A33-E7DB-40E7-9975-3A6AC3403670}"/>
              </a:ext>
            </a:extLst>
          </p:cNvPr>
          <p:cNvSpPr txBox="1"/>
          <p:nvPr/>
        </p:nvSpPr>
        <p:spPr>
          <a:xfrm>
            <a:off x="3622431" y="4371113"/>
            <a:ext cx="5119051" cy="523220"/>
          </a:xfrm>
          <a:prstGeom prst="rect">
            <a:avLst/>
          </a:prstGeom>
          <a:noFill/>
        </p:spPr>
        <p:txBody>
          <a:bodyPr wrap="square" rtlCol="0">
            <a:spAutoFit/>
          </a:bodyPr>
          <a:lstStyle/>
          <a:p>
            <a:r>
              <a:rPr lang="en-GB" sz="1400" dirty="0"/>
              <a:t>Full code for this can be found at </a:t>
            </a:r>
            <a:r>
              <a:rPr lang="en-GB" sz="1400" dirty="0">
                <a:hlinkClick r:id="rId2"/>
              </a:rPr>
              <a:t>https://repl.it/@TheFamousGrouse/WideQuirkyRegister#Main.java</a:t>
            </a:r>
            <a:endParaRPr lang="en-GB" sz="1400" dirty="0"/>
          </a:p>
        </p:txBody>
      </p:sp>
      <p:pic>
        <p:nvPicPr>
          <p:cNvPr id="5" name="Picture 4" descr="Screenshot of a case switch statement in Java">
            <a:extLst>
              <a:ext uri="{FF2B5EF4-FFF2-40B4-BE49-F238E27FC236}">
                <a16:creationId xmlns:a16="http://schemas.microsoft.com/office/drawing/2014/main" id="{02135F16-234A-42B4-BD6E-BA39783AE5AC}"/>
              </a:ext>
            </a:extLst>
          </p:cNvPr>
          <p:cNvPicPr>
            <a:picLocks noChangeAspect="1"/>
          </p:cNvPicPr>
          <p:nvPr/>
        </p:nvPicPr>
        <p:blipFill>
          <a:blip r:embed="rId3"/>
          <a:stretch>
            <a:fillRect/>
          </a:stretch>
        </p:blipFill>
        <p:spPr>
          <a:xfrm>
            <a:off x="4681892" y="1208428"/>
            <a:ext cx="3427966" cy="3061482"/>
          </a:xfrm>
          <a:prstGeom prst="rect">
            <a:avLst/>
          </a:prstGeom>
        </p:spPr>
      </p:pic>
    </p:spTree>
    <p:extLst>
      <p:ext uri="{BB962C8B-B14F-4D97-AF65-F5344CB8AC3E}">
        <p14:creationId xmlns:p14="http://schemas.microsoft.com/office/powerpoint/2010/main" val="21049954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479-72D9-4011-8EBA-C61BF6C43694}"/>
              </a:ext>
            </a:extLst>
          </p:cNvPr>
          <p:cNvSpPr>
            <a:spLocks noGrp="1"/>
          </p:cNvSpPr>
          <p:nvPr>
            <p:ph type="title"/>
          </p:nvPr>
        </p:nvSpPr>
        <p:spPr/>
        <p:txBody>
          <a:bodyPr/>
          <a:lstStyle/>
          <a:p>
            <a:r>
              <a:rPr lang="en-GB" sz="3200" b="1" dirty="0">
                <a:solidFill>
                  <a:srgbClr val="ED7D31"/>
                </a:solidFill>
              </a:rPr>
              <a:t>But </a:t>
            </a:r>
            <a:r>
              <a:rPr lang="en-GB" sz="3200" b="1" dirty="0" err="1">
                <a:solidFill>
                  <a:srgbClr val="ED7D31"/>
                </a:solidFill>
              </a:rPr>
              <a:t>But</a:t>
            </a:r>
            <a:r>
              <a:rPr lang="en-GB" sz="3200" b="1" dirty="0">
                <a:solidFill>
                  <a:srgbClr val="ED7D31"/>
                </a:solidFill>
              </a:rPr>
              <a:t> But….</a:t>
            </a:r>
          </a:p>
        </p:txBody>
      </p:sp>
      <p:sp>
        <p:nvSpPr>
          <p:cNvPr id="3" name="Content Placeholder 2">
            <a:extLst>
              <a:ext uri="{FF2B5EF4-FFF2-40B4-BE49-F238E27FC236}">
                <a16:creationId xmlns:a16="http://schemas.microsoft.com/office/drawing/2014/main" id="{DE21E779-F7AE-43A3-AA20-07B7B47854C9}"/>
              </a:ext>
            </a:extLst>
          </p:cNvPr>
          <p:cNvSpPr>
            <a:spLocks noGrp="1"/>
          </p:cNvSpPr>
          <p:nvPr>
            <p:ph sz="half" idx="1"/>
          </p:nvPr>
        </p:nvSpPr>
        <p:spPr>
          <a:xfrm>
            <a:off x="628650" y="1208428"/>
            <a:ext cx="3595007" cy="3263504"/>
          </a:xfrm>
        </p:spPr>
        <p:txBody>
          <a:bodyPr>
            <a:normAutofit fontScale="92500" lnSpcReduction="20000"/>
          </a:bodyPr>
          <a:lstStyle/>
          <a:p>
            <a:pPr marL="0" indent="0" fontAlgn="base">
              <a:buNone/>
            </a:pPr>
            <a:r>
              <a:rPr lang="en-GB" dirty="0"/>
              <a:t>Unlike other programming languages, Python doesn’t provide a switch case statement.</a:t>
            </a:r>
          </a:p>
          <a:p>
            <a:pPr marL="0" indent="0" fontAlgn="base">
              <a:buNone/>
            </a:pPr>
            <a:r>
              <a:rPr lang="en-GB" dirty="0"/>
              <a:t>Instead, we have to implement our own case statement using one of the other constructs; fortunately this can be easily accomplished by using a dictionary.</a:t>
            </a:r>
          </a:p>
          <a:p>
            <a:pPr marL="0" indent="0" fontAlgn="base">
              <a:buNone/>
            </a:pPr>
            <a:r>
              <a:rPr lang="en-GB" dirty="0"/>
              <a:t>If you are keen to know why Python doesn’t have a switch case, then refer to the explanation at </a:t>
            </a:r>
            <a:r>
              <a:rPr lang="en-GB" b="1" dirty="0">
                <a:hlinkClick r:id="rId2"/>
              </a:rPr>
              <a:t>PEP 3103</a:t>
            </a:r>
            <a:r>
              <a:rPr lang="en-GB" dirty="0"/>
              <a:t>.</a:t>
            </a:r>
          </a:p>
          <a:p>
            <a:pPr marL="0" indent="0">
              <a:buNone/>
            </a:pPr>
            <a:endParaRPr lang="en-GB" i="1" dirty="0"/>
          </a:p>
        </p:txBody>
      </p:sp>
      <p:sp>
        <p:nvSpPr>
          <p:cNvPr id="7" name="Content Placeholder 6">
            <a:extLst>
              <a:ext uri="{FF2B5EF4-FFF2-40B4-BE49-F238E27FC236}">
                <a16:creationId xmlns:a16="http://schemas.microsoft.com/office/drawing/2014/main" id="{40AAF437-F02C-4924-8A80-75386BD39696}"/>
              </a:ext>
            </a:extLst>
          </p:cNvPr>
          <p:cNvSpPr>
            <a:spLocks noGrp="1"/>
          </p:cNvSpPr>
          <p:nvPr>
            <p:ph sz="half" idx="2"/>
          </p:nvPr>
        </p:nvSpPr>
        <p:spPr>
          <a:xfrm>
            <a:off x="4514851" y="1268016"/>
            <a:ext cx="3886200" cy="3263504"/>
          </a:xfrm>
        </p:spPr>
        <p:txBody>
          <a:bodyPr>
            <a:normAutofit fontScale="92500" lnSpcReduction="20000"/>
          </a:bodyPr>
          <a:lstStyle/>
          <a:p>
            <a:endParaRPr lang="en-GB" sz="2400" dirty="0">
              <a:solidFill>
                <a:srgbClr val="3C3C3B"/>
              </a:solidFill>
            </a:endParaRPr>
          </a:p>
          <a:p>
            <a:endParaRPr lang="en-GB" sz="2400" dirty="0">
              <a:solidFill>
                <a:srgbClr val="3C3C3B"/>
              </a:solidFill>
            </a:endParaRPr>
          </a:p>
          <a:p>
            <a:pPr marL="0" indent="0">
              <a:buNone/>
            </a:pPr>
            <a:endParaRPr lang="en-GB" sz="2400" dirty="0">
              <a:solidFill>
                <a:srgbClr val="3C3C3B"/>
              </a:solidFill>
            </a:endParaRPr>
          </a:p>
          <a:p>
            <a:endParaRPr lang="en-GB" dirty="0"/>
          </a:p>
        </p:txBody>
      </p:sp>
      <p:pic>
        <p:nvPicPr>
          <p:cNvPr id="6" name="Picture 5" descr="Screenshot of a simuated case switch statement in Python">
            <a:extLst>
              <a:ext uri="{FF2B5EF4-FFF2-40B4-BE49-F238E27FC236}">
                <a16:creationId xmlns:a16="http://schemas.microsoft.com/office/drawing/2014/main" id="{0CB7B135-D423-4F9A-BEAD-33236D71AA38}"/>
              </a:ext>
            </a:extLst>
          </p:cNvPr>
          <p:cNvPicPr>
            <a:picLocks noChangeAspect="1"/>
          </p:cNvPicPr>
          <p:nvPr/>
        </p:nvPicPr>
        <p:blipFill>
          <a:blip r:embed="rId3"/>
          <a:stretch>
            <a:fillRect/>
          </a:stretch>
        </p:blipFill>
        <p:spPr>
          <a:xfrm>
            <a:off x="4349339" y="1101602"/>
            <a:ext cx="4040328" cy="2014537"/>
          </a:xfrm>
          <a:prstGeom prst="rect">
            <a:avLst/>
          </a:prstGeom>
        </p:spPr>
      </p:pic>
      <p:sp>
        <p:nvSpPr>
          <p:cNvPr id="9" name="TextBox 8">
            <a:extLst>
              <a:ext uri="{FF2B5EF4-FFF2-40B4-BE49-F238E27FC236}">
                <a16:creationId xmlns:a16="http://schemas.microsoft.com/office/drawing/2014/main" id="{56E79A2A-B9F3-41E1-966E-F2D67E232109}"/>
              </a:ext>
            </a:extLst>
          </p:cNvPr>
          <p:cNvSpPr txBox="1"/>
          <p:nvPr/>
        </p:nvSpPr>
        <p:spPr>
          <a:xfrm>
            <a:off x="4349339" y="3645359"/>
            <a:ext cx="4399177" cy="523220"/>
          </a:xfrm>
          <a:prstGeom prst="rect">
            <a:avLst/>
          </a:prstGeom>
          <a:noFill/>
        </p:spPr>
        <p:txBody>
          <a:bodyPr wrap="square" rtlCol="0">
            <a:spAutoFit/>
          </a:bodyPr>
          <a:lstStyle/>
          <a:p>
            <a:r>
              <a:rPr lang="en-GB" sz="1400" dirty="0"/>
              <a:t>Full code for this can be found in this week’s bundle – </a:t>
            </a:r>
            <a:r>
              <a:rPr lang="en-GB" sz="1400" i="1" dirty="0"/>
              <a:t>switch.py</a:t>
            </a:r>
          </a:p>
        </p:txBody>
      </p:sp>
      <p:sp>
        <p:nvSpPr>
          <p:cNvPr id="10" name="TextBox 9">
            <a:extLst>
              <a:ext uri="{FF2B5EF4-FFF2-40B4-BE49-F238E27FC236}">
                <a16:creationId xmlns:a16="http://schemas.microsoft.com/office/drawing/2014/main" id="{CF8D96BE-A5B7-42B0-9977-75777C76F4CB}"/>
              </a:ext>
            </a:extLst>
          </p:cNvPr>
          <p:cNvSpPr txBox="1"/>
          <p:nvPr/>
        </p:nvSpPr>
        <p:spPr>
          <a:xfrm>
            <a:off x="6792719" y="1134369"/>
            <a:ext cx="1848313" cy="400110"/>
          </a:xfrm>
          <a:prstGeom prst="rect">
            <a:avLst/>
          </a:prstGeom>
          <a:noFill/>
        </p:spPr>
        <p:txBody>
          <a:bodyPr wrap="square" rtlCol="0">
            <a:spAutoFit/>
          </a:bodyPr>
          <a:lstStyle/>
          <a:p>
            <a:r>
              <a:rPr lang="en-GB" sz="1000" dirty="0"/>
              <a:t>These are the names of functions…</a:t>
            </a:r>
          </a:p>
        </p:txBody>
      </p:sp>
      <p:cxnSp>
        <p:nvCxnSpPr>
          <p:cNvPr id="12" name="Straight Arrow Connector 11">
            <a:extLst>
              <a:ext uri="{FF2B5EF4-FFF2-40B4-BE49-F238E27FC236}">
                <a16:creationId xmlns:a16="http://schemas.microsoft.com/office/drawing/2014/main" id="{9D1DB150-3E51-41BA-B7F2-B14EB73E905B}"/>
              </a:ext>
            </a:extLst>
          </p:cNvPr>
          <p:cNvCxnSpPr/>
          <p:nvPr/>
        </p:nvCxnSpPr>
        <p:spPr>
          <a:xfrm flipH="1">
            <a:off x="5999871" y="1350498"/>
            <a:ext cx="773723" cy="288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6C3F7A-A64B-414D-AF92-F2CEE4897097}"/>
              </a:ext>
            </a:extLst>
          </p:cNvPr>
          <p:cNvCxnSpPr/>
          <p:nvPr/>
        </p:nvCxnSpPr>
        <p:spPr>
          <a:xfrm>
            <a:off x="7519182" y="1456019"/>
            <a:ext cx="0" cy="13057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4602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lipart of a student and an open book full of binary values">
            <a:extLst>
              <a:ext uri="{FF2B5EF4-FFF2-40B4-BE49-F238E27FC236}">
                <a16:creationId xmlns:a16="http://schemas.microsoft.com/office/drawing/2014/main" id="{0664CDCD-E050-485A-9335-08BDF08951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46341" y="3558455"/>
            <a:ext cx="1371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DB7F0A8-C682-4309-A881-13B7A2A216D2}"/>
              </a:ext>
            </a:extLst>
          </p:cNvPr>
          <p:cNvSpPr txBox="1"/>
          <p:nvPr/>
        </p:nvSpPr>
        <p:spPr>
          <a:xfrm>
            <a:off x="997960" y="492810"/>
            <a:ext cx="3976287" cy="461665"/>
          </a:xfrm>
          <a:prstGeom prst="rect">
            <a:avLst/>
          </a:prstGeom>
          <a:noFill/>
        </p:spPr>
        <p:txBody>
          <a:bodyPr wrap="square" rtlCol="0">
            <a:spAutoFit/>
          </a:bodyPr>
          <a:lstStyle/>
          <a:p>
            <a:r>
              <a:rPr lang="en-US" sz="2400" b="1" dirty="0">
                <a:solidFill>
                  <a:srgbClr val="ED7D31"/>
                </a:solidFill>
                <a:latin typeface="+mj-lt"/>
                <a:ea typeface="Raleway Black" charset="0"/>
                <a:cs typeface="Raleway Black" charset="0"/>
              </a:rPr>
              <a:t>Exercise 2</a:t>
            </a:r>
          </a:p>
        </p:txBody>
      </p:sp>
      <p:sp>
        <p:nvSpPr>
          <p:cNvPr id="6" name="TextBox 5">
            <a:extLst>
              <a:ext uri="{FF2B5EF4-FFF2-40B4-BE49-F238E27FC236}">
                <a16:creationId xmlns:a16="http://schemas.microsoft.com/office/drawing/2014/main" id="{E76EAF44-2765-47A6-8DD1-85DEA1D61041}"/>
              </a:ext>
            </a:extLst>
          </p:cNvPr>
          <p:cNvSpPr txBox="1"/>
          <p:nvPr/>
        </p:nvSpPr>
        <p:spPr>
          <a:xfrm>
            <a:off x="997960" y="933153"/>
            <a:ext cx="7575056" cy="3736407"/>
          </a:xfrm>
          <a:prstGeom prst="rect">
            <a:avLst/>
          </a:prstGeom>
          <a:noFill/>
        </p:spPr>
        <p:txBody>
          <a:bodyPr wrap="square" rtlCol="0">
            <a:spAutoFit/>
          </a:bodyPr>
          <a:lstStyle/>
          <a:p>
            <a:pPr>
              <a:spcBef>
                <a:spcPct val="20000"/>
              </a:spcBef>
            </a:pPr>
            <a:r>
              <a:rPr lang="en-GB" sz="1600" dirty="0"/>
              <a:t>For either the Java or Python version (or both!), add an extra option to the basic calculator.  Use the operator ^ (</a:t>
            </a:r>
            <a:r>
              <a:rPr lang="en-GB" sz="1600" i="1" dirty="0"/>
              <a:t>caret</a:t>
            </a:r>
            <a:r>
              <a:rPr lang="en-GB" sz="1600" dirty="0"/>
              <a:t>, shift+6) to raise the first number to the power of the second one.  </a:t>
            </a:r>
          </a:p>
          <a:p>
            <a:pPr>
              <a:spcBef>
                <a:spcPct val="20000"/>
              </a:spcBef>
            </a:pPr>
            <a:r>
              <a:rPr lang="en-GB" sz="1600" dirty="0"/>
              <a:t>To raise a number to a power in Python, use ** (or </a:t>
            </a:r>
            <a:r>
              <a:rPr lang="en-GB" sz="1600" dirty="0">
                <a:solidFill>
                  <a:schemeClr val="accent6"/>
                </a:solidFill>
              </a:rPr>
              <a:t>import math </a:t>
            </a:r>
            <a:r>
              <a:rPr lang="en-GB" sz="1600" dirty="0"/>
              <a:t>at the top, then use </a:t>
            </a:r>
            <a:r>
              <a:rPr lang="en-GB" sz="1600" dirty="0">
                <a:solidFill>
                  <a:schemeClr val="accent6"/>
                </a:solidFill>
              </a:rPr>
              <a:t>pow(num1, num2)</a:t>
            </a:r>
            <a:r>
              <a:rPr lang="en-GB" sz="1600" dirty="0"/>
              <a:t>)</a:t>
            </a:r>
          </a:p>
          <a:p>
            <a:pPr>
              <a:spcBef>
                <a:spcPct val="20000"/>
              </a:spcBef>
            </a:pPr>
            <a:r>
              <a:rPr lang="en-GB" sz="1600" dirty="0"/>
              <a:t>To raise a number to a power in Java, do this at the top- </a:t>
            </a:r>
          </a:p>
          <a:p>
            <a:pPr lvl="1">
              <a:spcBef>
                <a:spcPct val="20000"/>
              </a:spcBef>
            </a:pPr>
            <a:r>
              <a:rPr lang="en-GB" sz="1600" dirty="0">
                <a:solidFill>
                  <a:schemeClr val="accent6"/>
                </a:solidFill>
              </a:rPr>
              <a:t>import </a:t>
            </a:r>
            <a:r>
              <a:rPr lang="en-GB" sz="1600" dirty="0" err="1">
                <a:solidFill>
                  <a:schemeClr val="accent6"/>
                </a:solidFill>
              </a:rPr>
              <a:t>java.lang.Math</a:t>
            </a:r>
            <a:r>
              <a:rPr lang="en-GB" sz="1600" dirty="0">
                <a:solidFill>
                  <a:schemeClr val="accent6"/>
                </a:solidFill>
              </a:rPr>
              <a:t>;</a:t>
            </a:r>
          </a:p>
          <a:p>
            <a:pPr lvl="1">
              <a:spcBef>
                <a:spcPct val="20000"/>
              </a:spcBef>
            </a:pPr>
            <a:r>
              <a:rPr lang="en-GB" sz="1600" dirty="0"/>
              <a:t>then call </a:t>
            </a:r>
            <a:r>
              <a:rPr lang="en-GB" sz="1600" dirty="0" err="1">
                <a:solidFill>
                  <a:schemeClr val="accent6"/>
                </a:solidFill>
              </a:rPr>
              <a:t>Math.pow</a:t>
            </a:r>
            <a:r>
              <a:rPr lang="en-GB" sz="1600" dirty="0">
                <a:solidFill>
                  <a:schemeClr val="accent6"/>
                </a:solidFill>
              </a:rPr>
              <a:t>(num1, num2) </a:t>
            </a:r>
            <a:r>
              <a:rPr lang="en-GB" sz="1600" dirty="0"/>
              <a:t>to calculate the result.</a:t>
            </a:r>
          </a:p>
          <a:p>
            <a:pPr lvl="1">
              <a:spcBef>
                <a:spcPct val="20000"/>
              </a:spcBef>
            </a:pPr>
            <a:endParaRPr lang="en-GB" sz="1600" dirty="0"/>
          </a:p>
          <a:p>
            <a:pPr>
              <a:spcBef>
                <a:spcPct val="20000"/>
              </a:spcBef>
            </a:pPr>
            <a:r>
              <a:rPr lang="en-GB" sz="1600" dirty="0"/>
              <a:t>Finally, add a square root function, using ? for the operator.</a:t>
            </a:r>
          </a:p>
          <a:p>
            <a:pPr>
              <a:spcBef>
                <a:spcPct val="20000"/>
              </a:spcBef>
            </a:pPr>
            <a:r>
              <a:rPr lang="en-GB" sz="1600" dirty="0"/>
              <a:t>To find a square root in Python, </a:t>
            </a:r>
            <a:r>
              <a:rPr lang="en-GB" sz="1600" dirty="0">
                <a:solidFill>
                  <a:schemeClr val="accent6"/>
                </a:solidFill>
              </a:rPr>
              <a:t>import math </a:t>
            </a:r>
            <a:r>
              <a:rPr lang="en-GB" sz="1600" dirty="0"/>
              <a:t>at the top, then use </a:t>
            </a:r>
            <a:r>
              <a:rPr lang="en-GB" sz="1600" dirty="0">
                <a:solidFill>
                  <a:schemeClr val="accent6"/>
                </a:solidFill>
              </a:rPr>
              <a:t>sqrt(num1)</a:t>
            </a:r>
          </a:p>
          <a:p>
            <a:pPr>
              <a:spcBef>
                <a:spcPct val="20000"/>
              </a:spcBef>
            </a:pPr>
            <a:r>
              <a:rPr lang="en-GB" sz="1600" dirty="0"/>
              <a:t>To find a square root in Java, you should have already added </a:t>
            </a:r>
          </a:p>
          <a:p>
            <a:pPr>
              <a:spcBef>
                <a:spcPct val="20000"/>
              </a:spcBef>
            </a:pPr>
            <a:r>
              <a:rPr lang="en-GB" sz="1600" dirty="0">
                <a:solidFill>
                  <a:schemeClr val="accent6"/>
                </a:solidFill>
              </a:rPr>
              <a:t>import </a:t>
            </a:r>
            <a:r>
              <a:rPr lang="en-GB" sz="1600" dirty="0" err="1">
                <a:solidFill>
                  <a:schemeClr val="accent6"/>
                </a:solidFill>
              </a:rPr>
              <a:t>java.lang.Math</a:t>
            </a:r>
            <a:r>
              <a:rPr lang="en-GB" sz="1600" dirty="0">
                <a:solidFill>
                  <a:schemeClr val="accent6"/>
                </a:solidFill>
              </a:rPr>
              <a:t>; </a:t>
            </a:r>
            <a:r>
              <a:rPr lang="en-GB" sz="1600" dirty="0"/>
              <a:t>- now call </a:t>
            </a:r>
            <a:r>
              <a:rPr lang="en-GB" sz="1600" dirty="0" err="1">
                <a:solidFill>
                  <a:schemeClr val="accent6"/>
                </a:solidFill>
              </a:rPr>
              <a:t>Math.sqrt</a:t>
            </a:r>
            <a:r>
              <a:rPr lang="en-GB" sz="1600" dirty="0">
                <a:solidFill>
                  <a:schemeClr val="accent6"/>
                </a:solidFill>
              </a:rPr>
              <a:t>(num1) </a:t>
            </a:r>
            <a:r>
              <a:rPr lang="en-GB" sz="1600" dirty="0"/>
              <a:t>to get the result.</a:t>
            </a:r>
          </a:p>
        </p:txBody>
      </p:sp>
      <p:pic>
        <p:nvPicPr>
          <p:cNvPr id="7" name="Picture Placeholder 6">
            <a:extLst>
              <a:ext uri="{FF2B5EF4-FFF2-40B4-BE49-F238E27FC236}">
                <a16:creationId xmlns:a16="http://schemas.microsoft.com/office/drawing/2014/main" id="{828D464D-D86F-485E-95CF-92B30AD8327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4075" r="24075"/>
          <a:stretch>
            <a:fillRect/>
          </a:stretch>
        </p:blipFill>
        <p:spPr>
          <a:xfrm>
            <a:off x="0" y="471488"/>
            <a:ext cx="753035" cy="4200525"/>
          </a:xfrm>
        </p:spPr>
      </p:pic>
    </p:spTree>
    <p:extLst>
      <p:ext uri="{BB962C8B-B14F-4D97-AF65-F5344CB8AC3E}">
        <p14:creationId xmlns:p14="http://schemas.microsoft.com/office/powerpoint/2010/main" val="7731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427AF5F-9A0E-42B7-A252-FD64C9885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77945-C06E-4A33-84B1-42644A852663}"/>
              </a:ext>
            </a:extLst>
          </p:cNvPr>
          <p:cNvSpPr>
            <a:spLocks noGrp="1"/>
          </p:cNvSpPr>
          <p:nvPr>
            <p:ph type="title"/>
          </p:nvPr>
        </p:nvSpPr>
        <p:spPr>
          <a:xfrm>
            <a:off x="628650" y="448378"/>
            <a:ext cx="7886700" cy="979833"/>
          </a:xfrm>
        </p:spPr>
        <p:txBody>
          <a:bodyPr>
            <a:normAutofit/>
          </a:bodyPr>
          <a:lstStyle/>
          <a:p>
            <a:r>
              <a:rPr lang="en-GB" sz="3200" b="1" dirty="0">
                <a:solidFill>
                  <a:srgbClr val="ED7D31"/>
                </a:solidFill>
              </a:rPr>
              <a:t>More Python Dictionaries</a:t>
            </a:r>
            <a:br>
              <a:rPr lang="en-GB" sz="3000" dirty="0"/>
            </a:br>
            <a:endParaRPr lang="en-GB" sz="3000" dirty="0"/>
          </a:p>
        </p:txBody>
      </p:sp>
      <p:sp>
        <p:nvSpPr>
          <p:cNvPr id="3" name="Content Placeholder 2">
            <a:extLst>
              <a:ext uri="{FF2B5EF4-FFF2-40B4-BE49-F238E27FC236}">
                <a16:creationId xmlns:a16="http://schemas.microsoft.com/office/drawing/2014/main" id="{5A234E41-F155-4815-8F87-1694A7E92C65}"/>
              </a:ext>
            </a:extLst>
          </p:cNvPr>
          <p:cNvSpPr>
            <a:spLocks noGrp="1"/>
          </p:cNvSpPr>
          <p:nvPr>
            <p:ph idx="1"/>
          </p:nvPr>
        </p:nvSpPr>
        <p:spPr>
          <a:xfrm>
            <a:off x="628650" y="1369218"/>
            <a:ext cx="3114580" cy="3227598"/>
          </a:xfrm>
        </p:spPr>
        <p:txBody>
          <a:bodyPr>
            <a:normAutofit/>
          </a:bodyPr>
          <a:lstStyle/>
          <a:p>
            <a:r>
              <a:rPr lang="en-GB" sz="1800" dirty="0"/>
              <a:t>The final practical assignment will involve building an application with a Python dictionary.  </a:t>
            </a:r>
          </a:p>
          <a:p>
            <a:r>
              <a:rPr lang="en-GB" sz="1800" dirty="0"/>
              <a:t>I will not release the fourth practical assessment until week 12.</a:t>
            </a:r>
          </a:p>
        </p:txBody>
      </p:sp>
      <p:pic>
        <p:nvPicPr>
          <p:cNvPr id="18434" name="Picture 2" descr="clipart of a green snake reading a book&#10;">
            <a:extLst>
              <a:ext uri="{FF2B5EF4-FFF2-40B4-BE49-F238E27FC236}">
                <a16:creationId xmlns:a16="http://schemas.microsoft.com/office/drawing/2014/main" id="{95513924-1EAE-49AC-874E-4C377F0F90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4569"/>
          <a:stretch/>
        </p:blipFill>
        <p:spPr bwMode="auto">
          <a:xfrm>
            <a:off x="3887625" y="1428211"/>
            <a:ext cx="4627724" cy="316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9436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BA57-FA73-4F6E-815B-927D471EC94F}"/>
              </a:ext>
            </a:extLst>
          </p:cNvPr>
          <p:cNvSpPr>
            <a:spLocks noGrp="1"/>
          </p:cNvSpPr>
          <p:nvPr>
            <p:ph type="title"/>
          </p:nvPr>
        </p:nvSpPr>
        <p:spPr/>
        <p:txBody>
          <a:bodyPr/>
          <a:lstStyle/>
          <a:p>
            <a:r>
              <a:rPr lang="en-GB" sz="2400" b="1" dirty="0">
                <a:solidFill>
                  <a:srgbClr val="ED7D31"/>
                </a:solidFill>
                <a:latin typeface="Work Sans"/>
                <a:ea typeface="+mn-ea"/>
                <a:cs typeface="+mn-cs"/>
              </a:rPr>
              <a:t>Further Reading</a:t>
            </a:r>
          </a:p>
        </p:txBody>
      </p:sp>
      <p:sp>
        <p:nvSpPr>
          <p:cNvPr id="3" name="Content Placeholder 2">
            <a:extLst>
              <a:ext uri="{FF2B5EF4-FFF2-40B4-BE49-F238E27FC236}">
                <a16:creationId xmlns:a16="http://schemas.microsoft.com/office/drawing/2014/main" id="{792256C2-B2EB-4748-9586-E5DC860EE3EE}"/>
              </a:ext>
            </a:extLst>
          </p:cNvPr>
          <p:cNvSpPr>
            <a:spLocks noGrp="1"/>
          </p:cNvSpPr>
          <p:nvPr>
            <p:ph idx="1"/>
          </p:nvPr>
        </p:nvSpPr>
        <p:spPr/>
        <p:txBody>
          <a:bodyPr/>
          <a:lstStyle/>
          <a:p>
            <a:r>
              <a:rPr lang="en-GB" u="sng" dirty="0">
                <a:hlinkClick r:id="rId2"/>
              </a:rPr>
              <a:t>https://rise.articulate.com/share/Q65g7fNY_sgJqna9VBoodRA4yPfs5IJ7#/lessons/vyBkNiyQO4ZcLO_iJNM8ml2nswnJ3FB8</a:t>
            </a:r>
            <a:endParaRPr lang="en-GB" u="sng" dirty="0"/>
          </a:p>
          <a:p>
            <a:r>
              <a:rPr lang="en-GB" dirty="0">
                <a:hlinkClick r:id="rId3"/>
              </a:rPr>
              <a:t>https://en.wikipedia.org/wiki/Associative_array</a:t>
            </a:r>
            <a:endParaRPr lang="en-GB" u="sng" dirty="0"/>
          </a:p>
          <a:p>
            <a:endParaRPr lang="en-GB" dirty="0"/>
          </a:p>
          <a:p>
            <a:r>
              <a:rPr lang="en-GB" dirty="0"/>
              <a:t>These two links are important and </a:t>
            </a:r>
            <a:r>
              <a:rPr lang="en-GB" altLang="en-US" dirty="0"/>
              <a:t>you should investigate them before attempting the Multiple Choice.</a:t>
            </a:r>
            <a:endParaRPr lang="en-GB" dirty="0"/>
          </a:p>
        </p:txBody>
      </p:sp>
    </p:spTree>
    <p:extLst>
      <p:ext uri="{BB962C8B-B14F-4D97-AF65-F5344CB8AC3E}">
        <p14:creationId xmlns:p14="http://schemas.microsoft.com/office/powerpoint/2010/main" val="240832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D720-FDDC-46BB-8329-BE2589383305}"/>
              </a:ext>
            </a:extLst>
          </p:cNvPr>
          <p:cNvSpPr>
            <a:spLocks noGrp="1"/>
          </p:cNvSpPr>
          <p:nvPr>
            <p:ph type="title"/>
          </p:nvPr>
        </p:nvSpPr>
        <p:spPr/>
        <p:txBody>
          <a:bodyPr/>
          <a:lstStyle/>
          <a:p>
            <a:r>
              <a:rPr lang="en-GB" sz="3200" b="1" dirty="0">
                <a:solidFill>
                  <a:srgbClr val="ED7D31"/>
                </a:solidFill>
              </a:rPr>
              <a:t>Collections (refresher)</a:t>
            </a:r>
          </a:p>
        </p:txBody>
      </p:sp>
      <p:sp>
        <p:nvSpPr>
          <p:cNvPr id="3" name="Content Placeholder 2">
            <a:extLst>
              <a:ext uri="{FF2B5EF4-FFF2-40B4-BE49-F238E27FC236}">
                <a16:creationId xmlns:a16="http://schemas.microsoft.com/office/drawing/2014/main" id="{7B65F0F1-7229-47F5-B409-4E01E760BA56}"/>
              </a:ext>
            </a:extLst>
          </p:cNvPr>
          <p:cNvSpPr>
            <a:spLocks noGrp="1"/>
          </p:cNvSpPr>
          <p:nvPr>
            <p:ph idx="1"/>
          </p:nvPr>
        </p:nvSpPr>
        <p:spPr>
          <a:xfrm>
            <a:off x="628650" y="1110503"/>
            <a:ext cx="7886700" cy="3621153"/>
          </a:xfrm>
        </p:spPr>
        <p:txBody>
          <a:bodyPr>
            <a:normAutofit lnSpcReduction="10000"/>
          </a:bodyPr>
          <a:lstStyle/>
          <a:p>
            <a:r>
              <a:rPr lang="en-GB" dirty="0"/>
              <a:t>The term “collection” means a container for more than one variable, that we can carry around in one convenient package.  We have places “in” the container for each individual variable and we can refer to them by their places.</a:t>
            </a:r>
          </a:p>
          <a:p>
            <a:pPr lvl="8"/>
            <a:r>
              <a:rPr lang="en-GB" sz="2100" dirty="0"/>
              <a:t>When we declare a variable, it has one value only in it; every time we redeclare it, the original value is overwritten.</a:t>
            </a:r>
          </a:p>
          <a:p>
            <a:pPr lvl="8"/>
            <a:r>
              <a:rPr lang="en-GB" sz="2100" dirty="0"/>
              <a:t>Lists and Dictionaries are both collections.</a:t>
            </a:r>
          </a:p>
          <a:p>
            <a:pPr lvl="8"/>
            <a:r>
              <a:rPr lang="en-GB" sz="2100" dirty="0"/>
              <a:t>A list is a linear collection of values that stay in order.</a:t>
            </a:r>
          </a:p>
          <a:p>
            <a:pPr lvl="8"/>
            <a:r>
              <a:rPr lang="en-GB" sz="2100" dirty="0"/>
              <a:t>A dictionary is a “bag” of values, each with it’s own label.</a:t>
            </a:r>
          </a:p>
          <a:p>
            <a:endParaRPr lang="en-GB" dirty="0"/>
          </a:p>
        </p:txBody>
      </p:sp>
      <p:pic>
        <p:nvPicPr>
          <p:cNvPr id="5" name="Picture 4" descr="snippet of code showing variable value being overwritten">
            <a:extLst>
              <a:ext uri="{FF2B5EF4-FFF2-40B4-BE49-F238E27FC236}">
                <a16:creationId xmlns:a16="http://schemas.microsoft.com/office/drawing/2014/main" id="{18F3FAE1-0630-456C-AB49-86831460841A}"/>
              </a:ext>
            </a:extLst>
          </p:cNvPr>
          <p:cNvPicPr>
            <a:picLocks noChangeAspect="1"/>
          </p:cNvPicPr>
          <p:nvPr/>
        </p:nvPicPr>
        <p:blipFill>
          <a:blip r:embed="rId2"/>
          <a:stretch>
            <a:fillRect/>
          </a:stretch>
        </p:blipFill>
        <p:spPr>
          <a:xfrm>
            <a:off x="875172" y="2410969"/>
            <a:ext cx="2301752" cy="1890467"/>
          </a:xfrm>
          <a:prstGeom prst="rect">
            <a:avLst/>
          </a:prstGeom>
        </p:spPr>
      </p:pic>
    </p:spTree>
    <p:extLst>
      <p:ext uri="{BB962C8B-B14F-4D97-AF65-F5344CB8AC3E}">
        <p14:creationId xmlns:p14="http://schemas.microsoft.com/office/powerpoint/2010/main" val="2892066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3142A3-B5A4-4801-BA03-DBC35D8F72B6}"/>
              </a:ext>
            </a:extLst>
          </p:cNvPr>
          <p:cNvSpPr/>
          <p:nvPr/>
        </p:nvSpPr>
        <p:spPr>
          <a:xfrm>
            <a:off x="1766888" y="2535093"/>
            <a:ext cx="5610224" cy="884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5" name="TextBox 4">
            <a:extLst>
              <a:ext uri="{FF2B5EF4-FFF2-40B4-BE49-F238E27FC236}">
                <a16:creationId xmlns:a16="http://schemas.microsoft.com/office/drawing/2014/main" id="{3E774697-ECB3-47AA-B496-D7BFE1DFC9B7}"/>
              </a:ext>
            </a:extLst>
          </p:cNvPr>
          <p:cNvSpPr txBox="1"/>
          <p:nvPr/>
        </p:nvSpPr>
        <p:spPr>
          <a:xfrm>
            <a:off x="1870363" y="2260126"/>
            <a:ext cx="5403275" cy="646331"/>
          </a:xfrm>
          <a:prstGeom prst="rect">
            <a:avLst/>
          </a:prstGeom>
          <a:noFill/>
        </p:spPr>
        <p:txBody>
          <a:bodyPr wrap="square" rtlCol="0">
            <a:spAutoFit/>
          </a:bodyPr>
          <a:lstStyle/>
          <a:p>
            <a:pPr algn="ctr"/>
            <a:r>
              <a:rPr lang="en-US" sz="3600" b="1" dirty="0">
                <a:solidFill>
                  <a:schemeClr val="tx1">
                    <a:lumMod val="85000"/>
                    <a:lumOff val="15000"/>
                  </a:schemeClr>
                </a:solidFill>
                <a:ea typeface="Raleway Black" charset="0"/>
                <a:cs typeface="Raleway Black" charset="0"/>
              </a:rPr>
              <a:t>Thanks For Watching</a:t>
            </a:r>
          </a:p>
        </p:txBody>
      </p:sp>
    </p:spTree>
    <p:extLst>
      <p:ext uri="{BB962C8B-B14F-4D97-AF65-F5344CB8AC3E}">
        <p14:creationId xmlns:p14="http://schemas.microsoft.com/office/powerpoint/2010/main" val="213888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6E4-21CC-4A09-9CFC-431192950674}"/>
              </a:ext>
            </a:extLst>
          </p:cNvPr>
          <p:cNvSpPr>
            <a:spLocks noGrp="1"/>
          </p:cNvSpPr>
          <p:nvPr>
            <p:ph type="title"/>
          </p:nvPr>
        </p:nvSpPr>
        <p:spPr/>
        <p:txBody>
          <a:bodyPr/>
          <a:lstStyle/>
          <a:p>
            <a:r>
              <a:rPr lang="en-GB" sz="3200" b="1" dirty="0">
                <a:solidFill>
                  <a:srgbClr val="ED7D31"/>
                </a:solidFill>
              </a:rPr>
              <a:t>Collections (refresher)</a:t>
            </a:r>
            <a:endParaRPr lang="en-GB" dirty="0"/>
          </a:p>
        </p:txBody>
      </p:sp>
      <p:sp>
        <p:nvSpPr>
          <p:cNvPr id="4" name="Content Placeholder 3">
            <a:extLst>
              <a:ext uri="{FF2B5EF4-FFF2-40B4-BE49-F238E27FC236}">
                <a16:creationId xmlns:a16="http://schemas.microsoft.com/office/drawing/2014/main" id="{2D115ED1-B5E7-4740-9C46-294A1CF588EF}"/>
              </a:ext>
            </a:extLst>
          </p:cNvPr>
          <p:cNvSpPr>
            <a:spLocks noGrp="1"/>
          </p:cNvSpPr>
          <p:nvPr>
            <p:ph sz="half" idx="2"/>
          </p:nvPr>
        </p:nvSpPr>
        <p:spPr>
          <a:xfrm>
            <a:off x="4352736" y="1268016"/>
            <a:ext cx="4421150" cy="3263504"/>
          </a:xfrm>
        </p:spPr>
        <p:txBody>
          <a:bodyPr>
            <a:normAutofit fontScale="92500"/>
          </a:bodyPr>
          <a:lstStyle/>
          <a:p>
            <a:r>
              <a:rPr lang="en-GB" dirty="0"/>
              <a:t>Dictionaries are Python’s most powerful data collection, and allow us to do fast database-type operations.</a:t>
            </a:r>
          </a:p>
          <a:p>
            <a:r>
              <a:rPr lang="en-GB" dirty="0"/>
              <a:t>These have different names in different languages –</a:t>
            </a:r>
          </a:p>
          <a:p>
            <a:pPr lvl="1"/>
            <a:r>
              <a:rPr lang="en-GB" dirty="0"/>
              <a:t>Associative Arrays (Perl, PHP)</a:t>
            </a:r>
          </a:p>
          <a:p>
            <a:pPr lvl="1"/>
            <a:r>
              <a:rPr lang="en-GB" dirty="0"/>
              <a:t>Properties, Map, </a:t>
            </a:r>
            <a:r>
              <a:rPr lang="en-GB" dirty="0" err="1"/>
              <a:t>Hashmap</a:t>
            </a:r>
            <a:r>
              <a:rPr lang="en-GB" dirty="0"/>
              <a:t> (Java)</a:t>
            </a:r>
          </a:p>
          <a:p>
            <a:pPr lvl="1"/>
            <a:r>
              <a:rPr lang="en-GB" dirty="0"/>
              <a:t>Property Bag (C#, </a:t>
            </a:r>
            <a:r>
              <a:rPr lang="en-GB" dirty="0" err="1"/>
              <a:t>.Net</a:t>
            </a:r>
            <a:r>
              <a:rPr lang="en-GB" dirty="0"/>
              <a:t>)</a:t>
            </a:r>
          </a:p>
          <a:p>
            <a:r>
              <a:rPr lang="en-GB" dirty="0"/>
              <a:t>See </a:t>
            </a:r>
            <a:r>
              <a:rPr lang="en-GB" dirty="0">
                <a:hlinkClick r:id="rId2"/>
              </a:rPr>
              <a:t>https://en.wikipedia.org/wiki/Associative_array</a:t>
            </a:r>
            <a:endParaRPr lang="en-GB" dirty="0"/>
          </a:p>
        </p:txBody>
      </p:sp>
      <p:pic>
        <p:nvPicPr>
          <p:cNvPr id="17410" name="Picture 2" descr="A handbag with the contents displayed - items include a tape measure, a calculator, a USB stick, a coin purse, some pencils and a make-up bag.">
            <a:extLst>
              <a:ext uri="{FF2B5EF4-FFF2-40B4-BE49-F238E27FC236}">
                <a16:creationId xmlns:a16="http://schemas.microsoft.com/office/drawing/2014/main" id="{2E19DC25-15CA-4ABA-A67E-6766D2AA284F}"/>
              </a:ext>
            </a:extLst>
          </p:cNvPr>
          <p:cNvPicPr>
            <a:picLocks noGrp="1" noChangeAspect="1" noChangeArrowheads="1"/>
          </p:cNvPicPr>
          <p:nvPr>
            <p:ph sz="half" idx="1"/>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1268016"/>
            <a:ext cx="3524779" cy="264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837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6E4-21CC-4A09-9CFC-431192950674}"/>
              </a:ext>
            </a:extLst>
          </p:cNvPr>
          <p:cNvSpPr>
            <a:spLocks noGrp="1"/>
          </p:cNvSpPr>
          <p:nvPr>
            <p:ph type="title"/>
          </p:nvPr>
        </p:nvSpPr>
        <p:spPr/>
        <p:txBody>
          <a:bodyPr/>
          <a:lstStyle/>
          <a:p>
            <a:r>
              <a:rPr lang="en-GB" sz="3200" b="1" dirty="0">
                <a:solidFill>
                  <a:srgbClr val="ED7D31"/>
                </a:solidFill>
              </a:rPr>
              <a:t>Collections (refresher)</a:t>
            </a:r>
            <a:endParaRPr lang="en-GB" dirty="0"/>
          </a:p>
        </p:txBody>
      </p:sp>
      <p:pic>
        <p:nvPicPr>
          <p:cNvPr id="3" name="Content Placeholder 2" descr="Code snippet showing a Python dictionary at runtime">
            <a:extLst>
              <a:ext uri="{FF2B5EF4-FFF2-40B4-BE49-F238E27FC236}">
                <a16:creationId xmlns:a16="http://schemas.microsoft.com/office/drawing/2014/main" id="{FC8859F7-48A4-4819-ADCC-5B00AF73F13C}"/>
              </a:ext>
            </a:extLst>
          </p:cNvPr>
          <p:cNvPicPr>
            <a:picLocks noGrp="1" noChangeAspect="1"/>
          </p:cNvPicPr>
          <p:nvPr>
            <p:ph sz="half" idx="2"/>
          </p:nvPr>
        </p:nvPicPr>
        <p:blipFill>
          <a:blip r:embed="rId2"/>
          <a:stretch>
            <a:fillRect/>
          </a:stretch>
        </p:blipFill>
        <p:spPr>
          <a:xfrm>
            <a:off x="4323896" y="1276455"/>
            <a:ext cx="4421188" cy="2635145"/>
          </a:xfrm>
          <a:prstGeom prst="rect">
            <a:avLst/>
          </a:prstGeom>
        </p:spPr>
      </p:pic>
      <p:sp>
        <p:nvSpPr>
          <p:cNvPr id="5" name="Content Placeholder 4">
            <a:extLst>
              <a:ext uri="{FF2B5EF4-FFF2-40B4-BE49-F238E27FC236}">
                <a16:creationId xmlns:a16="http://schemas.microsoft.com/office/drawing/2014/main" id="{EA04E749-F129-487A-A9DA-DD7024FAA67B}"/>
              </a:ext>
            </a:extLst>
          </p:cNvPr>
          <p:cNvSpPr>
            <a:spLocks noGrp="1"/>
          </p:cNvSpPr>
          <p:nvPr>
            <p:ph sz="half" idx="1"/>
          </p:nvPr>
        </p:nvSpPr>
        <p:spPr>
          <a:xfrm>
            <a:off x="628650" y="1268016"/>
            <a:ext cx="3558721" cy="3263504"/>
          </a:xfrm>
        </p:spPr>
        <p:txBody>
          <a:bodyPr>
            <a:normAutofit lnSpcReduction="10000"/>
          </a:bodyPr>
          <a:lstStyle/>
          <a:p>
            <a:r>
              <a:rPr lang="en-GB" dirty="0"/>
              <a:t>Lists index things by their position in the list, dictionaries are like bags (no order).</a:t>
            </a:r>
          </a:p>
          <a:p>
            <a:r>
              <a:rPr lang="en-GB" dirty="0">
                <a:solidFill>
                  <a:schemeClr val="accent6"/>
                </a:solidFill>
              </a:rPr>
              <a:t>This is because things are added in order of their hashed key, not in index order.</a:t>
            </a:r>
          </a:p>
          <a:p>
            <a:r>
              <a:rPr lang="en-GB" dirty="0"/>
              <a:t>So we have to index things with a key, exactly like the </a:t>
            </a:r>
            <a:r>
              <a:rPr lang="en-GB" dirty="0" err="1"/>
              <a:t>hashtable</a:t>
            </a:r>
            <a:r>
              <a:rPr lang="en-GB" dirty="0"/>
              <a:t>.</a:t>
            </a:r>
          </a:p>
        </p:txBody>
      </p:sp>
    </p:spTree>
    <p:extLst>
      <p:ext uri="{BB962C8B-B14F-4D97-AF65-F5344CB8AC3E}">
        <p14:creationId xmlns:p14="http://schemas.microsoft.com/office/powerpoint/2010/main" val="3140002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B7F0A8-C682-4309-A881-13B7A2A216D2}"/>
              </a:ext>
            </a:extLst>
          </p:cNvPr>
          <p:cNvSpPr txBox="1"/>
          <p:nvPr/>
        </p:nvSpPr>
        <p:spPr>
          <a:xfrm>
            <a:off x="660400" y="493260"/>
            <a:ext cx="7016621" cy="630942"/>
          </a:xfrm>
          <a:prstGeom prst="rect">
            <a:avLst/>
          </a:prstGeom>
          <a:noFill/>
        </p:spPr>
        <p:txBody>
          <a:bodyPr wrap="square" rtlCol="0">
            <a:spAutoFit/>
          </a:bodyPr>
          <a:lstStyle/>
          <a:p>
            <a:r>
              <a:rPr lang="en-US" sz="3500" b="1" dirty="0">
                <a:solidFill>
                  <a:srgbClr val="ED7D31"/>
                </a:solidFill>
                <a:latin typeface="+mj-lt"/>
                <a:ea typeface="+mj-ea"/>
                <a:cs typeface="+mj-cs"/>
              </a:rPr>
              <a:t>Some Common Uses of Dictionaries</a:t>
            </a:r>
          </a:p>
        </p:txBody>
      </p:sp>
      <p:sp>
        <p:nvSpPr>
          <p:cNvPr id="6" name="TextBox 5">
            <a:extLst>
              <a:ext uri="{FF2B5EF4-FFF2-40B4-BE49-F238E27FC236}">
                <a16:creationId xmlns:a16="http://schemas.microsoft.com/office/drawing/2014/main" id="{E76EAF44-2765-47A6-8DD1-85DEA1D61041}"/>
              </a:ext>
            </a:extLst>
          </p:cNvPr>
          <p:cNvSpPr txBox="1"/>
          <p:nvPr/>
        </p:nvSpPr>
        <p:spPr>
          <a:xfrm>
            <a:off x="660400" y="1272865"/>
            <a:ext cx="7783513" cy="1648143"/>
          </a:xfrm>
          <a:prstGeom prst="rect">
            <a:avLst/>
          </a:prstGeom>
          <a:noFill/>
        </p:spPr>
        <p:txBody>
          <a:bodyPr wrap="square" rtlCol="0">
            <a:spAutoFit/>
          </a:bodyPr>
          <a:lstStyle/>
          <a:p>
            <a:endParaRPr lang="en-GB" dirty="0"/>
          </a:p>
          <a:p>
            <a:endParaRPr lang="en-GB" dirty="0"/>
          </a:p>
          <a:p>
            <a:pPr>
              <a:lnSpc>
                <a:spcPct val="150000"/>
              </a:lnSpc>
            </a:pPr>
            <a:endParaRPr lang="en-US" dirty="0">
              <a:solidFill>
                <a:schemeClr val="tx1">
                  <a:lumMod val="50000"/>
                  <a:lumOff val="50000"/>
                </a:schemeClr>
              </a:solidFill>
            </a:endParaRPr>
          </a:p>
          <a:p>
            <a:pPr>
              <a:lnSpc>
                <a:spcPct val="150000"/>
              </a:lnSpc>
            </a:pPr>
            <a:endParaRPr lang="en-US" dirty="0">
              <a:solidFill>
                <a:schemeClr val="tx1">
                  <a:lumMod val="50000"/>
                  <a:lumOff val="50000"/>
                </a:schemeClr>
              </a:solidFill>
            </a:endParaRPr>
          </a:p>
          <a:p>
            <a:pPr>
              <a:lnSpc>
                <a:spcPct val="150000"/>
              </a:lnSpc>
            </a:pPr>
            <a:endParaRPr lang="en-US" sz="825" dirty="0">
              <a:solidFill>
                <a:schemeClr val="tx1">
                  <a:lumMod val="50000"/>
                  <a:lumOff val="50000"/>
                </a:schemeClr>
              </a:solidFill>
            </a:endParaRPr>
          </a:p>
        </p:txBody>
      </p:sp>
      <p:pic>
        <p:nvPicPr>
          <p:cNvPr id="3" name="Picture 2" descr="screenshot of 12 login names">
            <a:extLst>
              <a:ext uri="{FF2B5EF4-FFF2-40B4-BE49-F238E27FC236}">
                <a16:creationId xmlns:a16="http://schemas.microsoft.com/office/drawing/2014/main" id="{2CDEF5FB-CC06-444F-A35B-B8184D9D8DD1}"/>
              </a:ext>
            </a:extLst>
          </p:cNvPr>
          <p:cNvPicPr>
            <a:picLocks noChangeAspect="1"/>
          </p:cNvPicPr>
          <p:nvPr/>
        </p:nvPicPr>
        <p:blipFill>
          <a:blip r:embed="rId2"/>
          <a:stretch>
            <a:fillRect/>
          </a:stretch>
        </p:blipFill>
        <p:spPr>
          <a:xfrm>
            <a:off x="792957" y="1185702"/>
            <a:ext cx="4305017" cy="1822468"/>
          </a:xfrm>
          <a:prstGeom prst="rect">
            <a:avLst/>
          </a:prstGeom>
        </p:spPr>
      </p:pic>
      <p:sp>
        <p:nvSpPr>
          <p:cNvPr id="4" name="TextBox 3">
            <a:extLst>
              <a:ext uri="{FF2B5EF4-FFF2-40B4-BE49-F238E27FC236}">
                <a16:creationId xmlns:a16="http://schemas.microsoft.com/office/drawing/2014/main" id="{297CB8E8-4293-4175-B46A-441FE77A34C5}"/>
              </a:ext>
            </a:extLst>
          </p:cNvPr>
          <p:cNvSpPr txBox="1"/>
          <p:nvPr/>
        </p:nvSpPr>
        <p:spPr>
          <a:xfrm>
            <a:off x="5343526" y="1124202"/>
            <a:ext cx="3140073" cy="3693319"/>
          </a:xfrm>
          <a:prstGeom prst="rect">
            <a:avLst/>
          </a:prstGeom>
          <a:noFill/>
        </p:spPr>
        <p:txBody>
          <a:bodyPr wrap="square" rtlCol="0">
            <a:spAutoFit/>
          </a:bodyPr>
          <a:lstStyle/>
          <a:p>
            <a:r>
              <a:rPr lang="en-GB" dirty="0"/>
              <a:t>A common use of dictionaries is to count things.  For example, let’s say we have a server log that has a list of all the usernames logged in, and we want to see who has logged in the most often.  </a:t>
            </a:r>
          </a:p>
          <a:p>
            <a:endParaRPr lang="en-GB" dirty="0"/>
          </a:p>
          <a:p>
            <a:r>
              <a:rPr lang="en-GB" dirty="0"/>
              <a:t>This example has only 12 entries, but a real server log may contain many millions of entries – so it makes sense to have something automatic… </a:t>
            </a:r>
          </a:p>
        </p:txBody>
      </p:sp>
      <p:pic>
        <p:nvPicPr>
          <p:cNvPr id="5" name="Picture 4" descr="handwritten list of user names with checkmarks to count how many of each one">
            <a:extLst>
              <a:ext uri="{FF2B5EF4-FFF2-40B4-BE49-F238E27FC236}">
                <a16:creationId xmlns:a16="http://schemas.microsoft.com/office/drawing/2014/main" id="{6469DA41-6FFF-4C25-9448-7538D129BD8F}"/>
              </a:ext>
            </a:extLst>
          </p:cNvPr>
          <p:cNvPicPr>
            <a:picLocks noChangeAspect="1"/>
          </p:cNvPicPr>
          <p:nvPr/>
        </p:nvPicPr>
        <p:blipFill>
          <a:blip r:embed="rId3"/>
          <a:stretch>
            <a:fillRect/>
          </a:stretch>
        </p:blipFill>
        <p:spPr>
          <a:xfrm>
            <a:off x="792958" y="3156833"/>
            <a:ext cx="2035968" cy="1447899"/>
          </a:xfrm>
          <a:prstGeom prst="rect">
            <a:avLst/>
          </a:prstGeom>
        </p:spPr>
      </p:pic>
    </p:spTree>
    <p:extLst>
      <p:ext uri="{BB962C8B-B14F-4D97-AF65-F5344CB8AC3E}">
        <p14:creationId xmlns:p14="http://schemas.microsoft.com/office/powerpoint/2010/main" val="411716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42" presetClass="entr" presetSubtype="0" fill="hold" grpId="0" nodeType="afterEffect" nodePh="1">
                                  <p:stCondLst>
                                    <p:cond delay="0"/>
                                  </p:stCondLst>
                                  <p:endCondLst>
                                    <p:cond evt="begin" delay="0">
                                      <p:tn val="9"/>
                                    </p:cond>
                                  </p:end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anim calcmode="lin" valueType="num">
                                      <p:cBhvr>
                                        <p:cTn id="12" dur="500" fill="hold"/>
                                        <p:tgtEl>
                                          <p:spTgt spid="6"/>
                                        </p:tgtEl>
                                        <p:attrNameLst>
                                          <p:attrName>ppt_x</p:attrName>
                                        </p:attrNameLst>
                                      </p:cBhvr>
                                      <p:tavLst>
                                        <p:tav tm="0">
                                          <p:val>
                                            <p:strVal val="#ppt_x"/>
                                          </p:val>
                                        </p:tav>
                                        <p:tav tm="100000">
                                          <p:val>
                                            <p:strVal val="#ppt_x"/>
                                          </p:val>
                                        </p:tav>
                                      </p:tavLst>
                                    </p:anim>
                                    <p:anim calcmode="lin" valueType="num">
                                      <p:cBhvr>
                                        <p:cTn id="13"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D1AB-ABE4-4C13-9413-2F8F98E03732}"/>
              </a:ext>
            </a:extLst>
          </p:cNvPr>
          <p:cNvSpPr>
            <a:spLocks noGrp="1"/>
          </p:cNvSpPr>
          <p:nvPr>
            <p:ph type="title"/>
          </p:nvPr>
        </p:nvSpPr>
        <p:spPr/>
        <p:txBody>
          <a:bodyPr/>
          <a:lstStyle/>
          <a:p>
            <a:r>
              <a:rPr lang="en-US" sz="3200" b="1" dirty="0" err="1">
                <a:solidFill>
                  <a:srgbClr val="ED7D31"/>
                </a:solidFill>
              </a:rPr>
              <a:t>Dictionar</a:t>
            </a:r>
            <a:r>
              <a:rPr lang="en-GB" sz="3200" b="1" dirty="0">
                <a:solidFill>
                  <a:srgbClr val="ED7D31"/>
                </a:solidFill>
              </a:rPr>
              <a:t>y as a Counter</a:t>
            </a:r>
          </a:p>
        </p:txBody>
      </p:sp>
      <p:sp>
        <p:nvSpPr>
          <p:cNvPr id="3" name="Content Placeholder 2">
            <a:extLst>
              <a:ext uri="{FF2B5EF4-FFF2-40B4-BE49-F238E27FC236}">
                <a16:creationId xmlns:a16="http://schemas.microsoft.com/office/drawing/2014/main" id="{87AB976E-E33C-4B3F-BB62-33CD03630E78}"/>
              </a:ext>
            </a:extLst>
          </p:cNvPr>
          <p:cNvSpPr>
            <a:spLocks noGrp="1"/>
          </p:cNvSpPr>
          <p:nvPr>
            <p:ph sz="half" idx="1"/>
          </p:nvPr>
        </p:nvSpPr>
        <p:spPr/>
        <p:txBody>
          <a:bodyPr/>
          <a:lstStyle/>
          <a:p>
            <a:pPr marL="0" indent="0">
              <a:buNone/>
            </a:pPr>
            <a:r>
              <a:rPr lang="en-GB" dirty="0"/>
              <a:t>A common use of a dictionary is for counting how often we “see” something.  </a:t>
            </a:r>
          </a:p>
          <a:p>
            <a:endParaRPr lang="en-GB" dirty="0"/>
          </a:p>
        </p:txBody>
      </p:sp>
      <p:pic>
        <p:nvPicPr>
          <p:cNvPr id="7" name="Content Placeholder 6" descr="Screenshot of Python code showing creation of a dictionary and incrementing the number of key occurrences">
            <a:extLst>
              <a:ext uri="{FF2B5EF4-FFF2-40B4-BE49-F238E27FC236}">
                <a16:creationId xmlns:a16="http://schemas.microsoft.com/office/drawing/2014/main" id="{4759C34D-982C-47FB-89F8-A97C65B7779F}"/>
              </a:ext>
            </a:extLst>
          </p:cNvPr>
          <p:cNvPicPr>
            <a:picLocks noGrp="1" noChangeAspect="1"/>
          </p:cNvPicPr>
          <p:nvPr>
            <p:ph sz="half" idx="2"/>
          </p:nvPr>
        </p:nvPicPr>
        <p:blipFill>
          <a:blip r:embed="rId2"/>
          <a:stretch>
            <a:fillRect/>
          </a:stretch>
        </p:blipFill>
        <p:spPr>
          <a:xfrm>
            <a:off x="4629150" y="1969416"/>
            <a:ext cx="3886200" cy="2063505"/>
          </a:xfrm>
          <a:prstGeom prst="rect">
            <a:avLst/>
          </a:prstGeom>
        </p:spPr>
      </p:pic>
      <p:pic>
        <p:nvPicPr>
          <p:cNvPr id="8" name="Picture 7" descr="handwritten list of user names with checkmarks to count how many of each one, but now is also headed &quot;key&quot; and &quot;value&quot;">
            <a:extLst>
              <a:ext uri="{FF2B5EF4-FFF2-40B4-BE49-F238E27FC236}">
                <a16:creationId xmlns:a16="http://schemas.microsoft.com/office/drawing/2014/main" id="{955018AD-0F9E-4C6E-8CDF-9B37ADB2D2EF}"/>
              </a:ext>
            </a:extLst>
          </p:cNvPr>
          <p:cNvPicPr>
            <a:picLocks noChangeAspect="1"/>
          </p:cNvPicPr>
          <p:nvPr/>
        </p:nvPicPr>
        <p:blipFill>
          <a:blip r:embed="rId3"/>
          <a:stretch>
            <a:fillRect/>
          </a:stretch>
        </p:blipFill>
        <p:spPr>
          <a:xfrm>
            <a:off x="1343722" y="2430966"/>
            <a:ext cx="2084730" cy="1768862"/>
          </a:xfrm>
          <a:prstGeom prst="rect">
            <a:avLst/>
          </a:prstGeom>
        </p:spPr>
      </p:pic>
    </p:spTree>
    <p:extLst>
      <p:ext uri="{BB962C8B-B14F-4D97-AF65-F5344CB8AC3E}">
        <p14:creationId xmlns:p14="http://schemas.microsoft.com/office/powerpoint/2010/main" val="62178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D1AB-ABE4-4C13-9413-2F8F98E03732}"/>
              </a:ext>
            </a:extLst>
          </p:cNvPr>
          <p:cNvSpPr>
            <a:spLocks noGrp="1"/>
          </p:cNvSpPr>
          <p:nvPr>
            <p:ph type="title"/>
          </p:nvPr>
        </p:nvSpPr>
        <p:spPr/>
        <p:txBody>
          <a:bodyPr/>
          <a:lstStyle/>
          <a:p>
            <a:r>
              <a:rPr lang="en-US" sz="3200" b="1" dirty="0" err="1">
                <a:solidFill>
                  <a:srgbClr val="ED7D31"/>
                </a:solidFill>
              </a:rPr>
              <a:t>Dictionar</a:t>
            </a:r>
            <a:r>
              <a:rPr lang="en-GB" sz="3200" b="1" dirty="0">
                <a:solidFill>
                  <a:srgbClr val="ED7D31"/>
                </a:solidFill>
              </a:rPr>
              <a:t>y as a Counter</a:t>
            </a:r>
          </a:p>
        </p:txBody>
      </p:sp>
      <p:sp>
        <p:nvSpPr>
          <p:cNvPr id="3" name="Content Placeholder 2">
            <a:extLst>
              <a:ext uri="{FF2B5EF4-FFF2-40B4-BE49-F238E27FC236}">
                <a16:creationId xmlns:a16="http://schemas.microsoft.com/office/drawing/2014/main" id="{87AB976E-E33C-4B3F-BB62-33CD03630E78}"/>
              </a:ext>
            </a:extLst>
          </p:cNvPr>
          <p:cNvSpPr>
            <a:spLocks noGrp="1"/>
          </p:cNvSpPr>
          <p:nvPr>
            <p:ph sz="half" idx="1"/>
          </p:nvPr>
        </p:nvSpPr>
        <p:spPr>
          <a:xfrm>
            <a:off x="628650" y="1268016"/>
            <a:ext cx="2586038" cy="3263504"/>
          </a:xfrm>
        </p:spPr>
        <p:txBody>
          <a:bodyPr>
            <a:normAutofit/>
          </a:bodyPr>
          <a:lstStyle/>
          <a:p>
            <a:pPr marL="0" indent="0">
              <a:buNone/>
            </a:pPr>
            <a:r>
              <a:rPr lang="en-GB" dirty="0"/>
              <a:t>However if we try to reference a non-existent key, we will encounter a </a:t>
            </a:r>
            <a:r>
              <a:rPr lang="en-GB" i="1" dirty="0"/>
              <a:t>traceback error</a:t>
            </a:r>
            <a:r>
              <a:rPr lang="en-GB" dirty="0"/>
              <a:t>….</a:t>
            </a:r>
          </a:p>
          <a:p>
            <a:pPr marL="0" indent="0">
              <a:buNone/>
            </a:pPr>
            <a:r>
              <a:rPr lang="en-GB" dirty="0"/>
              <a:t>So we use the </a:t>
            </a:r>
            <a:r>
              <a:rPr lang="en-GB" dirty="0">
                <a:solidFill>
                  <a:schemeClr val="accent6"/>
                </a:solidFill>
              </a:rPr>
              <a:t>in</a:t>
            </a:r>
            <a:r>
              <a:rPr lang="en-GB" dirty="0"/>
              <a:t> operator to check whether the key exists, before attempting to print it.</a:t>
            </a:r>
          </a:p>
        </p:txBody>
      </p:sp>
      <p:pic>
        <p:nvPicPr>
          <p:cNvPr id="6" name="Picture 5" descr="Screenshot of Python code showing creation of a dictionary and traceback error where key not found">
            <a:extLst>
              <a:ext uri="{FF2B5EF4-FFF2-40B4-BE49-F238E27FC236}">
                <a16:creationId xmlns:a16="http://schemas.microsoft.com/office/drawing/2014/main" id="{47B76110-B9B6-463A-9A4F-3D1F9EF6FA66}"/>
              </a:ext>
            </a:extLst>
          </p:cNvPr>
          <p:cNvPicPr>
            <a:picLocks noChangeAspect="1"/>
          </p:cNvPicPr>
          <p:nvPr/>
        </p:nvPicPr>
        <p:blipFill>
          <a:blip r:embed="rId2"/>
          <a:stretch>
            <a:fillRect/>
          </a:stretch>
        </p:blipFill>
        <p:spPr>
          <a:xfrm>
            <a:off x="3428452" y="1485900"/>
            <a:ext cx="5608251" cy="2629041"/>
          </a:xfrm>
          <a:prstGeom prst="rect">
            <a:avLst/>
          </a:prstGeom>
        </p:spPr>
      </p:pic>
    </p:spTree>
    <p:extLst>
      <p:ext uri="{BB962C8B-B14F-4D97-AF65-F5344CB8AC3E}">
        <p14:creationId xmlns:p14="http://schemas.microsoft.com/office/powerpoint/2010/main" val="50787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DD1AB-ABE4-4C13-9413-2F8F98E03732}"/>
              </a:ext>
            </a:extLst>
          </p:cNvPr>
          <p:cNvSpPr>
            <a:spLocks noGrp="1"/>
          </p:cNvSpPr>
          <p:nvPr>
            <p:ph type="title"/>
          </p:nvPr>
        </p:nvSpPr>
        <p:spPr/>
        <p:txBody>
          <a:bodyPr/>
          <a:lstStyle/>
          <a:p>
            <a:r>
              <a:rPr lang="en-US" sz="3200" b="1" dirty="0" err="1">
                <a:solidFill>
                  <a:srgbClr val="ED7D31"/>
                </a:solidFill>
              </a:rPr>
              <a:t>Dictionar</a:t>
            </a:r>
            <a:r>
              <a:rPr lang="en-GB" sz="3200" b="1" dirty="0">
                <a:solidFill>
                  <a:srgbClr val="ED7D31"/>
                </a:solidFill>
              </a:rPr>
              <a:t>y as a Counter</a:t>
            </a:r>
          </a:p>
        </p:txBody>
      </p:sp>
      <p:sp>
        <p:nvSpPr>
          <p:cNvPr id="3" name="Content Placeholder 2">
            <a:extLst>
              <a:ext uri="{FF2B5EF4-FFF2-40B4-BE49-F238E27FC236}">
                <a16:creationId xmlns:a16="http://schemas.microsoft.com/office/drawing/2014/main" id="{87AB976E-E33C-4B3F-BB62-33CD03630E78}"/>
              </a:ext>
            </a:extLst>
          </p:cNvPr>
          <p:cNvSpPr>
            <a:spLocks noGrp="1"/>
          </p:cNvSpPr>
          <p:nvPr>
            <p:ph sz="half" idx="1"/>
          </p:nvPr>
        </p:nvSpPr>
        <p:spPr>
          <a:xfrm>
            <a:off x="628650" y="1104465"/>
            <a:ext cx="7886700" cy="1303734"/>
          </a:xfrm>
        </p:spPr>
        <p:txBody>
          <a:bodyPr>
            <a:normAutofit/>
          </a:bodyPr>
          <a:lstStyle/>
          <a:p>
            <a:pPr marL="0" indent="0">
              <a:buNone/>
            </a:pPr>
            <a:r>
              <a:rPr lang="en-GB" sz="2000" dirty="0"/>
              <a:t>Here, we have added all of the names as a list, then scrolled through the list, counting them.  The count then becomes the value paired to the name key.</a:t>
            </a:r>
          </a:p>
          <a:p>
            <a:pPr marL="0" indent="0">
              <a:buNone/>
            </a:pPr>
            <a:r>
              <a:rPr lang="en-GB" sz="2000" dirty="0"/>
              <a:t>If we encounter a new name, we add it to the dictionary and set it to 1.</a:t>
            </a:r>
          </a:p>
        </p:txBody>
      </p:sp>
      <p:pic>
        <p:nvPicPr>
          <p:cNvPr id="4" name="Picture 3" descr="Screenshot of Python code showing creation of a dictionary and counting occurrences of key values">
            <a:extLst>
              <a:ext uri="{FF2B5EF4-FFF2-40B4-BE49-F238E27FC236}">
                <a16:creationId xmlns:a16="http://schemas.microsoft.com/office/drawing/2014/main" id="{A9024F19-B607-4737-8769-561450CE2864}"/>
              </a:ext>
            </a:extLst>
          </p:cNvPr>
          <p:cNvPicPr>
            <a:picLocks noChangeAspect="1"/>
          </p:cNvPicPr>
          <p:nvPr/>
        </p:nvPicPr>
        <p:blipFill>
          <a:blip r:embed="rId2"/>
          <a:stretch>
            <a:fillRect/>
          </a:stretch>
        </p:blipFill>
        <p:spPr>
          <a:xfrm>
            <a:off x="1185114" y="2571750"/>
            <a:ext cx="6773772" cy="2497460"/>
          </a:xfrm>
          <a:prstGeom prst="rect">
            <a:avLst/>
          </a:prstGeom>
        </p:spPr>
      </p:pic>
    </p:spTree>
    <p:extLst>
      <p:ext uri="{BB962C8B-B14F-4D97-AF65-F5344CB8AC3E}">
        <p14:creationId xmlns:p14="http://schemas.microsoft.com/office/powerpoint/2010/main" val="674955925"/>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erospaceline">
      <a:majorFont>
        <a:latin typeface="Work Sans"/>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1765</Words>
  <Application>Microsoft Office PowerPoint</Application>
  <PresentationFormat>On-screen Show (16:9)</PresentationFormat>
  <Paragraphs>127</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Work Sans</vt:lpstr>
      <vt:lpstr>Arial</vt:lpstr>
      <vt:lpstr>Calibri</vt:lpstr>
      <vt:lpstr>Office Theme</vt:lpstr>
      <vt:lpstr>PowerPoint Presentation</vt:lpstr>
      <vt:lpstr>PowerPoint Presentation</vt:lpstr>
      <vt:lpstr>Collections (refresher)</vt:lpstr>
      <vt:lpstr>Collections (refresher)</vt:lpstr>
      <vt:lpstr>Collections (refresher)</vt:lpstr>
      <vt:lpstr>PowerPoint Presentation</vt:lpstr>
      <vt:lpstr>Dictionary as a Counter</vt:lpstr>
      <vt:lpstr>Dictionary as a Counter</vt:lpstr>
      <vt:lpstr>Dictionary as a Counter</vt:lpstr>
      <vt:lpstr>The get() Method For a Dictionary</vt:lpstr>
      <vt:lpstr>Simplified Counting With get()</vt:lpstr>
      <vt:lpstr>PowerPoint Presentation</vt:lpstr>
      <vt:lpstr>PowerPoint Presentation</vt:lpstr>
      <vt:lpstr>PowerPoint Presentation</vt:lpstr>
      <vt:lpstr>PowerPoint Presentation</vt:lpstr>
      <vt:lpstr>PowerPoint Presentation</vt:lpstr>
      <vt:lpstr>PowerPoint Presentation</vt:lpstr>
      <vt:lpstr>Can We Sort a Dictionary? </vt:lpstr>
      <vt:lpstr>But Tuples Are Immutable…. </vt:lpstr>
      <vt:lpstr>Tuples are Comparable</vt:lpstr>
      <vt:lpstr>Sorting Lists of Tuples By Key </vt:lpstr>
      <vt:lpstr>Sorting Lists of Tuples By Key</vt:lpstr>
      <vt:lpstr>Sorting Lists of Tuples By Value</vt:lpstr>
      <vt:lpstr>PowerPoint Presentation</vt:lpstr>
      <vt:lpstr>Using a Dictionary as a Switch and Break</vt:lpstr>
      <vt:lpstr>But But But….</vt:lpstr>
      <vt:lpstr>PowerPoint Presentation</vt:lpstr>
      <vt:lpstr>More Python Dictionaries </vt:lpstr>
      <vt:lpstr>Further Reading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Chrissie Nyssen</dc:creator>
  <cp:lastModifiedBy>Chrissie Nyssen</cp:lastModifiedBy>
  <cp:revision>44</cp:revision>
  <dcterms:created xsi:type="dcterms:W3CDTF">2020-11-22T18:30:54Z</dcterms:created>
  <dcterms:modified xsi:type="dcterms:W3CDTF">2020-11-29T18:40:46Z</dcterms:modified>
</cp:coreProperties>
</file>