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70" r:id="rId11"/>
    <p:sldId id="271" r:id="rId12"/>
    <p:sldId id="280" r:id="rId13"/>
    <p:sldId id="281" r:id="rId14"/>
    <p:sldId id="282" r:id="rId15"/>
    <p:sldId id="283" r:id="rId16"/>
    <p:sldId id="284" r:id="rId17"/>
    <p:sldId id="265" r:id="rId18"/>
    <p:sldId id="267" r:id="rId19"/>
    <p:sldId id="268" r:id="rId20"/>
    <p:sldId id="269" r:id="rId21"/>
    <p:sldId id="272" r:id="rId22"/>
    <p:sldId id="273" r:id="rId23"/>
    <p:sldId id="274" r:id="rId24"/>
    <p:sldId id="275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0EC90-21FC-423A-AA6A-17BC9948F953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07F12-4B02-454C-807F-AE2C07546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1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A5765-E994-40FE-B5D1-FEA98D51766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 lIns="91352" tIns="45677" rIns="91352" bIns="45677"/>
          <a:lstStyle/>
          <a:p>
            <a:r>
              <a:rPr lang="en-US" altLang="en-US"/>
              <a:t>Dictionaries associate some key with a value, just like a real dictionary (where the key is a word and the value is its definition).</a:t>
            </a:r>
          </a:p>
          <a:p>
            <a:endParaRPr lang="en-US" altLang="en-US"/>
          </a:p>
          <a:p>
            <a:r>
              <a:rPr lang="en-US" altLang="en-US"/>
              <a:t>In this example, I’ve stored user-IDs associated with descriptions of their coolness level.</a:t>
            </a:r>
          </a:p>
          <a:p>
            <a:endParaRPr lang="en-US" altLang="en-US"/>
          </a:p>
          <a:p>
            <a:r>
              <a:rPr lang="en-US" altLang="en-US"/>
              <a:t>This is probably the most valuable and widely used ADT we’ll hit. </a:t>
            </a:r>
          </a:p>
          <a:p>
            <a:r>
              <a:rPr lang="en-US" altLang="en-US"/>
              <a:t>I’ll give you an example in a minute that should firmly entrench this concept.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45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69F13-90A0-4EAA-A77A-C554007CB7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pPr lvl="1"/>
            <a:r>
              <a:rPr lang="en-US" altLang="en-US" sz="1400"/>
              <a:t>Keys will hash only to positions 0 through 8*127 = 1016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35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295FA-E884-4EA9-8A19-7D851757237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259262"/>
          </a:xfrm>
        </p:spPr>
        <p:txBody>
          <a:bodyPr/>
          <a:lstStyle/>
          <a:p>
            <a:r>
              <a:rPr lang="en-US" altLang="en-US"/>
              <a:t>What decides what is </a:t>
            </a:r>
            <a:r>
              <a:rPr lang="en-US" altLang="en-US" b="1"/>
              <a:t>appropriate</a:t>
            </a:r>
            <a:r>
              <a:rPr lang="en-US" altLang="en-US"/>
              <a:t>?</a:t>
            </a:r>
          </a:p>
          <a:p>
            <a:r>
              <a:rPr lang="en-US" altLang="en-US"/>
              <a:t>	Memory requirements</a:t>
            </a:r>
          </a:p>
          <a:p>
            <a:r>
              <a:rPr lang="en-US" altLang="en-US"/>
              <a:t>	Speed requirements</a:t>
            </a:r>
          </a:p>
          <a:p>
            <a:r>
              <a:rPr lang="en-US" altLang="en-US"/>
              <a:t>	Expected size of dictionaries</a:t>
            </a:r>
          </a:p>
          <a:p>
            <a:r>
              <a:rPr lang="en-US" altLang="en-US"/>
              <a:t>	How easy is comparison (&lt; vs. ==)</a:t>
            </a:r>
          </a:p>
          <a:p>
            <a:r>
              <a:rPr lang="en-US" altLang="en-US"/>
              <a:t>Why unordered ll then?</a:t>
            </a:r>
          </a:p>
          <a:p>
            <a:r>
              <a:rPr lang="en-US" altLang="en-US"/>
              <a:t>	Small mem. requirement; near zero 	if empty dictionary!</a:t>
            </a:r>
          </a:p>
          <a:p>
            <a:r>
              <a:rPr lang="en-US" altLang="en-US"/>
              <a:t>	Fast enough if small</a:t>
            </a:r>
          </a:p>
          <a:p>
            <a:r>
              <a:rPr lang="en-US" altLang="en-US"/>
              <a:t>	</a:t>
            </a:r>
            <a:r>
              <a:rPr lang="en-US" altLang="en-US" b="1"/>
              <a:t>Only need == comparison</a:t>
            </a:r>
          </a:p>
          <a:p>
            <a:endParaRPr lang="en-US" altLang="en-US"/>
          </a:p>
          <a:p>
            <a:r>
              <a:rPr lang="en-US" altLang="en-US"/>
              <a:t>Where should I put a new entry?</a:t>
            </a:r>
          </a:p>
          <a:p>
            <a:r>
              <a:rPr lang="en-US" altLang="en-US"/>
              <a:t>	(Think splay trees)</a:t>
            </a:r>
          </a:p>
          <a:p>
            <a:r>
              <a:rPr lang="en-US" altLang="en-US"/>
              <a:t>What _might_ I do on a successful 	search?</a:t>
            </a:r>
          </a:p>
        </p:txBody>
      </p:sp>
    </p:spTree>
    <p:extLst>
      <p:ext uri="{BB962C8B-B14F-4D97-AF65-F5344CB8AC3E}">
        <p14:creationId xmlns:p14="http://schemas.microsoft.com/office/powerpoint/2010/main" val="36864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2C481-80CD-46A5-B9D9-BFF94275CBF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Alright, what if we stay inside the table?</a:t>
            </a:r>
          </a:p>
          <a:p>
            <a:endParaRPr lang="en-US" altLang="en-US"/>
          </a:p>
          <a:p>
            <a:r>
              <a:rPr lang="en-US" altLang="en-US"/>
              <a:t>Then, we have to try somewhere else when two things collide.</a:t>
            </a:r>
          </a:p>
          <a:p>
            <a:endParaRPr lang="en-US" altLang="en-US"/>
          </a:p>
          <a:p>
            <a:r>
              <a:rPr lang="en-US" altLang="en-US"/>
              <a:t>That means we need a strategy for finding the next spot.</a:t>
            </a:r>
          </a:p>
          <a:p>
            <a:endParaRPr lang="en-US" altLang="en-US"/>
          </a:p>
          <a:p>
            <a:r>
              <a:rPr lang="en-US" altLang="en-US" b="1"/>
              <a:t>Moreover, that strategy needs to be </a:t>
            </a:r>
            <a:r>
              <a:rPr lang="en-US" altLang="en-US" b="1" i="1"/>
              <a:t>deterministic</a:t>
            </a:r>
            <a:r>
              <a:rPr lang="en-US" altLang="en-US" b="1"/>
              <a:t> why?</a:t>
            </a:r>
          </a:p>
          <a:p>
            <a:endParaRPr lang="en-US" altLang="en-US"/>
          </a:p>
          <a:p>
            <a:r>
              <a:rPr lang="en-US" altLang="en-US"/>
              <a:t>It also means that we cannot have a load factor larger than 1.</a:t>
            </a:r>
          </a:p>
        </p:txBody>
      </p:sp>
    </p:spTree>
    <p:extLst>
      <p:ext uri="{BB962C8B-B14F-4D97-AF65-F5344CB8AC3E}">
        <p14:creationId xmlns:p14="http://schemas.microsoft.com/office/powerpoint/2010/main" val="21821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10158-6C79-4499-8827-3E4FF5074D6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121435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81164-3CE2-464D-8316-009F4A7B803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344089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81164-3CE2-464D-8316-009F4A7B803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185893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A085F-7EB0-405A-B60A-E83B9202FF4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That’s actually pretty close to perfect… but there are two problems.</a:t>
            </a:r>
          </a:p>
          <a:p>
            <a:r>
              <a:rPr lang="en-US" altLang="en-US"/>
              <a:t>First, we might fail if the load factor is above 1/2.</a:t>
            </a:r>
          </a:p>
          <a:p>
            <a:endParaRPr lang="en-US" altLang="en-US"/>
          </a:p>
          <a:p>
            <a:r>
              <a:rPr lang="en-US" altLang="en-US"/>
              <a:t>Second, quadratic probing still suffers from secondary clustering. That’s where multiple keys hashed to the same spot all follow the same probe sequence.</a:t>
            </a:r>
          </a:p>
          <a:p>
            <a:endParaRPr lang="en-US" altLang="en-US"/>
          </a:p>
          <a:p>
            <a:r>
              <a:rPr lang="en-US" altLang="en-US"/>
              <a:t>How can we solve </a:t>
            </a:r>
            <a:r>
              <a:rPr lang="en-US" altLang="en-US" b="1"/>
              <a:t>that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142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9E161-331D-4746-89D6-EDC7FA8E338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286015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2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2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71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9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3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2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9F57-5621-4F53-A941-5E93C98B7D20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C49D-8367-48D1-A9DF-6843B0DBD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Hash Table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82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2C29-C350-4618-A908-A4CCC47BC5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Strings as Keys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If keys are </a:t>
            </a:r>
            <a:r>
              <a:rPr lang="en-US" altLang="en-US">
                <a:solidFill>
                  <a:srgbClr val="0000FF"/>
                </a:solidFill>
              </a:rPr>
              <a:t>strings</a:t>
            </a:r>
            <a:r>
              <a:rPr lang="en-US" altLang="en-US"/>
              <a:t>, can get an integer by </a:t>
            </a:r>
            <a:r>
              <a:rPr lang="en-US" altLang="en-US">
                <a:solidFill>
                  <a:srgbClr val="0000FF"/>
                </a:solidFill>
              </a:rPr>
              <a:t>adding up ASCII values of characters in </a:t>
            </a:r>
            <a:r>
              <a:rPr lang="en-US" altLang="en-US" i="1">
                <a:solidFill>
                  <a:srgbClr val="0000FF"/>
                </a:solidFill>
              </a:rPr>
              <a:t>key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for (i=0;i&lt;key.length();i++)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			hashVal += key.charAt(i);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Problem 1</a:t>
            </a:r>
            <a:r>
              <a:rPr lang="en-US" altLang="en-US"/>
              <a:t>: What if </a:t>
            </a:r>
            <a:r>
              <a:rPr lang="en-US" altLang="en-US" i="1"/>
              <a:t>TableSize</a:t>
            </a:r>
            <a:r>
              <a:rPr lang="en-US" altLang="en-US"/>
              <a:t> is 10,000 and all keys are 8 or less characters long? </a:t>
            </a:r>
          </a:p>
          <a:p>
            <a:pPr lvl="1"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b="1"/>
              <a:t>Problem 2</a:t>
            </a:r>
            <a:r>
              <a:rPr lang="en-US" altLang="en-US"/>
              <a:t>: What if keys often contain the same characters (“abc”, “bca”, etc.)?</a:t>
            </a:r>
          </a:p>
        </p:txBody>
      </p:sp>
    </p:spTree>
    <p:extLst>
      <p:ext uri="{BB962C8B-B14F-4D97-AF65-F5344CB8AC3E}">
        <p14:creationId xmlns:p14="http://schemas.microsoft.com/office/powerpoint/2010/main" val="26196950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F450-F6A0-401F-800B-CBD7011D491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Hashing Strings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4863" y="1568450"/>
            <a:ext cx="8202612" cy="4686300"/>
          </a:xfrm>
        </p:spPr>
        <p:txBody>
          <a:bodyPr/>
          <a:lstStyle/>
          <a:p>
            <a:pPr marL="457200" indent="-457200"/>
            <a:r>
              <a:rPr lang="en-US" altLang="en-US"/>
              <a:t>Basic idea: consider string to be a integer (base 128):</a:t>
            </a:r>
          </a:p>
          <a:p>
            <a:pPr marL="838200" lvl="1" indent="-381000">
              <a:buNone/>
            </a:pPr>
            <a:r>
              <a:rPr lang="en-US" altLang="en-US" sz="2600">
                <a:solidFill>
                  <a:schemeClr val="accent2"/>
                </a:solidFill>
              </a:rPr>
              <a:t>Hash(“abc”) = (‘a’*128</a:t>
            </a:r>
            <a:r>
              <a:rPr lang="en-US" altLang="en-US" sz="2600" baseline="30000">
                <a:solidFill>
                  <a:schemeClr val="accent2"/>
                </a:solidFill>
              </a:rPr>
              <a:t>2</a:t>
            </a:r>
            <a:r>
              <a:rPr lang="en-US" altLang="en-US" sz="2600">
                <a:solidFill>
                  <a:schemeClr val="accent2"/>
                </a:solidFill>
              </a:rPr>
              <a:t> + ‘b’*128</a:t>
            </a:r>
            <a:r>
              <a:rPr lang="en-US" altLang="en-US" sz="2600" baseline="30000">
                <a:solidFill>
                  <a:schemeClr val="accent2"/>
                </a:solidFill>
              </a:rPr>
              <a:t>1</a:t>
            </a:r>
            <a:r>
              <a:rPr lang="en-US" altLang="en-US" sz="2600">
                <a:solidFill>
                  <a:schemeClr val="accent2"/>
                </a:solidFill>
              </a:rPr>
              <a:t> + ‘c’) % TableSize</a:t>
            </a:r>
            <a:endParaRPr lang="en-US" altLang="en-US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/>
              <a:t>Range of hash large, anagrams get different values</a:t>
            </a:r>
          </a:p>
          <a:p>
            <a:pPr marL="457200" indent="-457200"/>
            <a:r>
              <a:rPr lang="en-US" altLang="en-US" b="1"/>
              <a:t>Problem:</a:t>
            </a:r>
            <a:r>
              <a:rPr lang="en-US" altLang="en-US"/>
              <a:t> although a char can hold 128 values (8 bits), only a subset of these values are commonly used (26 letters plus some special characters)</a:t>
            </a:r>
          </a:p>
          <a:p>
            <a:pPr marL="838200" lvl="1" indent="-381000"/>
            <a:r>
              <a:rPr lang="en-US" altLang="en-US"/>
              <a:t>So just use a smaller “base” </a:t>
            </a:r>
          </a:p>
          <a:p>
            <a:pPr marL="838200" lvl="1" indent="-381000"/>
            <a:r>
              <a:rPr lang="en-US" altLang="en-US" sz="2600">
                <a:solidFill>
                  <a:schemeClr val="accent2"/>
                </a:solidFill>
              </a:rPr>
              <a:t>Hash(“abc”) = (‘a’*32</a:t>
            </a:r>
            <a:r>
              <a:rPr lang="en-US" altLang="en-US" sz="2600" baseline="30000">
                <a:solidFill>
                  <a:schemeClr val="accent2"/>
                </a:solidFill>
              </a:rPr>
              <a:t>2</a:t>
            </a:r>
            <a:r>
              <a:rPr lang="en-US" altLang="en-US" sz="2600">
                <a:solidFill>
                  <a:schemeClr val="accent2"/>
                </a:solidFill>
              </a:rPr>
              <a:t> + ‘b’*32</a:t>
            </a:r>
            <a:r>
              <a:rPr lang="en-US" altLang="en-US" sz="2600" baseline="30000">
                <a:solidFill>
                  <a:schemeClr val="accent2"/>
                </a:solidFill>
              </a:rPr>
              <a:t>1</a:t>
            </a:r>
            <a:r>
              <a:rPr lang="en-US" altLang="en-US" sz="2600">
                <a:solidFill>
                  <a:schemeClr val="accent2"/>
                </a:solidFill>
              </a:rPr>
              <a:t> + ‘c’) % TableSize</a:t>
            </a:r>
          </a:p>
        </p:txBody>
      </p:sp>
    </p:spTree>
    <p:extLst>
      <p:ext uri="{BB962C8B-B14F-4D97-AF65-F5344CB8AC3E}">
        <p14:creationId xmlns:p14="http://schemas.microsoft.com/office/powerpoint/2010/main" val="1765924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Hash values are just integers which are used to compare dictionary keys during a dictionary lookup quickly</a:t>
            </a:r>
            <a:r>
              <a:rPr lang="en-GB" dirty="0" smtClean="0"/>
              <a:t>.</a:t>
            </a:r>
          </a:p>
          <a:p>
            <a:r>
              <a:rPr lang="en-GB" dirty="0"/>
              <a:t>hash() method </a:t>
            </a:r>
            <a:r>
              <a:rPr lang="en-GB" dirty="0" smtClean="0"/>
              <a:t>calls  _hash_() </a:t>
            </a:r>
            <a:r>
              <a:rPr lang="en-GB" dirty="0"/>
              <a:t>method of an object which are set by default for any object. </a:t>
            </a:r>
          </a:p>
          <a:p>
            <a:r>
              <a:rPr lang="en-GB" b="1" dirty="0" smtClean="0"/>
              <a:t>hash(object) </a:t>
            </a:r>
            <a:r>
              <a:rPr lang="en-GB" b="1" dirty="0"/>
              <a:t>Parameters</a:t>
            </a:r>
          </a:p>
          <a:p>
            <a:pPr lvl="1"/>
            <a:r>
              <a:rPr lang="en-GB" dirty="0"/>
              <a:t>The hash() method takes a single </a:t>
            </a:r>
            <a:r>
              <a:rPr lang="en-GB" dirty="0" smtClean="0"/>
              <a:t>parameter</a:t>
            </a:r>
            <a:endParaRPr lang="en-GB" dirty="0"/>
          </a:p>
          <a:p>
            <a:pPr lvl="1"/>
            <a:r>
              <a:rPr lang="en-GB" b="1" dirty="0"/>
              <a:t>object</a:t>
            </a:r>
            <a:r>
              <a:rPr lang="en-GB" dirty="0"/>
              <a:t> - the object whose hash value is to be returned (integer, string, float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truncates the return value to the size of </a:t>
            </a:r>
            <a:r>
              <a:rPr lang="en-GB" b="1" dirty="0" err="1"/>
              <a:t>Py_ssize_t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4539" y="53705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181.23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c=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119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b,c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40" y="100668"/>
            <a:ext cx="10515600" cy="851789"/>
          </a:xfrm>
        </p:spPr>
        <p:txBody>
          <a:bodyPr/>
          <a:lstStyle/>
          <a:p>
            <a:r>
              <a:rPr lang="en-GB" b="1" dirty="0"/>
              <a:t>hash() for immutable tuple </a:t>
            </a:r>
            <a:r>
              <a:rPr lang="en-GB" b="1" dirty="0" smtClean="0"/>
              <a:t>object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59808" y="8049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vowel=(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a'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'd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(vowel))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779" y="1656715"/>
            <a:ext cx="5950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latin typeface="+mj-lt"/>
                <a:ea typeface="+mj-ea"/>
                <a:cs typeface="+mj-cs"/>
              </a:rPr>
              <a:t>hash() for Custom Objects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9808" y="2426156"/>
            <a:ext cx="91831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Person:</a:t>
            </a:r>
          </a:p>
          <a:p>
            <a:pPr lvl="1"/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age, name):</a:t>
            </a:r>
          </a:p>
          <a:p>
            <a:pPr lvl="2"/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</a:p>
          <a:p>
            <a:pPr lvl="2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 = name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eq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other):</a:t>
            </a:r>
          </a:p>
          <a:p>
            <a:pPr lvl="2"/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other.age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 == other.name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__hash__(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'The hash is:'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.name))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 = Person(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'Adam'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(person))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Hash in Python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6474"/>
          </a:xfrm>
        </p:spPr>
        <p:txBody>
          <a:bodyPr/>
          <a:lstStyle/>
          <a:p>
            <a:r>
              <a:rPr lang="en-GB" dirty="0" smtClean="0"/>
              <a:t>Each </a:t>
            </a:r>
            <a:r>
              <a:rPr lang="en-GB" dirty="0"/>
              <a:t>value needs to have its own hash, so for the same value you will get the same hash even if it's not the same object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 smtClean="0"/>
              <a:t>A </a:t>
            </a:r>
            <a:r>
              <a:rPr lang="en-GB" dirty="0"/>
              <a:t>hash is an fixed sized integer that identifies a particular value.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50377" y="34790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"Look at me!"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b=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"Look at me!"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(a,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(b))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5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73" y="-179624"/>
            <a:ext cx="10515600" cy="1325563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49038" y="483157"/>
            <a:ext cx="950716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name, age, address):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self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 name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GB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 age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GB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.address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 address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__hash__(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eq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other):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other.age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bob = Person(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'23'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jim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Person(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jim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'23'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'sf bay area'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4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of Hash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21293" y="1690688"/>
            <a:ext cx="6710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appointment={}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appointment[bob]=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'tomorrow'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(appointment[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jim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(bob==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jim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bob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jim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081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44AC-38C9-40A3-B9E2-400E11FE1FE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Collisions and their Resolution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0000FF"/>
                </a:solidFill>
              </a:rPr>
              <a:t>collision</a:t>
            </a:r>
            <a:r>
              <a:rPr lang="en-US" altLang="en-US" sz="2400"/>
              <a:t> occurs when two different keys hash to the same value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For </a:t>
            </a:r>
            <a:r>
              <a:rPr lang="en-US" altLang="en-US" sz="2000" i="1"/>
              <a:t>TableSize</a:t>
            </a:r>
            <a:r>
              <a:rPr lang="en-US" altLang="en-US" sz="2000"/>
              <a:t> = 17, the keys 18 and 35 hash to the same value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18 mod 17 = 1 and 35 mod 17 = 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Cannot store both data records in the same slot in array!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Two different methods for collision resolution: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0000FF"/>
                </a:solidFill>
              </a:rPr>
              <a:t>Separate Chaining</a:t>
            </a:r>
            <a:r>
              <a:rPr lang="en-US" altLang="en-US" sz="2200" b="1"/>
              <a:t>:</a:t>
            </a:r>
            <a:r>
              <a:rPr lang="en-US" altLang="en-US" sz="2200"/>
              <a:t> Use a dictionary data structure (such as a linked list) to store multiple items that hash to the same slot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0000FF"/>
                </a:solidFill>
              </a:rPr>
              <a:t>Closed Hashing (or </a:t>
            </a:r>
            <a:r>
              <a:rPr lang="en-US" altLang="en-US" sz="2200" b="1" i="1">
                <a:solidFill>
                  <a:srgbClr val="0000FF"/>
                </a:solidFill>
              </a:rPr>
              <a:t>probing</a:t>
            </a:r>
            <a:r>
              <a:rPr lang="en-US" altLang="en-US" sz="2200" b="1">
                <a:solidFill>
                  <a:srgbClr val="0000FF"/>
                </a:solidFill>
              </a:rPr>
              <a:t>):</a:t>
            </a:r>
            <a:r>
              <a:rPr lang="en-US" altLang="en-US" sz="2200"/>
              <a:t> search for empty slots using a second function and store item in first empty slot that is found</a:t>
            </a:r>
          </a:p>
        </p:txBody>
      </p:sp>
    </p:spTree>
    <p:extLst>
      <p:ext uri="{BB962C8B-B14F-4D97-AF65-F5344CB8AC3E}">
        <p14:creationId xmlns:p14="http://schemas.microsoft.com/office/powerpoint/2010/main" val="39763593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C0B-3E27-407D-8A79-642CE2AC5D5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6651625" y="2105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6651625" y="2676526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651625" y="3244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6651625" y="4379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6651625" y="4949826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651625" y="5519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651625" y="3808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639127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391275" y="3190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391275" y="26241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6391275" y="2057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6384925" y="54530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6384925" y="48863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6384925" y="43195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6651625" y="21034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5" name="Line 17"/>
          <p:cNvSpPr>
            <a:spLocks noChangeAspect="1" noChangeShapeType="1"/>
          </p:cNvSpPr>
          <p:nvPr/>
        </p:nvSpPr>
        <p:spPr bwMode="auto">
          <a:xfrm>
            <a:off x="6651626" y="3236914"/>
            <a:ext cx="576263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6651625" y="4376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6651625" y="5519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7620000" y="267493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a</a:t>
            </a: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8191500" y="267493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7905750" y="267493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8983664" y="2674939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d</a:t>
            </a: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9272588" y="267493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45433" name="AutoShape 25"/>
          <p:cNvCxnSpPr>
            <a:cxnSpLocks noChangeShapeType="1"/>
            <a:stCxn id="145430" idx="3"/>
            <a:endCxn id="145431" idx="1"/>
          </p:cNvCxnSpPr>
          <p:nvPr/>
        </p:nvCxnSpPr>
        <p:spPr bwMode="auto">
          <a:xfrm>
            <a:off x="8477251" y="29622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9550400" y="267493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9550400" y="2674939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7905750" y="267493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45437" name="AutoShape 29"/>
          <p:cNvCxnSpPr>
            <a:cxnSpLocks noChangeShapeType="1"/>
            <a:endCxn id="145428" idx="1"/>
          </p:cNvCxnSpPr>
          <p:nvPr/>
        </p:nvCxnSpPr>
        <p:spPr bwMode="auto">
          <a:xfrm>
            <a:off x="6934200" y="2960689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7620000" y="380523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8191500" y="380523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7905750" y="380523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8983664" y="3805239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b</a:t>
            </a: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9272588" y="380523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45443" name="AutoShape 35"/>
          <p:cNvCxnSpPr>
            <a:cxnSpLocks noChangeShapeType="1"/>
            <a:stCxn id="145440" idx="3"/>
            <a:endCxn id="145441" idx="1"/>
          </p:cNvCxnSpPr>
          <p:nvPr/>
        </p:nvCxnSpPr>
        <p:spPr bwMode="auto">
          <a:xfrm>
            <a:off x="8477251" y="40925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9550400" y="380523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9550400" y="3805239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7905750" y="380523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45447" name="AutoShape 39"/>
          <p:cNvCxnSpPr>
            <a:cxnSpLocks noChangeShapeType="1"/>
            <a:endCxn id="145438" idx="1"/>
          </p:cNvCxnSpPr>
          <p:nvPr/>
        </p:nvCxnSpPr>
        <p:spPr bwMode="auto">
          <a:xfrm flipV="1">
            <a:off x="6934200" y="4092575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8" name="Rectangle 40"/>
          <p:cNvSpPr>
            <a:spLocks noChangeArrowheads="1"/>
          </p:cNvSpPr>
          <p:nvPr/>
        </p:nvSpPr>
        <p:spPr bwMode="auto">
          <a:xfrm>
            <a:off x="7620001" y="4945064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145449" name="Rectangle 41"/>
          <p:cNvSpPr>
            <a:spLocks noChangeArrowheads="1"/>
          </p:cNvSpPr>
          <p:nvPr/>
        </p:nvSpPr>
        <p:spPr bwMode="auto">
          <a:xfrm>
            <a:off x="7916863" y="4945064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45450" name="AutoShape 42"/>
          <p:cNvCxnSpPr>
            <a:cxnSpLocks noChangeShapeType="1"/>
            <a:endCxn id="145448" idx="1"/>
          </p:cNvCxnSpPr>
          <p:nvPr/>
        </p:nvCxnSpPr>
        <p:spPr bwMode="auto">
          <a:xfrm flipV="1">
            <a:off x="6934200" y="5232401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8191500" y="4945064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>
            <a:off x="8191500" y="4945064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5453" name="Rectangle 45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Hashing with Separate Chaining</a:t>
            </a:r>
          </a:p>
        </p:txBody>
      </p:sp>
      <p:sp>
        <p:nvSpPr>
          <p:cNvPr id="14545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4038600" cy="4114800"/>
          </a:xfrm>
        </p:spPr>
        <p:txBody>
          <a:bodyPr/>
          <a:lstStyle/>
          <a:p>
            <a:r>
              <a:rPr lang="en-US" altLang="en-US" sz="2400" dirty="0"/>
              <a:t>Put a little dictionary at each entry</a:t>
            </a:r>
          </a:p>
          <a:p>
            <a:pPr lvl="1"/>
            <a:r>
              <a:rPr lang="en-US" altLang="en-US" sz="2000" dirty="0"/>
              <a:t>choose type as appropriate</a:t>
            </a:r>
          </a:p>
          <a:p>
            <a:pPr lvl="1"/>
            <a:r>
              <a:rPr lang="en-US" altLang="en-US" sz="2000" dirty="0"/>
              <a:t>common case is unordered linked list (chain)</a:t>
            </a:r>
          </a:p>
          <a:p>
            <a:r>
              <a:rPr lang="en-US" altLang="en-US" sz="2400" dirty="0"/>
              <a:t>Properties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performance degrades with length of </a:t>
            </a:r>
            <a:r>
              <a:rPr lang="en-US" altLang="en-US" sz="2000" dirty="0" smtClean="0">
                <a:sym typeface="Symbol" panose="05050102010706020507" pitchFamily="18" charset="2"/>
              </a:rPr>
              <a:t>chains</a:t>
            </a:r>
            <a:endParaRPr lang="en-US" altLang="en-US" sz="2000" dirty="0"/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8856663" y="1676401"/>
            <a:ext cx="1168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h(e) = h(b)</a:t>
            </a:r>
          </a:p>
        </p:txBody>
      </p:sp>
    </p:spTree>
    <p:extLst>
      <p:ext uri="{BB962C8B-B14F-4D97-AF65-F5344CB8AC3E}">
        <p14:creationId xmlns:p14="http://schemas.microsoft.com/office/powerpoint/2010/main" val="347694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697-FB38-4EBA-B8AC-E018E681D89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371600"/>
          </a:xfrm>
        </p:spPr>
        <p:txBody>
          <a:bodyPr/>
          <a:lstStyle/>
          <a:p>
            <a:r>
              <a:rPr lang="en-US" altLang="en-US"/>
              <a:t>Alternative Strategy: Closed Hashing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5486400" cy="51816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en-US" sz="2400" dirty="0"/>
              <a:t>Problem with separate chaining:</a:t>
            </a:r>
          </a:p>
          <a:p>
            <a:pPr marL="457200" indent="-457200"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Memory consumed by pointers – </a:t>
            </a:r>
          </a:p>
          <a:p>
            <a:pPr marL="457200" indent="-457200">
              <a:buNone/>
            </a:pPr>
            <a:r>
              <a:rPr lang="en-US" altLang="en-US" sz="2400" b="1" dirty="0"/>
              <a:t>	32 (or 64) bits per key!</a:t>
            </a:r>
          </a:p>
          <a:p>
            <a:pPr marL="457200" indent="-457200">
              <a:buNone/>
            </a:pPr>
            <a:endParaRPr lang="en-US" altLang="en-US" sz="2400" b="1" dirty="0"/>
          </a:p>
          <a:p>
            <a:pPr marL="457200" indent="-457200">
              <a:buNone/>
            </a:pPr>
            <a:r>
              <a:rPr lang="en-US" altLang="en-US" sz="2400" dirty="0"/>
              <a:t>What if we only allow one Key at each entry?</a:t>
            </a:r>
          </a:p>
          <a:p>
            <a:pPr marL="838200" lvl="1" indent="-381000"/>
            <a:r>
              <a:rPr lang="en-US" altLang="en-US" sz="2000" dirty="0"/>
              <a:t>two objects that hash to the same spot can’t both go there</a:t>
            </a:r>
          </a:p>
          <a:p>
            <a:pPr marL="838200" lvl="1" indent="-381000"/>
            <a:r>
              <a:rPr lang="en-US" altLang="en-US" sz="2000" dirty="0"/>
              <a:t>first one there gets the spot</a:t>
            </a:r>
          </a:p>
          <a:p>
            <a:pPr marL="838200" lvl="1" indent="-381000"/>
            <a:r>
              <a:rPr lang="en-US" altLang="en-US" sz="2000" dirty="0"/>
              <a:t>next one must </a:t>
            </a:r>
            <a:r>
              <a:rPr lang="en-US" altLang="en-US" sz="2000" i="1" dirty="0"/>
              <a:t>go in another spot</a:t>
            </a:r>
          </a:p>
          <a:p>
            <a:pPr marL="457200" indent="-457200"/>
            <a:r>
              <a:rPr lang="en-US" altLang="en-US" sz="2400" dirty="0">
                <a:sym typeface="Symbol" panose="05050102010706020507" pitchFamily="18" charset="2"/>
              </a:rPr>
              <a:t>Properties</a:t>
            </a:r>
          </a:p>
          <a:p>
            <a:pPr marL="838200" lvl="1" indent="-381000"/>
            <a:r>
              <a:rPr lang="en-US" altLang="en-US" sz="2000" dirty="0" smtClean="0"/>
              <a:t>performance </a:t>
            </a:r>
            <a:r>
              <a:rPr lang="en-US" altLang="en-US" sz="2000" dirty="0"/>
              <a:t>degrades with </a:t>
            </a:r>
            <a:r>
              <a:rPr lang="en-US" altLang="en-US" sz="2000" b="1" dirty="0"/>
              <a:t>difficulty of finding</a:t>
            </a:r>
            <a:r>
              <a:rPr lang="en-US" altLang="en-US" sz="2000" dirty="0"/>
              <a:t> right spot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9545638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9545638" y="3057526"/>
            <a:ext cx="571500" cy="568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545638" y="5330826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9545638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9545638" y="4189413"/>
            <a:ext cx="571500" cy="571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9285288" y="4133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9285288" y="3571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9285288" y="30051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9285288" y="2438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9278938" y="58340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9278938" y="52673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9278938" y="47005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7772400" y="2514601"/>
            <a:ext cx="1168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h(e) = h(b)</a:t>
            </a:r>
          </a:p>
        </p:txBody>
      </p:sp>
      <p:cxnSp>
        <p:nvCxnSpPr>
          <p:cNvPr id="151569" name="AutoShape 17"/>
          <p:cNvCxnSpPr>
            <a:cxnSpLocks noChangeShapeType="1"/>
            <a:stCxn id="151557" idx="3"/>
            <a:endCxn id="151571" idx="3"/>
          </p:cNvCxnSpPr>
          <p:nvPr/>
        </p:nvCxnSpPr>
        <p:spPr bwMode="auto">
          <a:xfrm>
            <a:off x="10117139" y="3341688"/>
            <a:ext cx="1587" cy="5699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70" name="AutoShape 18"/>
          <p:cNvCxnSpPr>
            <a:cxnSpLocks noChangeShapeType="1"/>
            <a:stCxn id="151560" idx="3"/>
            <a:endCxn id="151572" idx="3"/>
          </p:cNvCxnSpPr>
          <p:nvPr/>
        </p:nvCxnSpPr>
        <p:spPr bwMode="auto">
          <a:xfrm>
            <a:off x="10117139" y="4475163"/>
            <a:ext cx="1587" cy="5715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9545638" y="3625850"/>
            <a:ext cx="571500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9545638" y="4760913"/>
            <a:ext cx="571500" cy="569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09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6477000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29292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fld id="{DD7D3655-E1DE-4F1C-985F-C02F6901FE61}" type="slidenum">
              <a:rPr lang="en-US" altLang="en-US" sz="140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8" y="609600"/>
            <a:ext cx="8686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What are HASH objects?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209800" y="2895600"/>
            <a:ext cx="4572000" cy="3581400"/>
            <a:chOff x="288" y="1574"/>
            <a:chExt cx="2880" cy="2506"/>
          </a:xfrm>
        </p:grpSpPr>
        <p:pic>
          <p:nvPicPr>
            <p:cNvPr id="40970" name="Picture 5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574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1" name="Picture 6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574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7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574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3" name="Picture 8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38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9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438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5" name="Picture 10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438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6" name="Picture 11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302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7" name="Picture 12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302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8" name="Picture 13" descr="buck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302"/>
              <a:ext cx="86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2695575" y="2511426"/>
            <a:ext cx="4000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29292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400"/>
              <a:t>Keys</a:t>
            </a:r>
          </a:p>
        </p:txBody>
      </p:sp>
      <p:sp>
        <p:nvSpPr>
          <p:cNvPr id="40966" name="Text Box 15"/>
          <p:cNvSpPr txBox="1">
            <a:spLocks noChangeArrowheads="1"/>
          </p:cNvSpPr>
          <p:nvPr/>
        </p:nvSpPr>
        <p:spPr bwMode="auto">
          <a:xfrm>
            <a:off x="4306889" y="2573338"/>
            <a:ext cx="377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29292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400"/>
              <a:t>Data</a:t>
            </a:r>
          </a:p>
        </p:txBody>
      </p:sp>
      <p:sp>
        <p:nvSpPr>
          <p:cNvPr id="40967" name="Text Box 16"/>
          <p:cNvSpPr txBox="1">
            <a:spLocks noChangeArrowheads="1"/>
          </p:cNvSpPr>
          <p:nvPr/>
        </p:nvSpPr>
        <p:spPr bwMode="auto">
          <a:xfrm>
            <a:off x="5895976" y="2587626"/>
            <a:ext cx="379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29292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400"/>
              <a:t>Data</a:t>
            </a:r>
          </a:p>
        </p:txBody>
      </p:sp>
      <p:sp>
        <p:nvSpPr>
          <p:cNvPr id="40968" name="Animation Flag"/>
          <p:cNvSpPr txBox="1">
            <a:spLocks noChangeArrowheads="1"/>
          </p:cNvSpPr>
          <p:nvPr/>
        </p:nvSpPr>
        <p:spPr bwMode="auto">
          <a:xfrm>
            <a:off x="10096501" y="645160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29292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40969" name="TextBox 1"/>
          <p:cNvSpPr txBox="1">
            <a:spLocks noChangeArrowheads="1"/>
          </p:cNvSpPr>
          <p:nvPr/>
        </p:nvSpPr>
        <p:spPr bwMode="auto">
          <a:xfrm>
            <a:off x="1676401" y="1524000"/>
            <a:ext cx="888047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29292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Hash object can be thought of as rows of keys and data loaded into memory.</a:t>
            </a:r>
          </a:p>
          <a:p>
            <a:pPr marL="0" inden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None/>
              <a:defRPr/>
            </a:pPr>
            <a:endParaRPr lang="en-US" dirty="0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2ED0-1913-44DE-9992-4653AE6A631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Linear Probing 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584325" y="6137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676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367665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676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676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67665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67665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676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3440113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3440113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440113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3440113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343376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343376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43376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235325" y="13589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378142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5089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5089525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5089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5089525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5089525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5089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4851400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4851400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4851400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4851400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4845050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4845050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4845050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4727576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5192713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6507164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6507164" y="26892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6507164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6507164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6507164" y="52943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6507164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627062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27062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627062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27062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6264275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6264275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264275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6069014" y="135890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6611938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792480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7924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12</a:t>
            </a:r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7924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792480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792480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7924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56728" name="Text Box 56"/>
          <p:cNvSpPr txBox="1">
            <a:spLocks noChangeArrowheads="1"/>
          </p:cNvSpPr>
          <p:nvPr/>
        </p:nvSpPr>
        <p:spPr bwMode="auto">
          <a:xfrm>
            <a:off x="768667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768667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768667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31" name="Text Box 59"/>
          <p:cNvSpPr txBox="1">
            <a:spLocks noChangeArrowheads="1"/>
          </p:cNvSpPr>
          <p:nvPr/>
        </p:nvSpPr>
        <p:spPr bwMode="auto">
          <a:xfrm>
            <a:off x="768667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32" name="Text Box 60"/>
          <p:cNvSpPr txBox="1">
            <a:spLocks noChangeArrowheads="1"/>
          </p:cNvSpPr>
          <p:nvPr/>
        </p:nvSpPr>
        <p:spPr bwMode="auto">
          <a:xfrm>
            <a:off x="768191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768191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34" name="Text Box 62"/>
          <p:cNvSpPr txBox="1">
            <a:spLocks noChangeArrowheads="1"/>
          </p:cNvSpPr>
          <p:nvPr/>
        </p:nvSpPr>
        <p:spPr bwMode="auto">
          <a:xfrm>
            <a:off x="768191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35" name="Text Box 63"/>
          <p:cNvSpPr txBox="1">
            <a:spLocks noChangeArrowheads="1"/>
          </p:cNvSpPr>
          <p:nvPr/>
        </p:nvSpPr>
        <p:spPr bwMode="auto">
          <a:xfrm>
            <a:off x="7562851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56736" name="Text Box 64"/>
          <p:cNvSpPr txBox="1">
            <a:spLocks noChangeArrowheads="1"/>
          </p:cNvSpPr>
          <p:nvPr/>
        </p:nvSpPr>
        <p:spPr bwMode="auto">
          <a:xfrm>
            <a:off x="802957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5089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6507164" y="47752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7924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3304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3B90-9DCE-41A4-A978-7C2A26AF37C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Drawbacks of Linear Probing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314" y="1624014"/>
            <a:ext cx="8004175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Works until array is full, but as number of items N approaches </a:t>
            </a:r>
            <a:r>
              <a:rPr lang="en-US" altLang="en-US" sz="2400" i="1" dirty="0" err="1"/>
              <a:t>TableSize</a:t>
            </a:r>
            <a:r>
              <a:rPr lang="en-US" altLang="en-US" sz="2400" i="1" dirty="0"/>
              <a:t> 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  1)</a:t>
            </a:r>
            <a:r>
              <a:rPr lang="en-US" altLang="en-US" sz="2400" dirty="0"/>
              <a:t>, access time approaches O(N)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Very prone to </a:t>
            </a:r>
            <a:r>
              <a:rPr lang="en-US" altLang="en-US" sz="2400" dirty="0">
                <a:solidFill>
                  <a:srgbClr val="0000FF"/>
                </a:solidFill>
              </a:rPr>
              <a:t>cluster formation</a:t>
            </a:r>
            <a:r>
              <a:rPr lang="en-US" altLang="en-US" sz="2400" dirty="0"/>
              <a:t> (as in our example)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a key hashes </a:t>
            </a:r>
            <a:r>
              <a:rPr lang="en-US" altLang="en-US" sz="2200" i="1" dirty="0"/>
              <a:t>anywhere</a:t>
            </a:r>
            <a:r>
              <a:rPr lang="en-US" altLang="en-US" sz="2200" dirty="0"/>
              <a:t> into a cluster, finding a free cell involves going through the entire cluster – and making it grow!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Primary clustering – clusters grow when keys hash to values close to each other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Can have cases where table is empty except for a few clusters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Does not satisfy good hash function criterion of </a:t>
            </a:r>
            <a:r>
              <a:rPr lang="en-US" altLang="en-US" sz="2200" i="1" dirty="0"/>
              <a:t>distributing keys uniformly</a:t>
            </a:r>
          </a:p>
        </p:txBody>
      </p:sp>
    </p:spTree>
    <p:extLst>
      <p:ext uri="{BB962C8B-B14F-4D97-AF65-F5344CB8AC3E}">
        <p14:creationId xmlns:p14="http://schemas.microsoft.com/office/powerpoint/2010/main" val="14309127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095-D8AC-4653-8379-813A1CBCFD7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Quadratic Probing Example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584325" y="6137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76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7665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3676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676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665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67665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76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440113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40113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3440113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440113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343376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43376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343376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3235325" y="13589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378142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089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089525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089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089525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089525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5089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851400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851400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4851400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4851400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4845050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4845050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4845050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4727576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5192713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6507164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507164" y="26892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6507164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6507164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6507164" y="52943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6507164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627062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627062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627062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27062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6264275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6264275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6264275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6069014" y="135890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6611938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792480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7924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7924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792480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792480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7924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768667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768667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768667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768667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68191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768191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90" name="Text Box 62"/>
          <p:cNvSpPr txBox="1">
            <a:spLocks noChangeArrowheads="1"/>
          </p:cNvSpPr>
          <p:nvPr/>
        </p:nvSpPr>
        <p:spPr bwMode="auto">
          <a:xfrm>
            <a:off x="768191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91" name="Text Box 63"/>
          <p:cNvSpPr txBox="1">
            <a:spLocks noChangeArrowheads="1"/>
          </p:cNvSpPr>
          <p:nvPr/>
        </p:nvSpPr>
        <p:spPr bwMode="auto">
          <a:xfrm>
            <a:off x="7562851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76192" name="Text Box 64"/>
          <p:cNvSpPr txBox="1">
            <a:spLocks noChangeArrowheads="1"/>
          </p:cNvSpPr>
          <p:nvPr/>
        </p:nvSpPr>
        <p:spPr bwMode="auto">
          <a:xfrm>
            <a:off x="802957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5089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6507164" y="47752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7924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7414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38FA-F279-4B6D-8F00-A44347D9B1B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66750"/>
            <a:ext cx="8686800" cy="1085850"/>
          </a:xfrm>
        </p:spPr>
        <p:txBody>
          <a:bodyPr/>
          <a:lstStyle/>
          <a:p>
            <a:r>
              <a:rPr lang="en-US" altLang="en-US"/>
              <a:t>Closed Hashing II: </a:t>
            </a:r>
            <a:r>
              <a:rPr lang="en-US" altLang="en-US">
                <a:solidFill>
                  <a:srgbClr val="0000FF"/>
                </a:solidFill>
              </a:rPr>
              <a:t>Quadratic Probing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133600"/>
            <a:ext cx="8382000" cy="4114800"/>
          </a:xfrm>
        </p:spPr>
        <p:txBody>
          <a:bodyPr/>
          <a:lstStyle/>
          <a:p>
            <a:r>
              <a:rPr lang="en-US" altLang="en-US"/>
              <a:t>Main Idea: Spread out the search for an empty slot – </a:t>
            </a:r>
            <a:br>
              <a:rPr lang="en-US" altLang="en-US"/>
            </a:br>
            <a:r>
              <a:rPr lang="en-US" altLang="en-US">
                <a:solidFill>
                  <a:srgbClr val="0000FF"/>
                </a:solidFill>
              </a:rPr>
              <a:t>Increment by i</a:t>
            </a:r>
            <a:r>
              <a:rPr lang="en-US" altLang="en-US" baseline="30000">
                <a:solidFill>
                  <a:srgbClr val="0000FF"/>
                </a:solidFill>
              </a:rPr>
              <a:t>2</a:t>
            </a:r>
            <a:r>
              <a:rPr lang="en-US" altLang="en-US">
                <a:solidFill>
                  <a:srgbClr val="0000FF"/>
                </a:solidFill>
              </a:rPr>
              <a:t> instead of i </a:t>
            </a:r>
          </a:p>
          <a:p>
            <a:endParaRPr lang="en-US" altLang="en-US" sz="3000">
              <a:solidFill>
                <a:srgbClr val="0000FF"/>
              </a:solidFill>
            </a:endParaRPr>
          </a:p>
          <a:p>
            <a:r>
              <a:rPr lang="en-US" altLang="en-US" sz="3000">
                <a:solidFill>
                  <a:srgbClr val="0000FF"/>
                </a:solidFill>
              </a:rPr>
              <a:t>h</a:t>
            </a:r>
            <a:r>
              <a:rPr lang="en-US" altLang="en-US" sz="3000" baseline="-25000">
                <a:solidFill>
                  <a:srgbClr val="0000FF"/>
                </a:solidFill>
              </a:rPr>
              <a:t>i</a:t>
            </a:r>
            <a:r>
              <a:rPr lang="en-US" altLang="en-US" sz="3000">
                <a:solidFill>
                  <a:srgbClr val="0000FF"/>
                </a:solidFill>
              </a:rPr>
              <a:t>(X) = (Hash(X) + i</a:t>
            </a:r>
            <a:r>
              <a:rPr lang="en-US" altLang="en-US" sz="3000" baseline="30000">
                <a:solidFill>
                  <a:srgbClr val="0000FF"/>
                </a:solidFill>
              </a:rPr>
              <a:t>2</a:t>
            </a:r>
            <a:r>
              <a:rPr lang="en-US" altLang="en-US" sz="3000">
                <a:solidFill>
                  <a:srgbClr val="0000FF"/>
                </a:solidFill>
              </a:rPr>
              <a:t>) % </a:t>
            </a:r>
            <a:r>
              <a:rPr lang="en-US" altLang="en-US" sz="3000" i="1">
                <a:solidFill>
                  <a:srgbClr val="0000FF"/>
                </a:solidFill>
              </a:rPr>
              <a:t>TableSize  </a:t>
            </a:r>
          </a:p>
          <a:p>
            <a:pPr lvl="1">
              <a:buFontTx/>
              <a:buNone/>
            </a:pPr>
            <a:r>
              <a:rPr lang="en-US" altLang="en-US" sz="2600"/>
              <a:t>h0(X) = Hash(X) % TableSize </a:t>
            </a:r>
          </a:p>
          <a:p>
            <a:pPr lvl="1">
              <a:buFontTx/>
              <a:buNone/>
            </a:pPr>
            <a:r>
              <a:rPr lang="en-US" altLang="en-US" sz="2600"/>
              <a:t>h1(X) = Hash(X) + 1 % TableSize</a:t>
            </a:r>
          </a:p>
          <a:p>
            <a:pPr lvl="1">
              <a:buFontTx/>
              <a:buNone/>
            </a:pPr>
            <a:r>
              <a:rPr lang="en-US" altLang="en-US" sz="2600"/>
              <a:t>h2(X) = Hash(X) + 4 % TableSize</a:t>
            </a:r>
          </a:p>
          <a:p>
            <a:pPr lvl="1">
              <a:buFontTx/>
              <a:buNone/>
            </a:pPr>
            <a:r>
              <a:rPr lang="en-US" altLang="en-US" sz="2600"/>
              <a:t>h3(X) = Hash(X) + 9 % TableSize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1667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E095-D8AC-4653-8379-813A1CBCFD7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Quadratic Probing Example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584325" y="6137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76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7665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3676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676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665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67665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76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440113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40113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3440113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440113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343376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43376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343376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3235325" y="13589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378142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089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089525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089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089525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089525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5089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851400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851400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4851400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4851400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4845050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4845050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4845050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4727576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5192713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6507164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507164" y="26892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6507164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6507164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6507164" y="52943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6507164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627062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627062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627062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27062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6264275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6264275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6264275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6069014" y="135890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6611938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792480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7924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7924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792480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792480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7924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768667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768667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768667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768667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68191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768191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90" name="Text Box 62"/>
          <p:cNvSpPr txBox="1">
            <a:spLocks noChangeArrowheads="1"/>
          </p:cNvSpPr>
          <p:nvPr/>
        </p:nvSpPr>
        <p:spPr bwMode="auto">
          <a:xfrm>
            <a:off x="768191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91" name="Text Box 63"/>
          <p:cNvSpPr txBox="1">
            <a:spLocks noChangeArrowheads="1"/>
          </p:cNvSpPr>
          <p:nvPr/>
        </p:nvSpPr>
        <p:spPr bwMode="auto">
          <a:xfrm>
            <a:off x="7562851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76192" name="Text Box 64"/>
          <p:cNvSpPr txBox="1">
            <a:spLocks noChangeArrowheads="1"/>
          </p:cNvSpPr>
          <p:nvPr/>
        </p:nvSpPr>
        <p:spPr bwMode="auto">
          <a:xfrm>
            <a:off x="802957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5089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6507164" y="47752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7924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2615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999D-75E8-4867-BF73-C8478BFF552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Factor in Quadratic Probing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077200" cy="4876800"/>
          </a:xfrm>
        </p:spPr>
        <p:txBody>
          <a:bodyPr/>
          <a:lstStyle/>
          <a:p>
            <a:r>
              <a:rPr lang="en-US" altLang="en-US" b="1"/>
              <a:t>Theorem</a:t>
            </a:r>
            <a:r>
              <a:rPr lang="en-US" altLang="en-US"/>
              <a:t>: </a:t>
            </a:r>
            <a:r>
              <a:rPr lang="en-US" altLang="en-US">
                <a:solidFill>
                  <a:srgbClr val="006600"/>
                </a:solidFill>
              </a:rPr>
              <a:t>If TableSize is prime and</a:t>
            </a:r>
            <a:r>
              <a:rPr lang="en-US" altLang="en-US"/>
              <a:t> </a:t>
            </a:r>
            <a:r>
              <a:rPr lang="en-US" altLang="en-US">
                <a:solidFill>
                  <a:srgbClr val="008000"/>
                </a:solidFill>
                <a:sym typeface="Symbol" panose="05050102010706020507" pitchFamily="18" charset="2"/>
              </a:rPr>
              <a:t>  ½, quadratic probing </a:t>
            </a:r>
            <a:r>
              <a:rPr lang="en-US" altLang="en-US" i="1">
                <a:solidFill>
                  <a:srgbClr val="008000"/>
                </a:solidFill>
                <a:sym typeface="Symbol" panose="05050102010706020507" pitchFamily="18" charset="2"/>
              </a:rPr>
              <a:t>will</a:t>
            </a:r>
            <a:r>
              <a:rPr lang="en-US" altLang="en-US">
                <a:solidFill>
                  <a:srgbClr val="008000"/>
                </a:solidFill>
                <a:sym typeface="Symbol" panose="05050102010706020507" pitchFamily="18" charset="2"/>
              </a:rPr>
              <a:t> find an empty slot</a:t>
            </a:r>
            <a:r>
              <a:rPr lang="en-US" altLang="en-US">
                <a:sym typeface="Symbol" panose="05050102010706020507" pitchFamily="18" charset="2"/>
              </a:rPr>
              <a:t>;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for greater , </a:t>
            </a:r>
            <a:r>
              <a:rPr lang="en-US" altLang="en-US" i="1">
                <a:solidFill>
                  <a:srgbClr val="FF0000"/>
                </a:solidFill>
                <a:sym typeface="Symbol" panose="05050102010706020507" pitchFamily="18" charset="2"/>
              </a:rPr>
              <a:t>might not</a:t>
            </a:r>
          </a:p>
          <a:p>
            <a:r>
              <a:rPr lang="en-US" altLang="en-US">
                <a:sym typeface="Symbol" panose="05050102010706020507" pitchFamily="18" charset="2"/>
              </a:rPr>
              <a:t>With load factors near ½ the expected number of probes is empirically near </a:t>
            </a:r>
            <a:r>
              <a:rPr lang="en-US" altLang="en-US" i="1">
                <a:sym typeface="Symbol" panose="05050102010706020507" pitchFamily="18" charset="2"/>
              </a:rPr>
              <a:t>optimal</a:t>
            </a:r>
            <a:r>
              <a:rPr lang="en-US" altLang="en-US">
                <a:sym typeface="Symbol" panose="05050102010706020507" pitchFamily="18" charset="2"/>
              </a:rPr>
              <a:t> – no exact analysis known</a:t>
            </a:r>
          </a:p>
          <a:p>
            <a:r>
              <a:rPr lang="en-US" altLang="en-US"/>
              <a:t>Don’t get clustering from </a:t>
            </a:r>
            <a:r>
              <a:rPr lang="en-US" altLang="en-US" i="1"/>
              <a:t>similar</a:t>
            </a:r>
            <a:r>
              <a:rPr lang="en-US" altLang="en-US"/>
              <a:t> keys (</a:t>
            </a:r>
            <a:r>
              <a:rPr lang="en-US" altLang="en-US" b="1"/>
              <a:t>primary</a:t>
            </a:r>
            <a:r>
              <a:rPr lang="en-US" altLang="en-US"/>
              <a:t> clustering), still get clustering from </a:t>
            </a:r>
            <a:r>
              <a:rPr lang="en-US" altLang="en-US" i="1">
                <a:solidFill>
                  <a:srgbClr val="FF0000"/>
                </a:solidFill>
              </a:rPr>
              <a:t>identical</a:t>
            </a:r>
            <a:r>
              <a:rPr lang="en-US" altLang="en-US">
                <a:solidFill>
                  <a:srgbClr val="FF0000"/>
                </a:solidFill>
              </a:rPr>
              <a:t> keys </a:t>
            </a:r>
            <a:r>
              <a:rPr lang="en-US" altLang="en-US"/>
              <a:t>(</a:t>
            </a:r>
            <a:r>
              <a:rPr lang="en-US" altLang="en-US" b="1"/>
              <a:t>secondary</a:t>
            </a:r>
            <a:r>
              <a:rPr lang="en-US" altLang="en-US"/>
              <a:t> clustering)</a:t>
            </a:r>
          </a:p>
          <a:p>
            <a:pPr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88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964-2920-4912-BCD7-9BEB8D0F6BD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458200" cy="1143000"/>
          </a:xfrm>
        </p:spPr>
        <p:txBody>
          <a:bodyPr/>
          <a:lstStyle/>
          <a:p>
            <a:r>
              <a:rPr lang="en-US" altLang="en-US" sz="3600"/>
              <a:t>Closed Hashing III: </a:t>
            </a:r>
            <a:r>
              <a:rPr lang="en-US" altLang="en-US" sz="360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8077200" cy="4800600"/>
          </a:xfrm>
        </p:spPr>
        <p:txBody>
          <a:bodyPr/>
          <a:lstStyle/>
          <a:p>
            <a:r>
              <a:rPr lang="en-US" altLang="en-US" b="1" dirty="0"/>
              <a:t>Idea</a:t>
            </a:r>
            <a:r>
              <a:rPr lang="en-US" altLang="en-US" dirty="0"/>
              <a:t>: Spread out the search for an empty slot by using a second hash function</a:t>
            </a:r>
          </a:p>
          <a:p>
            <a:pPr lvl="1"/>
            <a:r>
              <a:rPr lang="en-US" altLang="en-US" i="1" dirty="0"/>
              <a:t>No primary or secondary clustering</a:t>
            </a:r>
            <a:endParaRPr lang="en-US" altLang="en-US" i="1" dirty="0">
              <a:solidFill>
                <a:srgbClr val="0000FF"/>
              </a:solidFill>
            </a:endParaRPr>
          </a:p>
          <a:p>
            <a:r>
              <a:rPr lang="en-US" altLang="en-US" sz="3000" dirty="0">
                <a:solidFill>
                  <a:srgbClr val="0000FF"/>
                </a:solidFill>
              </a:rPr>
              <a:t>h</a:t>
            </a:r>
            <a:r>
              <a:rPr lang="en-US" altLang="en-US" sz="3000" baseline="-25000" dirty="0">
                <a:solidFill>
                  <a:srgbClr val="0000FF"/>
                </a:solidFill>
              </a:rPr>
              <a:t>i</a:t>
            </a:r>
            <a:r>
              <a:rPr lang="en-US" altLang="en-US" sz="3000" dirty="0">
                <a:solidFill>
                  <a:srgbClr val="0000FF"/>
                </a:solidFill>
              </a:rPr>
              <a:t>(X) = (Hash</a:t>
            </a:r>
            <a:r>
              <a:rPr lang="en-US" altLang="en-US" sz="2600" baseline="-25000" dirty="0">
                <a:solidFill>
                  <a:srgbClr val="0000FF"/>
                </a:solidFill>
              </a:rPr>
              <a:t>1</a:t>
            </a:r>
            <a:r>
              <a:rPr lang="en-US" altLang="en-US" sz="3000" dirty="0">
                <a:solidFill>
                  <a:srgbClr val="0000FF"/>
                </a:solidFill>
              </a:rPr>
              <a:t>(X) + </a:t>
            </a:r>
            <a:r>
              <a:rPr lang="en-US" altLang="en-US" sz="30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3000" dirty="0">
                <a:solidFill>
                  <a:srgbClr val="0000FF"/>
                </a:solidFill>
                <a:sym typeface="r_symbol" pitchFamily="49" charset="2"/>
              </a:rPr>
              <a:t>*</a:t>
            </a:r>
            <a:r>
              <a:rPr lang="en-US" altLang="en-US" sz="3000" dirty="0" smtClean="0">
                <a:solidFill>
                  <a:srgbClr val="0000FF"/>
                </a:solidFill>
              </a:rPr>
              <a:t>Hash</a:t>
            </a:r>
            <a:r>
              <a:rPr lang="en-US" altLang="en-US" sz="30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en-US" sz="3000" dirty="0" smtClean="0">
                <a:solidFill>
                  <a:srgbClr val="0000FF"/>
                </a:solidFill>
              </a:rPr>
              <a:t>(X</a:t>
            </a:r>
            <a:r>
              <a:rPr lang="en-US" altLang="en-US" sz="3000" dirty="0">
                <a:solidFill>
                  <a:srgbClr val="0000FF"/>
                </a:solidFill>
              </a:rPr>
              <a:t>)) mod </a:t>
            </a:r>
            <a:r>
              <a:rPr lang="en-US" altLang="en-US" sz="3000" i="1" dirty="0" err="1">
                <a:solidFill>
                  <a:srgbClr val="0000FF"/>
                </a:solidFill>
              </a:rPr>
              <a:t>TableSize</a:t>
            </a:r>
            <a:r>
              <a:rPr lang="en-US" altLang="en-US" sz="3000" i="1" dirty="0">
                <a:solidFill>
                  <a:srgbClr val="0000FF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en-US" altLang="en-US" sz="2600" dirty="0">
                <a:solidFill>
                  <a:srgbClr val="0000FF"/>
                </a:solidFill>
              </a:rPr>
              <a:t>for</a:t>
            </a:r>
            <a:r>
              <a:rPr lang="en-US" altLang="en-US" sz="2600" i="1" dirty="0">
                <a:solidFill>
                  <a:srgbClr val="0000FF"/>
                </a:solidFill>
              </a:rPr>
              <a:t> </a:t>
            </a:r>
            <a:r>
              <a:rPr lang="en-US" altLang="en-US" sz="2600" dirty="0" err="1">
                <a:solidFill>
                  <a:srgbClr val="0000FF"/>
                </a:solidFill>
              </a:rPr>
              <a:t>i</a:t>
            </a:r>
            <a:r>
              <a:rPr lang="en-US" altLang="en-US" sz="2600" dirty="0">
                <a:solidFill>
                  <a:srgbClr val="0000FF"/>
                </a:solidFill>
              </a:rPr>
              <a:t> = 0, 1, 2, … </a:t>
            </a:r>
          </a:p>
          <a:p>
            <a:r>
              <a:rPr lang="en-US" altLang="en-US" sz="3000" dirty="0"/>
              <a:t>Good choice of Hash</a:t>
            </a:r>
            <a:r>
              <a:rPr lang="en-US" altLang="en-US" sz="3000" baseline="-25000" dirty="0"/>
              <a:t>2</a:t>
            </a:r>
            <a:r>
              <a:rPr lang="en-US" altLang="en-US" sz="3000" dirty="0"/>
              <a:t>(X) can guarantee does not get “stuck” as long as </a:t>
            </a:r>
            <a:r>
              <a:rPr lang="en-US" altLang="en-US" dirty="0">
                <a:sym typeface="Symbol" panose="05050102010706020507" pitchFamily="18" charset="2"/>
              </a:rPr>
              <a:t> &lt; 1</a:t>
            </a:r>
            <a:endParaRPr lang="en-US" altLang="en-US" sz="3000" dirty="0"/>
          </a:p>
          <a:p>
            <a:pPr lvl="1"/>
            <a:r>
              <a:rPr lang="en-US" altLang="en-US" sz="2600" dirty="0"/>
              <a:t>Integer keys:</a:t>
            </a:r>
            <a:br>
              <a:rPr lang="en-US" altLang="en-US" sz="2600" dirty="0"/>
            </a:br>
            <a:r>
              <a:rPr lang="en-US" altLang="en-US" sz="2600" dirty="0">
                <a:solidFill>
                  <a:srgbClr val="0000FF"/>
                </a:solidFill>
              </a:rPr>
              <a:t>Hash</a:t>
            </a:r>
            <a:r>
              <a:rPr lang="en-US" altLang="en-US" sz="2600" baseline="-25000" dirty="0">
                <a:solidFill>
                  <a:srgbClr val="0000FF"/>
                </a:solidFill>
              </a:rPr>
              <a:t>2</a:t>
            </a:r>
            <a:r>
              <a:rPr lang="en-US" altLang="en-US" sz="2600" dirty="0">
                <a:solidFill>
                  <a:srgbClr val="0000FF"/>
                </a:solidFill>
              </a:rPr>
              <a:t>(X) = R – (X mod R)</a:t>
            </a:r>
            <a:br>
              <a:rPr lang="en-US" altLang="en-US" sz="2600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where R is a prime smaller than </a:t>
            </a:r>
            <a:r>
              <a:rPr lang="en-US" altLang="en-US" i="1" dirty="0" err="1">
                <a:solidFill>
                  <a:srgbClr val="0000FF"/>
                </a:solidFill>
              </a:rPr>
              <a:t>TableSize</a:t>
            </a:r>
            <a:r>
              <a:rPr lang="en-US" altLang="en-US" i="1" dirty="0">
                <a:solidFill>
                  <a:srgbClr val="0000FF"/>
                </a:solidFill>
              </a:rPr>
              <a:t>   </a:t>
            </a:r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2966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EB11-B4E0-4275-AF2B-AF02C9B9F53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en-US"/>
              <a:t>Double Hashing Example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84325" y="6137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143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143250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143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3143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143250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143250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3143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2906713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2906713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2906713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2906713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2900363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2900363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2900363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2652713" y="9906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3248025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4556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4556125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4556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4556125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4556125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4556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4318000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4318000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4318000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4318000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4311650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4311650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4311650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29" name="Text Box 33"/>
          <p:cNvSpPr txBox="1">
            <a:spLocks noChangeArrowheads="1"/>
          </p:cNvSpPr>
          <p:nvPr/>
        </p:nvSpPr>
        <p:spPr bwMode="auto">
          <a:xfrm>
            <a:off x="4144964" y="9906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4659313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5973764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5973764" y="275907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5973764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5973764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5973764" y="536416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5973764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7" name="Text Box 41"/>
          <p:cNvSpPr txBox="1">
            <a:spLocks noChangeArrowheads="1"/>
          </p:cNvSpPr>
          <p:nvPr/>
        </p:nvSpPr>
        <p:spPr bwMode="auto">
          <a:xfrm>
            <a:off x="573722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38" name="Text Box 42"/>
          <p:cNvSpPr txBox="1">
            <a:spLocks noChangeArrowheads="1"/>
          </p:cNvSpPr>
          <p:nvPr/>
        </p:nvSpPr>
        <p:spPr bwMode="auto">
          <a:xfrm>
            <a:off x="5737225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39" name="Text Box 43"/>
          <p:cNvSpPr txBox="1">
            <a:spLocks noChangeArrowheads="1"/>
          </p:cNvSpPr>
          <p:nvPr/>
        </p:nvSpPr>
        <p:spPr bwMode="auto">
          <a:xfrm>
            <a:off x="5737225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5737225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5730875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42" name="Text Box 46"/>
          <p:cNvSpPr txBox="1">
            <a:spLocks noChangeArrowheads="1"/>
          </p:cNvSpPr>
          <p:nvPr/>
        </p:nvSpPr>
        <p:spPr bwMode="auto">
          <a:xfrm>
            <a:off x="5730875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5730875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44" name="Text Box 48"/>
          <p:cNvSpPr txBox="1">
            <a:spLocks noChangeArrowheads="1"/>
          </p:cNvSpPr>
          <p:nvPr/>
        </p:nvSpPr>
        <p:spPr bwMode="auto">
          <a:xfrm>
            <a:off x="5457825" y="99060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6078538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7391400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7391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7391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49" name="Rectangle 53"/>
          <p:cNvSpPr>
            <a:spLocks noChangeArrowheads="1"/>
          </p:cNvSpPr>
          <p:nvPr/>
        </p:nvSpPr>
        <p:spPr bwMode="auto">
          <a:xfrm>
            <a:off x="7391400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7391400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7391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2" name="Text Box 56"/>
          <p:cNvSpPr txBox="1">
            <a:spLocks noChangeArrowheads="1"/>
          </p:cNvSpPr>
          <p:nvPr/>
        </p:nvSpPr>
        <p:spPr bwMode="auto">
          <a:xfrm>
            <a:off x="715327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7153275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7153275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55" name="Text Box 59"/>
          <p:cNvSpPr txBox="1">
            <a:spLocks noChangeArrowheads="1"/>
          </p:cNvSpPr>
          <p:nvPr/>
        </p:nvSpPr>
        <p:spPr bwMode="auto">
          <a:xfrm>
            <a:off x="7153275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56" name="Text Box 60"/>
          <p:cNvSpPr txBox="1">
            <a:spLocks noChangeArrowheads="1"/>
          </p:cNvSpPr>
          <p:nvPr/>
        </p:nvSpPr>
        <p:spPr bwMode="auto">
          <a:xfrm>
            <a:off x="7148513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7148513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7148513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6980239" y="9906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3360" name="Text Box 64"/>
          <p:cNvSpPr txBox="1">
            <a:spLocks noChangeArrowheads="1"/>
          </p:cNvSpPr>
          <p:nvPr/>
        </p:nvSpPr>
        <p:spPr bwMode="auto">
          <a:xfrm>
            <a:off x="7496175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61" name="Rectangle 65"/>
          <p:cNvSpPr>
            <a:spLocks noChangeArrowheads="1"/>
          </p:cNvSpPr>
          <p:nvPr/>
        </p:nvSpPr>
        <p:spPr bwMode="auto">
          <a:xfrm>
            <a:off x="4556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62" name="Rectangle 66"/>
          <p:cNvSpPr>
            <a:spLocks noChangeArrowheads="1"/>
          </p:cNvSpPr>
          <p:nvPr/>
        </p:nvSpPr>
        <p:spPr bwMode="auto">
          <a:xfrm>
            <a:off x="5973764" y="484505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7391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932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Hash Objects</a:t>
            </a:r>
            <a:endParaRPr lang="en-CA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4734" y="1984374"/>
            <a:ext cx="9703266" cy="38040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Values can be hard-coded or loaded from a SAS data set.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Keys and data can be a mixture of character and numeric.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Provides in-memory data storage and retrieval.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Does not require that data be sorted.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Is sized dynamically.</a:t>
            </a:r>
          </a:p>
          <a:p>
            <a:pPr lvl="1" eaLnBrk="1" hangingPunct="1">
              <a:lnSpc>
                <a:spcPct val="82000"/>
              </a:lnSpc>
              <a:buFontTx/>
              <a:buNone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91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9003-21FD-421E-ACE6-7471F7A7B05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248" y="105555"/>
            <a:ext cx="7772400" cy="1143000"/>
          </a:xfrm>
        </p:spPr>
        <p:txBody>
          <a:bodyPr/>
          <a:lstStyle/>
          <a:p>
            <a:r>
              <a:rPr lang="en-US" altLang="en-US" dirty="0"/>
              <a:t>Dictionary &amp; Search ADTs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7294" y="1605006"/>
            <a:ext cx="8883941" cy="5252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create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destroy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insert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delete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Dictionary</a:t>
            </a:r>
            <a:r>
              <a:rPr lang="en-US" altLang="en-US" sz="2400" dirty="0"/>
              <a:t>:  Stores </a:t>
            </a:r>
            <a:r>
              <a:rPr lang="en-US" altLang="en-US" sz="2400" i="1" dirty="0">
                <a:solidFill>
                  <a:srgbClr val="339933"/>
                </a:solidFill>
              </a:rPr>
              <a:t>values</a:t>
            </a:r>
            <a:r>
              <a:rPr lang="en-US" altLang="en-US" sz="2400" dirty="0"/>
              <a:t> associated with user-specified </a:t>
            </a:r>
            <a:r>
              <a:rPr lang="en-US" altLang="en-US" sz="2400" i="1" dirty="0">
                <a:solidFill>
                  <a:srgbClr val="9900CC"/>
                </a:solidFill>
              </a:rPr>
              <a:t>keys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9900CC"/>
                </a:solidFill>
              </a:rPr>
              <a:t>keys</a:t>
            </a:r>
            <a:r>
              <a:rPr lang="en-US" altLang="en-US" sz="2000" dirty="0"/>
              <a:t> may be any (homogenous) comparable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339933"/>
                </a:solidFill>
              </a:rPr>
              <a:t>values</a:t>
            </a:r>
            <a:r>
              <a:rPr lang="en-US" altLang="en-US" sz="2000" dirty="0"/>
              <a:t> may be any (homogenous)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implementation: data field is a </a:t>
            </a:r>
            <a:r>
              <a:rPr lang="en-US" altLang="en-US" sz="2000" dirty="0" err="1"/>
              <a:t>struct</a:t>
            </a:r>
            <a:r>
              <a:rPr lang="en-US" altLang="en-US" sz="2000" dirty="0"/>
              <a:t> with two parts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Search ADT:  keys = values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00800" y="1676400"/>
            <a:ext cx="3276600" cy="2209800"/>
          </a:xfrm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en-US" altLang="en-US" sz="2000">
                <a:solidFill>
                  <a:srgbClr val="9900CC"/>
                </a:solidFill>
              </a:rPr>
              <a:t>kim chi</a:t>
            </a:r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altLang="en-US" sz="1800">
                <a:solidFill>
                  <a:srgbClr val="339933"/>
                </a:solidFill>
              </a:rPr>
              <a:t>spicy cabbage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 sz="2000">
                <a:solidFill>
                  <a:srgbClr val="9900CC"/>
                </a:solidFill>
              </a:rPr>
              <a:t>kreplach</a:t>
            </a:r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altLang="en-US" sz="1800">
                <a:solidFill>
                  <a:srgbClr val="339933"/>
                </a:solidFill>
              </a:rPr>
              <a:t>tasty stuffed dough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 sz="2000">
                <a:solidFill>
                  <a:srgbClr val="9900CC"/>
                </a:solidFill>
              </a:rPr>
              <a:t>kiwi</a:t>
            </a:r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altLang="en-US" sz="1800">
                <a:solidFill>
                  <a:srgbClr val="339933"/>
                </a:solidFill>
              </a:rPr>
              <a:t>Australian fruit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457200" indent="-457200"/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191000" y="2438400"/>
            <a:ext cx="2209800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045076" y="2106613"/>
            <a:ext cx="7841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4191000" y="3505200"/>
            <a:ext cx="2209800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794250" y="3184526"/>
            <a:ext cx="163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>
                <a:solidFill>
                  <a:schemeClr val="accent2"/>
                </a:solidFill>
              </a:rPr>
              <a:t>find(</a:t>
            </a:r>
            <a:r>
              <a:rPr lang="en-US" altLang="en-US" sz="2000">
                <a:solidFill>
                  <a:srgbClr val="9900CC"/>
                </a:solidFill>
              </a:rPr>
              <a:t>kreplach</a:t>
            </a:r>
            <a:r>
              <a:rPr lang="en-US" alt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4267200" y="2514600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1400">
                <a:solidFill>
                  <a:schemeClr val="accent2"/>
                </a:solidFill>
              </a:rPr>
              <a:t>kohlrabi</a:t>
            </a:r>
            <a:endParaRPr lang="en-US" altLang="en-US" sz="1400">
              <a:solidFill>
                <a:srgbClr val="9900CC"/>
              </a:solidFill>
            </a:endParaRPr>
          </a:p>
          <a:p>
            <a:pPr algn="l" eaLnBrk="0" hangingPunct="0"/>
            <a:r>
              <a:rPr lang="en-US" altLang="en-US" sz="1400">
                <a:solidFill>
                  <a:schemeClr val="accent2"/>
                </a:solidFill>
              </a:rPr>
              <a:t>   - </a:t>
            </a:r>
            <a:r>
              <a:rPr lang="en-US" altLang="en-US" sz="1400">
                <a:solidFill>
                  <a:srgbClr val="008000"/>
                </a:solidFill>
              </a:rPr>
              <a:t>upscale tuber</a:t>
            </a:r>
            <a:endParaRPr lang="en-US" altLang="en-US" sz="1200">
              <a:solidFill>
                <a:srgbClr val="008000"/>
              </a:solidFill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3810001" y="3581400"/>
            <a:ext cx="18506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1400">
                <a:solidFill>
                  <a:schemeClr val="accent2"/>
                </a:solidFill>
              </a:rPr>
              <a:t> </a:t>
            </a:r>
            <a:r>
              <a:rPr lang="en-US" altLang="en-US" sz="1400">
                <a:solidFill>
                  <a:srgbClr val="9900CC"/>
                </a:solidFill>
              </a:rPr>
              <a:t>kreplach</a:t>
            </a:r>
          </a:p>
          <a:p>
            <a:pPr algn="l" eaLnBrk="0" hangingPunct="0"/>
            <a:r>
              <a:rPr lang="en-US" altLang="en-US" sz="1400">
                <a:solidFill>
                  <a:schemeClr val="accent2"/>
                </a:solidFill>
              </a:rPr>
              <a:t>    - </a:t>
            </a:r>
            <a:r>
              <a:rPr lang="en-US" altLang="en-US" sz="1400">
                <a:solidFill>
                  <a:srgbClr val="008000"/>
                </a:solidFill>
              </a:rPr>
              <a:t>tasty stuffed dough</a:t>
            </a:r>
            <a:endParaRPr lang="en-US" altLang="en-US" sz="1400">
              <a:solidFill>
                <a:srgbClr val="008000"/>
              </a:solidFill>
              <a:latin typeface="Georgia" panose="02040502050405020303" pitchFamily="18" charset="0"/>
            </a:endParaRPr>
          </a:p>
          <a:p>
            <a:pPr algn="l" eaLnBrk="0" hangingPunct="0"/>
            <a:endParaRPr lang="en-US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7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1F68-007D-4CED-B58E-3673176AF0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772400" cy="1143000"/>
          </a:xfrm>
        </p:spPr>
        <p:txBody>
          <a:bodyPr/>
          <a:lstStyle/>
          <a:p>
            <a:r>
              <a:rPr lang="en-US" altLang="en-US"/>
              <a:t>Hash Tables: Basic Idea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119" y="1600200"/>
            <a:ext cx="9387281" cy="41148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Use a key (arbitrary string or number) to index directly into an array</a:t>
            </a:r>
            <a:r>
              <a:rPr lang="en-US" altLang="en-US" dirty="0"/>
              <a:t> – O(1) time to access records</a:t>
            </a:r>
          </a:p>
          <a:p>
            <a:pPr lvl="1"/>
            <a:r>
              <a:rPr lang="en-US" altLang="en-US" dirty="0"/>
              <a:t>A[“</a:t>
            </a:r>
            <a:r>
              <a:rPr lang="en-US" altLang="en-US" dirty="0" err="1"/>
              <a:t>kreplach</a:t>
            </a:r>
            <a:r>
              <a:rPr lang="en-US" altLang="en-US" dirty="0"/>
              <a:t>”] = “tasty stuffed dough”</a:t>
            </a:r>
          </a:p>
          <a:p>
            <a:pPr lvl="1"/>
            <a:r>
              <a:rPr lang="en-US" altLang="en-US" dirty="0"/>
              <a:t>Need a </a:t>
            </a:r>
            <a:r>
              <a:rPr lang="en-US" altLang="en-US" i="1" dirty="0">
                <a:solidFill>
                  <a:srgbClr val="0000FF"/>
                </a:solidFill>
              </a:rPr>
              <a:t>hash function</a:t>
            </a:r>
            <a:r>
              <a:rPr lang="en-US" altLang="en-US" dirty="0"/>
              <a:t> to convert the key to an integer</a:t>
            </a:r>
          </a:p>
        </p:txBody>
      </p:sp>
      <p:graphicFrame>
        <p:nvGraphicFramePr>
          <p:cNvPr id="129028" name="Group 4"/>
          <p:cNvGraphicFramePr>
            <a:graphicFrameLocks noGrp="1"/>
          </p:cNvGraphicFramePr>
          <p:nvPr/>
        </p:nvGraphicFramePr>
        <p:xfrm>
          <a:off x="3505200" y="3810000"/>
          <a:ext cx="5486400" cy="256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95097291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730107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724650177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059841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kim 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spicy cabbage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8677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kreplach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tasty stuffed dough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618258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kiwi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Australian fruit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4186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C60F-11D0-480C-8A66-5D4313CFA0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could you use hash tables to…</a:t>
            </a:r>
            <a:br>
              <a:rPr lang="en-US" altLang="en-US" sz="3600"/>
            </a:br>
            <a:endParaRPr lang="en-US" altLang="en-US" sz="360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077200" cy="4876800"/>
          </a:xfrm>
        </p:spPr>
        <p:txBody>
          <a:bodyPr/>
          <a:lstStyle/>
          <a:p>
            <a:r>
              <a:rPr lang="en-US" altLang="en-US"/>
              <a:t>Implement a linked list of unique elements?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Create an index for a book?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Convert a document to a Sparse Boolean Vector (where each index represents a different word)?</a:t>
            </a:r>
          </a:p>
        </p:txBody>
      </p:sp>
    </p:spTree>
    <p:extLst>
      <p:ext uri="{BB962C8B-B14F-4D97-AF65-F5344CB8AC3E}">
        <p14:creationId xmlns:p14="http://schemas.microsoft.com/office/powerpoint/2010/main" val="248496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8585-4229-429A-97B7-8F2B2CAE46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229600" cy="1143000"/>
          </a:xfrm>
        </p:spPr>
        <p:txBody>
          <a:bodyPr/>
          <a:lstStyle/>
          <a:p>
            <a:r>
              <a:rPr lang="en-US" altLang="en-US"/>
              <a:t>Properties of Good Hash Functions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Must return number 0, …, tablesize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be efficiently computable – O(1) time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not</a:t>
            </a:r>
            <a:r>
              <a:rPr lang="en-US" altLang="en-US">
                <a:solidFill>
                  <a:schemeClr val="accent2"/>
                </a:solidFill>
              </a:rPr>
              <a:t> waste space</a:t>
            </a:r>
            <a:r>
              <a:rPr lang="en-US" altLang="en-US"/>
              <a:t> unnecessarily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every index, there is at least one key that hashes to it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Load factor lambda 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en-US">
                <a:solidFill>
                  <a:schemeClr val="accent2"/>
                </a:solidFill>
              </a:rPr>
              <a:t> = (number of keys / TableSize)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</a:t>
            </a:r>
            <a:r>
              <a:rPr lang="en-US" altLang="en-US">
                <a:solidFill>
                  <a:schemeClr val="accent2"/>
                </a:solidFill>
              </a:rPr>
              <a:t>minimize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collisions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= different keys hashing to same index</a:t>
            </a:r>
          </a:p>
        </p:txBody>
      </p:sp>
    </p:spTree>
    <p:extLst>
      <p:ext uri="{BB962C8B-B14F-4D97-AF65-F5344CB8AC3E}">
        <p14:creationId xmlns:p14="http://schemas.microsoft.com/office/powerpoint/2010/main" val="31952978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F36C-F252-44EF-A04A-C6653591207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Hash Function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best hash function would distribute keys as evenly as possible in the hash table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“Simple uniform hashing”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Maps each key to a (fixed) random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Idealized gold standard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Simple to analyze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closely approximated by best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149105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E7C8-C045-44FC-A2BE-5101F4C1E6C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Integer Keys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001000" cy="5181600"/>
          </a:xfrm>
        </p:spPr>
        <p:txBody>
          <a:bodyPr/>
          <a:lstStyle/>
          <a:p>
            <a:r>
              <a:rPr lang="en-US" altLang="en-US"/>
              <a:t>Hash(x) = x % TableSize</a:t>
            </a:r>
          </a:p>
          <a:p>
            <a:r>
              <a:rPr lang="en-US" altLang="en-US"/>
              <a:t>Good idea to make TableSize </a:t>
            </a:r>
            <a:r>
              <a:rPr lang="en-US" altLang="en-US" i="1">
                <a:solidFill>
                  <a:schemeClr val="accent2"/>
                </a:solidFill>
              </a:rPr>
              <a:t>prime</a:t>
            </a:r>
            <a:r>
              <a:rPr lang="en-US" altLang="en-US"/>
              <a:t>.  Why?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Because keys are typically not randomly distributed, but usually have some </a:t>
            </a:r>
            <a:r>
              <a:rPr lang="en-US" altLang="en-US" i="1">
                <a:solidFill>
                  <a:schemeClr val="accent2"/>
                </a:solidFill>
              </a:rPr>
              <a:t>pattern</a:t>
            </a:r>
          </a:p>
          <a:p>
            <a:pPr lvl="2"/>
            <a:r>
              <a:rPr lang="en-US" altLang="en-US"/>
              <a:t>mostly even</a:t>
            </a:r>
          </a:p>
          <a:p>
            <a:pPr lvl="2"/>
            <a:r>
              <a:rPr lang="en-US" altLang="en-US"/>
              <a:t>mostly multiples of 10</a:t>
            </a:r>
          </a:p>
          <a:p>
            <a:pPr lvl="2"/>
            <a:r>
              <a:rPr lang="en-US" altLang="en-US"/>
              <a:t>in general: mostly multiples of some k</a:t>
            </a:r>
          </a:p>
          <a:p>
            <a:pPr lvl="1"/>
            <a:r>
              <a:rPr lang="en-US" altLang="en-US"/>
              <a:t>If k is a factor of TableSize, then only (TableSize/k) slots will ever be used!</a:t>
            </a:r>
          </a:p>
          <a:p>
            <a:pPr lvl="1"/>
            <a:r>
              <a:rPr lang="en-US" altLang="en-US"/>
              <a:t>Since the only factor of a prime number is itself, this phenomena only hurts in the (rare) case where k=TableSize</a:t>
            </a:r>
          </a:p>
        </p:txBody>
      </p:sp>
    </p:spTree>
    <p:extLst>
      <p:ext uri="{BB962C8B-B14F-4D97-AF65-F5344CB8AC3E}">
        <p14:creationId xmlns:p14="http://schemas.microsoft.com/office/powerpoint/2010/main" val="303453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2067</Words>
  <Application>Microsoft Office PowerPoint</Application>
  <PresentationFormat>Widescreen</PresentationFormat>
  <Paragraphs>542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Georgia</vt:lpstr>
      <vt:lpstr>r_symbol</vt:lpstr>
      <vt:lpstr>Symbol</vt:lpstr>
      <vt:lpstr>Times New Roman</vt:lpstr>
      <vt:lpstr>Verdana</vt:lpstr>
      <vt:lpstr>Wingdings</vt:lpstr>
      <vt:lpstr>Office Theme</vt:lpstr>
      <vt:lpstr>Hash Table</vt:lpstr>
      <vt:lpstr>What are HASH objects?</vt:lpstr>
      <vt:lpstr>Advantages of Hash Objects</vt:lpstr>
      <vt:lpstr>Dictionary &amp; Search ADTs</vt:lpstr>
      <vt:lpstr>Hash Tables: Basic Idea</vt:lpstr>
      <vt:lpstr>How could you use hash tables to… </vt:lpstr>
      <vt:lpstr>Properties of Good Hash Functions</vt:lpstr>
      <vt:lpstr>Optimal Hash Function</vt:lpstr>
      <vt:lpstr>Integer Keys</vt:lpstr>
      <vt:lpstr>Strings as Keys</vt:lpstr>
      <vt:lpstr>Hashing Strings</vt:lpstr>
      <vt:lpstr>Hash in Python</vt:lpstr>
      <vt:lpstr>hash() for immutable tuple object</vt:lpstr>
      <vt:lpstr> Hash in Python </vt:lpstr>
      <vt:lpstr>Example</vt:lpstr>
      <vt:lpstr>Application of Hash</vt:lpstr>
      <vt:lpstr>Collisions and their Resolution</vt:lpstr>
      <vt:lpstr>Hashing with Separate Chaining</vt:lpstr>
      <vt:lpstr>Alternative Strategy: Closed Hashing</vt:lpstr>
      <vt:lpstr>Linear Probing Example</vt:lpstr>
      <vt:lpstr>Drawbacks of Linear Probing</vt:lpstr>
      <vt:lpstr>Quadratic Probing Example</vt:lpstr>
      <vt:lpstr>Closed Hashing II: Quadratic Probing</vt:lpstr>
      <vt:lpstr>Quadratic Probing Example</vt:lpstr>
      <vt:lpstr>Load Factor in Quadratic Probing</vt:lpstr>
      <vt:lpstr>Closed Hashing III: Double Hashing</vt:lpstr>
      <vt:lpstr>Double Hashing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Azam Amirshakarami</dc:creator>
  <cp:lastModifiedBy>Azam Amirshakarami</cp:lastModifiedBy>
  <cp:revision>19</cp:revision>
  <dcterms:created xsi:type="dcterms:W3CDTF">2018-12-05T02:19:13Z</dcterms:created>
  <dcterms:modified xsi:type="dcterms:W3CDTF">2018-12-05T06:10:00Z</dcterms:modified>
</cp:coreProperties>
</file>