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1"/>
  </p:notesMasterIdLst>
  <p:handoutMasterIdLst>
    <p:handoutMasterId r:id="rId32"/>
  </p:handoutMasterIdLst>
  <p:sldIdLst>
    <p:sldId id="256" r:id="rId2"/>
    <p:sldId id="259" r:id="rId3"/>
    <p:sldId id="426" r:id="rId4"/>
    <p:sldId id="279" r:id="rId5"/>
    <p:sldId id="288" r:id="rId6"/>
    <p:sldId id="257" r:id="rId7"/>
    <p:sldId id="258" r:id="rId8"/>
    <p:sldId id="420" r:id="rId9"/>
    <p:sldId id="421" r:id="rId10"/>
    <p:sldId id="261" r:id="rId11"/>
    <p:sldId id="422" r:id="rId12"/>
    <p:sldId id="263" r:id="rId13"/>
    <p:sldId id="264" r:id="rId14"/>
    <p:sldId id="282" r:id="rId15"/>
    <p:sldId id="280" r:id="rId16"/>
    <p:sldId id="281" r:id="rId17"/>
    <p:sldId id="423" r:id="rId18"/>
    <p:sldId id="284" r:id="rId19"/>
    <p:sldId id="290" r:id="rId20"/>
    <p:sldId id="286" r:id="rId21"/>
    <p:sldId id="424" r:id="rId22"/>
    <p:sldId id="267" r:id="rId23"/>
    <p:sldId id="268" r:id="rId24"/>
    <p:sldId id="269" r:id="rId25"/>
    <p:sldId id="270" r:id="rId26"/>
    <p:sldId id="425" r:id="rId27"/>
    <p:sldId id="274" r:id="rId28"/>
    <p:sldId id="287" r:id="rId29"/>
    <p:sldId id="289"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830303"/>
    <a:srgbClr val="A50021"/>
    <a:srgbClr val="80008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94660"/>
  </p:normalViewPr>
  <p:slideViewPr>
    <p:cSldViewPr snapToGrid="0" showGuides="1">
      <p:cViewPr varScale="1">
        <p:scale>
          <a:sx n="107" d="100"/>
          <a:sy n="107" d="100"/>
        </p:scale>
        <p:origin x="91" y="72"/>
      </p:cViewPr>
      <p:guideLst>
        <p:guide orient="horz" pos="1620"/>
        <p:guide pos="2880"/>
      </p:guideLst>
    </p:cSldViewPr>
  </p:slideViewPr>
  <p:notesTextViewPr>
    <p:cViewPr>
      <p:scale>
        <a:sx n="3" d="2"/>
        <a:sy n="3" d="2"/>
      </p:scale>
      <p:origin x="0" y="0"/>
    </p:cViewPr>
  </p:notesTextViewPr>
  <p:notesViewPr>
    <p:cSldViewPr snapToGrid="0" showGuides="1">
      <p:cViewPr varScale="1">
        <p:scale>
          <a:sx n="53" d="100"/>
          <a:sy n="53" d="100"/>
        </p:scale>
        <p:origin x="284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5B0AAC-A24E-4F33-96E5-A7AD05E4B0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D68FF4-8AAB-42D5-9FCA-0753051D87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B8DCD1-8A56-4CF2-8182-456E86EDEE95}" type="datetimeFigureOut">
              <a:rPr lang="en-US" smtClean="0"/>
              <a:t>12/6/2020</a:t>
            </a:fld>
            <a:endParaRPr lang="en-US"/>
          </a:p>
        </p:txBody>
      </p:sp>
      <p:sp>
        <p:nvSpPr>
          <p:cNvPr id="4" name="Footer Placeholder 3">
            <a:extLst>
              <a:ext uri="{FF2B5EF4-FFF2-40B4-BE49-F238E27FC236}">
                <a16:creationId xmlns:a16="http://schemas.microsoft.com/office/drawing/2014/main" id="{93DA838A-661A-4ECB-9B15-9208EA2634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F9C7121-F906-402A-AE08-3733CA7AC2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329B1E-D58E-40EB-B525-99F1C1143F51}" type="slidenum">
              <a:rPr lang="en-US" smtClean="0"/>
              <a:t>‹#›</a:t>
            </a:fld>
            <a:endParaRPr lang="en-US"/>
          </a:p>
        </p:txBody>
      </p:sp>
    </p:spTree>
    <p:extLst>
      <p:ext uri="{BB962C8B-B14F-4D97-AF65-F5344CB8AC3E}">
        <p14:creationId xmlns:p14="http://schemas.microsoft.com/office/powerpoint/2010/main" val="33223695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0BCA9-61D0-448E-B9E2-1C5D0FD43778}" type="datetimeFigureOut">
              <a:rPr lang="en-GB" smtClean="0"/>
              <a:t>06/12/2020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72304B-4672-481B-9658-0325A1D02996}" type="slidenum">
              <a:rPr lang="en-GB" smtClean="0"/>
              <a:t>‹#›</a:t>
            </a:fld>
            <a:endParaRPr lang="en-GB"/>
          </a:p>
        </p:txBody>
      </p:sp>
    </p:spTree>
    <p:extLst>
      <p:ext uri="{BB962C8B-B14F-4D97-AF65-F5344CB8AC3E}">
        <p14:creationId xmlns:p14="http://schemas.microsoft.com/office/powerpoint/2010/main" val="315297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9ED5071-0606-41B1-B747-33954F9EAE5F}" type="slidenum">
              <a:rPr lang="en-GB" smtClean="0"/>
              <a:pPr/>
              <a:t>22</a:t>
            </a:fld>
            <a:endParaRPr lang="en-GB"/>
          </a:p>
        </p:txBody>
      </p:sp>
      <p:sp>
        <p:nvSpPr>
          <p:cNvPr id="28675" name="Rectangle 2"/>
          <p:cNvSpPr>
            <a:spLocks noGrp="1" noRot="1" noChangeAspect="1" noChangeArrowheads="1" noTextEdit="1"/>
          </p:cNvSpPr>
          <p:nvPr>
            <p:ph type="sldImg"/>
          </p:nvPr>
        </p:nvSpPr>
        <p:spPr>
          <a:xfrm>
            <a:off x="647700" y="915988"/>
            <a:ext cx="5562600" cy="3128962"/>
          </a:xfrm>
          <a:solidFill>
            <a:srgbClr val="FFFFFF"/>
          </a:solidFill>
          <a:ln/>
        </p:spPr>
      </p:sp>
      <p:sp>
        <p:nvSpPr>
          <p:cNvPr id="28676" name="Rectangle 3"/>
          <p:cNvSpPr>
            <a:spLocks noGrp="1" noChangeArrowheads="1"/>
          </p:cNvSpPr>
          <p:nvPr>
            <p:ph type="body" idx="1"/>
          </p:nvPr>
        </p:nvSpPr>
        <p:spPr>
          <a:xfrm>
            <a:off x="1046163" y="4351338"/>
            <a:ext cx="4768850" cy="3475037"/>
          </a:xfrm>
          <a:noFill/>
          <a:ln/>
        </p:spPr>
        <p:txBody>
          <a:bodyPr lIns="0" tIns="0" rIns="0" bIns="0">
            <a:spAutoFit/>
          </a:bodyPr>
          <a:lstStyle/>
          <a:p>
            <a:pPr eaLnBrk="1" hangingPunct="1"/>
            <a:endParaRPr lang="en-US"/>
          </a:p>
        </p:txBody>
      </p:sp>
    </p:spTree>
    <p:extLst>
      <p:ext uri="{BB962C8B-B14F-4D97-AF65-F5344CB8AC3E}">
        <p14:creationId xmlns:p14="http://schemas.microsoft.com/office/powerpoint/2010/main" val="449191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99CED4E1-6541-4063-AAB3-F01B00121895}" type="slidenum">
              <a:rPr lang="en-GB" smtClean="0"/>
              <a:pPr/>
              <a:t>23</a:t>
            </a:fld>
            <a:endParaRPr lang="en-GB"/>
          </a:p>
        </p:txBody>
      </p:sp>
      <p:sp>
        <p:nvSpPr>
          <p:cNvPr id="29699" name="Rectangle 2"/>
          <p:cNvSpPr>
            <a:spLocks noGrp="1" noRot="1" noChangeAspect="1" noChangeArrowheads="1" noTextEdit="1"/>
          </p:cNvSpPr>
          <p:nvPr>
            <p:ph type="sldImg"/>
          </p:nvPr>
        </p:nvSpPr>
        <p:spPr>
          <a:xfrm>
            <a:off x="647700" y="915988"/>
            <a:ext cx="5562600" cy="3128962"/>
          </a:xfrm>
          <a:solidFill>
            <a:srgbClr val="FFFFFF"/>
          </a:solidFill>
          <a:ln/>
        </p:spPr>
      </p:sp>
      <p:sp>
        <p:nvSpPr>
          <p:cNvPr id="29700" name="Rectangle 3"/>
          <p:cNvSpPr>
            <a:spLocks noGrp="1" noChangeArrowheads="1"/>
          </p:cNvSpPr>
          <p:nvPr>
            <p:ph type="body" idx="1"/>
          </p:nvPr>
        </p:nvSpPr>
        <p:spPr>
          <a:xfrm>
            <a:off x="1046163" y="4351338"/>
            <a:ext cx="4768850" cy="3475037"/>
          </a:xfrm>
          <a:noFill/>
          <a:ln/>
        </p:spPr>
        <p:txBody>
          <a:bodyPr lIns="0" tIns="0" rIns="0" bIns="0">
            <a:spAutoFit/>
          </a:bodyPr>
          <a:lstStyle/>
          <a:p>
            <a:pPr eaLnBrk="1" hangingPunct="1"/>
            <a:endParaRPr lang="en-US"/>
          </a:p>
        </p:txBody>
      </p:sp>
    </p:spTree>
    <p:extLst>
      <p:ext uri="{BB962C8B-B14F-4D97-AF65-F5344CB8AC3E}">
        <p14:creationId xmlns:p14="http://schemas.microsoft.com/office/powerpoint/2010/main" val="326311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D92DB91A-D8D5-4987-82A0-DA8997A8A2BD}" type="slidenum">
              <a:rPr lang="en-GB" smtClean="0"/>
              <a:pPr/>
              <a:t>24</a:t>
            </a:fld>
            <a:endParaRPr lang="en-GB"/>
          </a:p>
        </p:txBody>
      </p:sp>
      <p:sp>
        <p:nvSpPr>
          <p:cNvPr id="30723" name="Rectangle 2"/>
          <p:cNvSpPr>
            <a:spLocks noGrp="1" noRot="1" noChangeAspect="1" noChangeArrowheads="1" noTextEdit="1"/>
          </p:cNvSpPr>
          <p:nvPr>
            <p:ph type="sldImg"/>
          </p:nvPr>
        </p:nvSpPr>
        <p:spPr>
          <a:xfrm>
            <a:off x="647700" y="915988"/>
            <a:ext cx="5562600" cy="3128962"/>
          </a:xfrm>
          <a:solidFill>
            <a:srgbClr val="FFFFFF"/>
          </a:solidFill>
          <a:ln/>
        </p:spPr>
      </p:sp>
      <p:sp>
        <p:nvSpPr>
          <p:cNvPr id="30724" name="Rectangle 3"/>
          <p:cNvSpPr>
            <a:spLocks noGrp="1" noChangeArrowheads="1"/>
          </p:cNvSpPr>
          <p:nvPr>
            <p:ph type="body" idx="1"/>
          </p:nvPr>
        </p:nvSpPr>
        <p:spPr>
          <a:xfrm>
            <a:off x="1046163" y="4351338"/>
            <a:ext cx="4768850" cy="3475037"/>
          </a:xfrm>
          <a:noFill/>
          <a:ln/>
        </p:spPr>
        <p:txBody>
          <a:bodyPr lIns="0" tIns="0" rIns="0" bIns="0">
            <a:spAutoFit/>
          </a:bodyPr>
          <a:lstStyle/>
          <a:p>
            <a:pPr eaLnBrk="1" hangingPunct="1"/>
            <a:endParaRPr lang="en-US"/>
          </a:p>
        </p:txBody>
      </p:sp>
    </p:spTree>
    <p:extLst>
      <p:ext uri="{BB962C8B-B14F-4D97-AF65-F5344CB8AC3E}">
        <p14:creationId xmlns:p14="http://schemas.microsoft.com/office/powerpoint/2010/main" val="1138979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A7745F0B-CBAC-48E5-A798-1BE9D161D7EC}" type="slidenum">
              <a:rPr lang="en-GB" smtClean="0"/>
              <a:pPr/>
              <a:t>25</a:t>
            </a:fld>
            <a:endParaRPr lang="en-GB"/>
          </a:p>
        </p:txBody>
      </p:sp>
      <p:sp>
        <p:nvSpPr>
          <p:cNvPr id="31747" name="Rectangle 2"/>
          <p:cNvSpPr>
            <a:spLocks noGrp="1" noRot="1" noChangeAspect="1" noChangeArrowheads="1" noTextEdit="1"/>
          </p:cNvSpPr>
          <p:nvPr>
            <p:ph type="sldImg"/>
          </p:nvPr>
        </p:nvSpPr>
        <p:spPr>
          <a:xfrm>
            <a:off x="647700" y="915988"/>
            <a:ext cx="5562600" cy="3128962"/>
          </a:xfrm>
          <a:solidFill>
            <a:srgbClr val="FFFFFF"/>
          </a:solidFill>
          <a:ln/>
        </p:spPr>
      </p:sp>
      <p:sp>
        <p:nvSpPr>
          <p:cNvPr id="31748" name="Rectangle 3"/>
          <p:cNvSpPr>
            <a:spLocks noGrp="1" noChangeArrowheads="1"/>
          </p:cNvSpPr>
          <p:nvPr>
            <p:ph type="body" idx="1"/>
          </p:nvPr>
        </p:nvSpPr>
        <p:spPr>
          <a:xfrm>
            <a:off x="1046163" y="4351338"/>
            <a:ext cx="4768850" cy="3475037"/>
          </a:xfrm>
          <a:noFill/>
          <a:ln/>
        </p:spPr>
        <p:txBody>
          <a:bodyPr lIns="0" tIns="0" rIns="0" bIns="0">
            <a:spAutoFit/>
          </a:bodyPr>
          <a:lstStyle/>
          <a:p>
            <a:pPr eaLnBrk="1" hangingPunct="1"/>
            <a:endParaRPr lang="en-US"/>
          </a:p>
        </p:txBody>
      </p:sp>
    </p:spTree>
    <p:extLst>
      <p:ext uri="{BB962C8B-B14F-4D97-AF65-F5344CB8AC3E}">
        <p14:creationId xmlns:p14="http://schemas.microsoft.com/office/powerpoint/2010/main" val="1182052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4AF4993F-1C66-460A-8283-A35DC6B38E6E}" type="slidenum">
              <a:rPr lang="en-GB" smtClean="0"/>
              <a:pPr/>
              <a:t>26</a:t>
            </a:fld>
            <a:endParaRPr lang="en-GB"/>
          </a:p>
        </p:txBody>
      </p:sp>
      <p:sp>
        <p:nvSpPr>
          <p:cNvPr id="32771" name="Rectangle 2"/>
          <p:cNvSpPr>
            <a:spLocks noGrp="1" noRot="1" noChangeAspect="1" noChangeArrowheads="1" noTextEdit="1"/>
          </p:cNvSpPr>
          <p:nvPr>
            <p:ph type="sldImg"/>
          </p:nvPr>
        </p:nvSpPr>
        <p:spPr>
          <a:xfrm>
            <a:off x="647700" y="915988"/>
            <a:ext cx="5562600" cy="3128962"/>
          </a:xfrm>
          <a:solidFill>
            <a:srgbClr val="FFFFFF"/>
          </a:solidFill>
          <a:ln/>
        </p:spPr>
      </p:sp>
      <p:sp>
        <p:nvSpPr>
          <p:cNvPr id="32772" name="Rectangle 3"/>
          <p:cNvSpPr>
            <a:spLocks noGrp="1" noChangeArrowheads="1"/>
          </p:cNvSpPr>
          <p:nvPr>
            <p:ph type="body" idx="1"/>
          </p:nvPr>
        </p:nvSpPr>
        <p:spPr>
          <a:xfrm>
            <a:off x="1046163" y="4351338"/>
            <a:ext cx="4768850" cy="3475037"/>
          </a:xfrm>
          <a:noFill/>
          <a:ln/>
        </p:spPr>
        <p:txBody>
          <a:bodyPr lIns="0" tIns="0" rIns="0" bIns="0">
            <a:spAutoFit/>
          </a:bodyPr>
          <a:lstStyle/>
          <a:p>
            <a:pPr eaLnBrk="1" hangingPunct="1"/>
            <a:endParaRPr lang="en-US"/>
          </a:p>
        </p:txBody>
      </p:sp>
    </p:spTree>
    <p:extLst>
      <p:ext uri="{BB962C8B-B14F-4D97-AF65-F5344CB8AC3E}">
        <p14:creationId xmlns:p14="http://schemas.microsoft.com/office/powerpoint/2010/main" val="309810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29637571-DB56-46E8-BB1A-2A50F7469B79}" type="slidenum">
              <a:rPr lang="en-GB" smtClean="0"/>
              <a:pPr/>
              <a:t>27</a:t>
            </a:fld>
            <a:endParaRPr lang="en-GB"/>
          </a:p>
        </p:txBody>
      </p:sp>
      <p:sp>
        <p:nvSpPr>
          <p:cNvPr id="34819" name="Rectangle 2"/>
          <p:cNvSpPr>
            <a:spLocks noGrp="1" noRot="1" noChangeAspect="1" noChangeArrowheads="1" noTextEdit="1"/>
          </p:cNvSpPr>
          <p:nvPr>
            <p:ph type="sldImg"/>
          </p:nvPr>
        </p:nvSpPr>
        <p:spPr>
          <a:xfrm>
            <a:off x="647700" y="915988"/>
            <a:ext cx="5562600" cy="3128962"/>
          </a:xfrm>
          <a:solidFill>
            <a:srgbClr val="FFFFFF"/>
          </a:solidFill>
          <a:ln/>
        </p:spPr>
      </p:sp>
      <p:sp>
        <p:nvSpPr>
          <p:cNvPr id="34820" name="Rectangle 3"/>
          <p:cNvSpPr>
            <a:spLocks noGrp="1" noChangeArrowheads="1"/>
          </p:cNvSpPr>
          <p:nvPr>
            <p:ph type="body" idx="1"/>
          </p:nvPr>
        </p:nvSpPr>
        <p:spPr>
          <a:xfrm>
            <a:off x="1046163" y="4351338"/>
            <a:ext cx="4768850" cy="3475037"/>
          </a:xfrm>
          <a:noFill/>
          <a:ln/>
        </p:spPr>
        <p:txBody>
          <a:bodyPr lIns="0" tIns="0" rIns="0" bIns="0">
            <a:spAutoFit/>
          </a:bodyPr>
          <a:lstStyle/>
          <a:p>
            <a:pPr eaLnBrk="1" hangingPunct="1"/>
            <a:endParaRPr lang="en-US"/>
          </a:p>
        </p:txBody>
      </p:sp>
    </p:spTree>
    <p:extLst>
      <p:ext uri="{BB962C8B-B14F-4D97-AF65-F5344CB8AC3E}">
        <p14:creationId xmlns:p14="http://schemas.microsoft.com/office/powerpoint/2010/main" val="3992236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6334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49832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4647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9144000" cy="5143500"/>
          </a:xfrm>
          <a:prstGeom prst="rect">
            <a:avLst/>
          </a:prstGeom>
        </p:spPr>
        <p:txBody>
          <a:bodyPr/>
          <a:lstStyle/>
          <a:p>
            <a:endParaRPr lang="en-US"/>
          </a:p>
        </p:txBody>
      </p:sp>
    </p:spTree>
    <p:extLst>
      <p:ext uri="{BB962C8B-B14F-4D97-AF65-F5344CB8AC3E}">
        <p14:creationId xmlns:p14="http://schemas.microsoft.com/office/powerpoint/2010/main" val="38256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067198" y="1563829"/>
            <a:ext cx="2022438" cy="2015843"/>
          </a:xfrm>
          <a:prstGeom prst="ellipse">
            <a:avLst/>
          </a:prstGeom>
        </p:spPr>
        <p:txBody>
          <a:bodyPr/>
          <a:lstStyle/>
          <a:p>
            <a:endParaRPr lang="en-US"/>
          </a:p>
        </p:txBody>
      </p:sp>
    </p:spTree>
    <p:extLst>
      <p:ext uri="{BB962C8B-B14F-4D97-AF65-F5344CB8AC3E}">
        <p14:creationId xmlns:p14="http://schemas.microsoft.com/office/powerpoint/2010/main" val="133882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765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AB41F556-60C8-4FE8-9985-C9103F32DC03}"/>
              </a:ext>
            </a:extLst>
          </p:cNvPr>
          <p:cNvSpPr>
            <a:spLocks noGrp="1"/>
          </p:cNvSpPr>
          <p:nvPr>
            <p:ph type="pic" sz="quarter" idx="11"/>
          </p:nvPr>
        </p:nvSpPr>
        <p:spPr>
          <a:xfrm>
            <a:off x="6683458" y="1"/>
            <a:ext cx="2460542" cy="5143499"/>
          </a:xfrm>
          <a:prstGeom prst="rect">
            <a:avLst/>
          </a:prstGeom>
        </p:spPr>
        <p:txBody>
          <a:bodyPr/>
          <a:lstStyle/>
          <a:p>
            <a:endParaRPr lang="en-US"/>
          </a:p>
        </p:txBody>
      </p:sp>
      <p:sp>
        <p:nvSpPr>
          <p:cNvPr id="3" name="Picture Placeholder 2">
            <a:extLst>
              <a:ext uri="{FF2B5EF4-FFF2-40B4-BE49-F238E27FC236}">
                <a16:creationId xmlns:a16="http://schemas.microsoft.com/office/drawing/2014/main" id="{84EE488B-9715-45AF-8EB7-5003D0814D31}"/>
              </a:ext>
            </a:extLst>
          </p:cNvPr>
          <p:cNvSpPr>
            <a:spLocks noGrp="1"/>
          </p:cNvSpPr>
          <p:nvPr>
            <p:ph type="pic" sz="quarter" idx="10"/>
          </p:nvPr>
        </p:nvSpPr>
        <p:spPr>
          <a:xfrm>
            <a:off x="5644042" y="1532929"/>
            <a:ext cx="2078831" cy="2077640"/>
          </a:xfrm>
          <a:prstGeom prst="rect">
            <a:avLst/>
          </a:prstGeom>
        </p:spPr>
        <p:txBody>
          <a:bodyPr/>
          <a:lstStyle/>
          <a:p>
            <a:endParaRPr lang="en-US"/>
          </a:p>
        </p:txBody>
      </p:sp>
    </p:spTree>
    <p:extLst>
      <p:ext uri="{BB962C8B-B14F-4D97-AF65-F5344CB8AC3E}">
        <p14:creationId xmlns:p14="http://schemas.microsoft.com/office/powerpoint/2010/main" val="316090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205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1447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8733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13925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9123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8745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6295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067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12/6/2020</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19528813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9" r:id="rId13"/>
    <p:sldLayoutId id="2147483691" r:id="rId14"/>
    <p:sldLayoutId id="2147483658"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nyssen@nescol.ac.uk" TargetMode="External"/><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2" Type="http://schemas.openxmlformats.org/officeDocument/2006/relationships/hyperlink" Target="http://en.wikipedia.org/wiki/Unicod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hyperlink" Target="https://en.wikipedia.org/wiki/Type_system#Type_check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6F3C989E-223A-4BFB-85EB-F61DA59A214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9144000" cy="5143500"/>
          </a:xfrm>
          <a:prstGeom prst="rect">
            <a:avLst/>
          </a:prstGeom>
          <a:solidFill>
            <a:srgbClr val="A5002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13"/>
          </a:p>
        </p:txBody>
      </p:sp>
      <p:sp>
        <p:nvSpPr>
          <p:cNvPr id="5" name="Rectangle 4">
            <a:extLst>
              <a:ext uri="{FF2B5EF4-FFF2-40B4-BE49-F238E27FC236}">
                <a16:creationId xmlns:a16="http://schemas.microsoft.com/office/drawing/2014/main" id="{8B224790-6C96-464C-A39B-8E688882A7D0}"/>
              </a:ext>
            </a:extLst>
          </p:cNvPr>
          <p:cNvSpPr/>
          <p:nvPr/>
        </p:nvSpPr>
        <p:spPr>
          <a:xfrm>
            <a:off x="2436424" y="2535093"/>
            <a:ext cx="4271153" cy="884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TextBox 1">
            <a:extLst>
              <a:ext uri="{FF2B5EF4-FFF2-40B4-BE49-F238E27FC236}">
                <a16:creationId xmlns:a16="http://schemas.microsoft.com/office/drawing/2014/main" id="{C81F13AF-53A6-4AC2-993E-BDE678E24262}"/>
              </a:ext>
            </a:extLst>
          </p:cNvPr>
          <p:cNvSpPr txBox="1"/>
          <p:nvPr/>
        </p:nvSpPr>
        <p:spPr>
          <a:xfrm>
            <a:off x="471714" y="1185602"/>
            <a:ext cx="8200571" cy="1200329"/>
          </a:xfrm>
          <a:prstGeom prst="rect">
            <a:avLst/>
          </a:prstGeom>
          <a:noFill/>
        </p:spPr>
        <p:txBody>
          <a:bodyPr wrap="square" rtlCol="0">
            <a:spAutoFit/>
          </a:bodyPr>
          <a:lstStyle/>
          <a:p>
            <a:pPr algn="ctr"/>
            <a:r>
              <a:rPr lang="en-US" sz="3600" b="1" dirty="0">
                <a:solidFill>
                  <a:schemeClr val="bg1"/>
                </a:solidFill>
                <a:latin typeface="Work Sans" panose="00000500000000000000"/>
              </a:rPr>
              <a:t>Software Development: Data Structures (H16Y35)</a:t>
            </a:r>
          </a:p>
        </p:txBody>
      </p:sp>
      <p:sp>
        <p:nvSpPr>
          <p:cNvPr id="13" name="TextBox 12">
            <a:extLst>
              <a:ext uri="{FF2B5EF4-FFF2-40B4-BE49-F238E27FC236}">
                <a16:creationId xmlns:a16="http://schemas.microsoft.com/office/drawing/2014/main" id="{08CA0C45-7EE0-456C-A3D2-3DDBBE70769B}"/>
              </a:ext>
            </a:extLst>
          </p:cNvPr>
          <p:cNvSpPr txBox="1"/>
          <p:nvPr/>
        </p:nvSpPr>
        <p:spPr>
          <a:xfrm>
            <a:off x="1385888" y="2764771"/>
            <a:ext cx="6436518" cy="461665"/>
          </a:xfrm>
          <a:prstGeom prst="rect">
            <a:avLst/>
          </a:prstGeom>
          <a:noFill/>
        </p:spPr>
        <p:txBody>
          <a:bodyPr wrap="square" rtlCol="0">
            <a:spAutoFit/>
          </a:bodyPr>
          <a:lstStyle/>
          <a:p>
            <a:pPr algn="ctr"/>
            <a:r>
              <a:rPr lang="en-US" sz="2400" dirty="0">
                <a:solidFill>
                  <a:schemeClr val="bg1"/>
                </a:solidFill>
                <a:latin typeface="Work Sans" panose="00000500000000000000" pitchFamily="50" charset="0"/>
              </a:rPr>
              <a:t>Lecture 12a :Revision</a:t>
            </a:r>
          </a:p>
        </p:txBody>
      </p:sp>
      <p:sp>
        <p:nvSpPr>
          <p:cNvPr id="14" name="TextBox 13">
            <a:extLst>
              <a:ext uri="{FF2B5EF4-FFF2-40B4-BE49-F238E27FC236}">
                <a16:creationId xmlns:a16="http://schemas.microsoft.com/office/drawing/2014/main" id="{EF7EADD1-333B-4E05-8232-A7C83E903F73}"/>
              </a:ext>
            </a:extLst>
          </p:cNvPr>
          <p:cNvSpPr txBox="1"/>
          <p:nvPr/>
        </p:nvSpPr>
        <p:spPr>
          <a:xfrm>
            <a:off x="1676993" y="4467690"/>
            <a:ext cx="5790011" cy="207749"/>
          </a:xfrm>
          <a:prstGeom prst="rect">
            <a:avLst/>
          </a:prstGeom>
          <a:noFill/>
        </p:spPr>
        <p:txBody>
          <a:bodyPr wrap="square" rtlCol="0">
            <a:spAutoFit/>
          </a:bodyPr>
          <a:lstStyle/>
          <a:p>
            <a:pPr algn="ctr"/>
            <a:r>
              <a:rPr lang="en-US" sz="750" spc="225" dirty="0">
                <a:solidFill>
                  <a:schemeClr val="bg1"/>
                </a:solidFill>
                <a:latin typeface="Work Sans" panose="00000500000000000000" pitchFamily="50" charset="0"/>
                <a:hlinkClick r:id="rId3"/>
              </a:rPr>
              <a:t>c.nyssen@nescol.ac.uk</a:t>
            </a:r>
            <a:r>
              <a:rPr lang="en-US" sz="750" spc="225" dirty="0">
                <a:solidFill>
                  <a:schemeClr val="bg1"/>
                </a:solidFill>
                <a:latin typeface="Work Sans" panose="00000500000000000000" pitchFamily="50" charset="0"/>
              </a:rPr>
              <a:t> ©NESCOL 2020</a:t>
            </a:r>
          </a:p>
        </p:txBody>
      </p:sp>
    </p:spTree>
    <p:extLst>
      <p:ext uri="{BB962C8B-B14F-4D97-AF65-F5344CB8AC3E}">
        <p14:creationId xmlns:p14="http://schemas.microsoft.com/office/powerpoint/2010/main" val="61665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GB" sz="2400" b="1" dirty="0">
                <a:solidFill>
                  <a:srgbClr val="ED7D31"/>
                </a:solidFill>
                <a:latin typeface="Work Sans"/>
                <a:ea typeface="+mn-ea"/>
                <a:cs typeface="+mn-cs"/>
              </a:rPr>
              <a:t>float</a:t>
            </a:r>
          </a:p>
        </p:txBody>
      </p:sp>
      <p:sp>
        <p:nvSpPr>
          <p:cNvPr id="11267" name="Rectangle 3"/>
          <p:cNvSpPr>
            <a:spLocks noGrp="1" noChangeArrowheads="1"/>
          </p:cNvSpPr>
          <p:nvPr>
            <p:ph idx="1"/>
          </p:nvPr>
        </p:nvSpPr>
        <p:spPr/>
        <p:txBody>
          <a:bodyPr/>
          <a:lstStyle/>
          <a:p>
            <a:pPr eaLnBrk="1" hangingPunct="1"/>
            <a:r>
              <a:rPr lang="en-GB" dirty="0"/>
              <a:t>The </a:t>
            </a:r>
            <a:r>
              <a:rPr lang="en-GB" i="1" dirty="0"/>
              <a:t>float</a:t>
            </a:r>
            <a:r>
              <a:rPr lang="en-GB" dirty="0"/>
              <a:t> data type is a single-precision 32-bit floating point.</a:t>
            </a:r>
          </a:p>
          <a:p>
            <a:pPr eaLnBrk="1" hangingPunct="1"/>
            <a:r>
              <a:rPr lang="en-GB" dirty="0"/>
              <a:t>As with the recommendations for </a:t>
            </a:r>
            <a:r>
              <a:rPr lang="en-GB" i="1" dirty="0"/>
              <a:t>byte</a:t>
            </a:r>
            <a:r>
              <a:rPr lang="en-GB" dirty="0"/>
              <a:t> and </a:t>
            </a:r>
            <a:r>
              <a:rPr lang="en-GB" i="1" dirty="0"/>
              <a:t>short</a:t>
            </a:r>
            <a:r>
              <a:rPr lang="en-GB" dirty="0"/>
              <a:t>, use a </a:t>
            </a:r>
            <a:r>
              <a:rPr lang="en-GB" i="1" dirty="0"/>
              <a:t>float</a:t>
            </a:r>
            <a:r>
              <a:rPr lang="en-GB" dirty="0"/>
              <a:t> (instead of </a:t>
            </a:r>
            <a:r>
              <a:rPr lang="en-GB" i="1" dirty="0"/>
              <a:t>double</a:t>
            </a:r>
            <a:r>
              <a:rPr lang="en-GB" dirty="0"/>
              <a:t>) if you need to save memory in large arrays of floating point numbers.</a:t>
            </a:r>
          </a:p>
          <a:p>
            <a:pPr eaLnBrk="1" hangingPunct="1"/>
            <a:r>
              <a:rPr lang="en-GB" dirty="0"/>
              <a:t>This data type should never be used for precise values, such as currency. </a:t>
            </a:r>
          </a:p>
        </p:txBody>
      </p:sp>
      <p:pic>
        <p:nvPicPr>
          <p:cNvPr id="2" name="Picture 1" descr="schema of a single-precision 32 bit floating point number">
            <a:extLst>
              <a:ext uri="{FF2B5EF4-FFF2-40B4-BE49-F238E27FC236}">
                <a16:creationId xmlns:a16="http://schemas.microsoft.com/office/drawing/2014/main" id="{18AD692D-3BA6-40C2-B212-CAF5F83D78D1}"/>
              </a:ext>
            </a:extLst>
          </p:cNvPr>
          <p:cNvPicPr>
            <a:picLocks noChangeAspect="1"/>
          </p:cNvPicPr>
          <p:nvPr/>
        </p:nvPicPr>
        <p:blipFill>
          <a:blip r:embed="rId3"/>
          <a:stretch>
            <a:fillRect/>
          </a:stretch>
        </p:blipFill>
        <p:spPr>
          <a:xfrm>
            <a:off x="885825" y="3508773"/>
            <a:ext cx="7372350" cy="1123950"/>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GB" sz="2400" b="1" dirty="0">
                <a:solidFill>
                  <a:srgbClr val="ED7D31"/>
                </a:solidFill>
                <a:latin typeface="Work Sans"/>
                <a:ea typeface="+mn-ea"/>
                <a:cs typeface="+mn-cs"/>
              </a:rPr>
              <a:t>double</a:t>
            </a:r>
          </a:p>
        </p:txBody>
      </p:sp>
      <p:sp>
        <p:nvSpPr>
          <p:cNvPr id="12291" name="Rectangle 3"/>
          <p:cNvSpPr>
            <a:spLocks noGrp="1" noChangeArrowheads="1"/>
          </p:cNvSpPr>
          <p:nvPr>
            <p:ph idx="1"/>
          </p:nvPr>
        </p:nvSpPr>
        <p:spPr/>
        <p:txBody>
          <a:bodyPr/>
          <a:lstStyle/>
          <a:p>
            <a:pPr eaLnBrk="1" hangingPunct="1"/>
            <a:r>
              <a:rPr lang="en-GB" dirty="0"/>
              <a:t>The </a:t>
            </a:r>
            <a:r>
              <a:rPr lang="en-GB" i="1" dirty="0"/>
              <a:t>double</a:t>
            </a:r>
            <a:r>
              <a:rPr lang="en-GB" dirty="0"/>
              <a:t> data type is a double-precision 64-bit floating point.</a:t>
            </a:r>
          </a:p>
          <a:p>
            <a:pPr eaLnBrk="1" hangingPunct="1"/>
            <a:r>
              <a:rPr lang="en-GB" dirty="0"/>
              <a:t>For decimal values, this data type is generally the default choice.</a:t>
            </a:r>
          </a:p>
          <a:p>
            <a:pPr eaLnBrk="1" hangingPunct="1"/>
            <a:r>
              <a:rPr lang="en-GB" dirty="0"/>
              <a:t>As with </a:t>
            </a:r>
            <a:r>
              <a:rPr lang="en-GB" i="1" dirty="0"/>
              <a:t>float</a:t>
            </a:r>
            <a:r>
              <a:rPr lang="en-GB" dirty="0"/>
              <a:t>, this data type should never be used for precise values, such as currency</a:t>
            </a:r>
          </a:p>
        </p:txBody>
      </p:sp>
      <p:pic>
        <p:nvPicPr>
          <p:cNvPr id="2" name="Picture 1" descr="schema of a double-precision 64 bit floating point number">
            <a:extLst>
              <a:ext uri="{FF2B5EF4-FFF2-40B4-BE49-F238E27FC236}">
                <a16:creationId xmlns:a16="http://schemas.microsoft.com/office/drawing/2014/main" id="{46138BA3-3FD4-4315-8654-6006E0C407F7}"/>
              </a:ext>
            </a:extLst>
          </p:cNvPr>
          <p:cNvPicPr>
            <a:picLocks noChangeAspect="1"/>
          </p:cNvPicPr>
          <p:nvPr/>
        </p:nvPicPr>
        <p:blipFill>
          <a:blip r:embed="rId3"/>
          <a:stretch>
            <a:fillRect/>
          </a:stretch>
        </p:blipFill>
        <p:spPr>
          <a:xfrm>
            <a:off x="881062" y="3000971"/>
            <a:ext cx="7381875" cy="1628775"/>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GB" sz="2400" b="1" dirty="0" err="1">
                <a:solidFill>
                  <a:srgbClr val="ED7D31"/>
                </a:solidFill>
                <a:latin typeface="Work Sans"/>
                <a:ea typeface="+mn-ea"/>
                <a:cs typeface="+mn-cs"/>
              </a:rPr>
              <a:t>boolean</a:t>
            </a:r>
            <a:endParaRPr lang="en-GB" sz="2400" b="1" dirty="0">
              <a:solidFill>
                <a:srgbClr val="ED7D31"/>
              </a:solidFill>
              <a:latin typeface="Work Sans"/>
              <a:ea typeface="+mn-ea"/>
              <a:cs typeface="+mn-cs"/>
            </a:endParaRPr>
          </a:p>
        </p:txBody>
      </p:sp>
      <p:sp>
        <p:nvSpPr>
          <p:cNvPr id="13315" name="Rectangle 3"/>
          <p:cNvSpPr>
            <a:spLocks noGrp="1" noChangeArrowheads="1"/>
          </p:cNvSpPr>
          <p:nvPr>
            <p:ph idx="1"/>
          </p:nvPr>
        </p:nvSpPr>
        <p:spPr/>
        <p:txBody>
          <a:bodyPr/>
          <a:lstStyle/>
          <a:p>
            <a:pPr eaLnBrk="1" hangingPunct="1"/>
            <a:r>
              <a:rPr lang="en-GB" dirty="0"/>
              <a:t>The </a:t>
            </a:r>
            <a:r>
              <a:rPr lang="en-GB" i="1" dirty="0" err="1"/>
              <a:t>boolean</a:t>
            </a:r>
            <a:r>
              <a:rPr lang="en-GB" dirty="0"/>
              <a:t> data type has only two possible values: true and false.</a:t>
            </a:r>
          </a:p>
          <a:p>
            <a:pPr eaLnBrk="1" hangingPunct="1"/>
            <a:r>
              <a:rPr lang="en-GB" dirty="0"/>
              <a:t>Use this data type for simple flags that track true/false conditions.</a:t>
            </a:r>
          </a:p>
          <a:p>
            <a:pPr eaLnBrk="1" hangingPunct="1"/>
            <a:r>
              <a:rPr lang="en-GB" dirty="0"/>
              <a:t>This data type represents one bit of information, but its "size" isn't something that's precisely defined </a:t>
            </a:r>
          </a:p>
        </p:txBody>
      </p:sp>
      <p:pic>
        <p:nvPicPr>
          <p:cNvPr id="4098" name="Picture 2" descr="road sign showing True and False pointing in opposite directions">
            <a:extLst>
              <a:ext uri="{FF2B5EF4-FFF2-40B4-BE49-F238E27FC236}">
                <a16:creationId xmlns:a16="http://schemas.microsoft.com/office/drawing/2014/main" id="{F1490C13-4B68-40EF-8108-D924F4356A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739" y="3280785"/>
            <a:ext cx="1273723" cy="158887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GB" sz="2400" b="1" dirty="0">
                <a:solidFill>
                  <a:srgbClr val="ED7D31"/>
                </a:solidFill>
                <a:latin typeface="Work Sans"/>
                <a:ea typeface="+mn-ea"/>
                <a:cs typeface="+mn-cs"/>
              </a:rPr>
              <a:t>char</a:t>
            </a:r>
          </a:p>
        </p:txBody>
      </p:sp>
      <p:sp>
        <p:nvSpPr>
          <p:cNvPr id="14339" name="Rectangle 3"/>
          <p:cNvSpPr>
            <a:spLocks noGrp="1" noChangeArrowheads="1"/>
          </p:cNvSpPr>
          <p:nvPr>
            <p:ph idx="1"/>
          </p:nvPr>
        </p:nvSpPr>
        <p:spPr/>
        <p:txBody>
          <a:bodyPr/>
          <a:lstStyle/>
          <a:p>
            <a:pPr eaLnBrk="1" hangingPunct="1"/>
            <a:r>
              <a:rPr lang="en-GB" dirty="0"/>
              <a:t>The </a:t>
            </a:r>
            <a:r>
              <a:rPr lang="en-GB" i="1" dirty="0"/>
              <a:t>char</a:t>
            </a:r>
            <a:r>
              <a:rPr lang="en-GB" dirty="0"/>
              <a:t> data type is a single 16-bit Unicode character</a:t>
            </a:r>
          </a:p>
          <a:p>
            <a:pPr eaLnBrk="1" hangingPunct="1"/>
            <a:r>
              <a:rPr lang="en-GB" dirty="0"/>
              <a:t>In Python there is no </a:t>
            </a:r>
            <a:r>
              <a:rPr lang="en-GB" i="1" dirty="0"/>
              <a:t>char</a:t>
            </a:r>
            <a:r>
              <a:rPr lang="en-GB" dirty="0"/>
              <a:t>, it is represented as a string of length 1</a:t>
            </a:r>
          </a:p>
        </p:txBody>
      </p:sp>
      <p:pic>
        <p:nvPicPr>
          <p:cNvPr id="5122" name="Picture 2" descr="printable ASCII characters">
            <a:extLst>
              <a:ext uri="{FF2B5EF4-FFF2-40B4-BE49-F238E27FC236}">
                <a16:creationId xmlns:a16="http://schemas.microsoft.com/office/drawing/2014/main" id="{ECE1D872-DF55-41E7-BD67-7319839B73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1965" y="2540978"/>
            <a:ext cx="2733386" cy="209174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dirty="0">
                <a:solidFill>
                  <a:srgbClr val="ED7D31"/>
                </a:solidFill>
                <a:latin typeface="Work Sans"/>
                <a:ea typeface="+mn-ea"/>
                <a:cs typeface="+mn-cs"/>
              </a:rPr>
              <a:t>Summary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4882283"/>
              </p:ext>
            </p:extLst>
          </p:nvPr>
        </p:nvGraphicFramePr>
        <p:xfrm>
          <a:off x="1614488" y="1369219"/>
          <a:ext cx="5915024" cy="2443194"/>
        </p:xfrm>
        <a:graphic>
          <a:graphicData uri="http://schemas.openxmlformats.org/drawingml/2006/table">
            <a:tbl>
              <a:tblPr firstRow="1" bandRow="1">
                <a:tableStyleId>{5C22544A-7EE6-4342-B048-85BDC9FD1C3A}</a:tableStyleId>
              </a:tblPr>
              <a:tblGrid>
                <a:gridCol w="1478756">
                  <a:extLst>
                    <a:ext uri="{9D8B030D-6E8A-4147-A177-3AD203B41FA5}">
                      <a16:colId xmlns:a16="http://schemas.microsoft.com/office/drawing/2014/main" val="20000"/>
                    </a:ext>
                  </a:extLst>
                </a:gridCol>
                <a:gridCol w="1478756">
                  <a:extLst>
                    <a:ext uri="{9D8B030D-6E8A-4147-A177-3AD203B41FA5}">
                      <a16:colId xmlns:a16="http://schemas.microsoft.com/office/drawing/2014/main" val="20001"/>
                    </a:ext>
                  </a:extLst>
                </a:gridCol>
                <a:gridCol w="1478756">
                  <a:extLst>
                    <a:ext uri="{9D8B030D-6E8A-4147-A177-3AD203B41FA5}">
                      <a16:colId xmlns:a16="http://schemas.microsoft.com/office/drawing/2014/main" val="20002"/>
                    </a:ext>
                  </a:extLst>
                </a:gridCol>
                <a:gridCol w="1478756">
                  <a:extLst>
                    <a:ext uri="{9D8B030D-6E8A-4147-A177-3AD203B41FA5}">
                      <a16:colId xmlns:a16="http://schemas.microsoft.com/office/drawing/2014/main" val="20003"/>
                    </a:ext>
                  </a:extLst>
                </a:gridCol>
              </a:tblGrid>
              <a:tr h="278130">
                <a:tc>
                  <a:txBody>
                    <a:bodyPr/>
                    <a:lstStyle/>
                    <a:p>
                      <a:pPr>
                        <a:lnSpc>
                          <a:spcPts val="1680"/>
                        </a:lnSpc>
                        <a:spcAft>
                          <a:spcPts val="0"/>
                        </a:spcAft>
                      </a:pPr>
                      <a:r>
                        <a:rPr lang="en-GB" sz="1400" b="1" dirty="0">
                          <a:solidFill>
                            <a:srgbClr val="222222"/>
                          </a:solidFill>
                          <a:latin typeface="Arial"/>
                          <a:ea typeface="Calibri"/>
                          <a:cs typeface="Times New Roman"/>
                        </a:rPr>
                        <a:t>Type</a:t>
                      </a:r>
                      <a:endParaRPr lang="en-GB" sz="1400" b="1" dirty="0">
                        <a:latin typeface="Calibri"/>
                        <a:ea typeface="Calibri"/>
                        <a:cs typeface="Times New Roman"/>
                      </a:endParaRPr>
                    </a:p>
                  </a:txBody>
                  <a:tcPr marL="49292" marR="49292" marT="0" marB="0"/>
                </a:tc>
                <a:tc>
                  <a:txBody>
                    <a:bodyPr/>
                    <a:lstStyle/>
                    <a:p>
                      <a:pPr>
                        <a:lnSpc>
                          <a:spcPts val="1680"/>
                        </a:lnSpc>
                        <a:spcAft>
                          <a:spcPts val="0"/>
                        </a:spcAft>
                      </a:pPr>
                      <a:r>
                        <a:rPr lang="en-GB" sz="1400" b="1" dirty="0">
                          <a:solidFill>
                            <a:srgbClr val="222222"/>
                          </a:solidFill>
                          <a:latin typeface="Arial"/>
                          <a:ea typeface="Calibri"/>
                          <a:cs typeface="Times New Roman"/>
                        </a:rPr>
                        <a:t>Memory Size</a:t>
                      </a:r>
                      <a:endParaRPr lang="en-GB" sz="1400" b="1" dirty="0">
                        <a:latin typeface="Calibri"/>
                        <a:ea typeface="Calibri"/>
                        <a:cs typeface="Times New Roman"/>
                      </a:endParaRPr>
                    </a:p>
                  </a:txBody>
                  <a:tcPr marL="49292" marR="49292" marT="0" marB="0"/>
                </a:tc>
                <a:tc>
                  <a:txBody>
                    <a:bodyPr/>
                    <a:lstStyle/>
                    <a:p>
                      <a:pPr>
                        <a:lnSpc>
                          <a:spcPts val="1680"/>
                        </a:lnSpc>
                        <a:spcAft>
                          <a:spcPts val="0"/>
                        </a:spcAft>
                      </a:pPr>
                      <a:r>
                        <a:rPr lang="en-GB" sz="1400" b="1">
                          <a:solidFill>
                            <a:srgbClr val="222222"/>
                          </a:solidFill>
                          <a:latin typeface="Arial"/>
                          <a:ea typeface="Calibri"/>
                          <a:cs typeface="Times New Roman"/>
                        </a:rPr>
                        <a:t>Default value</a:t>
                      </a:r>
                      <a:endParaRPr lang="en-GB" sz="1400" b="1">
                        <a:latin typeface="Calibri"/>
                        <a:ea typeface="Calibri"/>
                        <a:cs typeface="Times New Roman"/>
                      </a:endParaRPr>
                    </a:p>
                  </a:txBody>
                  <a:tcPr marL="49292" marR="49292" marT="0" marB="0"/>
                </a:tc>
                <a:tc>
                  <a:txBody>
                    <a:bodyPr/>
                    <a:lstStyle/>
                    <a:p>
                      <a:pPr>
                        <a:lnSpc>
                          <a:spcPts val="1680"/>
                        </a:lnSpc>
                        <a:spcAft>
                          <a:spcPts val="0"/>
                        </a:spcAft>
                      </a:pPr>
                      <a:r>
                        <a:rPr lang="en-GB" sz="1400" b="1" dirty="0">
                          <a:solidFill>
                            <a:srgbClr val="222222"/>
                          </a:solidFill>
                          <a:latin typeface="Arial"/>
                          <a:ea typeface="Calibri"/>
                          <a:cs typeface="Times New Roman"/>
                        </a:rPr>
                        <a:t>Declaration</a:t>
                      </a:r>
                      <a:endParaRPr lang="en-GB" sz="1400" b="1" dirty="0">
                        <a:latin typeface="Calibri"/>
                        <a:ea typeface="Calibri"/>
                        <a:cs typeface="Times New Roman"/>
                      </a:endParaRPr>
                    </a:p>
                  </a:txBody>
                  <a:tcPr marL="49292" marR="49292" marT="0" marB="0"/>
                </a:tc>
                <a:extLst>
                  <a:ext uri="{0D108BD9-81ED-4DB2-BD59-A6C34878D82A}">
                    <a16:rowId xmlns:a16="http://schemas.microsoft.com/office/drawing/2014/main" val="10000"/>
                  </a:ext>
                </a:extLst>
              </a:tr>
              <a:tr h="278130">
                <a:tc>
                  <a:txBody>
                    <a:bodyPr/>
                    <a:lstStyle/>
                    <a:p>
                      <a:pPr>
                        <a:lnSpc>
                          <a:spcPts val="1680"/>
                        </a:lnSpc>
                        <a:spcAft>
                          <a:spcPts val="0"/>
                        </a:spcAft>
                      </a:pPr>
                      <a:r>
                        <a:rPr lang="en-GB" sz="1400" b="0">
                          <a:solidFill>
                            <a:srgbClr val="222222"/>
                          </a:solidFill>
                          <a:latin typeface="Arial"/>
                          <a:ea typeface="Calibri"/>
                          <a:cs typeface="Times New Roman"/>
                        </a:rPr>
                        <a:t>byte</a:t>
                      </a:r>
                      <a:endParaRPr lang="en-GB" sz="1400" b="0">
                        <a:latin typeface="Calibri"/>
                        <a:ea typeface="Calibri"/>
                        <a:cs typeface="Times New Roman"/>
                      </a:endParaRPr>
                    </a:p>
                  </a:txBody>
                  <a:tcPr marL="49292" marR="49292" marT="0" marB="0"/>
                </a:tc>
                <a:tc>
                  <a:txBody>
                    <a:bodyPr/>
                    <a:lstStyle/>
                    <a:p>
                      <a:pPr>
                        <a:lnSpc>
                          <a:spcPts val="1680"/>
                        </a:lnSpc>
                        <a:spcAft>
                          <a:spcPts val="0"/>
                        </a:spcAft>
                      </a:pPr>
                      <a:r>
                        <a:rPr lang="en-GB" sz="1400" b="0" dirty="0">
                          <a:solidFill>
                            <a:srgbClr val="222222"/>
                          </a:solidFill>
                          <a:latin typeface="Arial"/>
                          <a:ea typeface="Calibri"/>
                          <a:cs typeface="Times New Roman"/>
                        </a:rPr>
                        <a:t>1</a:t>
                      </a:r>
                      <a:r>
                        <a:rPr lang="en-GB" sz="1400" b="0" baseline="0" dirty="0">
                          <a:solidFill>
                            <a:srgbClr val="222222"/>
                          </a:solidFill>
                          <a:latin typeface="Arial"/>
                          <a:ea typeface="Calibri"/>
                          <a:cs typeface="Times New Roman"/>
                        </a:rPr>
                        <a:t> byte</a:t>
                      </a:r>
                      <a:endParaRPr lang="en-GB" sz="1400" b="0" dirty="0">
                        <a:latin typeface="Calibri"/>
                        <a:ea typeface="Calibri"/>
                        <a:cs typeface="Times New Roman"/>
                      </a:endParaRPr>
                    </a:p>
                  </a:txBody>
                  <a:tcPr marL="49292" marR="49292" marT="0" marB="0"/>
                </a:tc>
                <a:tc>
                  <a:txBody>
                    <a:bodyPr/>
                    <a:lstStyle/>
                    <a:p>
                      <a:pPr>
                        <a:lnSpc>
                          <a:spcPts val="1680"/>
                        </a:lnSpc>
                        <a:spcAft>
                          <a:spcPts val="0"/>
                        </a:spcAft>
                      </a:pPr>
                      <a:r>
                        <a:rPr lang="en-GB" sz="1400" b="0">
                          <a:solidFill>
                            <a:srgbClr val="222222"/>
                          </a:solidFill>
                          <a:latin typeface="Arial"/>
                          <a:ea typeface="Calibri"/>
                          <a:cs typeface="Times New Roman"/>
                        </a:rPr>
                        <a:t>0</a:t>
                      </a:r>
                      <a:endParaRPr lang="en-GB" sz="1400" b="0">
                        <a:latin typeface="Calibri"/>
                        <a:ea typeface="Calibri"/>
                        <a:cs typeface="Times New Roman"/>
                      </a:endParaRPr>
                    </a:p>
                  </a:txBody>
                  <a:tcPr marL="49292" marR="49292" marT="0" marB="0"/>
                </a:tc>
                <a:tc>
                  <a:txBody>
                    <a:bodyPr/>
                    <a:lstStyle/>
                    <a:p>
                      <a:pPr>
                        <a:lnSpc>
                          <a:spcPts val="1680"/>
                        </a:lnSpc>
                        <a:spcAft>
                          <a:spcPts val="0"/>
                        </a:spcAft>
                      </a:pPr>
                      <a:r>
                        <a:rPr lang="en-GB" sz="1400" b="0">
                          <a:solidFill>
                            <a:srgbClr val="222222"/>
                          </a:solidFill>
                          <a:latin typeface="Arial"/>
                          <a:ea typeface="Calibri"/>
                          <a:cs typeface="Times New Roman"/>
                        </a:rPr>
                        <a:t>byte a=9;</a:t>
                      </a:r>
                      <a:endParaRPr lang="en-GB" sz="1400" b="0">
                        <a:latin typeface="Calibri"/>
                        <a:ea typeface="Calibri"/>
                        <a:cs typeface="Times New Roman"/>
                      </a:endParaRPr>
                    </a:p>
                  </a:txBody>
                  <a:tcPr marL="49292" marR="49292" marT="0" marB="0"/>
                </a:tc>
                <a:extLst>
                  <a:ext uri="{0D108BD9-81ED-4DB2-BD59-A6C34878D82A}">
                    <a16:rowId xmlns:a16="http://schemas.microsoft.com/office/drawing/2014/main" val="10001"/>
                  </a:ext>
                </a:extLst>
              </a:tr>
              <a:tr h="278130">
                <a:tc>
                  <a:txBody>
                    <a:bodyPr/>
                    <a:lstStyle/>
                    <a:p>
                      <a:pPr>
                        <a:lnSpc>
                          <a:spcPts val="1680"/>
                        </a:lnSpc>
                        <a:spcAft>
                          <a:spcPts val="0"/>
                        </a:spcAft>
                      </a:pPr>
                      <a:r>
                        <a:rPr lang="en-GB" sz="1400" b="0">
                          <a:solidFill>
                            <a:srgbClr val="222222"/>
                          </a:solidFill>
                          <a:latin typeface="Arial"/>
                          <a:ea typeface="Calibri"/>
                          <a:cs typeface="Times New Roman"/>
                        </a:rPr>
                        <a:t>short</a:t>
                      </a:r>
                      <a:endParaRPr lang="en-GB" sz="1400" b="0">
                        <a:latin typeface="Calibri"/>
                        <a:ea typeface="Calibri"/>
                        <a:cs typeface="Times New Roman"/>
                      </a:endParaRPr>
                    </a:p>
                  </a:txBody>
                  <a:tcPr marL="49292" marR="49292" marT="0" marB="0"/>
                </a:tc>
                <a:tc>
                  <a:txBody>
                    <a:bodyPr/>
                    <a:lstStyle/>
                    <a:p>
                      <a:pPr>
                        <a:lnSpc>
                          <a:spcPts val="1680"/>
                        </a:lnSpc>
                        <a:spcAft>
                          <a:spcPts val="0"/>
                        </a:spcAft>
                      </a:pPr>
                      <a:r>
                        <a:rPr lang="en-GB" sz="1400" b="0" dirty="0">
                          <a:solidFill>
                            <a:srgbClr val="222222"/>
                          </a:solidFill>
                          <a:latin typeface="Arial"/>
                          <a:ea typeface="Calibri"/>
                          <a:cs typeface="Times New Roman"/>
                        </a:rPr>
                        <a:t>2</a:t>
                      </a:r>
                      <a:r>
                        <a:rPr lang="en-GB" sz="1400" b="0" baseline="0" dirty="0">
                          <a:solidFill>
                            <a:srgbClr val="222222"/>
                          </a:solidFill>
                          <a:latin typeface="Arial"/>
                          <a:ea typeface="Calibri"/>
                          <a:cs typeface="Times New Roman"/>
                        </a:rPr>
                        <a:t> bytes</a:t>
                      </a:r>
                      <a:endParaRPr lang="en-GB" sz="1400" b="0" dirty="0">
                        <a:latin typeface="Calibri"/>
                        <a:ea typeface="Calibri"/>
                        <a:cs typeface="Times New Roman"/>
                      </a:endParaRPr>
                    </a:p>
                  </a:txBody>
                  <a:tcPr marL="49292" marR="49292" marT="0" marB="0"/>
                </a:tc>
                <a:tc>
                  <a:txBody>
                    <a:bodyPr/>
                    <a:lstStyle/>
                    <a:p>
                      <a:pPr>
                        <a:lnSpc>
                          <a:spcPts val="1680"/>
                        </a:lnSpc>
                        <a:spcAft>
                          <a:spcPts val="0"/>
                        </a:spcAft>
                      </a:pPr>
                      <a:r>
                        <a:rPr lang="en-GB" sz="1400" b="0">
                          <a:solidFill>
                            <a:srgbClr val="222222"/>
                          </a:solidFill>
                          <a:latin typeface="Arial"/>
                          <a:ea typeface="Calibri"/>
                          <a:cs typeface="Times New Roman"/>
                        </a:rPr>
                        <a:t>0</a:t>
                      </a:r>
                      <a:endParaRPr lang="en-GB" sz="1400" b="0">
                        <a:latin typeface="Calibri"/>
                        <a:ea typeface="Calibri"/>
                        <a:cs typeface="Times New Roman"/>
                      </a:endParaRPr>
                    </a:p>
                  </a:txBody>
                  <a:tcPr marL="49292" marR="49292" marT="0" marB="0"/>
                </a:tc>
                <a:tc>
                  <a:txBody>
                    <a:bodyPr/>
                    <a:lstStyle/>
                    <a:p>
                      <a:pPr>
                        <a:lnSpc>
                          <a:spcPts val="1680"/>
                        </a:lnSpc>
                        <a:spcAft>
                          <a:spcPts val="0"/>
                        </a:spcAft>
                      </a:pPr>
                      <a:r>
                        <a:rPr lang="en-GB" sz="1400" b="0">
                          <a:solidFill>
                            <a:srgbClr val="222222"/>
                          </a:solidFill>
                          <a:latin typeface="Arial"/>
                          <a:ea typeface="Calibri"/>
                          <a:cs typeface="Times New Roman"/>
                        </a:rPr>
                        <a:t>short b=89;</a:t>
                      </a:r>
                      <a:endParaRPr lang="en-GB" sz="1400" b="0">
                        <a:latin typeface="Calibri"/>
                        <a:ea typeface="Calibri"/>
                        <a:cs typeface="Times New Roman"/>
                      </a:endParaRPr>
                    </a:p>
                  </a:txBody>
                  <a:tcPr marL="49292" marR="49292" marT="0" marB="0"/>
                </a:tc>
                <a:extLst>
                  <a:ext uri="{0D108BD9-81ED-4DB2-BD59-A6C34878D82A}">
                    <a16:rowId xmlns:a16="http://schemas.microsoft.com/office/drawing/2014/main" val="10002"/>
                  </a:ext>
                </a:extLst>
              </a:tr>
              <a:tr h="278130">
                <a:tc>
                  <a:txBody>
                    <a:bodyPr/>
                    <a:lstStyle/>
                    <a:p>
                      <a:pPr>
                        <a:lnSpc>
                          <a:spcPts val="1680"/>
                        </a:lnSpc>
                        <a:spcAft>
                          <a:spcPts val="0"/>
                        </a:spcAft>
                      </a:pPr>
                      <a:r>
                        <a:rPr lang="en-GB" sz="1400" b="0" dirty="0">
                          <a:solidFill>
                            <a:srgbClr val="222222"/>
                          </a:solidFill>
                          <a:latin typeface="Arial"/>
                          <a:ea typeface="Calibri"/>
                          <a:cs typeface="Times New Roman"/>
                        </a:rPr>
                        <a:t>int</a:t>
                      </a:r>
                      <a:endParaRPr lang="en-GB" sz="1400" b="0" dirty="0">
                        <a:latin typeface="Calibri"/>
                        <a:ea typeface="Calibri"/>
                        <a:cs typeface="Times New Roman"/>
                      </a:endParaRPr>
                    </a:p>
                  </a:txBody>
                  <a:tcPr marL="49292" marR="49292" marT="0" marB="0"/>
                </a:tc>
                <a:tc>
                  <a:txBody>
                    <a:bodyPr/>
                    <a:lstStyle/>
                    <a:p>
                      <a:pPr>
                        <a:lnSpc>
                          <a:spcPts val="1680"/>
                        </a:lnSpc>
                        <a:spcAft>
                          <a:spcPts val="0"/>
                        </a:spcAft>
                      </a:pPr>
                      <a:r>
                        <a:rPr lang="en-GB" sz="1400" b="0" dirty="0">
                          <a:solidFill>
                            <a:srgbClr val="222222"/>
                          </a:solidFill>
                          <a:latin typeface="Arial"/>
                          <a:ea typeface="Calibri"/>
                          <a:cs typeface="Times New Roman"/>
                        </a:rPr>
                        <a:t>4</a:t>
                      </a:r>
                      <a:r>
                        <a:rPr lang="en-GB" sz="1400" b="0" baseline="0" dirty="0">
                          <a:solidFill>
                            <a:srgbClr val="222222"/>
                          </a:solidFill>
                          <a:latin typeface="Arial"/>
                          <a:ea typeface="Calibri"/>
                          <a:cs typeface="Times New Roman"/>
                        </a:rPr>
                        <a:t> bytes</a:t>
                      </a:r>
                      <a:endParaRPr lang="en-GB" sz="1400" b="0" dirty="0">
                        <a:latin typeface="Calibri"/>
                        <a:ea typeface="Calibri"/>
                        <a:cs typeface="Times New Roman"/>
                      </a:endParaRPr>
                    </a:p>
                  </a:txBody>
                  <a:tcPr marL="49292" marR="49292" marT="0" marB="0"/>
                </a:tc>
                <a:tc>
                  <a:txBody>
                    <a:bodyPr/>
                    <a:lstStyle/>
                    <a:p>
                      <a:pPr>
                        <a:lnSpc>
                          <a:spcPts val="1680"/>
                        </a:lnSpc>
                        <a:spcAft>
                          <a:spcPts val="0"/>
                        </a:spcAft>
                      </a:pPr>
                      <a:r>
                        <a:rPr lang="en-GB" sz="1400" b="0">
                          <a:solidFill>
                            <a:srgbClr val="222222"/>
                          </a:solidFill>
                          <a:latin typeface="Arial"/>
                          <a:ea typeface="Calibri"/>
                          <a:cs typeface="Times New Roman"/>
                        </a:rPr>
                        <a:t>0</a:t>
                      </a:r>
                      <a:endParaRPr lang="en-GB" sz="1400" b="0">
                        <a:latin typeface="Calibri"/>
                        <a:ea typeface="Calibri"/>
                        <a:cs typeface="Times New Roman"/>
                      </a:endParaRPr>
                    </a:p>
                  </a:txBody>
                  <a:tcPr marL="49292" marR="49292" marT="0" marB="0"/>
                </a:tc>
                <a:tc>
                  <a:txBody>
                    <a:bodyPr/>
                    <a:lstStyle/>
                    <a:p>
                      <a:pPr>
                        <a:lnSpc>
                          <a:spcPts val="1680"/>
                        </a:lnSpc>
                        <a:spcAft>
                          <a:spcPts val="0"/>
                        </a:spcAft>
                      </a:pPr>
                      <a:r>
                        <a:rPr lang="en-GB" sz="1400" b="0" dirty="0">
                          <a:solidFill>
                            <a:srgbClr val="222222"/>
                          </a:solidFill>
                          <a:latin typeface="Arial"/>
                          <a:ea typeface="Calibri"/>
                          <a:cs typeface="Times New Roman"/>
                        </a:rPr>
                        <a:t>int c=8789;</a:t>
                      </a:r>
                      <a:endParaRPr lang="en-GB" sz="1400" b="0" dirty="0">
                        <a:latin typeface="Calibri"/>
                        <a:ea typeface="Calibri"/>
                        <a:cs typeface="Times New Roman"/>
                      </a:endParaRPr>
                    </a:p>
                  </a:txBody>
                  <a:tcPr marL="49292" marR="49292" marT="0" marB="0"/>
                </a:tc>
                <a:extLst>
                  <a:ext uri="{0D108BD9-81ED-4DB2-BD59-A6C34878D82A}">
                    <a16:rowId xmlns:a16="http://schemas.microsoft.com/office/drawing/2014/main" val="10003"/>
                  </a:ext>
                </a:extLst>
              </a:tr>
              <a:tr h="278130">
                <a:tc>
                  <a:txBody>
                    <a:bodyPr/>
                    <a:lstStyle/>
                    <a:p>
                      <a:pPr>
                        <a:lnSpc>
                          <a:spcPts val="1680"/>
                        </a:lnSpc>
                        <a:spcAft>
                          <a:spcPts val="0"/>
                        </a:spcAft>
                      </a:pPr>
                      <a:r>
                        <a:rPr lang="en-GB" sz="1400" b="0">
                          <a:solidFill>
                            <a:srgbClr val="222222"/>
                          </a:solidFill>
                          <a:latin typeface="Arial"/>
                          <a:ea typeface="Calibri"/>
                          <a:cs typeface="Times New Roman"/>
                        </a:rPr>
                        <a:t>long</a:t>
                      </a:r>
                      <a:endParaRPr lang="en-GB" sz="1400" b="0">
                        <a:latin typeface="Calibri"/>
                        <a:ea typeface="Calibri"/>
                        <a:cs typeface="Times New Roman"/>
                      </a:endParaRPr>
                    </a:p>
                  </a:txBody>
                  <a:tcPr marL="49292" marR="49292" marT="0" marB="0"/>
                </a:tc>
                <a:tc>
                  <a:txBody>
                    <a:bodyPr/>
                    <a:lstStyle/>
                    <a:p>
                      <a:pPr>
                        <a:lnSpc>
                          <a:spcPts val="1680"/>
                        </a:lnSpc>
                        <a:spcAft>
                          <a:spcPts val="0"/>
                        </a:spcAft>
                      </a:pPr>
                      <a:r>
                        <a:rPr lang="en-GB" sz="1400" b="0" dirty="0">
                          <a:solidFill>
                            <a:srgbClr val="222222"/>
                          </a:solidFill>
                          <a:latin typeface="Arial"/>
                          <a:ea typeface="Calibri"/>
                          <a:cs typeface="Times New Roman"/>
                        </a:rPr>
                        <a:t>8</a:t>
                      </a:r>
                      <a:r>
                        <a:rPr lang="en-GB" sz="1400" b="0" baseline="0" dirty="0">
                          <a:solidFill>
                            <a:srgbClr val="222222"/>
                          </a:solidFill>
                          <a:latin typeface="Arial"/>
                          <a:ea typeface="Calibri"/>
                          <a:cs typeface="Times New Roman"/>
                        </a:rPr>
                        <a:t> bytes</a:t>
                      </a:r>
                      <a:endParaRPr lang="en-GB" sz="1400" b="0" dirty="0">
                        <a:latin typeface="Calibri"/>
                        <a:ea typeface="Calibri"/>
                        <a:cs typeface="Times New Roman"/>
                      </a:endParaRPr>
                    </a:p>
                  </a:txBody>
                  <a:tcPr marL="49292" marR="49292" marT="0" marB="0"/>
                </a:tc>
                <a:tc>
                  <a:txBody>
                    <a:bodyPr/>
                    <a:lstStyle/>
                    <a:p>
                      <a:pPr>
                        <a:lnSpc>
                          <a:spcPts val="1680"/>
                        </a:lnSpc>
                        <a:spcAft>
                          <a:spcPts val="0"/>
                        </a:spcAft>
                      </a:pPr>
                      <a:r>
                        <a:rPr lang="en-GB" sz="1400" b="0">
                          <a:solidFill>
                            <a:srgbClr val="222222"/>
                          </a:solidFill>
                          <a:latin typeface="Arial"/>
                          <a:ea typeface="Calibri"/>
                          <a:cs typeface="Times New Roman"/>
                        </a:rPr>
                        <a:t>0</a:t>
                      </a:r>
                      <a:endParaRPr lang="en-GB" sz="1400" b="0">
                        <a:latin typeface="Calibri"/>
                        <a:ea typeface="Calibri"/>
                        <a:cs typeface="Times New Roman"/>
                      </a:endParaRPr>
                    </a:p>
                  </a:txBody>
                  <a:tcPr marL="49292" marR="49292" marT="0" marB="0"/>
                </a:tc>
                <a:tc>
                  <a:txBody>
                    <a:bodyPr/>
                    <a:lstStyle/>
                    <a:p>
                      <a:pPr>
                        <a:lnSpc>
                          <a:spcPts val="1680"/>
                        </a:lnSpc>
                        <a:spcAft>
                          <a:spcPts val="0"/>
                        </a:spcAft>
                      </a:pPr>
                      <a:r>
                        <a:rPr lang="en-GB" sz="1400" b="0">
                          <a:solidFill>
                            <a:srgbClr val="222222"/>
                          </a:solidFill>
                          <a:latin typeface="Arial"/>
                          <a:ea typeface="Calibri"/>
                          <a:cs typeface="Times New Roman"/>
                        </a:rPr>
                        <a:t>long=9878688;</a:t>
                      </a:r>
                      <a:endParaRPr lang="en-GB" sz="1400" b="0">
                        <a:latin typeface="Calibri"/>
                        <a:ea typeface="Calibri"/>
                        <a:cs typeface="Times New Roman"/>
                      </a:endParaRPr>
                    </a:p>
                  </a:txBody>
                  <a:tcPr marL="49292" marR="49292" marT="0" marB="0"/>
                </a:tc>
                <a:extLst>
                  <a:ext uri="{0D108BD9-81ED-4DB2-BD59-A6C34878D82A}">
                    <a16:rowId xmlns:a16="http://schemas.microsoft.com/office/drawing/2014/main" val="10004"/>
                  </a:ext>
                </a:extLst>
              </a:tr>
              <a:tr h="278130">
                <a:tc>
                  <a:txBody>
                    <a:bodyPr/>
                    <a:lstStyle/>
                    <a:p>
                      <a:pPr>
                        <a:lnSpc>
                          <a:spcPts val="1680"/>
                        </a:lnSpc>
                        <a:spcAft>
                          <a:spcPts val="0"/>
                        </a:spcAft>
                      </a:pPr>
                      <a:r>
                        <a:rPr lang="en-GB" sz="1400" b="0">
                          <a:solidFill>
                            <a:srgbClr val="222222"/>
                          </a:solidFill>
                          <a:latin typeface="Arial"/>
                          <a:ea typeface="Calibri"/>
                          <a:cs typeface="Times New Roman"/>
                        </a:rPr>
                        <a:t>float</a:t>
                      </a:r>
                      <a:endParaRPr lang="en-GB" sz="1400" b="0">
                        <a:latin typeface="Calibri"/>
                        <a:ea typeface="Calibri"/>
                        <a:cs typeface="Times New Roman"/>
                      </a:endParaRPr>
                    </a:p>
                  </a:txBody>
                  <a:tcPr marL="49292" marR="49292" marT="0" marB="0"/>
                </a:tc>
                <a:tc>
                  <a:txBody>
                    <a:bodyPr/>
                    <a:lstStyle/>
                    <a:p>
                      <a:pPr>
                        <a:lnSpc>
                          <a:spcPts val="1680"/>
                        </a:lnSpc>
                        <a:spcAft>
                          <a:spcPts val="0"/>
                        </a:spcAft>
                      </a:pPr>
                      <a:r>
                        <a:rPr lang="en-GB" sz="1400" b="0" dirty="0">
                          <a:latin typeface="Calibri"/>
                          <a:ea typeface="Calibri"/>
                          <a:cs typeface="Times New Roman"/>
                        </a:rPr>
                        <a:t>4 bytes</a:t>
                      </a:r>
                    </a:p>
                  </a:txBody>
                  <a:tcPr marL="49292" marR="49292" marT="0" marB="0"/>
                </a:tc>
                <a:tc>
                  <a:txBody>
                    <a:bodyPr/>
                    <a:lstStyle/>
                    <a:p>
                      <a:pPr>
                        <a:lnSpc>
                          <a:spcPts val="1680"/>
                        </a:lnSpc>
                        <a:spcAft>
                          <a:spcPts val="0"/>
                        </a:spcAft>
                      </a:pPr>
                      <a:r>
                        <a:rPr lang="en-GB" sz="1400" b="0">
                          <a:solidFill>
                            <a:srgbClr val="222222"/>
                          </a:solidFill>
                          <a:latin typeface="Arial"/>
                          <a:ea typeface="Calibri"/>
                          <a:cs typeface="Times New Roman"/>
                        </a:rPr>
                        <a:t>0.0f</a:t>
                      </a:r>
                      <a:endParaRPr lang="en-GB" sz="1400" b="0">
                        <a:latin typeface="Calibri"/>
                        <a:ea typeface="Calibri"/>
                        <a:cs typeface="Times New Roman"/>
                      </a:endParaRPr>
                    </a:p>
                  </a:txBody>
                  <a:tcPr marL="49292" marR="49292" marT="0" marB="0"/>
                </a:tc>
                <a:tc>
                  <a:txBody>
                    <a:bodyPr/>
                    <a:lstStyle/>
                    <a:p>
                      <a:pPr>
                        <a:lnSpc>
                          <a:spcPts val="1680"/>
                        </a:lnSpc>
                        <a:spcAft>
                          <a:spcPts val="0"/>
                        </a:spcAft>
                      </a:pPr>
                      <a:r>
                        <a:rPr lang="en-GB" sz="1400" b="0">
                          <a:solidFill>
                            <a:srgbClr val="222222"/>
                          </a:solidFill>
                          <a:latin typeface="Arial"/>
                          <a:ea typeface="Calibri"/>
                          <a:cs typeface="Times New Roman"/>
                        </a:rPr>
                        <a:t>float b=89.8f;</a:t>
                      </a:r>
                      <a:endParaRPr lang="en-GB" sz="1400" b="0">
                        <a:latin typeface="Calibri"/>
                        <a:ea typeface="Calibri"/>
                        <a:cs typeface="Times New Roman"/>
                      </a:endParaRPr>
                    </a:p>
                  </a:txBody>
                  <a:tcPr marL="49292" marR="49292" marT="0" marB="0"/>
                </a:tc>
                <a:extLst>
                  <a:ext uri="{0D108BD9-81ED-4DB2-BD59-A6C34878D82A}">
                    <a16:rowId xmlns:a16="http://schemas.microsoft.com/office/drawing/2014/main" val="10005"/>
                  </a:ext>
                </a:extLst>
              </a:tr>
              <a:tr h="278130">
                <a:tc>
                  <a:txBody>
                    <a:bodyPr/>
                    <a:lstStyle/>
                    <a:p>
                      <a:pPr>
                        <a:lnSpc>
                          <a:spcPts val="1680"/>
                        </a:lnSpc>
                        <a:spcAft>
                          <a:spcPts val="0"/>
                        </a:spcAft>
                      </a:pPr>
                      <a:r>
                        <a:rPr lang="en-GB" sz="1400" b="0">
                          <a:solidFill>
                            <a:srgbClr val="222222"/>
                          </a:solidFill>
                          <a:latin typeface="Arial"/>
                          <a:ea typeface="Calibri"/>
                          <a:cs typeface="Times New Roman"/>
                        </a:rPr>
                        <a:t>double</a:t>
                      </a:r>
                      <a:endParaRPr lang="en-GB" sz="1400" b="0">
                        <a:latin typeface="Calibri"/>
                        <a:ea typeface="Calibri"/>
                        <a:cs typeface="Times New Roman"/>
                      </a:endParaRPr>
                    </a:p>
                  </a:txBody>
                  <a:tcPr marL="49292" marR="49292" marT="0" marB="0"/>
                </a:tc>
                <a:tc>
                  <a:txBody>
                    <a:bodyPr/>
                    <a:lstStyle/>
                    <a:p>
                      <a:pPr>
                        <a:lnSpc>
                          <a:spcPts val="1680"/>
                        </a:lnSpc>
                        <a:spcAft>
                          <a:spcPts val="0"/>
                        </a:spcAft>
                      </a:pPr>
                      <a:r>
                        <a:rPr lang="en-GB" sz="1400" b="0" dirty="0">
                          <a:solidFill>
                            <a:srgbClr val="222222"/>
                          </a:solidFill>
                          <a:latin typeface="Arial"/>
                          <a:ea typeface="Calibri"/>
                          <a:cs typeface="Times New Roman"/>
                        </a:rPr>
                        <a:t>8</a:t>
                      </a:r>
                      <a:r>
                        <a:rPr lang="en-GB" sz="1400" b="0" baseline="0" dirty="0">
                          <a:solidFill>
                            <a:srgbClr val="222222"/>
                          </a:solidFill>
                          <a:latin typeface="Arial"/>
                          <a:ea typeface="Calibri"/>
                          <a:cs typeface="Times New Roman"/>
                        </a:rPr>
                        <a:t> bytes</a:t>
                      </a:r>
                      <a:endParaRPr lang="en-GB" sz="1400" b="0" dirty="0">
                        <a:latin typeface="Calibri"/>
                        <a:ea typeface="Calibri"/>
                        <a:cs typeface="Times New Roman"/>
                      </a:endParaRPr>
                    </a:p>
                  </a:txBody>
                  <a:tcPr marL="49292" marR="49292" marT="0" marB="0"/>
                </a:tc>
                <a:tc>
                  <a:txBody>
                    <a:bodyPr/>
                    <a:lstStyle/>
                    <a:p>
                      <a:pPr>
                        <a:lnSpc>
                          <a:spcPts val="1680"/>
                        </a:lnSpc>
                        <a:spcAft>
                          <a:spcPts val="0"/>
                        </a:spcAft>
                      </a:pPr>
                      <a:r>
                        <a:rPr lang="en-GB" sz="1400" b="0">
                          <a:solidFill>
                            <a:srgbClr val="222222"/>
                          </a:solidFill>
                          <a:latin typeface="Arial"/>
                          <a:ea typeface="Calibri"/>
                          <a:cs typeface="Times New Roman"/>
                        </a:rPr>
                        <a:t>0.0</a:t>
                      </a:r>
                      <a:endParaRPr lang="en-GB" sz="1400" b="0">
                        <a:latin typeface="Calibri"/>
                        <a:ea typeface="Calibri"/>
                        <a:cs typeface="Times New Roman"/>
                      </a:endParaRPr>
                    </a:p>
                  </a:txBody>
                  <a:tcPr marL="49292" marR="49292" marT="0" marB="0"/>
                </a:tc>
                <a:tc>
                  <a:txBody>
                    <a:bodyPr/>
                    <a:lstStyle/>
                    <a:p>
                      <a:pPr>
                        <a:lnSpc>
                          <a:spcPts val="1680"/>
                        </a:lnSpc>
                        <a:spcAft>
                          <a:spcPts val="0"/>
                        </a:spcAft>
                      </a:pPr>
                      <a:r>
                        <a:rPr lang="en-GB" sz="1400" b="0">
                          <a:solidFill>
                            <a:srgbClr val="222222"/>
                          </a:solidFill>
                          <a:latin typeface="Arial"/>
                          <a:ea typeface="Calibri"/>
                          <a:cs typeface="Times New Roman"/>
                        </a:rPr>
                        <a:t>double c =87.098</a:t>
                      </a:r>
                      <a:endParaRPr lang="en-GB" sz="1400" b="0">
                        <a:latin typeface="Calibri"/>
                        <a:ea typeface="Calibri"/>
                        <a:cs typeface="Times New Roman"/>
                      </a:endParaRPr>
                    </a:p>
                  </a:txBody>
                  <a:tcPr marL="49292" marR="49292" marT="0" marB="0"/>
                </a:tc>
                <a:extLst>
                  <a:ext uri="{0D108BD9-81ED-4DB2-BD59-A6C34878D82A}">
                    <a16:rowId xmlns:a16="http://schemas.microsoft.com/office/drawing/2014/main" val="10006"/>
                  </a:ext>
                </a:extLst>
              </a:tr>
              <a:tr h="278130">
                <a:tc>
                  <a:txBody>
                    <a:bodyPr/>
                    <a:lstStyle/>
                    <a:p>
                      <a:pPr>
                        <a:lnSpc>
                          <a:spcPts val="1680"/>
                        </a:lnSpc>
                        <a:spcAft>
                          <a:spcPts val="0"/>
                        </a:spcAft>
                      </a:pPr>
                      <a:r>
                        <a:rPr lang="en-GB" sz="1400" b="0">
                          <a:solidFill>
                            <a:srgbClr val="222222"/>
                          </a:solidFill>
                          <a:latin typeface="Arial"/>
                          <a:ea typeface="Calibri"/>
                          <a:cs typeface="Times New Roman"/>
                        </a:rPr>
                        <a:t>char</a:t>
                      </a:r>
                      <a:endParaRPr lang="en-GB" sz="1400" b="0">
                        <a:latin typeface="Calibri"/>
                        <a:ea typeface="Calibri"/>
                        <a:cs typeface="Times New Roman"/>
                      </a:endParaRPr>
                    </a:p>
                  </a:txBody>
                  <a:tcPr marL="49292" marR="49292" marT="0" marB="0"/>
                </a:tc>
                <a:tc>
                  <a:txBody>
                    <a:bodyPr/>
                    <a:lstStyle/>
                    <a:p>
                      <a:pPr>
                        <a:lnSpc>
                          <a:spcPts val="1680"/>
                        </a:lnSpc>
                        <a:spcAft>
                          <a:spcPts val="0"/>
                        </a:spcAft>
                      </a:pPr>
                      <a:r>
                        <a:rPr lang="en-GB" sz="1400" b="0" dirty="0">
                          <a:solidFill>
                            <a:srgbClr val="222222"/>
                          </a:solidFill>
                          <a:latin typeface="Arial"/>
                          <a:ea typeface="Calibri"/>
                          <a:cs typeface="Times New Roman"/>
                        </a:rPr>
                        <a:t>2</a:t>
                      </a:r>
                      <a:r>
                        <a:rPr lang="en-GB" sz="1400" b="0" baseline="0" dirty="0">
                          <a:solidFill>
                            <a:srgbClr val="222222"/>
                          </a:solidFill>
                          <a:latin typeface="Arial"/>
                          <a:ea typeface="Calibri"/>
                          <a:cs typeface="Times New Roman"/>
                        </a:rPr>
                        <a:t> bytes</a:t>
                      </a:r>
                      <a:endParaRPr lang="en-GB" sz="1400" b="0" dirty="0">
                        <a:latin typeface="Calibri"/>
                        <a:ea typeface="Calibri"/>
                        <a:cs typeface="Times New Roman"/>
                      </a:endParaRPr>
                    </a:p>
                  </a:txBody>
                  <a:tcPr marL="49292" marR="49292" marT="0" marB="0"/>
                </a:tc>
                <a:tc>
                  <a:txBody>
                    <a:bodyPr/>
                    <a:lstStyle/>
                    <a:p>
                      <a:pPr>
                        <a:lnSpc>
                          <a:spcPts val="1680"/>
                        </a:lnSpc>
                        <a:spcAft>
                          <a:spcPts val="0"/>
                        </a:spcAft>
                      </a:pPr>
                      <a:r>
                        <a:rPr lang="en-GB" sz="1400" b="0">
                          <a:solidFill>
                            <a:srgbClr val="222222"/>
                          </a:solidFill>
                          <a:latin typeface="Arial"/>
                          <a:ea typeface="Calibri"/>
                          <a:cs typeface="Times New Roman"/>
                        </a:rPr>
                        <a:t>'u0000'</a:t>
                      </a:r>
                      <a:endParaRPr lang="en-GB" sz="1400" b="0">
                        <a:latin typeface="Calibri"/>
                        <a:ea typeface="Calibri"/>
                        <a:cs typeface="Times New Roman"/>
                      </a:endParaRPr>
                    </a:p>
                  </a:txBody>
                  <a:tcPr marL="49292" marR="49292" marT="0" marB="0"/>
                </a:tc>
                <a:tc>
                  <a:txBody>
                    <a:bodyPr/>
                    <a:lstStyle/>
                    <a:p>
                      <a:pPr>
                        <a:lnSpc>
                          <a:spcPts val="1680"/>
                        </a:lnSpc>
                        <a:spcAft>
                          <a:spcPts val="0"/>
                        </a:spcAft>
                      </a:pPr>
                      <a:r>
                        <a:rPr lang="en-GB" sz="1400" b="0" dirty="0">
                          <a:solidFill>
                            <a:srgbClr val="222222"/>
                          </a:solidFill>
                          <a:latin typeface="Arial"/>
                          <a:ea typeface="Calibri"/>
                          <a:cs typeface="Times New Roman"/>
                        </a:rPr>
                        <a:t>char a ='e';</a:t>
                      </a:r>
                      <a:endParaRPr lang="en-GB" sz="1400" b="0" dirty="0">
                        <a:latin typeface="Calibri"/>
                        <a:ea typeface="Calibri"/>
                        <a:cs typeface="Times New Roman"/>
                      </a:endParaRPr>
                    </a:p>
                  </a:txBody>
                  <a:tcPr marL="49292" marR="49292" marT="0" marB="0"/>
                </a:tc>
                <a:extLst>
                  <a:ext uri="{0D108BD9-81ED-4DB2-BD59-A6C34878D82A}">
                    <a16:rowId xmlns:a16="http://schemas.microsoft.com/office/drawing/2014/main" val="10007"/>
                  </a:ext>
                </a:extLst>
              </a:tr>
              <a:tr h="218154">
                <a:tc>
                  <a:txBody>
                    <a:bodyPr/>
                    <a:lstStyle/>
                    <a:p>
                      <a:pPr>
                        <a:lnSpc>
                          <a:spcPts val="1680"/>
                        </a:lnSpc>
                        <a:spcAft>
                          <a:spcPts val="0"/>
                        </a:spcAft>
                      </a:pPr>
                      <a:r>
                        <a:rPr lang="en-GB" sz="1400" b="0" kern="1200" baseline="0" dirty="0" err="1">
                          <a:solidFill>
                            <a:srgbClr val="222222"/>
                          </a:solidFill>
                          <a:latin typeface="Arial"/>
                          <a:ea typeface="Calibri"/>
                          <a:cs typeface="Times New Roman"/>
                        </a:rPr>
                        <a:t>boolean</a:t>
                      </a:r>
                      <a:endParaRPr lang="en-GB" sz="1400" b="0" kern="1200" baseline="0" dirty="0">
                        <a:solidFill>
                          <a:srgbClr val="222222"/>
                        </a:solidFill>
                        <a:latin typeface="Arial"/>
                        <a:ea typeface="Calibri"/>
                        <a:cs typeface="Times New Roman"/>
                      </a:endParaRPr>
                    </a:p>
                  </a:txBody>
                  <a:tcPr marL="49292" marR="49292" marT="0" marB="0"/>
                </a:tc>
                <a:tc>
                  <a:txBody>
                    <a:bodyPr/>
                    <a:lstStyle/>
                    <a:p>
                      <a:pPr>
                        <a:lnSpc>
                          <a:spcPts val="1680"/>
                        </a:lnSpc>
                        <a:spcAft>
                          <a:spcPts val="0"/>
                        </a:spcAft>
                      </a:pPr>
                      <a:r>
                        <a:rPr lang="en-GB" sz="1400" b="0" kern="1200" baseline="0" dirty="0">
                          <a:solidFill>
                            <a:srgbClr val="222222"/>
                          </a:solidFill>
                          <a:latin typeface="Arial"/>
                          <a:ea typeface="Calibri"/>
                          <a:cs typeface="Times New Roman"/>
                        </a:rPr>
                        <a:t>1 byte</a:t>
                      </a:r>
                    </a:p>
                  </a:txBody>
                  <a:tcPr marL="49292" marR="49292" marT="0" marB="0"/>
                </a:tc>
                <a:tc>
                  <a:txBody>
                    <a:bodyPr/>
                    <a:lstStyle/>
                    <a:p>
                      <a:pPr>
                        <a:lnSpc>
                          <a:spcPts val="1680"/>
                        </a:lnSpc>
                        <a:spcAft>
                          <a:spcPts val="0"/>
                        </a:spcAft>
                      </a:pPr>
                      <a:r>
                        <a:rPr lang="en-GB" sz="1400" b="0" kern="1200" baseline="0">
                          <a:solidFill>
                            <a:srgbClr val="222222"/>
                          </a:solidFill>
                          <a:latin typeface="Arial"/>
                          <a:ea typeface="Calibri"/>
                          <a:cs typeface="Times New Roman"/>
                        </a:rPr>
                        <a:t>false</a:t>
                      </a:r>
                    </a:p>
                  </a:txBody>
                  <a:tcPr marL="49292" marR="49292" marT="0" marB="0"/>
                </a:tc>
                <a:tc>
                  <a:txBody>
                    <a:bodyPr/>
                    <a:lstStyle/>
                    <a:p>
                      <a:pPr>
                        <a:lnSpc>
                          <a:spcPts val="1680"/>
                        </a:lnSpc>
                        <a:spcAft>
                          <a:spcPts val="0"/>
                        </a:spcAft>
                      </a:pPr>
                      <a:r>
                        <a:rPr lang="en-GB" sz="1400" b="0" kern="1200" baseline="0" dirty="0" err="1">
                          <a:solidFill>
                            <a:srgbClr val="222222"/>
                          </a:solidFill>
                          <a:latin typeface="Arial"/>
                          <a:ea typeface="Calibri"/>
                          <a:cs typeface="Times New Roman"/>
                        </a:rPr>
                        <a:t>boolean</a:t>
                      </a:r>
                      <a:r>
                        <a:rPr lang="en-GB" sz="1400" b="0" kern="1200" baseline="0" dirty="0">
                          <a:solidFill>
                            <a:srgbClr val="222222"/>
                          </a:solidFill>
                          <a:latin typeface="Arial"/>
                          <a:ea typeface="Calibri"/>
                          <a:cs typeface="Times New Roman"/>
                        </a:rPr>
                        <a:t> a =true;</a:t>
                      </a:r>
                    </a:p>
                  </a:txBody>
                  <a:tcPr marL="49292" marR="49292" marT="0" marB="0"/>
                </a:tc>
                <a:extLst>
                  <a:ext uri="{0D108BD9-81ED-4DB2-BD59-A6C34878D82A}">
                    <a16:rowId xmlns:a16="http://schemas.microsoft.com/office/drawing/2014/main" val="10008"/>
                  </a:ext>
                </a:extLst>
              </a:tr>
            </a:tbl>
          </a:graphicData>
        </a:graphic>
      </p:graphicFrame>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24072" y="471951"/>
            <a:ext cx="4939868" cy="964620"/>
          </a:xfrm>
        </p:spPr>
        <p:txBody>
          <a:bodyPr anchor="b">
            <a:normAutofit/>
          </a:bodyPr>
          <a:lstStyle/>
          <a:p>
            <a:r>
              <a:rPr lang="en-GB" sz="2400" b="1" dirty="0">
                <a:solidFill>
                  <a:srgbClr val="ED7D31"/>
                </a:solidFill>
                <a:latin typeface="Work Sans"/>
                <a:ea typeface="+mn-ea"/>
                <a:cs typeface="+mn-cs"/>
              </a:rPr>
              <a:t>Complex data types</a:t>
            </a:r>
          </a:p>
        </p:txBody>
      </p:sp>
      <p:sp>
        <p:nvSpPr>
          <p:cNvPr id="3" name="Content Placeholder 2"/>
          <p:cNvSpPr>
            <a:spLocks noGrp="1"/>
          </p:cNvSpPr>
          <p:nvPr>
            <p:ph idx="1"/>
          </p:nvPr>
        </p:nvSpPr>
        <p:spPr>
          <a:xfrm>
            <a:off x="3724073" y="1828800"/>
            <a:ext cx="4939867" cy="2839064"/>
          </a:xfrm>
        </p:spPr>
        <p:txBody>
          <a:bodyPr>
            <a:normAutofit/>
          </a:bodyPr>
          <a:lstStyle/>
          <a:p>
            <a:r>
              <a:rPr lang="en-GB" sz="1500" dirty="0"/>
              <a:t>These are non-primitive data types:</a:t>
            </a:r>
          </a:p>
          <a:p>
            <a:pPr lvl="1"/>
            <a:r>
              <a:rPr lang="en-GB" sz="1500" dirty="0"/>
              <a:t>String</a:t>
            </a:r>
          </a:p>
          <a:p>
            <a:pPr lvl="1"/>
            <a:r>
              <a:rPr lang="en-GB" sz="1500" dirty="0"/>
              <a:t>Record</a:t>
            </a:r>
          </a:p>
          <a:p>
            <a:pPr lvl="1"/>
            <a:r>
              <a:rPr lang="en-GB" sz="1500" dirty="0"/>
              <a:t>Table</a:t>
            </a:r>
          </a:p>
          <a:p>
            <a:pPr lvl="1"/>
            <a:r>
              <a:rPr lang="en-GB" sz="1500" dirty="0"/>
              <a:t>1-dimensional array</a:t>
            </a:r>
          </a:p>
          <a:p>
            <a:pPr lvl="1"/>
            <a:r>
              <a:rPr lang="en-GB" sz="1500" dirty="0"/>
              <a:t>2-dimensional array</a:t>
            </a:r>
          </a:p>
        </p:txBody>
      </p:sp>
      <p:pic>
        <p:nvPicPr>
          <p:cNvPr id="5" name="Picture 4" descr="Three students walking and discussing a book">
            <a:extLst>
              <a:ext uri="{FF2B5EF4-FFF2-40B4-BE49-F238E27FC236}">
                <a16:creationId xmlns:a16="http://schemas.microsoft.com/office/drawing/2014/main" id="{91974968-E10D-402E-8277-B58FD2F89043}"/>
              </a:ext>
            </a:extLst>
          </p:cNvPr>
          <p:cNvPicPr>
            <a:picLocks noChangeAspect="1"/>
          </p:cNvPicPr>
          <p:nvPr/>
        </p:nvPicPr>
        <p:blipFill rotWithShape="1">
          <a:blip r:embed="rId3">
            <a:extLst>
              <a:ext uri="{28A0092B-C50C-407E-A947-70E740481C1C}">
                <a14:useLocalDpi xmlns:a14="http://schemas.microsoft.com/office/drawing/2010/main" val="0"/>
              </a:ext>
            </a:extLst>
          </a:blip>
          <a:srcRect l="6492" r="11578" b="2"/>
          <a:stretch/>
        </p:blipFill>
        <p:spPr>
          <a:xfrm>
            <a:off x="601280" y="721519"/>
            <a:ext cx="2848945" cy="4214811"/>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1586337"/>
            <a:ext cx="4732020" cy="0"/>
          </a:xfrm>
          <a:prstGeom prst="line">
            <a:avLst/>
          </a:prstGeom>
          <a:ln w="19050">
            <a:solidFill>
              <a:srgbClr val="BA863E"/>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dirty="0">
                <a:solidFill>
                  <a:srgbClr val="ED7D31"/>
                </a:solidFill>
                <a:latin typeface="Work Sans"/>
                <a:ea typeface="+mn-ea"/>
                <a:cs typeface="+mn-cs"/>
              </a:rPr>
              <a:t>String</a:t>
            </a:r>
          </a:p>
        </p:txBody>
      </p:sp>
      <p:sp>
        <p:nvSpPr>
          <p:cNvPr id="3" name="Content Placeholder 2"/>
          <p:cNvSpPr>
            <a:spLocks noGrp="1"/>
          </p:cNvSpPr>
          <p:nvPr>
            <p:ph idx="1"/>
          </p:nvPr>
        </p:nvSpPr>
        <p:spPr/>
        <p:txBody>
          <a:bodyPr>
            <a:normAutofit/>
          </a:bodyPr>
          <a:lstStyle/>
          <a:p>
            <a:r>
              <a:rPr lang="en-GB" b="1" dirty="0"/>
              <a:t>String</a:t>
            </a:r>
            <a:r>
              <a:rPr lang="en-GB" dirty="0"/>
              <a:t> is a class built into the Java language defined in the </a:t>
            </a:r>
            <a:r>
              <a:rPr lang="en-GB" dirty="0" err="1"/>
              <a:t>java.lang</a:t>
            </a:r>
            <a:r>
              <a:rPr lang="en-GB" dirty="0"/>
              <a:t> package. It represents character strings.</a:t>
            </a:r>
          </a:p>
          <a:p>
            <a:pPr>
              <a:buNone/>
            </a:pPr>
            <a:r>
              <a:rPr lang="en-GB" dirty="0"/>
              <a:t> </a:t>
            </a:r>
          </a:p>
          <a:p>
            <a:endParaRPr lang="en-GB" dirty="0"/>
          </a:p>
          <a:p>
            <a:r>
              <a:rPr lang="en-GB" dirty="0"/>
              <a:t>Strings are </a:t>
            </a:r>
            <a:r>
              <a:rPr lang="en-GB" i="1" dirty="0"/>
              <a:t>immutable</a:t>
            </a:r>
            <a:r>
              <a:rPr lang="en-GB" dirty="0"/>
              <a:t>; that is, they cannot be modified once created. Whenever it looks as if a String object was modified actually a new String was created</a:t>
            </a:r>
          </a:p>
          <a:p>
            <a:endParaRPr lang="en-GB" dirty="0"/>
          </a:p>
        </p:txBody>
      </p:sp>
      <p:sp>
        <p:nvSpPr>
          <p:cNvPr id="4" name="AutoShape 5"/>
          <p:cNvSpPr>
            <a:spLocks noChangeArrowheads="1"/>
          </p:cNvSpPr>
          <p:nvPr/>
        </p:nvSpPr>
        <p:spPr bwMode="auto">
          <a:xfrm>
            <a:off x="3167844" y="2277666"/>
            <a:ext cx="2808312" cy="294084"/>
          </a:xfrm>
          <a:prstGeom prst="roundRect">
            <a:avLst>
              <a:gd name="adj" fmla="val 366"/>
            </a:avLst>
          </a:prstGeom>
          <a:solidFill>
            <a:srgbClr val="FFFFCC"/>
          </a:solidFill>
          <a:ln w="9360">
            <a:solidFill>
              <a:srgbClr val="000000"/>
            </a:solidFill>
            <a:round/>
            <a:headEnd/>
            <a:tailEnd/>
          </a:ln>
        </p:spPr>
        <p:txBody>
          <a:bodyPr wrap="none" anchor="ctr"/>
          <a:lstStyle/>
          <a:p>
            <a:r>
              <a:rPr lang="en-GB" sz="1350" b="1" dirty="0"/>
              <a:t>String</a:t>
            </a:r>
            <a:r>
              <a:rPr lang="en-GB" sz="1350" dirty="0"/>
              <a:t> </a:t>
            </a:r>
            <a:r>
              <a:rPr lang="en-GB" sz="1350" dirty="0" err="1"/>
              <a:t>str</a:t>
            </a:r>
            <a:r>
              <a:rPr lang="en-GB" sz="1350" dirty="0"/>
              <a:t> = "This is string literal"; </a:t>
            </a:r>
            <a:endParaRPr lang="en-US" sz="1350"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dirty="0">
                <a:solidFill>
                  <a:srgbClr val="ED7D31"/>
                </a:solidFill>
                <a:latin typeface="Work Sans"/>
                <a:ea typeface="+mn-ea"/>
                <a:cs typeface="+mn-cs"/>
              </a:rPr>
              <a:t>String in Python</a:t>
            </a:r>
          </a:p>
        </p:txBody>
      </p:sp>
      <p:sp>
        <p:nvSpPr>
          <p:cNvPr id="3" name="Content Placeholder 2"/>
          <p:cNvSpPr>
            <a:spLocks noGrp="1"/>
          </p:cNvSpPr>
          <p:nvPr>
            <p:ph idx="1"/>
          </p:nvPr>
        </p:nvSpPr>
        <p:spPr/>
        <p:txBody>
          <a:bodyPr>
            <a:normAutofit/>
          </a:bodyPr>
          <a:lstStyle/>
          <a:p>
            <a:r>
              <a:rPr lang="en-US" dirty="0"/>
              <a:t>Python does not distinguish between a string that is a single character or a large block of text.</a:t>
            </a:r>
          </a:p>
          <a:p>
            <a:r>
              <a:rPr lang="en-US" dirty="0"/>
              <a:t> Python has two different string-types.</a:t>
            </a:r>
          </a:p>
          <a:p>
            <a:pPr lvl="1"/>
            <a:r>
              <a:rPr lang="en-US" dirty="0"/>
              <a:t>byte-string - stores the text as a sequence of bytes (numbers) with one byte per character, can only work with 8-bit extended ASCII</a:t>
            </a:r>
          </a:p>
          <a:p>
            <a:pPr lvl="1"/>
            <a:r>
              <a:rPr lang="en-US" dirty="0"/>
              <a:t>Unicode string (UTF-16)- stores text internally using the </a:t>
            </a:r>
            <a:r>
              <a:rPr lang="en-US" dirty="0" err="1">
                <a:hlinkClick r:id="rId2"/>
              </a:rPr>
              <a:t>unicode</a:t>
            </a:r>
            <a:r>
              <a:rPr lang="en-US" dirty="0">
                <a:hlinkClick r:id="rId2"/>
              </a:rPr>
              <a:t> standard</a:t>
            </a:r>
            <a:r>
              <a:rPr lang="en-US" dirty="0"/>
              <a:t>. They are slightly more complicated, because you must know the 'encoding' the text is stored in whenever you read the text in or save it out, but is more accurate and idiot-proof than the byte-string.</a:t>
            </a:r>
            <a:endParaRPr lang="en-GB" dirty="0"/>
          </a:p>
        </p:txBody>
      </p:sp>
    </p:spTree>
    <p:extLst>
      <p:ext uri="{BB962C8B-B14F-4D97-AF65-F5344CB8AC3E}">
        <p14:creationId xmlns:p14="http://schemas.microsoft.com/office/powerpoint/2010/main" val="2844940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dirty="0">
                <a:solidFill>
                  <a:srgbClr val="ED7D31"/>
                </a:solidFill>
                <a:latin typeface="Work Sans"/>
                <a:ea typeface="+mn-ea"/>
                <a:cs typeface="+mn-cs"/>
              </a:rPr>
              <a:t>Records</a:t>
            </a:r>
          </a:p>
        </p:txBody>
      </p:sp>
      <p:sp>
        <p:nvSpPr>
          <p:cNvPr id="3" name="Content Placeholder 2"/>
          <p:cNvSpPr>
            <a:spLocks noGrp="1"/>
          </p:cNvSpPr>
          <p:nvPr>
            <p:ph idx="1"/>
          </p:nvPr>
        </p:nvSpPr>
        <p:spPr/>
        <p:txBody>
          <a:bodyPr>
            <a:normAutofit/>
          </a:bodyPr>
          <a:lstStyle/>
          <a:p>
            <a:r>
              <a:rPr lang="en-GB" sz="1800" dirty="0"/>
              <a:t>A record is essentially a Java object that has instance variables only, but no instance methods. </a:t>
            </a:r>
          </a:p>
          <a:p>
            <a:r>
              <a:rPr lang="en-GB" sz="1800" dirty="0"/>
              <a:t>The data items in a record are called the fields of the record. </a:t>
            </a:r>
          </a:p>
          <a:p>
            <a:r>
              <a:rPr lang="en-GB" sz="1800" dirty="0"/>
              <a:t>Each item is referred to using a field name or in Java, the names of the instance variables. The distinguishing characteristics of a record are that the data items in the record are referred to by name and that different fields in a record are allowed to be of different types. </a:t>
            </a:r>
          </a:p>
          <a:p>
            <a:endParaRPr lang="en-GB" sz="1800" dirty="0"/>
          </a:p>
          <a:p>
            <a:endParaRPr lang="en-GB" sz="1800" dirty="0"/>
          </a:p>
          <a:p>
            <a:endParaRPr lang="en-GB" sz="1800" dirty="0"/>
          </a:p>
          <a:p>
            <a:endParaRPr lang="en-GB" sz="1800" dirty="0"/>
          </a:p>
          <a:p>
            <a:endParaRPr lang="en-GB" sz="1800" dirty="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dirty="0">
                <a:solidFill>
                  <a:srgbClr val="ED7D31"/>
                </a:solidFill>
                <a:latin typeface="Work Sans"/>
                <a:ea typeface="+mn-ea"/>
                <a:cs typeface="+mn-cs"/>
              </a:rPr>
              <a:t>Record vs Class </a:t>
            </a:r>
          </a:p>
        </p:txBody>
      </p:sp>
      <p:pic>
        <p:nvPicPr>
          <p:cNvPr id="4" name="Picture 3" descr="screenshot of java class"/>
          <p:cNvPicPr>
            <a:picLocks noChangeAspect="1"/>
          </p:cNvPicPr>
          <p:nvPr/>
        </p:nvPicPr>
        <p:blipFill>
          <a:blip r:embed="rId2"/>
          <a:stretch>
            <a:fillRect/>
          </a:stretch>
        </p:blipFill>
        <p:spPr>
          <a:xfrm>
            <a:off x="716305" y="1005543"/>
            <a:ext cx="4148588" cy="3799836"/>
          </a:xfrm>
          <a:prstGeom prst="rect">
            <a:avLst/>
          </a:prstGeom>
        </p:spPr>
      </p:pic>
      <p:pic>
        <p:nvPicPr>
          <p:cNvPr id="5" name="Picture 4" descr="Screenshot of a Python recor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9786" y="1005543"/>
            <a:ext cx="2886478" cy="1879069"/>
          </a:xfrm>
          <a:prstGeom prst="rect">
            <a:avLst/>
          </a:prstGeom>
        </p:spPr>
      </p:pic>
    </p:spTree>
    <p:extLst>
      <p:ext uri="{BB962C8B-B14F-4D97-AF65-F5344CB8AC3E}">
        <p14:creationId xmlns:p14="http://schemas.microsoft.com/office/powerpoint/2010/main" val="2484096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65E6A2C7-79DC-43AF-A596-9C093E040DC9}"/>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1786" r="21786"/>
          <a:stretch>
            <a:fillRect/>
          </a:stretch>
        </p:blipFill>
        <p:spPr/>
      </p:pic>
      <p:sp>
        <p:nvSpPr>
          <p:cNvPr id="13" name="TextBox 12"/>
          <p:cNvSpPr txBox="1"/>
          <p:nvPr/>
        </p:nvSpPr>
        <p:spPr>
          <a:xfrm>
            <a:off x="3767479" y="1559020"/>
            <a:ext cx="4215665" cy="830997"/>
          </a:xfrm>
          <a:prstGeom prst="rect">
            <a:avLst/>
          </a:prstGeom>
          <a:noFill/>
        </p:spPr>
        <p:txBody>
          <a:bodyPr wrap="square" rtlCol="0">
            <a:spAutoFit/>
          </a:bodyPr>
          <a:lstStyle/>
          <a:p>
            <a:r>
              <a:rPr lang="en-ID" sz="2400" b="1" dirty="0">
                <a:solidFill>
                  <a:schemeClr val="tx1">
                    <a:lumMod val="85000"/>
                    <a:lumOff val="15000"/>
                  </a:schemeClr>
                </a:solidFill>
                <a:latin typeface="+mj-lt"/>
              </a:rPr>
              <a:t>Welcome to Data Structures (H16Y35)</a:t>
            </a:r>
            <a:r>
              <a:rPr lang="en-ID" sz="2400" b="1" dirty="0">
                <a:latin typeface="+mj-lt"/>
              </a:rPr>
              <a:t> Week 12</a:t>
            </a:r>
          </a:p>
        </p:txBody>
      </p:sp>
      <p:sp>
        <p:nvSpPr>
          <p:cNvPr id="15" name="Rectangle 14">
            <a:extLst>
              <a:ext uri="{FF2B5EF4-FFF2-40B4-BE49-F238E27FC236}">
                <a16:creationId xmlns:a16="http://schemas.microsoft.com/office/drawing/2014/main" id="{06D23DC9-52A2-4092-B87F-2D6934D25941}"/>
              </a:ext>
            </a:extLst>
          </p:cNvPr>
          <p:cNvSpPr/>
          <p:nvPr/>
        </p:nvSpPr>
        <p:spPr>
          <a:xfrm>
            <a:off x="3874041" y="4576896"/>
            <a:ext cx="4210058" cy="94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9" name="Oval 18">
            <a:extLst>
              <a:ext uri="{FF2B5EF4-FFF2-40B4-BE49-F238E27FC236}">
                <a16:creationId xmlns:a16="http://schemas.microsoft.com/office/drawing/2014/main" id="{7BCC445B-08B0-4A81-8229-65DACD4EEE72}"/>
              </a:ext>
            </a:extLst>
          </p:cNvPr>
          <p:cNvSpPr/>
          <p:nvPr/>
        </p:nvSpPr>
        <p:spPr>
          <a:xfrm>
            <a:off x="1160855" y="1654189"/>
            <a:ext cx="1835123" cy="183512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TextBox 1">
            <a:extLst>
              <a:ext uri="{FF2B5EF4-FFF2-40B4-BE49-F238E27FC236}">
                <a16:creationId xmlns:a16="http://schemas.microsoft.com/office/drawing/2014/main" id="{9F92959A-CF98-4C2B-B982-45231DD1077B}"/>
              </a:ext>
            </a:extLst>
          </p:cNvPr>
          <p:cNvSpPr txBox="1"/>
          <p:nvPr/>
        </p:nvSpPr>
        <p:spPr>
          <a:xfrm>
            <a:off x="3874041" y="2781620"/>
            <a:ext cx="4202761" cy="1477328"/>
          </a:xfrm>
          <a:prstGeom prst="rect">
            <a:avLst/>
          </a:prstGeom>
          <a:noFill/>
        </p:spPr>
        <p:txBody>
          <a:bodyPr wrap="square" rtlCol="0">
            <a:spAutoFit/>
          </a:bodyPr>
          <a:lstStyle/>
          <a:p>
            <a:r>
              <a:rPr lang="en-GB" dirty="0"/>
              <a:t>This week, we will look at what will be required for Outcome 1.  This will consist of a closed-book multiple-choice test of </a:t>
            </a:r>
            <a:r>
              <a:rPr lang="en-GB" b="1" dirty="0"/>
              <a:t>30</a:t>
            </a:r>
            <a:r>
              <a:rPr lang="en-GB" dirty="0"/>
              <a:t> questions, of which you will be required to get </a:t>
            </a:r>
            <a:r>
              <a:rPr lang="en-GB" b="1" dirty="0"/>
              <a:t>18</a:t>
            </a:r>
            <a:r>
              <a:rPr lang="en-GB" dirty="0"/>
              <a:t> correct.</a:t>
            </a:r>
          </a:p>
        </p:txBody>
      </p:sp>
    </p:spTree>
    <p:extLst>
      <p:ext uri="{BB962C8B-B14F-4D97-AF65-F5344CB8AC3E}">
        <p14:creationId xmlns:p14="http://schemas.microsoft.com/office/powerpoint/2010/main" val="410308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outVertical)">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solidFill>
                  <a:srgbClr val="ED7D31"/>
                </a:solidFill>
                <a:latin typeface="Work Sans"/>
                <a:ea typeface="+mn-ea"/>
                <a:cs typeface="+mn-cs"/>
              </a:rPr>
              <a:t>Memory requirements </a:t>
            </a:r>
          </a:p>
        </p:txBody>
      </p:sp>
      <p:sp>
        <p:nvSpPr>
          <p:cNvPr id="4" name="TextBox 3"/>
          <p:cNvSpPr txBox="1"/>
          <p:nvPr/>
        </p:nvSpPr>
        <p:spPr>
          <a:xfrm>
            <a:off x="628650" y="1111300"/>
            <a:ext cx="7729538" cy="1962076"/>
          </a:xfrm>
          <a:prstGeom prst="rect">
            <a:avLst/>
          </a:prstGeom>
          <a:noFill/>
        </p:spPr>
        <p:txBody>
          <a:bodyPr wrap="square" rtlCol="0">
            <a:spAutoFit/>
          </a:bodyPr>
          <a:lstStyle/>
          <a:p>
            <a:r>
              <a:rPr lang="en-GB" dirty="0"/>
              <a:t>A user-defined type will need at least the sum of the memory requirements for each of the attributes within the complex type. There may well be additional requirements dependent on the construct used. </a:t>
            </a:r>
          </a:p>
          <a:p>
            <a:endParaRPr lang="en-GB" dirty="0"/>
          </a:p>
          <a:p>
            <a:r>
              <a:rPr lang="en-GB" dirty="0"/>
              <a:t>The amount of memory required for a table is dependent on the size requirements for each record and the number of records that need to be stored. </a:t>
            </a:r>
          </a:p>
          <a:p>
            <a:endParaRPr lang="en-GB" sz="1350" dirty="0"/>
          </a:p>
        </p:txBody>
      </p:sp>
      <p:pic>
        <p:nvPicPr>
          <p:cNvPr id="5" name="Picture 4" descr="A student with a book full of binary values">
            <a:extLst>
              <a:ext uri="{FF2B5EF4-FFF2-40B4-BE49-F238E27FC236}">
                <a16:creationId xmlns:a16="http://schemas.microsoft.com/office/drawing/2014/main" id="{A0BE53D1-B3F5-41AC-A474-D1E4CF249EA6}"/>
              </a:ext>
            </a:extLst>
          </p:cNvPr>
          <p:cNvPicPr>
            <a:picLocks noChangeAspect="1"/>
          </p:cNvPicPr>
          <p:nvPr/>
        </p:nvPicPr>
        <p:blipFill rotWithShape="1">
          <a:blip r:embed="rId3">
            <a:extLst>
              <a:ext uri="{28A0092B-C50C-407E-A947-70E740481C1C}">
                <a14:useLocalDpi xmlns:a14="http://schemas.microsoft.com/office/drawing/2010/main" val="0"/>
              </a:ext>
            </a:extLst>
          </a:blip>
          <a:srcRect l="5371" r="5098" b="-2"/>
          <a:stretch/>
        </p:blipFill>
        <p:spPr>
          <a:xfrm>
            <a:off x="6924556" y="3073376"/>
            <a:ext cx="1512213" cy="1675867"/>
          </a:xfrm>
          <a:prstGeom prst="rect">
            <a:avLst/>
          </a:prstGeom>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solidFill>
                  <a:srgbClr val="ED7D31"/>
                </a:solidFill>
                <a:latin typeface="Work Sans"/>
                <a:ea typeface="+mn-ea"/>
                <a:cs typeface="+mn-cs"/>
              </a:rPr>
              <a:t>Arrays in Java</a:t>
            </a:r>
          </a:p>
        </p:txBody>
      </p:sp>
      <p:sp>
        <p:nvSpPr>
          <p:cNvPr id="3" name="Content Placeholder 2"/>
          <p:cNvSpPr>
            <a:spLocks noGrp="1"/>
          </p:cNvSpPr>
          <p:nvPr>
            <p:ph idx="1"/>
          </p:nvPr>
        </p:nvSpPr>
        <p:spPr>
          <a:xfrm>
            <a:off x="628650" y="1369219"/>
            <a:ext cx="7886700" cy="1588294"/>
          </a:xfrm>
        </p:spPr>
        <p:txBody>
          <a:bodyPr/>
          <a:lstStyle/>
          <a:p>
            <a:pPr marL="142875" indent="-142875" defTabSz="621506" eaLnBrk="0" hangingPunct="0">
              <a:spcBef>
                <a:spcPts val="179"/>
              </a:spcBef>
              <a:buSzPct val="340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endParaRPr lang="en-GB" sz="675" dirty="0">
              <a:latin typeface="Helvetica" charset="0"/>
            </a:endParaRPr>
          </a:p>
          <a:p>
            <a:pPr marL="142875" indent="-142875" defTabSz="621506" eaLnBrk="0" hangingPunct="0">
              <a:spcBef>
                <a:spcPts val="179"/>
              </a:spcBef>
              <a:buClr>
                <a:srgbClr val="000000"/>
              </a:buClr>
              <a:buSzPct val="59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800" dirty="0"/>
              <a:t>An array is a collection of elements where each element is the same type.</a:t>
            </a:r>
          </a:p>
          <a:p>
            <a:pPr marL="485775" lvl="1" indent="-142875" defTabSz="621506" eaLnBrk="0" hangingPunct="0">
              <a:spcBef>
                <a:spcPts val="179"/>
              </a:spcBef>
              <a:buClr>
                <a:srgbClr val="000000"/>
              </a:buClr>
              <a:buSzPct val="59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dirty="0"/>
              <a:t>Element type can be primitive or Object</a:t>
            </a:r>
          </a:p>
          <a:p>
            <a:pPr marL="485775" lvl="1" indent="-142875" defTabSz="621506" eaLnBrk="0" hangingPunct="0">
              <a:spcBef>
                <a:spcPts val="179"/>
              </a:spcBef>
              <a:buClr>
                <a:srgbClr val="000000"/>
              </a:buClr>
              <a:buSzPct val="59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dirty="0"/>
              <a:t>Each element is a single value</a:t>
            </a:r>
          </a:p>
          <a:p>
            <a:pPr marL="142875" indent="-142875" defTabSz="621506" eaLnBrk="0" hangingPunct="0">
              <a:spcBef>
                <a:spcPts val="179"/>
              </a:spcBef>
              <a:buClr>
                <a:srgbClr val="000000"/>
              </a:buClr>
              <a:buSzPct val="59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800" dirty="0"/>
              <a:t>Individual array elements are accessed via an index.</a:t>
            </a:r>
          </a:p>
          <a:p>
            <a:pPr marL="142875" indent="-142875" defTabSz="621506" eaLnBrk="0" hangingPunct="0">
              <a:spcBef>
                <a:spcPts val="179"/>
              </a:spcBef>
              <a:buClr>
                <a:srgbClr val="000000"/>
              </a:buClr>
              <a:buSzPct val="59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800" dirty="0"/>
              <a:t>Array index numbering starts at 0.</a:t>
            </a:r>
            <a:endParaRPr lang="en-GB" dirty="0"/>
          </a:p>
        </p:txBody>
      </p:sp>
      <p:pic>
        <p:nvPicPr>
          <p:cNvPr id="5" name="Picture 4" descr="Diagram of an indexed array">
            <a:extLst>
              <a:ext uri="{FF2B5EF4-FFF2-40B4-BE49-F238E27FC236}">
                <a16:creationId xmlns:a16="http://schemas.microsoft.com/office/drawing/2014/main" id="{DBAA332E-6034-47EA-BCD0-5D6D5827A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782" y="2830344"/>
            <a:ext cx="4201968" cy="2039312"/>
          </a:xfrm>
          <a:prstGeom prst="rect">
            <a:avLst/>
          </a:prstGeom>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3"/>
          <p:cNvSpPr txBox="1">
            <a:spLocks noChangeArrowheads="1"/>
          </p:cNvSpPr>
          <p:nvPr/>
        </p:nvSpPr>
        <p:spPr bwMode="auto">
          <a:xfrm>
            <a:off x="707232" y="1113588"/>
            <a:ext cx="6793986" cy="2241126"/>
          </a:xfrm>
          <a:prstGeom prst="rect">
            <a:avLst/>
          </a:prstGeom>
          <a:noFill/>
          <a:ln w="9525">
            <a:noFill/>
            <a:miter lim="800000"/>
            <a:headEnd/>
            <a:tailEnd/>
          </a:ln>
        </p:spPr>
        <p:txBody>
          <a:bodyPr wrap="square" lIns="0" tIns="0" rIns="0" bIns="0">
            <a:spAutoFit/>
          </a:bodyPr>
          <a:lstStyle/>
          <a:p>
            <a:pPr marL="342900" lvl="1" defTabSz="621506" eaLnBrk="0" hangingPunct="0">
              <a:lnSpc>
                <a:spcPct val="90000"/>
              </a:lnSpc>
              <a:spcBef>
                <a:spcPts val="179"/>
              </a:spcBef>
              <a:buClr>
                <a:srgbClr val="000000"/>
              </a:buClr>
              <a:buSzPct val="59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dirty="0"/>
              <a:t>Creating an array is a 2 step process</a:t>
            </a:r>
          </a:p>
          <a:p>
            <a:pPr marL="485775" lvl="1" indent="-142875" defTabSz="621506" eaLnBrk="0" hangingPunct="0">
              <a:lnSpc>
                <a:spcPct val="90000"/>
              </a:lnSpc>
              <a:spcBef>
                <a:spcPts val="179"/>
              </a:spcBef>
              <a:buClr>
                <a:srgbClr val="000000"/>
              </a:buClr>
              <a:buSzPct val="59000"/>
              <a:buFont typeface="Arial" panose="020B0604020202020204" pitchFamily="34" charset="0"/>
              <a:buChar char="•"/>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dirty="0"/>
              <a:t>It must be declared (declaration does not specify size)</a:t>
            </a:r>
          </a:p>
          <a:p>
            <a:pPr marL="292894" lvl="1" indent="-147638" defTabSz="621506" eaLnBrk="0" hangingPunct="0">
              <a:spcBef>
                <a:spcPts val="179"/>
              </a:spcBef>
              <a:buSzPct val="84000"/>
              <a:buFont typeface="Arial" pitchFamily="34" charset="0"/>
              <a:buChar char="•"/>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endParaRPr lang="en-GB" sz="1350" dirty="0">
              <a:latin typeface="Helvetica" charset="0"/>
            </a:endParaRPr>
          </a:p>
          <a:p>
            <a:pPr marL="292894" lvl="1" indent="-147638" defTabSz="621506" eaLnBrk="0" hangingPunct="0">
              <a:spcBef>
                <a:spcPts val="179"/>
              </a:spcBef>
              <a:buSzPct val="84000"/>
              <a:buFont typeface="Arial" pitchFamily="34" charset="0"/>
              <a:buChar char="•"/>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endParaRPr lang="en-GB" sz="1350" dirty="0">
              <a:latin typeface="Helvetica" charset="0"/>
            </a:endParaRPr>
          </a:p>
          <a:p>
            <a:pPr marL="292894" lvl="1" indent="-147638" defTabSz="621506" eaLnBrk="0" hangingPunct="0">
              <a:spcBef>
                <a:spcPts val="179"/>
              </a:spcBef>
              <a:buSzPct val="84000"/>
              <a:buFont typeface="Arial" pitchFamily="34" charset="0"/>
              <a:buChar char="•"/>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endParaRPr lang="en-GB" sz="1350" dirty="0">
              <a:latin typeface="Helvetica" charset="0"/>
            </a:endParaRPr>
          </a:p>
          <a:p>
            <a:pPr marL="292894" lvl="1" indent="-147638" defTabSz="621506" eaLnBrk="0" hangingPunct="0">
              <a:spcBef>
                <a:spcPts val="179"/>
              </a:spcBef>
              <a:buSzPct val="84000"/>
              <a:buFont typeface="Arial" pitchFamily="34" charset="0"/>
              <a:buChar char="•"/>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endParaRPr lang="en-GB" sz="1350" dirty="0">
              <a:latin typeface="Helvetica" charset="0"/>
            </a:endParaRPr>
          </a:p>
          <a:p>
            <a:pPr marL="485775" lvl="1" indent="-142875" defTabSz="621506" eaLnBrk="0" hangingPunct="0">
              <a:lnSpc>
                <a:spcPct val="90000"/>
              </a:lnSpc>
              <a:spcBef>
                <a:spcPts val="179"/>
              </a:spcBef>
              <a:buClr>
                <a:srgbClr val="000000"/>
              </a:buClr>
              <a:buSzPct val="59000"/>
              <a:buFont typeface="Arial" panose="020B0604020202020204" pitchFamily="34" charset="0"/>
              <a:buChar char="•"/>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endParaRPr lang="en-GB" dirty="0"/>
          </a:p>
          <a:p>
            <a:pPr marL="485775" lvl="1" indent="-142875" defTabSz="621506" eaLnBrk="0" hangingPunct="0">
              <a:lnSpc>
                <a:spcPct val="90000"/>
              </a:lnSpc>
              <a:spcBef>
                <a:spcPts val="179"/>
              </a:spcBef>
              <a:buClr>
                <a:srgbClr val="000000"/>
              </a:buClr>
              <a:buSzPct val="59000"/>
              <a:buFont typeface="Arial" panose="020B0604020202020204" pitchFamily="34" charset="0"/>
              <a:buChar char="•"/>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dirty="0"/>
              <a:t>It must be created  (</a:t>
            </a:r>
            <a:r>
              <a:rPr lang="en-GB" dirty="0" err="1"/>
              <a:t>ie</a:t>
            </a:r>
            <a:r>
              <a:rPr lang="en-GB" dirty="0"/>
              <a:t>. memory must be allocated for the array)</a:t>
            </a:r>
          </a:p>
          <a:p>
            <a:pPr marL="142875" indent="-142875" defTabSz="621506" eaLnBrk="0" hangingPunct="0">
              <a:spcBef>
                <a:spcPts val="179"/>
              </a:spcBef>
              <a:buSzPct val="8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endParaRPr lang="en-GB" sz="1350" dirty="0">
              <a:latin typeface="Helvetica" charset="0"/>
            </a:endParaRPr>
          </a:p>
        </p:txBody>
      </p:sp>
      <p:sp>
        <p:nvSpPr>
          <p:cNvPr id="16390" name="Text Box 6"/>
          <p:cNvSpPr txBox="1">
            <a:spLocks noChangeArrowheads="1"/>
          </p:cNvSpPr>
          <p:nvPr/>
        </p:nvSpPr>
        <p:spPr bwMode="auto">
          <a:xfrm>
            <a:off x="3860006" y="1670447"/>
            <a:ext cx="1706166" cy="394980"/>
          </a:xfrm>
          <a:prstGeom prst="rect">
            <a:avLst/>
          </a:prstGeom>
          <a:solidFill>
            <a:schemeClr val="accent2">
              <a:lumMod val="20000"/>
              <a:lumOff val="80000"/>
            </a:schemeClr>
          </a:solidFill>
          <a:ln w="9525">
            <a:noFill/>
            <a:miter lim="800000"/>
            <a:headEnd/>
            <a:tailEnd/>
          </a:ln>
        </p:spPr>
        <p:txBody>
          <a:bodyPr lIns="0" tIns="0" rIns="0" bIns="0">
            <a:spAutoFit/>
          </a:bodyPr>
          <a:lstStyle/>
          <a:p>
            <a:pPr marL="142875" indent="-142875" defTabSz="621506" eaLnBrk="0" hangingPunct="0">
              <a:spcBef>
                <a:spcPts val="179"/>
              </a:spcBef>
              <a:buSzPct val="10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200" dirty="0">
                <a:latin typeface="Courier" pitchFamily="49" charset="0"/>
              </a:rPr>
              <a:t>type[] </a:t>
            </a:r>
            <a:r>
              <a:rPr lang="en-GB" sz="1200" dirty="0" err="1">
                <a:latin typeface="Courier" pitchFamily="49" charset="0"/>
              </a:rPr>
              <a:t>arrayName</a:t>
            </a:r>
            <a:r>
              <a:rPr lang="en-GB" sz="1200" dirty="0">
                <a:latin typeface="Courier" pitchFamily="49" charset="0"/>
              </a:rPr>
              <a:t>;</a:t>
            </a:r>
          </a:p>
          <a:p>
            <a:pPr marL="142875" indent="-142875" defTabSz="621506" eaLnBrk="0" hangingPunct="0">
              <a:spcBef>
                <a:spcPts val="179"/>
              </a:spcBef>
              <a:buSzPct val="10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endParaRPr lang="en-GB" sz="1200" dirty="0">
              <a:latin typeface="Courier" pitchFamily="49" charset="0"/>
            </a:endParaRPr>
          </a:p>
        </p:txBody>
      </p:sp>
      <p:sp>
        <p:nvSpPr>
          <p:cNvPr id="16392" name="Text Box 8"/>
          <p:cNvSpPr txBox="1">
            <a:spLocks noChangeArrowheads="1"/>
          </p:cNvSpPr>
          <p:nvPr/>
        </p:nvSpPr>
        <p:spPr bwMode="auto">
          <a:xfrm>
            <a:off x="3869531" y="2150269"/>
            <a:ext cx="1578958" cy="173124"/>
          </a:xfrm>
          <a:prstGeom prst="rect">
            <a:avLst/>
          </a:prstGeom>
          <a:noFill/>
          <a:ln w="9525">
            <a:noFill/>
            <a:miter lim="800000"/>
            <a:headEnd/>
            <a:tailEnd/>
          </a:ln>
        </p:spPr>
        <p:txBody>
          <a:bodyPr wrap="none" lIns="0" tIns="0" rIns="0" bIns="0">
            <a:spAutoFit/>
          </a:bodyPr>
          <a:lstStyle/>
          <a:p>
            <a:pPr marL="142875" indent="-142875" defTabSz="621506" eaLnBrk="0" hangingPunct="0">
              <a:spcBef>
                <a:spcPts val="179"/>
              </a:spcBef>
              <a:buSzPct val="132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125">
                <a:latin typeface="Helvetica" charset="0"/>
              </a:rPr>
              <a:t>note the location of the []</a:t>
            </a:r>
          </a:p>
        </p:txBody>
      </p:sp>
      <p:sp>
        <p:nvSpPr>
          <p:cNvPr id="16393" name="Line 9"/>
          <p:cNvSpPr>
            <a:spLocks noChangeShapeType="1"/>
          </p:cNvSpPr>
          <p:nvPr/>
        </p:nvSpPr>
        <p:spPr bwMode="auto">
          <a:xfrm flipH="1" flipV="1">
            <a:off x="4286250" y="1871662"/>
            <a:ext cx="0" cy="288131"/>
          </a:xfrm>
          <a:prstGeom prst="line">
            <a:avLst/>
          </a:prstGeom>
          <a:noFill/>
          <a:ln w="9360">
            <a:solidFill>
              <a:srgbClr val="000000"/>
            </a:solidFill>
            <a:round/>
            <a:headEnd/>
            <a:tailEnd type="triangle" w="lg" len="lg"/>
          </a:ln>
        </p:spPr>
        <p:txBody>
          <a:bodyPr/>
          <a:lstStyle/>
          <a:p>
            <a:endParaRPr lang="en-GB" sz="1350"/>
          </a:p>
        </p:txBody>
      </p:sp>
      <p:sp>
        <p:nvSpPr>
          <p:cNvPr id="16395" name="Text Box 11"/>
          <p:cNvSpPr txBox="1">
            <a:spLocks noChangeArrowheads="1"/>
          </p:cNvSpPr>
          <p:nvPr/>
        </p:nvSpPr>
        <p:spPr bwMode="auto">
          <a:xfrm>
            <a:off x="1216818" y="3276083"/>
            <a:ext cx="4995863" cy="1446550"/>
          </a:xfrm>
          <a:prstGeom prst="rect">
            <a:avLst/>
          </a:prstGeom>
          <a:solidFill>
            <a:schemeClr val="accent2">
              <a:lumMod val="20000"/>
              <a:lumOff val="80000"/>
            </a:schemeClr>
          </a:solidFill>
          <a:ln w="9525">
            <a:noFill/>
            <a:miter lim="800000"/>
            <a:headEnd/>
            <a:tailEnd/>
          </a:ln>
        </p:spPr>
        <p:txBody>
          <a:bodyPr lIns="0" tIns="0" rIns="0" bIns="0">
            <a:spAutoFit/>
          </a:bodyPr>
          <a:lstStyle/>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937397" algn="l"/>
                <a:tab pos="4431506" algn="l"/>
                <a:tab pos="4923235" algn="l"/>
                <a:tab pos="4974431" algn="l"/>
                <a:tab pos="5285185" algn="l"/>
                <a:tab pos="5597129" algn="l"/>
                <a:tab pos="5907881" algn="l"/>
                <a:tab pos="6218635" algn="l"/>
                <a:tab pos="6529388" algn="l"/>
                <a:tab pos="6841331" algn="l"/>
                <a:tab pos="7152085" algn="l"/>
              </a:tabLst>
            </a:pPr>
            <a:r>
              <a:rPr lang="en-GB" sz="1200" dirty="0">
                <a:latin typeface="Courier" pitchFamily="49" charset="0"/>
              </a:rPr>
              <a:t>int[] grades;			// declaration</a:t>
            </a:r>
          </a:p>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937397" algn="l"/>
                <a:tab pos="4431506" algn="l"/>
                <a:tab pos="4923235" algn="l"/>
                <a:tab pos="4974431" algn="l"/>
                <a:tab pos="5285185" algn="l"/>
                <a:tab pos="5597129" algn="l"/>
                <a:tab pos="5907881" algn="l"/>
                <a:tab pos="6218635" algn="l"/>
                <a:tab pos="6529388" algn="l"/>
                <a:tab pos="6841331" algn="l"/>
                <a:tab pos="7152085" algn="l"/>
              </a:tabLst>
            </a:pPr>
            <a:endParaRPr lang="en-GB" sz="1200" dirty="0">
              <a:latin typeface="Courier" pitchFamily="49" charset="0"/>
            </a:endParaRPr>
          </a:p>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937397" algn="l"/>
                <a:tab pos="4431506" algn="l"/>
                <a:tab pos="4923235" algn="l"/>
                <a:tab pos="4974431" algn="l"/>
                <a:tab pos="5285185" algn="l"/>
                <a:tab pos="5597129" algn="l"/>
                <a:tab pos="5907881" algn="l"/>
                <a:tab pos="6218635" algn="l"/>
                <a:tab pos="6529388" algn="l"/>
                <a:tab pos="6841331" algn="l"/>
                <a:tab pos="7152085" algn="l"/>
              </a:tabLst>
            </a:pPr>
            <a:r>
              <a:rPr lang="en-GB" sz="1200" dirty="0">
                <a:latin typeface="Courier" pitchFamily="49" charset="0"/>
              </a:rPr>
              <a:t>grades = new int[5];		// Create array. </a:t>
            </a:r>
          </a:p>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937397" algn="l"/>
                <a:tab pos="4431506" algn="l"/>
                <a:tab pos="4923235" algn="l"/>
                <a:tab pos="4974431" algn="l"/>
                <a:tab pos="5285185" algn="l"/>
                <a:tab pos="5597129" algn="l"/>
                <a:tab pos="5907881" algn="l"/>
                <a:tab pos="6218635" algn="l"/>
                <a:tab pos="6529388" algn="l"/>
                <a:tab pos="6841331" algn="l"/>
                <a:tab pos="7152085" algn="l"/>
              </a:tabLst>
            </a:pPr>
            <a:r>
              <a:rPr lang="en-GB" sz="1200" dirty="0">
                <a:latin typeface="Courier" pitchFamily="49" charset="0"/>
              </a:rPr>
              <a:t>						// specify size</a:t>
            </a:r>
          </a:p>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937397" algn="l"/>
                <a:tab pos="4431506" algn="l"/>
                <a:tab pos="4923235" algn="l"/>
                <a:tab pos="4974431" algn="l"/>
                <a:tab pos="5285185" algn="l"/>
                <a:tab pos="5597129" algn="l"/>
                <a:tab pos="5907881" algn="l"/>
                <a:tab pos="6218635" algn="l"/>
                <a:tab pos="6529388" algn="l"/>
                <a:tab pos="6841331" algn="l"/>
                <a:tab pos="7152085" algn="l"/>
              </a:tabLst>
            </a:pPr>
            <a:r>
              <a:rPr lang="en-GB" sz="1200" dirty="0">
                <a:latin typeface="Courier" pitchFamily="49" charset="0"/>
              </a:rPr>
              <a:t>						// assign new array to </a:t>
            </a:r>
          </a:p>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937397" algn="l"/>
                <a:tab pos="4431506" algn="l"/>
                <a:tab pos="4923235" algn="l"/>
                <a:tab pos="4974431" algn="l"/>
                <a:tab pos="5285185" algn="l"/>
                <a:tab pos="5597129" algn="l"/>
                <a:tab pos="5907881" algn="l"/>
                <a:tab pos="6218635" algn="l"/>
                <a:tab pos="6529388" algn="l"/>
                <a:tab pos="6841331" algn="l"/>
                <a:tab pos="7152085" algn="l"/>
              </a:tabLst>
            </a:pPr>
            <a:r>
              <a:rPr lang="en-GB" sz="1200" dirty="0">
                <a:latin typeface="Courier" pitchFamily="49" charset="0"/>
              </a:rPr>
              <a:t>						// array variable</a:t>
            </a:r>
          </a:p>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937397" algn="l"/>
                <a:tab pos="4431506" algn="l"/>
                <a:tab pos="4923235" algn="l"/>
                <a:tab pos="4974431" algn="l"/>
                <a:tab pos="5285185" algn="l"/>
                <a:tab pos="5597129" algn="l"/>
                <a:tab pos="5907881" algn="l"/>
                <a:tab pos="6218635" algn="l"/>
                <a:tab pos="6529388" algn="l"/>
                <a:tab pos="6841331" algn="l"/>
                <a:tab pos="7152085" algn="l"/>
              </a:tabLst>
            </a:pPr>
            <a:endParaRPr lang="en-GB" sz="1200" dirty="0">
              <a:latin typeface="Courier" pitchFamily="49" charset="0"/>
            </a:endParaRPr>
          </a:p>
        </p:txBody>
      </p:sp>
      <p:sp>
        <p:nvSpPr>
          <p:cNvPr id="13" name="Title 12"/>
          <p:cNvSpPr>
            <a:spLocks noGrp="1"/>
          </p:cNvSpPr>
          <p:nvPr>
            <p:ph type="title"/>
          </p:nvPr>
        </p:nvSpPr>
        <p:spPr/>
        <p:txBody>
          <a:bodyPr/>
          <a:lstStyle/>
          <a:p>
            <a:r>
              <a:rPr lang="en-GB" sz="2400" b="1" dirty="0">
                <a:solidFill>
                  <a:srgbClr val="ED7D31"/>
                </a:solidFill>
                <a:latin typeface="Work Sans"/>
                <a:ea typeface="+mn-ea"/>
                <a:cs typeface="+mn-cs"/>
              </a:rPr>
              <a:t>Creating an Array</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ChangeArrowheads="1"/>
          </p:cNvSpPr>
          <p:nvPr/>
        </p:nvSpPr>
        <p:spPr bwMode="auto">
          <a:xfrm>
            <a:off x="1817694" y="3003798"/>
            <a:ext cx="2638425" cy="385763"/>
          </a:xfrm>
          <a:prstGeom prst="roundRect">
            <a:avLst>
              <a:gd name="adj" fmla="val 278"/>
            </a:avLst>
          </a:prstGeom>
          <a:solidFill>
            <a:srgbClr val="FFFFCC"/>
          </a:solidFill>
          <a:ln w="9360">
            <a:solidFill>
              <a:srgbClr val="000000"/>
            </a:solidFill>
            <a:round/>
            <a:headEnd/>
            <a:tailEnd/>
          </a:ln>
        </p:spPr>
        <p:txBody>
          <a:bodyPr wrap="none" anchor="ctr"/>
          <a:lstStyle/>
          <a:p>
            <a:endParaRPr lang="en-US" sz="1350"/>
          </a:p>
        </p:txBody>
      </p:sp>
      <p:sp>
        <p:nvSpPr>
          <p:cNvPr id="17411" name="Text Box 3"/>
          <p:cNvSpPr txBox="1">
            <a:spLocks noChangeArrowheads="1"/>
          </p:cNvSpPr>
          <p:nvPr/>
        </p:nvSpPr>
        <p:spPr bwMode="auto">
          <a:xfrm>
            <a:off x="1871700" y="3165816"/>
            <a:ext cx="2437209" cy="394980"/>
          </a:xfrm>
          <a:prstGeom prst="rect">
            <a:avLst/>
          </a:prstGeom>
          <a:noFill/>
          <a:ln w="9525">
            <a:noFill/>
            <a:miter lim="800000"/>
            <a:headEnd/>
            <a:tailEnd/>
          </a:ln>
        </p:spPr>
        <p:txBody>
          <a:bodyPr lIns="0" tIns="0" rIns="0" bIns="0">
            <a:spAutoFit/>
          </a:bodyPr>
          <a:lstStyle/>
          <a:p>
            <a:pPr marL="142875" indent="-142875" defTabSz="621506" eaLnBrk="0" hangingPunct="0">
              <a:spcBef>
                <a:spcPts val="179"/>
              </a:spcBef>
              <a:buSzPct val="10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200" dirty="0">
                <a:latin typeface="Courier" pitchFamily="49" charset="0"/>
              </a:rPr>
              <a:t>int[] grades = new int[5];</a:t>
            </a:r>
          </a:p>
          <a:p>
            <a:pPr marL="142875" indent="-142875" defTabSz="621506" eaLnBrk="0" hangingPunct="0">
              <a:spcBef>
                <a:spcPts val="179"/>
              </a:spcBef>
              <a:buSzPct val="10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endParaRPr lang="en-GB" sz="1200" dirty="0">
              <a:latin typeface="Courier" pitchFamily="49" charset="0"/>
            </a:endParaRPr>
          </a:p>
        </p:txBody>
      </p:sp>
      <p:sp>
        <p:nvSpPr>
          <p:cNvPr id="17413" name="Text Box 5"/>
          <p:cNvSpPr txBox="1">
            <a:spLocks noChangeArrowheads="1"/>
          </p:cNvSpPr>
          <p:nvPr/>
        </p:nvSpPr>
        <p:spPr bwMode="auto">
          <a:xfrm>
            <a:off x="728663" y="1167594"/>
            <a:ext cx="7708105" cy="1487587"/>
          </a:xfrm>
          <a:prstGeom prst="rect">
            <a:avLst/>
          </a:prstGeom>
          <a:noFill/>
          <a:ln w="9525">
            <a:noFill/>
            <a:miter lim="800000"/>
            <a:headEnd/>
            <a:tailEnd/>
          </a:ln>
        </p:spPr>
        <p:txBody>
          <a:bodyPr wrap="square" lIns="0" tIns="0" rIns="0" bIns="0">
            <a:spAutoFit/>
          </a:bodyPr>
          <a:lstStyle/>
          <a:p>
            <a:pPr marL="142875" indent="-142875" defTabSz="621506" eaLnBrk="0" hangingPunct="0">
              <a:spcBef>
                <a:spcPts val="179"/>
              </a:spcBef>
              <a:buClr>
                <a:srgbClr val="000000"/>
              </a:buClr>
              <a:buSzPct val="59000"/>
              <a:buFont typeface="Arial" pitchFamily="34" charset="0"/>
              <a:buChar char="•"/>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dirty="0"/>
              <a:t>When an array is created, all of its elements are automatically initialized</a:t>
            </a:r>
          </a:p>
          <a:p>
            <a:pPr marL="292894" lvl="1" indent="-147638" defTabSz="621506" eaLnBrk="0" hangingPunct="0">
              <a:spcBef>
                <a:spcPts val="179"/>
              </a:spcBef>
              <a:buClr>
                <a:srgbClr val="000000"/>
              </a:buClr>
              <a:buSzPct val="84000"/>
              <a:buFont typeface="Arial" pitchFamily="34" charset="0"/>
              <a:buChar char="•"/>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dirty="0"/>
              <a:t>0 for integral types</a:t>
            </a:r>
          </a:p>
          <a:p>
            <a:pPr marL="292894" lvl="1" indent="-147638" defTabSz="621506" eaLnBrk="0" hangingPunct="0">
              <a:spcBef>
                <a:spcPts val="179"/>
              </a:spcBef>
              <a:buClr>
                <a:srgbClr val="000000"/>
              </a:buClr>
              <a:buSzPct val="84000"/>
              <a:buFont typeface="Arial" pitchFamily="34" charset="0"/>
              <a:buChar char="•"/>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dirty="0"/>
              <a:t>0.0 for floating point types</a:t>
            </a:r>
          </a:p>
          <a:p>
            <a:pPr marL="292894" lvl="1" indent="-147638" defTabSz="621506" eaLnBrk="0" hangingPunct="0">
              <a:spcBef>
                <a:spcPts val="179"/>
              </a:spcBef>
              <a:buClr>
                <a:srgbClr val="000000"/>
              </a:buClr>
              <a:buSzPct val="84000"/>
              <a:buFont typeface="Arial" pitchFamily="34" charset="0"/>
              <a:buChar char="•"/>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dirty="0"/>
              <a:t>false for </a:t>
            </a:r>
            <a:r>
              <a:rPr lang="en-GB" dirty="0" err="1"/>
              <a:t>boolean</a:t>
            </a:r>
            <a:r>
              <a:rPr lang="en-GB" dirty="0"/>
              <a:t> types</a:t>
            </a:r>
          </a:p>
          <a:p>
            <a:pPr marL="292894" lvl="1" indent="-147638" defTabSz="621506" eaLnBrk="0" hangingPunct="0">
              <a:spcBef>
                <a:spcPts val="179"/>
              </a:spcBef>
              <a:buClr>
                <a:srgbClr val="000000"/>
              </a:buClr>
              <a:buSzPct val="84000"/>
              <a:buFont typeface="Arial" pitchFamily="34" charset="0"/>
              <a:buChar char="•"/>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dirty="0"/>
              <a:t>null for object types</a:t>
            </a:r>
          </a:p>
        </p:txBody>
      </p:sp>
      <p:grpSp>
        <p:nvGrpSpPr>
          <p:cNvPr id="17415" name="Group 7"/>
          <p:cNvGrpSpPr>
            <a:grpSpLocks/>
          </p:cNvGrpSpPr>
          <p:nvPr/>
        </p:nvGrpSpPr>
        <p:grpSpPr bwMode="auto">
          <a:xfrm>
            <a:off x="6462713" y="2409825"/>
            <a:ext cx="458391" cy="2282429"/>
            <a:chOff x="4865" y="2097"/>
            <a:chExt cx="424" cy="2113"/>
          </a:xfrm>
        </p:grpSpPr>
        <p:sp>
          <p:nvSpPr>
            <p:cNvPr id="17432" name="AutoShape 8"/>
            <p:cNvSpPr>
              <a:spLocks noChangeArrowheads="1"/>
            </p:cNvSpPr>
            <p:nvPr/>
          </p:nvSpPr>
          <p:spPr bwMode="auto">
            <a:xfrm>
              <a:off x="4865" y="2097"/>
              <a:ext cx="424" cy="423"/>
            </a:xfrm>
            <a:prstGeom prst="roundRect">
              <a:avLst>
                <a:gd name="adj" fmla="val 231"/>
              </a:avLst>
            </a:prstGeom>
            <a:solidFill>
              <a:srgbClr val="E6E6E6"/>
            </a:solidFill>
            <a:ln w="9360">
              <a:solidFill>
                <a:srgbClr val="000000"/>
              </a:solidFill>
              <a:round/>
              <a:headEnd/>
              <a:tailEnd/>
            </a:ln>
          </p:spPr>
          <p:txBody>
            <a:bodyPr wrap="none" anchor="ctr"/>
            <a:lstStyle/>
            <a:p>
              <a:endParaRPr lang="en-US" sz="1350"/>
            </a:p>
          </p:txBody>
        </p:sp>
        <p:sp>
          <p:nvSpPr>
            <p:cNvPr id="17433" name="AutoShape 9"/>
            <p:cNvSpPr>
              <a:spLocks noChangeArrowheads="1"/>
            </p:cNvSpPr>
            <p:nvPr/>
          </p:nvSpPr>
          <p:spPr bwMode="auto">
            <a:xfrm>
              <a:off x="4865" y="2515"/>
              <a:ext cx="424" cy="423"/>
            </a:xfrm>
            <a:prstGeom prst="roundRect">
              <a:avLst>
                <a:gd name="adj" fmla="val 231"/>
              </a:avLst>
            </a:prstGeom>
            <a:solidFill>
              <a:srgbClr val="E6E6E6"/>
            </a:solidFill>
            <a:ln w="9360">
              <a:solidFill>
                <a:srgbClr val="000000"/>
              </a:solidFill>
              <a:round/>
              <a:headEnd/>
              <a:tailEnd/>
            </a:ln>
          </p:spPr>
          <p:txBody>
            <a:bodyPr wrap="none" anchor="ctr"/>
            <a:lstStyle/>
            <a:p>
              <a:endParaRPr lang="en-US" sz="1350"/>
            </a:p>
          </p:txBody>
        </p:sp>
        <p:sp>
          <p:nvSpPr>
            <p:cNvPr id="17434" name="AutoShape 10"/>
            <p:cNvSpPr>
              <a:spLocks noChangeArrowheads="1"/>
            </p:cNvSpPr>
            <p:nvPr/>
          </p:nvSpPr>
          <p:spPr bwMode="auto">
            <a:xfrm>
              <a:off x="4865" y="2939"/>
              <a:ext cx="424" cy="422"/>
            </a:xfrm>
            <a:prstGeom prst="roundRect">
              <a:avLst>
                <a:gd name="adj" fmla="val 236"/>
              </a:avLst>
            </a:prstGeom>
            <a:solidFill>
              <a:srgbClr val="E6E6E6"/>
            </a:solidFill>
            <a:ln w="9360">
              <a:solidFill>
                <a:srgbClr val="000000"/>
              </a:solidFill>
              <a:round/>
              <a:headEnd/>
              <a:tailEnd/>
            </a:ln>
          </p:spPr>
          <p:txBody>
            <a:bodyPr wrap="none" anchor="ctr"/>
            <a:lstStyle/>
            <a:p>
              <a:endParaRPr lang="en-US" sz="1350"/>
            </a:p>
          </p:txBody>
        </p:sp>
        <p:sp>
          <p:nvSpPr>
            <p:cNvPr id="17435" name="AutoShape 11"/>
            <p:cNvSpPr>
              <a:spLocks noChangeArrowheads="1"/>
            </p:cNvSpPr>
            <p:nvPr/>
          </p:nvSpPr>
          <p:spPr bwMode="auto">
            <a:xfrm>
              <a:off x="4865" y="3363"/>
              <a:ext cx="424" cy="422"/>
            </a:xfrm>
            <a:prstGeom prst="roundRect">
              <a:avLst>
                <a:gd name="adj" fmla="val 236"/>
              </a:avLst>
            </a:prstGeom>
            <a:solidFill>
              <a:srgbClr val="E6E6E6"/>
            </a:solidFill>
            <a:ln w="9360">
              <a:solidFill>
                <a:srgbClr val="000000"/>
              </a:solidFill>
              <a:round/>
              <a:headEnd/>
              <a:tailEnd/>
            </a:ln>
          </p:spPr>
          <p:txBody>
            <a:bodyPr wrap="none" anchor="ctr"/>
            <a:lstStyle/>
            <a:p>
              <a:endParaRPr lang="en-US" sz="1350"/>
            </a:p>
          </p:txBody>
        </p:sp>
        <p:sp>
          <p:nvSpPr>
            <p:cNvPr id="17436" name="AutoShape 12"/>
            <p:cNvSpPr>
              <a:spLocks noChangeArrowheads="1"/>
            </p:cNvSpPr>
            <p:nvPr/>
          </p:nvSpPr>
          <p:spPr bwMode="auto">
            <a:xfrm>
              <a:off x="4865" y="3788"/>
              <a:ext cx="424" cy="422"/>
            </a:xfrm>
            <a:prstGeom prst="roundRect">
              <a:avLst>
                <a:gd name="adj" fmla="val 236"/>
              </a:avLst>
            </a:prstGeom>
            <a:solidFill>
              <a:srgbClr val="E6E6E6"/>
            </a:solidFill>
            <a:ln w="9360">
              <a:solidFill>
                <a:srgbClr val="000000"/>
              </a:solidFill>
              <a:round/>
              <a:headEnd/>
              <a:tailEnd/>
            </a:ln>
          </p:spPr>
          <p:txBody>
            <a:bodyPr wrap="none" anchor="ctr"/>
            <a:lstStyle/>
            <a:p>
              <a:endParaRPr lang="en-US" sz="1350"/>
            </a:p>
          </p:txBody>
        </p:sp>
      </p:grpSp>
      <p:sp>
        <p:nvSpPr>
          <p:cNvPr id="17416" name="Text Box 13"/>
          <p:cNvSpPr txBox="1">
            <a:spLocks noChangeArrowheads="1"/>
          </p:cNvSpPr>
          <p:nvPr/>
        </p:nvSpPr>
        <p:spPr bwMode="auto">
          <a:xfrm>
            <a:off x="6584156" y="4194573"/>
            <a:ext cx="96180" cy="207749"/>
          </a:xfrm>
          <a:prstGeom prst="rect">
            <a:avLst/>
          </a:prstGeom>
          <a:noFill/>
          <a:ln w="9525">
            <a:noFill/>
            <a:miter lim="800000"/>
            <a:headEnd/>
            <a:tailEnd/>
          </a:ln>
        </p:spPr>
        <p:txBody>
          <a:bodyPr wrap="none" lIns="0" tIns="0" rIns="0" bIns="0">
            <a:spAutoFit/>
          </a:bodyPr>
          <a:lstStyle/>
          <a:p>
            <a:pPr marL="142875" indent="-142875" defTabSz="621506" eaLnBrk="0" hangingPunct="0">
              <a:spcBef>
                <a:spcPts val="179"/>
              </a:spcBef>
              <a:buSzPct val="8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350">
                <a:latin typeface="Helvetica" charset="0"/>
              </a:rPr>
              <a:t>0</a:t>
            </a:r>
          </a:p>
        </p:txBody>
      </p:sp>
      <p:sp>
        <p:nvSpPr>
          <p:cNvPr id="17417" name="Text Box 14"/>
          <p:cNvSpPr txBox="1">
            <a:spLocks noChangeArrowheads="1"/>
          </p:cNvSpPr>
          <p:nvPr/>
        </p:nvSpPr>
        <p:spPr bwMode="auto">
          <a:xfrm>
            <a:off x="6584156" y="3746898"/>
            <a:ext cx="96180" cy="207749"/>
          </a:xfrm>
          <a:prstGeom prst="rect">
            <a:avLst/>
          </a:prstGeom>
          <a:noFill/>
          <a:ln w="9525">
            <a:noFill/>
            <a:miter lim="800000"/>
            <a:headEnd/>
            <a:tailEnd/>
          </a:ln>
        </p:spPr>
        <p:txBody>
          <a:bodyPr wrap="none" lIns="0" tIns="0" rIns="0" bIns="0">
            <a:spAutoFit/>
          </a:bodyPr>
          <a:lstStyle/>
          <a:p>
            <a:pPr marL="142875" indent="-142875" defTabSz="621506" eaLnBrk="0" hangingPunct="0">
              <a:spcBef>
                <a:spcPts val="179"/>
              </a:spcBef>
              <a:buSzPct val="8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350">
                <a:latin typeface="Helvetica" charset="0"/>
              </a:rPr>
              <a:t>0</a:t>
            </a:r>
          </a:p>
        </p:txBody>
      </p:sp>
      <p:sp>
        <p:nvSpPr>
          <p:cNvPr id="17418" name="Text Box 15"/>
          <p:cNvSpPr txBox="1">
            <a:spLocks noChangeArrowheads="1"/>
          </p:cNvSpPr>
          <p:nvPr/>
        </p:nvSpPr>
        <p:spPr bwMode="auto">
          <a:xfrm>
            <a:off x="6584156" y="3299223"/>
            <a:ext cx="96180" cy="207749"/>
          </a:xfrm>
          <a:prstGeom prst="rect">
            <a:avLst/>
          </a:prstGeom>
          <a:noFill/>
          <a:ln w="9525">
            <a:noFill/>
            <a:miter lim="800000"/>
            <a:headEnd/>
            <a:tailEnd/>
          </a:ln>
        </p:spPr>
        <p:txBody>
          <a:bodyPr wrap="none" lIns="0" tIns="0" rIns="0" bIns="0">
            <a:spAutoFit/>
          </a:bodyPr>
          <a:lstStyle/>
          <a:p>
            <a:pPr marL="142875" indent="-142875" defTabSz="621506" eaLnBrk="0" hangingPunct="0">
              <a:spcBef>
                <a:spcPts val="179"/>
              </a:spcBef>
              <a:buSzPct val="8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350">
                <a:latin typeface="Helvetica" charset="0"/>
              </a:rPr>
              <a:t>0</a:t>
            </a:r>
          </a:p>
        </p:txBody>
      </p:sp>
      <p:sp>
        <p:nvSpPr>
          <p:cNvPr id="17419" name="Text Box 16"/>
          <p:cNvSpPr txBox="1">
            <a:spLocks noChangeArrowheads="1"/>
          </p:cNvSpPr>
          <p:nvPr/>
        </p:nvSpPr>
        <p:spPr bwMode="auto">
          <a:xfrm>
            <a:off x="6584156" y="2850357"/>
            <a:ext cx="96180" cy="207749"/>
          </a:xfrm>
          <a:prstGeom prst="rect">
            <a:avLst/>
          </a:prstGeom>
          <a:noFill/>
          <a:ln w="9525">
            <a:noFill/>
            <a:miter lim="800000"/>
            <a:headEnd/>
            <a:tailEnd/>
          </a:ln>
        </p:spPr>
        <p:txBody>
          <a:bodyPr wrap="none" lIns="0" tIns="0" rIns="0" bIns="0">
            <a:spAutoFit/>
          </a:bodyPr>
          <a:lstStyle/>
          <a:p>
            <a:pPr marL="142875" indent="-142875" defTabSz="621506" eaLnBrk="0" hangingPunct="0">
              <a:spcBef>
                <a:spcPts val="179"/>
              </a:spcBef>
              <a:buSzPct val="8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350">
                <a:latin typeface="Helvetica" charset="0"/>
              </a:rPr>
              <a:t>0</a:t>
            </a:r>
          </a:p>
        </p:txBody>
      </p:sp>
      <p:sp>
        <p:nvSpPr>
          <p:cNvPr id="17420" name="Text Box 17"/>
          <p:cNvSpPr txBox="1">
            <a:spLocks noChangeArrowheads="1"/>
          </p:cNvSpPr>
          <p:nvPr/>
        </p:nvSpPr>
        <p:spPr bwMode="auto">
          <a:xfrm>
            <a:off x="6584156" y="2402682"/>
            <a:ext cx="96180" cy="207749"/>
          </a:xfrm>
          <a:prstGeom prst="rect">
            <a:avLst/>
          </a:prstGeom>
          <a:noFill/>
          <a:ln w="9525">
            <a:noFill/>
            <a:miter lim="800000"/>
            <a:headEnd/>
            <a:tailEnd/>
          </a:ln>
        </p:spPr>
        <p:txBody>
          <a:bodyPr wrap="none" lIns="0" tIns="0" rIns="0" bIns="0">
            <a:spAutoFit/>
          </a:bodyPr>
          <a:lstStyle/>
          <a:p>
            <a:pPr marL="142875" indent="-142875" defTabSz="621506" eaLnBrk="0" hangingPunct="0">
              <a:spcBef>
                <a:spcPts val="179"/>
              </a:spcBef>
              <a:buSzPct val="8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350">
                <a:latin typeface="Helvetica" charset="0"/>
              </a:rPr>
              <a:t>0</a:t>
            </a:r>
          </a:p>
        </p:txBody>
      </p:sp>
      <p:sp>
        <p:nvSpPr>
          <p:cNvPr id="17421" name="Text Box 18"/>
          <p:cNvSpPr txBox="1">
            <a:spLocks noChangeArrowheads="1"/>
          </p:cNvSpPr>
          <p:nvPr/>
        </p:nvSpPr>
        <p:spPr bwMode="auto">
          <a:xfrm>
            <a:off x="6157913" y="4207669"/>
            <a:ext cx="96180" cy="207749"/>
          </a:xfrm>
          <a:prstGeom prst="rect">
            <a:avLst/>
          </a:prstGeom>
          <a:noFill/>
          <a:ln w="9525">
            <a:noFill/>
            <a:miter lim="800000"/>
            <a:headEnd/>
            <a:tailEnd/>
          </a:ln>
        </p:spPr>
        <p:txBody>
          <a:bodyPr wrap="none" lIns="0" tIns="0" rIns="0" bIns="0">
            <a:spAutoFit/>
          </a:bodyPr>
          <a:lstStyle/>
          <a:p>
            <a:pPr marL="142875" indent="-142875" defTabSz="621506" eaLnBrk="0" hangingPunct="0">
              <a:spcBef>
                <a:spcPts val="179"/>
              </a:spcBef>
              <a:buSzPct val="8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350">
                <a:latin typeface="Helvetica" charset="0"/>
              </a:rPr>
              <a:t>4</a:t>
            </a:r>
          </a:p>
        </p:txBody>
      </p:sp>
      <p:sp>
        <p:nvSpPr>
          <p:cNvPr id="17422" name="Text Box 19"/>
          <p:cNvSpPr txBox="1">
            <a:spLocks noChangeArrowheads="1"/>
          </p:cNvSpPr>
          <p:nvPr/>
        </p:nvSpPr>
        <p:spPr bwMode="auto">
          <a:xfrm>
            <a:off x="6157913" y="3759994"/>
            <a:ext cx="96180" cy="207749"/>
          </a:xfrm>
          <a:prstGeom prst="rect">
            <a:avLst/>
          </a:prstGeom>
          <a:noFill/>
          <a:ln w="9525">
            <a:noFill/>
            <a:miter lim="800000"/>
            <a:headEnd/>
            <a:tailEnd/>
          </a:ln>
        </p:spPr>
        <p:txBody>
          <a:bodyPr wrap="none" lIns="0" tIns="0" rIns="0" bIns="0">
            <a:spAutoFit/>
          </a:bodyPr>
          <a:lstStyle/>
          <a:p>
            <a:pPr marL="142875" indent="-142875" defTabSz="621506" eaLnBrk="0" hangingPunct="0">
              <a:spcBef>
                <a:spcPts val="179"/>
              </a:spcBef>
              <a:buSzPct val="8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350">
                <a:latin typeface="Helvetica" charset="0"/>
              </a:rPr>
              <a:t>3</a:t>
            </a:r>
          </a:p>
        </p:txBody>
      </p:sp>
      <p:sp>
        <p:nvSpPr>
          <p:cNvPr id="17423" name="Text Box 20"/>
          <p:cNvSpPr txBox="1">
            <a:spLocks noChangeArrowheads="1"/>
          </p:cNvSpPr>
          <p:nvPr/>
        </p:nvSpPr>
        <p:spPr bwMode="auto">
          <a:xfrm>
            <a:off x="6157913" y="3311129"/>
            <a:ext cx="96180" cy="207749"/>
          </a:xfrm>
          <a:prstGeom prst="rect">
            <a:avLst/>
          </a:prstGeom>
          <a:noFill/>
          <a:ln w="9525">
            <a:noFill/>
            <a:miter lim="800000"/>
            <a:headEnd/>
            <a:tailEnd/>
          </a:ln>
        </p:spPr>
        <p:txBody>
          <a:bodyPr wrap="none" lIns="0" tIns="0" rIns="0" bIns="0">
            <a:spAutoFit/>
          </a:bodyPr>
          <a:lstStyle/>
          <a:p>
            <a:pPr marL="142875" indent="-142875" defTabSz="621506" eaLnBrk="0" hangingPunct="0">
              <a:spcBef>
                <a:spcPts val="179"/>
              </a:spcBef>
              <a:buSzPct val="8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350">
                <a:latin typeface="Helvetica" charset="0"/>
              </a:rPr>
              <a:t>2</a:t>
            </a:r>
          </a:p>
        </p:txBody>
      </p:sp>
      <p:sp>
        <p:nvSpPr>
          <p:cNvPr id="17424" name="Text Box 21"/>
          <p:cNvSpPr txBox="1">
            <a:spLocks noChangeArrowheads="1"/>
          </p:cNvSpPr>
          <p:nvPr/>
        </p:nvSpPr>
        <p:spPr bwMode="auto">
          <a:xfrm>
            <a:off x="6157913" y="2863454"/>
            <a:ext cx="96180" cy="207749"/>
          </a:xfrm>
          <a:prstGeom prst="rect">
            <a:avLst/>
          </a:prstGeom>
          <a:noFill/>
          <a:ln w="9525">
            <a:noFill/>
            <a:miter lim="800000"/>
            <a:headEnd/>
            <a:tailEnd/>
          </a:ln>
        </p:spPr>
        <p:txBody>
          <a:bodyPr wrap="none" lIns="0" tIns="0" rIns="0" bIns="0">
            <a:spAutoFit/>
          </a:bodyPr>
          <a:lstStyle/>
          <a:p>
            <a:pPr marL="142875" indent="-142875" defTabSz="621506" eaLnBrk="0" hangingPunct="0">
              <a:spcBef>
                <a:spcPts val="179"/>
              </a:spcBef>
              <a:buSzPct val="8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350">
                <a:latin typeface="Helvetica" charset="0"/>
              </a:rPr>
              <a:t>1</a:t>
            </a:r>
          </a:p>
        </p:txBody>
      </p:sp>
      <p:sp>
        <p:nvSpPr>
          <p:cNvPr id="17425" name="Text Box 22"/>
          <p:cNvSpPr txBox="1">
            <a:spLocks noChangeArrowheads="1"/>
          </p:cNvSpPr>
          <p:nvPr/>
        </p:nvSpPr>
        <p:spPr bwMode="auto">
          <a:xfrm>
            <a:off x="6137672" y="2518173"/>
            <a:ext cx="96180" cy="207749"/>
          </a:xfrm>
          <a:prstGeom prst="rect">
            <a:avLst/>
          </a:prstGeom>
          <a:noFill/>
          <a:ln w="9525">
            <a:noFill/>
            <a:miter lim="800000"/>
            <a:headEnd/>
            <a:tailEnd/>
          </a:ln>
        </p:spPr>
        <p:txBody>
          <a:bodyPr wrap="none" lIns="0" tIns="0" rIns="0" bIns="0">
            <a:spAutoFit/>
          </a:bodyPr>
          <a:lstStyle/>
          <a:p>
            <a:pPr marL="142875" indent="-142875" defTabSz="621506" eaLnBrk="0" hangingPunct="0">
              <a:spcBef>
                <a:spcPts val="179"/>
              </a:spcBef>
              <a:buSzPct val="8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350">
                <a:latin typeface="Helvetica" charset="0"/>
              </a:rPr>
              <a:t>0</a:t>
            </a:r>
          </a:p>
        </p:txBody>
      </p:sp>
      <p:sp>
        <p:nvSpPr>
          <p:cNvPr id="17426" name="Text Box 23"/>
          <p:cNvSpPr txBox="1">
            <a:spLocks noChangeArrowheads="1"/>
          </p:cNvSpPr>
          <p:nvPr/>
        </p:nvSpPr>
        <p:spPr bwMode="auto">
          <a:xfrm>
            <a:off x="4895851" y="2518172"/>
            <a:ext cx="817531" cy="173124"/>
          </a:xfrm>
          <a:prstGeom prst="rect">
            <a:avLst/>
          </a:prstGeom>
          <a:noFill/>
          <a:ln w="9525">
            <a:noFill/>
            <a:miter lim="800000"/>
            <a:headEnd/>
            <a:tailEnd/>
          </a:ln>
        </p:spPr>
        <p:txBody>
          <a:bodyPr wrap="none" lIns="0" tIns="0" rIns="0" bIns="0">
            <a:spAutoFit/>
          </a:bodyPr>
          <a:lstStyle/>
          <a:p>
            <a:pPr marL="142875" indent="-142875" defTabSz="621506" eaLnBrk="0" hangingPunct="0">
              <a:spcBef>
                <a:spcPts val="179"/>
              </a:spcBef>
              <a:buSzPct val="132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125">
                <a:latin typeface="Helvetica" charset="0"/>
              </a:rPr>
              <a:t>array indices</a:t>
            </a:r>
          </a:p>
        </p:txBody>
      </p:sp>
      <p:sp>
        <p:nvSpPr>
          <p:cNvPr id="17427" name="Line 24"/>
          <p:cNvSpPr>
            <a:spLocks noChangeShapeType="1"/>
          </p:cNvSpPr>
          <p:nvPr/>
        </p:nvSpPr>
        <p:spPr bwMode="auto">
          <a:xfrm>
            <a:off x="5651899" y="2571750"/>
            <a:ext cx="407192" cy="0"/>
          </a:xfrm>
          <a:prstGeom prst="line">
            <a:avLst/>
          </a:prstGeom>
          <a:noFill/>
          <a:ln w="9360">
            <a:solidFill>
              <a:srgbClr val="000000"/>
            </a:solidFill>
            <a:round/>
            <a:headEnd/>
            <a:tailEnd type="triangle" w="lg" len="lg"/>
          </a:ln>
        </p:spPr>
        <p:txBody>
          <a:bodyPr/>
          <a:lstStyle/>
          <a:p>
            <a:endParaRPr lang="en-GB" sz="1350"/>
          </a:p>
        </p:txBody>
      </p:sp>
      <p:sp>
        <p:nvSpPr>
          <p:cNvPr id="17428" name="Text Box 25"/>
          <p:cNvSpPr txBox="1">
            <a:spLocks noChangeArrowheads="1"/>
          </p:cNvSpPr>
          <p:nvPr/>
        </p:nvSpPr>
        <p:spPr bwMode="auto">
          <a:xfrm>
            <a:off x="2521744" y="4218385"/>
            <a:ext cx="2508700" cy="173124"/>
          </a:xfrm>
          <a:prstGeom prst="rect">
            <a:avLst/>
          </a:prstGeom>
          <a:noFill/>
          <a:ln w="9525">
            <a:noFill/>
            <a:miter lim="800000"/>
            <a:headEnd/>
            <a:tailEnd/>
          </a:ln>
        </p:spPr>
        <p:txBody>
          <a:bodyPr wrap="none" lIns="0" tIns="0" rIns="0" bIns="0">
            <a:spAutoFit/>
          </a:bodyPr>
          <a:lstStyle/>
          <a:p>
            <a:pPr marL="142875" indent="-142875" defTabSz="621506" eaLnBrk="0" hangingPunct="0">
              <a:spcBef>
                <a:spcPts val="179"/>
              </a:spcBef>
              <a:buSzPct val="132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125">
                <a:latin typeface="Helvetica" charset="0"/>
              </a:rPr>
              <a:t>Note: maximum array index is length -1</a:t>
            </a:r>
          </a:p>
        </p:txBody>
      </p:sp>
      <p:sp>
        <p:nvSpPr>
          <p:cNvPr id="17429" name="Line 26"/>
          <p:cNvSpPr>
            <a:spLocks noChangeShapeType="1"/>
          </p:cNvSpPr>
          <p:nvPr/>
        </p:nvSpPr>
        <p:spPr bwMode="auto">
          <a:xfrm flipV="1">
            <a:off x="5036344" y="4254500"/>
            <a:ext cx="1022747" cy="38894"/>
          </a:xfrm>
          <a:prstGeom prst="line">
            <a:avLst/>
          </a:prstGeom>
          <a:noFill/>
          <a:ln w="9360">
            <a:solidFill>
              <a:srgbClr val="000000"/>
            </a:solidFill>
            <a:round/>
            <a:headEnd/>
            <a:tailEnd type="triangle" w="lg" len="lg"/>
          </a:ln>
        </p:spPr>
        <p:txBody>
          <a:bodyPr/>
          <a:lstStyle/>
          <a:p>
            <a:endParaRPr lang="en-GB" sz="1350"/>
          </a:p>
        </p:txBody>
      </p:sp>
      <p:sp>
        <p:nvSpPr>
          <p:cNvPr id="17430" name="Line 27"/>
          <p:cNvSpPr>
            <a:spLocks noChangeShapeType="1"/>
          </p:cNvSpPr>
          <p:nvPr/>
        </p:nvSpPr>
        <p:spPr bwMode="auto">
          <a:xfrm flipH="1" flipV="1">
            <a:off x="3437874" y="3381840"/>
            <a:ext cx="378042" cy="864096"/>
          </a:xfrm>
          <a:prstGeom prst="line">
            <a:avLst/>
          </a:prstGeom>
          <a:noFill/>
          <a:ln w="9360">
            <a:solidFill>
              <a:srgbClr val="000000"/>
            </a:solidFill>
            <a:round/>
            <a:headEnd/>
            <a:tailEnd type="triangle" w="lg" len="lg"/>
          </a:ln>
        </p:spPr>
        <p:txBody>
          <a:bodyPr/>
          <a:lstStyle/>
          <a:p>
            <a:endParaRPr lang="en-GB" sz="1350"/>
          </a:p>
        </p:txBody>
      </p:sp>
      <p:sp>
        <p:nvSpPr>
          <p:cNvPr id="17431" name="Text Box 28"/>
          <p:cNvSpPr txBox="1">
            <a:spLocks noChangeArrowheads="1"/>
          </p:cNvSpPr>
          <p:nvPr/>
        </p:nvSpPr>
        <p:spPr bwMode="auto">
          <a:xfrm>
            <a:off x="6396037" y="2039541"/>
            <a:ext cx="440826" cy="173124"/>
          </a:xfrm>
          <a:prstGeom prst="rect">
            <a:avLst/>
          </a:prstGeom>
          <a:noFill/>
          <a:ln w="9525">
            <a:noFill/>
            <a:miter lim="800000"/>
            <a:headEnd/>
            <a:tailEnd/>
          </a:ln>
        </p:spPr>
        <p:txBody>
          <a:bodyPr wrap="none" lIns="0" tIns="0" rIns="0" bIns="0">
            <a:spAutoFit/>
          </a:bodyPr>
          <a:lstStyle/>
          <a:p>
            <a:pPr marL="142875" indent="-142875" defTabSz="621506" eaLnBrk="0" hangingPunct="0">
              <a:spcBef>
                <a:spcPts val="179"/>
              </a:spcBef>
              <a:buSzPct val="132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125">
                <a:latin typeface="Helvetica" charset="0"/>
              </a:rPr>
              <a:t>grades</a:t>
            </a:r>
          </a:p>
        </p:txBody>
      </p:sp>
      <p:sp>
        <p:nvSpPr>
          <p:cNvPr id="29" name="Title 28"/>
          <p:cNvSpPr>
            <a:spLocks noGrp="1"/>
          </p:cNvSpPr>
          <p:nvPr>
            <p:ph type="title"/>
          </p:nvPr>
        </p:nvSpPr>
        <p:spPr/>
        <p:txBody>
          <a:bodyPr/>
          <a:lstStyle/>
          <a:p>
            <a:r>
              <a:rPr lang="en-GB" sz="2400" b="1" dirty="0">
                <a:solidFill>
                  <a:srgbClr val="ED7D31"/>
                </a:solidFill>
                <a:latin typeface="Work Sans"/>
                <a:ea typeface="+mn-ea"/>
                <a:cs typeface="+mn-cs"/>
              </a:rPr>
              <a:t>Creating an Array</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757246" y="1167594"/>
            <a:ext cx="6743972" cy="1972335"/>
          </a:xfrm>
          <a:prstGeom prst="rect">
            <a:avLst/>
          </a:prstGeom>
          <a:noFill/>
          <a:ln w="9525">
            <a:noFill/>
            <a:miter lim="800000"/>
            <a:headEnd/>
            <a:tailEnd/>
          </a:ln>
        </p:spPr>
        <p:txBody>
          <a:bodyPr wrap="square" lIns="0" tIns="0" rIns="0" bIns="0">
            <a:spAutoFit/>
          </a:bodyPr>
          <a:lstStyle/>
          <a:p>
            <a:pPr marL="142875" indent="-142875" defTabSz="621506" eaLnBrk="0" hangingPunct="0">
              <a:spcBef>
                <a:spcPts val="179"/>
              </a:spcBef>
              <a:buClr>
                <a:srgbClr val="000000"/>
              </a:buClr>
              <a:buSzPct val="59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650" dirty="0">
                <a:latin typeface="Helvetica" charset="0"/>
              </a:rPr>
              <a:t>	</a:t>
            </a:r>
            <a:r>
              <a:rPr lang="en-GB" dirty="0"/>
              <a:t>Because array elements are initialized to 0, the array should be initialized with usable values before the array is used.</a:t>
            </a:r>
          </a:p>
          <a:p>
            <a:pPr marL="292894" lvl="1" indent="-147638" defTabSz="621506" eaLnBrk="0" hangingPunct="0">
              <a:spcBef>
                <a:spcPts val="179"/>
              </a:spcBef>
              <a:buClr>
                <a:srgbClr val="000000"/>
              </a:buClr>
              <a:buSzPct val="84000"/>
              <a:buFont typeface="Arial" pitchFamily="34" charset="0"/>
              <a:buChar char="•"/>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dirty="0"/>
              <a:t>	This can be done with a loop</a:t>
            </a:r>
          </a:p>
          <a:p>
            <a:pPr marL="292894" lvl="1" indent="-147638" defTabSz="621506" eaLnBrk="0" hangingPunct="0">
              <a:spcBef>
                <a:spcPts val="179"/>
              </a:spcBef>
              <a:buClr>
                <a:srgbClr val="000000"/>
              </a:buClr>
              <a:buSzPct val="84000"/>
              <a:buFont typeface="Arial" pitchFamily="34" charset="0"/>
              <a:buChar char="•"/>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dirty="0"/>
              <a:t>	Arrays have a length attribute which can be used for bounds checking</a:t>
            </a:r>
          </a:p>
          <a:p>
            <a:pPr marL="292894" lvl="1" indent="-147638" defTabSz="621506" eaLnBrk="0" hangingPunct="0">
              <a:spcBef>
                <a:spcPts val="179"/>
              </a:spcBef>
              <a:buClr>
                <a:srgbClr val="000000"/>
              </a:buClr>
              <a:buSzPct val="84000"/>
              <a:buFont typeface="Arial" pitchFamily="34" charset="0"/>
              <a:buChar char="•"/>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dirty="0"/>
              <a:t>	Elements are accessed using an index and []</a:t>
            </a:r>
          </a:p>
          <a:p>
            <a:pPr marL="142875" indent="-142875" defTabSz="621506" eaLnBrk="0" hangingPunct="0">
              <a:spcBef>
                <a:spcPts val="179"/>
              </a:spcBef>
              <a:buSzPct val="58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endParaRPr lang="en-GB" sz="1350" dirty="0">
              <a:latin typeface="Helvetica" charset="0"/>
            </a:endParaRPr>
          </a:p>
        </p:txBody>
      </p:sp>
      <p:grpSp>
        <p:nvGrpSpPr>
          <p:cNvPr id="18437" name="Group 5"/>
          <p:cNvGrpSpPr>
            <a:grpSpLocks/>
          </p:cNvGrpSpPr>
          <p:nvPr/>
        </p:nvGrpSpPr>
        <p:grpSpPr bwMode="auto">
          <a:xfrm>
            <a:off x="4667846" y="3139929"/>
            <a:ext cx="4245769" cy="1488281"/>
            <a:chOff x="968" y="2173"/>
            <a:chExt cx="3931" cy="1378"/>
          </a:xfrm>
        </p:grpSpPr>
        <p:sp>
          <p:nvSpPr>
            <p:cNvPr id="18442" name="AutoShape 6"/>
            <p:cNvSpPr>
              <a:spLocks noChangeArrowheads="1"/>
            </p:cNvSpPr>
            <p:nvPr/>
          </p:nvSpPr>
          <p:spPr bwMode="auto">
            <a:xfrm>
              <a:off x="968" y="2173"/>
              <a:ext cx="3931" cy="1378"/>
            </a:xfrm>
            <a:prstGeom prst="roundRect">
              <a:avLst>
                <a:gd name="adj" fmla="val 69"/>
              </a:avLst>
            </a:prstGeom>
            <a:solidFill>
              <a:srgbClr val="FFFFCC"/>
            </a:solidFill>
            <a:ln w="9360">
              <a:solidFill>
                <a:srgbClr val="000000"/>
              </a:solidFill>
              <a:round/>
              <a:headEnd/>
              <a:tailEnd/>
            </a:ln>
          </p:spPr>
          <p:txBody>
            <a:bodyPr wrap="none" anchor="ctr"/>
            <a:lstStyle/>
            <a:p>
              <a:endParaRPr lang="en-US" sz="1350"/>
            </a:p>
          </p:txBody>
        </p:sp>
        <p:sp>
          <p:nvSpPr>
            <p:cNvPr id="18443" name="Text Box 7"/>
            <p:cNvSpPr txBox="1">
              <a:spLocks noChangeArrowheads="1"/>
            </p:cNvSpPr>
            <p:nvPr/>
          </p:nvSpPr>
          <p:spPr bwMode="auto">
            <a:xfrm>
              <a:off x="1142" y="2319"/>
              <a:ext cx="3402" cy="1145"/>
            </a:xfrm>
            <a:prstGeom prst="rect">
              <a:avLst/>
            </a:prstGeom>
            <a:noFill/>
            <a:ln w="9525">
              <a:noFill/>
              <a:miter lim="800000"/>
              <a:headEnd/>
              <a:tailEnd/>
            </a:ln>
          </p:spPr>
          <p:txBody>
            <a:bodyPr lIns="0" tIns="0" rIns="0" bIns="0">
              <a:spAutoFit/>
            </a:bodyPr>
            <a:lstStyle/>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730229" algn="l"/>
                  <a:tab pos="4040981" algn="l"/>
                  <a:tab pos="4352925" algn="l"/>
                  <a:tab pos="4663679" algn="l"/>
                  <a:tab pos="4974431" algn="l"/>
                  <a:tab pos="5285185" algn="l"/>
                  <a:tab pos="5597129" algn="l"/>
                  <a:tab pos="5907881" algn="l"/>
                  <a:tab pos="6218635" algn="l"/>
                  <a:tab pos="6529388" algn="l"/>
                  <a:tab pos="6841331" algn="l"/>
                  <a:tab pos="7152085" algn="l"/>
                </a:tabLst>
              </a:pPr>
              <a:r>
                <a:rPr lang="en-GB" sz="1200" dirty="0">
                  <a:latin typeface="Courier" pitchFamily="49" charset="0"/>
                </a:rPr>
                <a:t>int[] sequence = new int[5];	</a:t>
              </a:r>
            </a:p>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730229" algn="l"/>
                  <a:tab pos="4040981" algn="l"/>
                  <a:tab pos="4352925" algn="l"/>
                  <a:tab pos="4663679" algn="l"/>
                  <a:tab pos="4974431" algn="l"/>
                  <a:tab pos="5285185" algn="l"/>
                  <a:tab pos="5597129" algn="l"/>
                  <a:tab pos="5907881" algn="l"/>
                  <a:tab pos="6218635" algn="l"/>
                  <a:tab pos="6529388" algn="l"/>
                  <a:tab pos="6841331" algn="l"/>
                  <a:tab pos="7152085" algn="l"/>
                </a:tabLst>
              </a:pPr>
              <a:endParaRPr lang="en-GB" sz="1200" dirty="0">
                <a:latin typeface="Courier" pitchFamily="49" charset="0"/>
              </a:endParaRPr>
            </a:p>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730229" algn="l"/>
                  <a:tab pos="4040981" algn="l"/>
                  <a:tab pos="4352925" algn="l"/>
                  <a:tab pos="4663679" algn="l"/>
                  <a:tab pos="4974431" algn="l"/>
                  <a:tab pos="5285185" algn="l"/>
                  <a:tab pos="5597129" algn="l"/>
                  <a:tab pos="5907881" algn="l"/>
                  <a:tab pos="6218635" algn="l"/>
                  <a:tab pos="6529388" algn="l"/>
                  <a:tab pos="6841331" algn="l"/>
                  <a:tab pos="7152085" algn="l"/>
                </a:tabLst>
              </a:pPr>
              <a:r>
                <a:rPr lang="en-GB" sz="1200" dirty="0">
                  <a:latin typeface="Courier" pitchFamily="49" charset="0"/>
                </a:rPr>
                <a:t>for (int </a:t>
              </a:r>
              <a:r>
                <a:rPr lang="en-GB" sz="1200" dirty="0" err="1">
                  <a:latin typeface="Courier" pitchFamily="49" charset="0"/>
                </a:rPr>
                <a:t>i</a:t>
              </a:r>
              <a:r>
                <a:rPr lang="en-GB" sz="1200" dirty="0">
                  <a:latin typeface="Courier" pitchFamily="49" charset="0"/>
                </a:rPr>
                <a:t>=0; </a:t>
              </a:r>
              <a:r>
                <a:rPr lang="en-GB" sz="1200" dirty="0" err="1">
                  <a:latin typeface="Courier" pitchFamily="49" charset="0"/>
                </a:rPr>
                <a:t>i</a:t>
              </a:r>
              <a:r>
                <a:rPr lang="en-GB" sz="1200" dirty="0">
                  <a:latin typeface="Courier" pitchFamily="49" charset="0"/>
                </a:rPr>
                <a:t>&lt; </a:t>
              </a:r>
              <a:r>
                <a:rPr lang="en-GB" sz="1200" dirty="0" err="1">
                  <a:latin typeface="Courier" pitchFamily="49" charset="0"/>
                </a:rPr>
                <a:t>sequence.length</a:t>
              </a:r>
              <a:r>
                <a:rPr lang="en-GB" sz="1200" dirty="0">
                  <a:latin typeface="Courier" pitchFamily="49" charset="0"/>
                </a:rPr>
                <a:t>; </a:t>
              </a:r>
              <a:r>
                <a:rPr lang="en-GB" sz="1200" dirty="0" err="1">
                  <a:latin typeface="Courier" pitchFamily="49" charset="0"/>
                </a:rPr>
                <a:t>i</a:t>
              </a:r>
              <a:r>
                <a:rPr lang="en-GB" sz="1200" dirty="0">
                  <a:latin typeface="Courier" pitchFamily="49" charset="0"/>
                </a:rPr>
                <a:t>++)</a:t>
              </a:r>
            </a:p>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730229" algn="l"/>
                  <a:tab pos="4040981" algn="l"/>
                  <a:tab pos="4352925" algn="l"/>
                  <a:tab pos="4663679" algn="l"/>
                  <a:tab pos="4974431" algn="l"/>
                  <a:tab pos="5285185" algn="l"/>
                  <a:tab pos="5597129" algn="l"/>
                  <a:tab pos="5907881" algn="l"/>
                  <a:tab pos="6218635" algn="l"/>
                  <a:tab pos="6529388" algn="l"/>
                  <a:tab pos="6841331" algn="l"/>
                  <a:tab pos="7152085" algn="l"/>
                </a:tabLst>
              </a:pPr>
              <a:r>
                <a:rPr lang="en-GB" sz="1200" dirty="0">
                  <a:latin typeface="Courier" pitchFamily="49" charset="0"/>
                </a:rPr>
                <a:t>{</a:t>
              </a:r>
            </a:p>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730229" algn="l"/>
                  <a:tab pos="4040981" algn="l"/>
                  <a:tab pos="4352925" algn="l"/>
                  <a:tab pos="4663679" algn="l"/>
                  <a:tab pos="4974431" algn="l"/>
                  <a:tab pos="5285185" algn="l"/>
                  <a:tab pos="5597129" algn="l"/>
                  <a:tab pos="5907881" algn="l"/>
                  <a:tab pos="6218635" algn="l"/>
                  <a:tab pos="6529388" algn="l"/>
                  <a:tab pos="6841331" algn="l"/>
                  <a:tab pos="7152085" algn="l"/>
                </a:tabLst>
              </a:pPr>
              <a:r>
                <a:rPr lang="en-GB" sz="1200" dirty="0">
                  <a:latin typeface="Courier" pitchFamily="49" charset="0"/>
                </a:rPr>
                <a:t>	sequence[</a:t>
              </a:r>
              <a:r>
                <a:rPr lang="en-GB" sz="1200" dirty="0" err="1">
                  <a:latin typeface="Courier" pitchFamily="49" charset="0"/>
                </a:rPr>
                <a:t>i</a:t>
              </a:r>
              <a:r>
                <a:rPr lang="en-GB" sz="1200" dirty="0">
                  <a:latin typeface="Courier" pitchFamily="49" charset="0"/>
                </a:rPr>
                <a:t>] = </a:t>
              </a:r>
              <a:r>
                <a:rPr lang="en-GB" sz="1200" dirty="0" err="1">
                  <a:latin typeface="Courier" pitchFamily="49" charset="0"/>
                </a:rPr>
                <a:t>i</a:t>
              </a:r>
              <a:r>
                <a:rPr lang="en-GB" sz="1200" dirty="0">
                  <a:latin typeface="Courier" pitchFamily="49" charset="0"/>
                </a:rPr>
                <a:t> * 25;</a:t>
              </a:r>
            </a:p>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730229" algn="l"/>
                  <a:tab pos="4040981" algn="l"/>
                  <a:tab pos="4352925" algn="l"/>
                  <a:tab pos="4663679" algn="l"/>
                  <a:tab pos="4974431" algn="l"/>
                  <a:tab pos="5285185" algn="l"/>
                  <a:tab pos="5597129" algn="l"/>
                  <a:tab pos="5907881" algn="l"/>
                  <a:tab pos="6218635" algn="l"/>
                  <a:tab pos="6529388" algn="l"/>
                  <a:tab pos="6841331" algn="l"/>
                  <a:tab pos="7152085" algn="l"/>
                </a:tabLst>
              </a:pPr>
              <a:r>
                <a:rPr lang="en-GB" sz="1200" dirty="0">
                  <a:latin typeface="Courier" pitchFamily="49" charset="0"/>
                </a:rPr>
                <a:t>}</a:t>
              </a:r>
            </a:p>
          </p:txBody>
        </p:sp>
      </p:grpSp>
      <p:sp>
        <p:nvSpPr>
          <p:cNvPr id="18438" name="Text Box 8"/>
          <p:cNvSpPr txBox="1">
            <a:spLocks noChangeArrowheads="1"/>
          </p:cNvSpPr>
          <p:nvPr/>
        </p:nvSpPr>
        <p:spPr bwMode="auto">
          <a:xfrm>
            <a:off x="7018866" y="4691931"/>
            <a:ext cx="1894749" cy="371897"/>
          </a:xfrm>
          <a:prstGeom prst="rect">
            <a:avLst/>
          </a:prstGeom>
          <a:noFill/>
          <a:ln w="9525">
            <a:noFill/>
            <a:miter lim="800000"/>
            <a:headEnd/>
            <a:tailEnd/>
          </a:ln>
        </p:spPr>
        <p:txBody>
          <a:bodyPr wrap="none" lIns="0" tIns="0" rIns="0" bIns="0">
            <a:spAutoFit/>
          </a:bodyPr>
          <a:lstStyle/>
          <a:p>
            <a:pPr marL="142875" indent="-142875" defTabSz="621506" eaLnBrk="0" hangingPunct="0">
              <a:spcBef>
                <a:spcPts val="179"/>
              </a:spcBef>
              <a:buSzPct val="132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125" dirty="0">
                <a:latin typeface="Helvetica" charset="0"/>
              </a:rPr>
              <a:t>array length: ensures loop</a:t>
            </a:r>
          </a:p>
          <a:p>
            <a:pPr marL="142875" indent="-142875" defTabSz="621506" eaLnBrk="0" hangingPunct="0">
              <a:spcBef>
                <a:spcPts val="179"/>
              </a:spcBef>
              <a:buSzPct val="132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125" dirty="0">
                <a:latin typeface="Helvetica" charset="0"/>
              </a:rPr>
              <a:t>won't go past end of the array</a:t>
            </a:r>
          </a:p>
        </p:txBody>
      </p:sp>
      <p:sp>
        <p:nvSpPr>
          <p:cNvPr id="18439" name="Line 9"/>
          <p:cNvSpPr>
            <a:spLocks noChangeShapeType="1"/>
          </p:cNvSpPr>
          <p:nvPr/>
        </p:nvSpPr>
        <p:spPr bwMode="auto">
          <a:xfrm flipH="1" flipV="1">
            <a:off x="7558087" y="3957637"/>
            <a:ext cx="828653" cy="734292"/>
          </a:xfrm>
          <a:prstGeom prst="line">
            <a:avLst/>
          </a:prstGeom>
          <a:noFill/>
          <a:ln w="9360">
            <a:solidFill>
              <a:srgbClr val="000000"/>
            </a:solidFill>
            <a:round/>
            <a:headEnd/>
            <a:tailEnd type="triangle" w="lg" len="lg"/>
          </a:ln>
        </p:spPr>
        <p:txBody>
          <a:bodyPr/>
          <a:lstStyle/>
          <a:p>
            <a:endParaRPr lang="en-GB" sz="1350"/>
          </a:p>
        </p:txBody>
      </p:sp>
      <p:sp>
        <p:nvSpPr>
          <p:cNvPr id="18440" name="Text Box 10"/>
          <p:cNvSpPr txBox="1">
            <a:spLocks noChangeArrowheads="1"/>
          </p:cNvSpPr>
          <p:nvPr/>
        </p:nvSpPr>
        <p:spPr bwMode="auto">
          <a:xfrm>
            <a:off x="3273787" y="4691931"/>
            <a:ext cx="2444580" cy="371897"/>
          </a:xfrm>
          <a:prstGeom prst="rect">
            <a:avLst/>
          </a:prstGeom>
          <a:noFill/>
          <a:ln w="9525">
            <a:noFill/>
            <a:miter lim="800000"/>
            <a:headEnd/>
            <a:tailEnd/>
          </a:ln>
        </p:spPr>
        <p:txBody>
          <a:bodyPr wrap="none" lIns="0" tIns="0" rIns="0" bIns="0">
            <a:spAutoFit/>
          </a:bodyPr>
          <a:lstStyle/>
          <a:p>
            <a:pPr marL="142875" indent="-142875" defTabSz="621506" eaLnBrk="0" hangingPunct="0">
              <a:spcBef>
                <a:spcPts val="179"/>
              </a:spcBef>
              <a:buSzPct val="132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125" dirty="0">
                <a:latin typeface="Helvetica" charset="0"/>
              </a:rPr>
              <a:t>Array element being accessed.  In this</a:t>
            </a:r>
          </a:p>
          <a:p>
            <a:pPr marL="142875" indent="-142875" defTabSz="621506" eaLnBrk="0" hangingPunct="0">
              <a:spcBef>
                <a:spcPts val="179"/>
              </a:spcBef>
              <a:buSzPct val="132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125" dirty="0">
                <a:latin typeface="Helvetica" charset="0"/>
              </a:rPr>
              <a:t>case, it is being assigned a value.</a:t>
            </a:r>
          </a:p>
        </p:txBody>
      </p:sp>
      <p:sp>
        <p:nvSpPr>
          <p:cNvPr id="18441" name="Line 11"/>
          <p:cNvSpPr>
            <a:spLocks noChangeShapeType="1"/>
          </p:cNvSpPr>
          <p:nvPr/>
        </p:nvSpPr>
        <p:spPr bwMode="auto">
          <a:xfrm flipV="1">
            <a:off x="5307807" y="4371974"/>
            <a:ext cx="514350" cy="319951"/>
          </a:xfrm>
          <a:prstGeom prst="line">
            <a:avLst/>
          </a:prstGeom>
          <a:noFill/>
          <a:ln w="9360">
            <a:solidFill>
              <a:srgbClr val="000000"/>
            </a:solidFill>
            <a:round/>
            <a:headEnd/>
            <a:tailEnd type="triangle" w="lg" len="lg"/>
          </a:ln>
        </p:spPr>
        <p:txBody>
          <a:bodyPr/>
          <a:lstStyle/>
          <a:p>
            <a:endParaRPr lang="en-GB" sz="1350"/>
          </a:p>
        </p:txBody>
      </p:sp>
      <p:sp>
        <p:nvSpPr>
          <p:cNvPr id="12" name="Title 11"/>
          <p:cNvSpPr>
            <a:spLocks noGrp="1"/>
          </p:cNvSpPr>
          <p:nvPr>
            <p:ph type="title"/>
          </p:nvPr>
        </p:nvSpPr>
        <p:spPr/>
        <p:txBody>
          <a:bodyPr/>
          <a:lstStyle/>
          <a:p>
            <a:r>
              <a:rPr lang="en-GB" sz="2400" b="1" dirty="0">
                <a:solidFill>
                  <a:srgbClr val="ED7D31"/>
                </a:solidFill>
                <a:latin typeface="Work Sans"/>
                <a:ea typeface="+mn-ea"/>
                <a:cs typeface="+mn-cs"/>
              </a:rPr>
              <a:t>Creating an Array</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721519" y="1113589"/>
            <a:ext cx="6778508" cy="1115690"/>
          </a:xfrm>
          <a:prstGeom prst="rect">
            <a:avLst/>
          </a:prstGeom>
          <a:noFill/>
          <a:ln w="9525">
            <a:noFill/>
            <a:miter lim="800000"/>
            <a:headEnd/>
            <a:tailEnd/>
          </a:ln>
        </p:spPr>
        <p:txBody>
          <a:bodyPr wrap="square" lIns="0" tIns="0" rIns="0" bIns="0">
            <a:spAutoFit/>
          </a:bodyPr>
          <a:lstStyle/>
          <a:p>
            <a:pPr defTabSz="621506" eaLnBrk="0" hangingPunct="0">
              <a:spcBef>
                <a:spcPts val="179"/>
              </a:spcBef>
              <a:buClr>
                <a:srgbClr val="000000"/>
              </a:buClr>
              <a:buSzPct val="59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dirty="0"/>
              <a:t>Another way of initializing lists is by using </a:t>
            </a:r>
            <a:r>
              <a:rPr lang="en-GB" dirty="0" err="1"/>
              <a:t>initializer</a:t>
            </a:r>
            <a:r>
              <a:rPr lang="en-GB" dirty="0"/>
              <a:t> lists.</a:t>
            </a:r>
          </a:p>
          <a:p>
            <a:pPr marL="145256" lvl="1" defTabSz="621506" eaLnBrk="0" hangingPunct="0">
              <a:spcBef>
                <a:spcPts val="179"/>
              </a:spcBef>
              <a:buClr>
                <a:srgbClr val="000000"/>
              </a:buClr>
              <a:buSzPct val="8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dirty="0"/>
              <a:t>The array is automatically created</a:t>
            </a:r>
          </a:p>
          <a:p>
            <a:pPr marL="145256" lvl="1" defTabSz="621506" eaLnBrk="0" hangingPunct="0">
              <a:spcBef>
                <a:spcPts val="179"/>
              </a:spcBef>
              <a:buClr>
                <a:srgbClr val="000000"/>
              </a:buClr>
              <a:buSzPct val="8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dirty="0"/>
              <a:t>The array size is computed from the number of items in the list.</a:t>
            </a:r>
          </a:p>
          <a:p>
            <a:pPr marL="142875" indent="-142875" defTabSz="621506" eaLnBrk="0" hangingPunct="0">
              <a:spcBef>
                <a:spcPts val="179"/>
              </a:spcBef>
              <a:buSzPct val="58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endParaRPr lang="en-GB" sz="1350" dirty="0">
              <a:latin typeface="Helvetica" charset="0"/>
            </a:endParaRPr>
          </a:p>
        </p:txBody>
      </p:sp>
      <p:sp>
        <p:nvSpPr>
          <p:cNvPr id="19468" name="Text Box 7"/>
          <p:cNvSpPr txBox="1">
            <a:spLocks noChangeArrowheads="1"/>
          </p:cNvSpPr>
          <p:nvPr/>
        </p:nvSpPr>
        <p:spPr bwMode="auto">
          <a:xfrm>
            <a:off x="776282" y="2725132"/>
            <a:ext cx="3626130" cy="184913"/>
          </a:xfrm>
          <a:prstGeom prst="rect">
            <a:avLst/>
          </a:prstGeom>
          <a:solidFill>
            <a:schemeClr val="accent2">
              <a:lumMod val="20000"/>
              <a:lumOff val="80000"/>
            </a:schemeClr>
          </a:solidFill>
          <a:ln w="9525">
            <a:noFill/>
            <a:miter lim="800000"/>
            <a:headEnd/>
            <a:tailEnd/>
          </a:ln>
        </p:spPr>
        <p:txBody>
          <a:bodyPr lIns="0" tIns="0" rIns="0" bIns="0">
            <a:spAutoFit/>
          </a:bodyPr>
          <a:lstStyle/>
          <a:p>
            <a:pPr marL="142875" indent="-142875" defTabSz="621506" eaLnBrk="0" hangingPunct="0">
              <a:spcBef>
                <a:spcPts val="179"/>
              </a:spcBef>
              <a:buSzPct val="10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200" dirty="0">
                <a:latin typeface="Courier" pitchFamily="49" charset="0"/>
              </a:rPr>
              <a:t>int[] grades = {100, 96, 78, 86, 93};</a:t>
            </a:r>
          </a:p>
        </p:txBody>
      </p:sp>
      <p:sp>
        <p:nvSpPr>
          <p:cNvPr id="19466" name="Text Box 10"/>
          <p:cNvSpPr txBox="1">
            <a:spLocks noChangeArrowheads="1"/>
          </p:cNvSpPr>
          <p:nvPr/>
        </p:nvSpPr>
        <p:spPr bwMode="auto">
          <a:xfrm>
            <a:off x="776282" y="2204589"/>
            <a:ext cx="3677653" cy="394817"/>
          </a:xfrm>
          <a:prstGeom prst="rect">
            <a:avLst/>
          </a:prstGeom>
          <a:solidFill>
            <a:schemeClr val="accent2">
              <a:lumMod val="20000"/>
              <a:lumOff val="80000"/>
            </a:schemeClr>
          </a:solidFill>
          <a:ln w="9525">
            <a:noFill/>
            <a:miter lim="800000"/>
            <a:headEnd/>
            <a:tailEnd/>
          </a:ln>
        </p:spPr>
        <p:txBody>
          <a:bodyPr lIns="0" tIns="0" rIns="0" bIns="0">
            <a:spAutoFit/>
          </a:bodyPr>
          <a:lstStyle/>
          <a:p>
            <a:pPr marL="142875" indent="-142875" defTabSz="621506" eaLnBrk="0" hangingPunct="0">
              <a:spcBef>
                <a:spcPts val="179"/>
              </a:spcBef>
              <a:buSzPct val="10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200" dirty="0">
                <a:latin typeface="Courier" pitchFamily="49" charset="0"/>
              </a:rPr>
              <a:t>type[] </a:t>
            </a:r>
            <a:r>
              <a:rPr lang="en-GB" sz="1200" dirty="0" err="1">
                <a:latin typeface="Courier" pitchFamily="49" charset="0"/>
              </a:rPr>
              <a:t>arrayName</a:t>
            </a:r>
            <a:r>
              <a:rPr lang="en-GB" sz="1200" dirty="0">
                <a:latin typeface="Courier" pitchFamily="49" charset="0"/>
              </a:rPr>
              <a:t> = {</a:t>
            </a:r>
            <a:r>
              <a:rPr lang="en-GB" sz="1200" dirty="0" err="1">
                <a:latin typeface="Courier" pitchFamily="49" charset="0"/>
              </a:rPr>
              <a:t>initializer_list</a:t>
            </a:r>
            <a:r>
              <a:rPr lang="en-GB" sz="1200" dirty="0">
                <a:latin typeface="Courier" pitchFamily="49" charset="0"/>
              </a:rPr>
              <a:t>};</a:t>
            </a:r>
          </a:p>
          <a:p>
            <a:pPr marL="142875" indent="-142875" defTabSz="621506" eaLnBrk="0" hangingPunct="0">
              <a:spcBef>
                <a:spcPts val="179"/>
              </a:spcBef>
              <a:buSzPct val="10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endParaRPr lang="en-GB" sz="1200" dirty="0">
              <a:latin typeface="Courier" pitchFamily="49" charset="0"/>
            </a:endParaRPr>
          </a:p>
        </p:txBody>
      </p:sp>
      <p:sp>
        <p:nvSpPr>
          <p:cNvPr id="19464" name="Text Box 12"/>
          <p:cNvSpPr txBox="1">
            <a:spLocks noChangeArrowheads="1"/>
          </p:cNvSpPr>
          <p:nvPr/>
        </p:nvSpPr>
        <p:spPr bwMode="auto">
          <a:xfrm>
            <a:off x="776282" y="3280172"/>
            <a:ext cx="3840956" cy="815608"/>
          </a:xfrm>
          <a:prstGeom prst="rect">
            <a:avLst/>
          </a:prstGeom>
          <a:solidFill>
            <a:schemeClr val="accent2">
              <a:lumMod val="20000"/>
              <a:lumOff val="80000"/>
            </a:schemeClr>
          </a:solidFill>
          <a:ln w="9525">
            <a:noFill/>
            <a:miter lim="800000"/>
            <a:headEnd/>
            <a:tailEnd/>
          </a:ln>
        </p:spPr>
        <p:txBody>
          <a:bodyPr lIns="0" tIns="0" rIns="0" bIns="0">
            <a:spAutoFit/>
          </a:bodyPr>
          <a:lstStyle/>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730229" algn="l"/>
                <a:tab pos="4040981" algn="l"/>
                <a:tab pos="4352925" algn="l"/>
                <a:tab pos="4663679" algn="l"/>
                <a:tab pos="4974431" algn="l"/>
                <a:tab pos="5285185" algn="l"/>
                <a:tab pos="5597129" algn="l"/>
                <a:tab pos="5907881" algn="l"/>
                <a:tab pos="6218635" algn="l"/>
                <a:tab pos="6529388" algn="l"/>
                <a:tab pos="6841331" algn="l"/>
                <a:tab pos="7152085" algn="l"/>
              </a:tabLst>
            </a:pPr>
            <a:r>
              <a:rPr lang="en-GB" sz="1200" dirty="0">
                <a:latin typeface="Courier" pitchFamily="49" charset="0"/>
              </a:rPr>
              <a:t>String[] colours = {	"Red", "Orange",</a:t>
            </a:r>
          </a:p>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730229" algn="l"/>
                <a:tab pos="4040981" algn="l"/>
                <a:tab pos="4352925" algn="l"/>
                <a:tab pos="4663679" algn="l"/>
                <a:tab pos="4974431" algn="l"/>
                <a:tab pos="5285185" algn="l"/>
                <a:tab pos="5597129" algn="l"/>
                <a:tab pos="5907881" algn="l"/>
                <a:tab pos="6218635" algn="l"/>
                <a:tab pos="6529388" algn="l"/>
                <a:tab pos="6841331" algn="l"/>
                <a:tab pos="7152085" algn="l"/>
              </a:tabLst>
            </a:pPr>
            <a:r>
              <a:rPr lang="en-GB" sz="1200" dirty="0">
                <a:latin typeface="Courier" pitchFamily="49" charset="0"/>
              </a:rPr>
              <a:t>				"Yellow", "Green",</a:t>
            </a:r>
          </a:p>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730229" algn="l"/>
                <a:tab pos="4040981" algn="l"/>
                <a:tab pos="4352925" algn="l"/>
                <a:tab pos="4663679" algn="l"/>
                <a:tab pos="4974431" algn="l"/>
                <a:tab pos="5285185" algn="l"/>
                <a:tab pos="5597129" algn="l"/>
                <a:tab pos="5907881" algn="l"/>
                <a:tab pos="6218635" algn="l"/>
                <a:tab pos="6529388" algn="l"/>
                <a:tab pos="6841331" algn="l"/>
                <a:tab pos="7152085" algn="l"/>
              </a:tabLst>
            </a:pPr>
            <a:r>
              <a:rPr lang="en-GB" sz="1200" dirty="0">
                <a:latin typeface="Courier" pitchFamily="49" charset="0"/>
              </a:rPr>
              <a:t>				"Blue", "Indigo",</a:t>
            </a:r>
          </a:p>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730229" algn="l"/>
                <a:tab pos="4040981" algn="l"/>
                <a:tab pos="4352925" algn="l"/>
                <a:tab pos="4663679" algn="l"/>
                <a:tab pos="4974431" algn="l"/>
                <a:tab pos="5285185" algn="l"/>
                <a:tab pos="5597129" algn="l"/>
                <a:tab pos="5907881" algn="l"/>
                <a:tab pos="6218635" algn="l"/>
                <a:tab pos="6529388" algn="l"/>
                <a:tab pos="6841331" algn="l"/>
                <a:tab pos="7152085" algn="l"/>
              </a:tabLst>
            </a:pPr>
            <a:r>
              <a:rPr lang="en-GB" sz="1200" dirty="0">
                <a:latin typeface="Courier" pitchFamily="49" charset="0"/>
              </a:rPr>
              <a:t>				"Violet"}; </a:t>
            </a:r>
          </a:p>
        </p:txBody>
      </p:sp>
      <p:sp>
        <p:nvSpPr>
          <p:cNvPr id="13" name="Title 12"/>
          <p:cNvSpPr>
            <a:spLocks noGrp="1"/>
          </p:cNvSpPr>
          <p:nvPr>
            <p:ph type="title"/>
          </p:nvPr>
        </p:nvSpPr>
        <p:spPr/>
        <p:txBody>
          <a:bodyPr/>
          <a:lstStyle/>
          <a:p>
            <a:r>
              <a:rPr lang="en-GB" sz="2400" b="1" dirty="0">
                <a:solidFill>
                  <a:srgbClr val="ED7D31"/>
                </a:solidFill>
                <a:latin typeface="Work Sans"/>
                <a:ea typeface="+mn-ea"/>
                <a:cs typeface="+mn-cs"/>
              </a:rPr>
              <a:t>Creating an Array</a:t>
            </a:r>
          </a:p>
        </p:txBody>
      </p:sp>
      <p:pic>
        <p:nvPicPr>
          <p:cNvPr id="14" name="Picture 13" descr="Diagram of an indexed array">
            <a:extLst>
              <a:ext uri="{FF2B5EF4-FFF2-40B4-BE49-F238E27FC236}">
                <a16:creationId xmlns:a16="http://schemas.microsoft.com/office/drawing/2014/main" id="{CEE54C92-1B05-4C7C-8ECC-3A7E28E6F4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5482" y="2401997"/>
            <a:ext cx="2992236" cy="1452201"/>
          </a:xfrm>
          <a:prstGeom prst="rect">
            <a:avLst/>
          </a:prstGeom>
        </p:spPr>
      </p:pic>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628650" y="1329612"/>
            <a:ext cx="6818561" cy="1995418"/>
          </a:xfrm>
          <a:prstGeom prst="rect">
            <a:avLst/>
          </a:prstGeom>
          <a:noFill/>
          <a:ln w="9525">
            <a:noFill/>
            <a:miter lim="800000"/>
            <a:headEnd/>
            <a:tailEnd/>
          </a:ln>
        </p:spPr>
        <p:txBody>
          <a:bodyPr wrap="square" lIns="0" tIns="0" rIns="0" bIns="0">
            <a:spAutoFit/>
          </a:bodyPr>
          <a:lstStyle/>
          <a:p>
            <a:pPr marL="142875" indent="-142875" defTabSz="621506" eaLnBrk="0" hangingPunct="0">
              <a:spcBef>
                <a:spcPts val="179"/>
              </a:spcBef>
              <a:buClr>
                <a:srgbClr val="000000"/>
              </a:buClr>
              <a:buSzPct val="59000"/>
              <a:buFont typeface="Arial" pitchFamily="34" charset="0"/>
              <a:buChar char="•"/>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dirty="0"/>
              <a:t>Whenever an array is accessed, the index is checked to ensure that it within the bounds of the array.</a:t>
            </a:r>
          </a:p>
          <a:p>
            <a:pPr marL="142875" indent="-142875" defTabSz="621506" eaLnBrk="0" hangingPunct="0">
              <a:spcBef>
                <a:spcPts val="179"/>
              </a:spcBef>
              <a:buSzPct val="340000"/>
              <a:buFont typeface="Arial" pitchFamily="34" charset="0"/>
              <a:buChar char="•"/>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endParaRPr lang="en-GB" dirty="0"/>
          </a:p>
          <a:p>
            <a:pPr marL="142875" indent="-142875" defTabSz="621506" eaLnBrk="0" hangingPunct="0">
              <a:spcBef>
                <a:spcPts val="179"/>
              </a:spcBef>
              <a:buClr>
                <a:srgbClr val="000000"/>
              </a:buClr>
              <a:buSzPct val="59000"/>
              <a:buFont typeface="Arial" pitchFamily="34" charset="0"/>
              <a:buChar char="•"/>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dirty="0"/>
              <a:t>Attempts to access an array element outside the bounds of the array will cause an </a:t>
            </a:r>
            <a:r>
              <a:rPr lang="en-GB" i="1" dirty="0" err="1"/>
              <a:t>ArrayIndexOutOfBounds</a:t>
            </a:r>
            <a:r>
              <a:rPr lang="en-GB" dirty="0"/>
              <a:t> exception to be thrown.</a:t>
            </a:r>
          </a:p>
          <a:p>
            <a:pPr marL="142875" indent="-142875" defTabSz="621506" eaLnBrk="0" hangingPunct="0">
              <a:spcBef>
                <a:spcPts val="179"/>
              </a:spcBef>
              <a:buClr>
                <a:srgbClr val="000000"/>
              </a:buClr>
              <a:buSzPct val="59000"/>
              <a:buFont typeface="Arial" pitchFamily="34" charset="0"/>
              <a:buChar char="•"/>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endParaRPr lang="en-GB" sz="1650" dirty="0">
              <a:latin typeface="Helvetica" charset="0"/>
            </a:endParaRPr>
          </a:p>
          <a:p>
            <a:pPr marL="142875" indent="-142875" defTabSz="621506" eaLnBrk="0" hangingPunct="0">
              <a:spcBef>
                <a:spcPts val="179"/>
              </a:spcBef>
              <a:buSzPct val="59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endParaRPr lang="en-GB" sz="1650" dirty="0">
              <a:latin typeface="Helvetica" charset="0"/>
            </a:endParaRPr>
          </a:p>
        </p:txBody>
      </p:sp>
      <p:sp>
        <p:nvSpPr>
          <p:cNvPr id="20487" name="Text Box 7"/>
          <p:cNvSpPr txBox="1">
            <a:spLocks noChangeArrowheads="1"/>
          </p:cNvSpPr>
          <p:nvPr/>
        </p:nvSpPr>
        <p:spPr bwMode="auto">
          <a:xfrm>
            <a:off x="3028950" y="3073848"/>
            <a:ext cx="5554117" cy="1236236"/>
          </a:xfrm>
          <a:prstGeom prst="rect">
            <a:avLst/>
          </a:prstGeom>
          <a:solidFill>
            <a:schemeClr val="accent2">
              <a:lumMod val="20000"/>
              <a:lumOff val="80000"/>
            </a:schemeClr>
          </a:solidFill>
          <a:ln w="9525">
            <a:noFill/>
            <a:miter lim="800000"/>
            <a:headEnd/>
            <a:tailEnd/>
          </a:ln>
        </p:spPr>
        <p:txBody>
          <a:bodyPr wrap="square" lIns="0" tIns="0" rIns="0" bIns="0">
            <a:spAutoFit/>
          </a:bodyPr>
          <a:lstStyle/>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937397" algn="l"/>
                <a:tab pos="4040981" algn="l"/>
                <a:tab pos="4352925" algn="l"/>
                <a:tab pos="4663679" algn="l"/>
                <a:tab pos="4974431" algn="l"/>
                <a:tab pos="5285185" algn="l"/>
                <a:tab pos="5597129" algn="l"/>
                <a:tab pos="5907881" algn="l"/>
                <a:tab pos="6218635" algn="l"/>
                <a:tab pos="6529388" algn="l"/>
                <a:tab pos="6841331" algn="l"/>
                <a:tab pos="7152085" algn="l"/>
              </a:tabLst>
            </a:pPr>
            <a:r>
              <a:rPr lang="en-GB" sz="1200" dirty="0">
                <a:latin typeface="Courier" pitchFamily="49" charset="0"/>
              </a:rPr>
              <a:t>int[] sequence = new int[5];	</a:t>
            </a:r>
          </a:p>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937397" algn="l"/>
                <a:tab pos="4040981" algn="l"/>
                <a:tab pos="4352925" algn="l"/>
                <a:tab pos="4663679" algn="l"/>
                <a:tab pos="4974431" algn="l"/>
                <a:tab pos="5285185" algn="l"/>
                <a:tab pos="5597129" algn="l"/>
                <a:tab pos="5907881" algn="l"/>
                <a:tab pos="6218635" algn="l"/>
                <a:tab pos="6529388" algn="l"/>
                <a:tab pos="6841331" algn="l"/>
                <a:tab pos="7152085" algn="l"/>
              </a:tabLst>
            </a:pPr>
            <a:endParaRPr lang="en-GB" sz="1200" dirty="0">
              <a:latin typeface="Courier" pitchFamily="49" charset="0"/>
            </a:endParaRPr>
          </a:p>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937397" algn="l"/>
                <a:tab pos="4040981" algn="l"/>
                <a:tab pos="4352925" algn="l"/>
                <a:tab pos="4663679" algn="l"/>
                <a:tab pos="4974431" algn="l"/>
                <a:tab pos="5285185" algn="l"/>
                <a:tab pos="5597129" algn="l"/>
                <a:tab pos="5907881" algn="l"/>
                <a:tab pos="6218635" algn="l"/>
                <a:tab pos="6529388" algn="l"/>
                <a:tab pos="6841331" algn="l"/>
                <a:tab pos="7152085" algn="l"/>
              </a:tabLst>
            </a:pPr>
            <a:r>
              <a:rPr lang="en-GB" sz="1200" dirty="0">
                <a:latin typeface="Courier" pitchFamily="49" charset="0"/>
              </a:rPr>
              <a:t>sequence[0] = 50;				// ok</a:t>
            </a:r>
          </a:p>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937397" algn="l"/>
                <a:tab pos="4040981" algn="l"/>
                <a:tab pos="4352925" algn="l"/>
                <a:tab pos="4663679" algn="l"/>
                <a:tab pos="4974431" algn="l"/>
                <a:tab pos="5285185" algn="l"/>
                <a:tab pos="5597129" algn="l"/>
                <a:tab pos="5907881" algn="l"/>
                <a:tab pos="6218635" algn="l"/>
                <a:tab pos="6529388" algn="l"/>
                <a:tab pos="6841331" algn="l"/>
                <a:tab pos="7152085" algn="l"/>
              </a:tabLst>
            </a:pPr>
            <a:r>
              <a:rPr lang="en-GB" sz="1200" dirty="0">
                <a:latin typeface="Courier" pitchFamily="49" charset="0"/>
              </a:rPr>
              <a:t>sequence[1] = 60;				// ok</a:t>
            </a:r>
          </a:p>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937397" algn="l"/>
                <a:tab pos="4040981" algn="l"/>
                <a:tab pos="4352925" algn="l"/>
                <a:tab pos="4663679" algn="l"/>
                <a:tab pos="4974431" algn="l"/>
                <a:tab pos="5285185" algn="l"/>
                <a:tab pos="5597129" algn="l"/>
                <a:tab pos="5907881" algn="l"/>
                <a:tab pos="6218635" algn="l"/>
                <a:tab pos="6529388" algn="l"/>
                <a:tab pos="6841331" algn="l"/>
                <a:tab pos="7152085" algn="l"/>
              </a:tabLst>
            </a:pPr>
            <a:r>
              <a:rPr lang="en-GB" sz="1200" dirty="0">
                <a:latin typeface="Courier" pitchFamily="49" charset="0"/>
              </a:rPr>
              <a:t>sequence[-1] = 100;				// </a:t>
            </a:r>
            <a:r>
              <a:rPr lang="en-GB" sz="1200" dirty="0">
                <a:solidFill>
                  <a:srgbClr val="FF0000"/>
                </a:solidFill>
                <a:latin typeface="Courier" pitchFamily="49" charset="0"/>
              </a:rPr>
              <a:t>Exception</a:t>
            </a:r>
          </a:p>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937397" algn="l"/>
                <a:tab pos="4040981" algn="l"/>
                <a:tab pos="4352925" algn="l"/>
                <a:tab pos="4663679" algn="l"/>
                <a:tab pos="4974431" algn="l"/>
                <a:tab pos="5285185" algn="l"/>
                <a:tab pos="5597129" algn="l"/>
                <a:tab pos="5907881" algn="l"/>
                <a:tab pos="6218635" algn="l"/>
                <a:tab pos="6529388" algn="l"/>
                <a:tab pos="6841331" algn="l"/>
                <a:tab pos="7152085" algn="l"/>
              </a:tabLst>
            </a:pPr>
            <a:r>
              <a:rPr lang="en-GB" sz="1200" dirty="0">
                <a:latin typeface="Courier" pitchFamily="49" charset="0"/>
              </a:rPr>
              <a:t>sequence[5] = 30;				// </a:t>
            </a:r>
            <a:r>
              <a:rPr lang="en-GB" sz="1200" dirty="0">
                <a:solidFill>
                  <a:srgbClr val="FF0000"/>
                </a:solidFill>
                <a:latin typeface="Courier" pitchFamily="49" charset="0"/>
              </a:rPr>
              <a:t>Exception</a:t>
            </a:r>
          </a:p>
        </p:txBody>
      </p:sp>
      <p:sp>
        <p:nvSpPr>
          <p:cNvPr id="8" name="Title 7"/>
          <p:cNvSpPr>
            <a:spLocks noGrp="1"/>
          </p:cNvSpPr>
          <p:nvPr>
            <p:ph type="title"/>
          </p:nvPr>
        </p:nvSpPr>
        <p:spPr/>
        <p:txBody>
          <a:bodyPr/>
          <a:lstStyle/>
          <a:p>
            <a:r>
              <a:rPr lang="en-GB" sz="2400" b="1" dirty="0">
                <a:solidFill>
                  <a:srgbClr val="ED7D31"/>
                </a:solidFill>
                <a:latin typeface="Work Sans"/>
                <a:ea typeface="+mn-ea"/>
                <a:cs typeface="+mn-cs"/>
              </a:rPr>
              <a:t>Creating</a:t>
            </a:r>
            <a:r>
              <a:rPr lang="en-GB" dirty="0"/>
              <a:t> </a:t>
            </a:r>
            <a:r>
              <a:rPr lang="en-GB" sz="2400" b="1" dirty="0">
                <a:solidFill>
                  <a:srgbClr val="ED7D31"/>
                </a:solidFill>
                <a:latin typeface="Work Sans"/>
                <a:ea typeface="+mn-ea"/>
                <a:cs typeface="+mn-cs"/>
              </a:rPr>
              <a:t>an Array</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771524" y="1113588"/>
            <a:ext cx="7636669" cy="2046714"/>
          </a:xfrm>
          <a:prstGeom prst="rect">
            <a:avLst/>
          </a:prstGeom>
          <a:noFill/>
          <a:ln w="9525">
            <a:noFill/>
            <a:miter lim="800000"/>
            <a:headEnd/>
            <a:tailEnd/>
          </a:ln>
        </p:spPr>
        <p:txBody>
          <a:bodyPr wrap="square" lIns="0" tIns="0" rIns="0" bIns="0">
            <a:spAutoFit/>
          </a:bodyPr>
          <a:lstStyle/>
          <a:p>
            <a:pPr marL="142875" indent="-142875" defTabSz="621506" eaLnBrk="0" hangingPunct="0">
              <a:spcBef>
                <a:spcPts val="179"/>
              </a:spcBef>
              <a:buClr>
                <a:srgbClr val="000000"/>
              </a:buClr>
              <a:buSzPct val="59000"/>
              <a:buFont typeface="Arial" pitchFamily="34" charset="0"/>
              <a:buChar char="•"/>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dirty="0"/>
              <a:t>Arrays with multiple dimensions can also be created.</a:t>
            </a:r>
          </a:p>
          <a:p>
            <a:pPr marL="292894" lvl="1" indent="-147638" defTabSz="621506" eaLnBrk="0" hangingPunct="0">
              <a:spcBef>
                <a:spcPts val="179"/>
              </a:spcBef>
              <a:buSzPct val="8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endParaRPr lang="en-GB" dirty="0"/>
          </a:p>
          <a:p>
            <a:pPr marL="292894" lvl="1" indent="-147638" defTabSz="621506" eaLnBrk="0" hangingPunct="0">
              <a:spcBef>
                <a:spcPts val="179"/>
              </a:spcBef>
              <a:buSzPct val="8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endParaRPr lang="en-GB" dirty="0"/>
          </a:p>
          <a:p>
            <a:pPr marL="292894" lvl="1" indent="-147638" defTabSz="621506" eaLnBrk="0" hangingPunct="0">
              <a:spcBef>
                <a:spcPts val="179"/>
              </a:spcBef>
              <a:buSzPct val="8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endParaRPr lang="en-GB" dirty="0"/>
          </a:p>
          <a:p>
            <a:pPr marL="142875" indent="-142875" defTabSz="621506" eaLnBrk="0" hangingPunct="0">
              <a:spcBef>
                <a:spcPts val="179"/>
              </a:spcBef>
              <a:buClr>
                <a:srgbClr val="000000"/>
              </a:buClr>
              <a:buSzPct val="59000"/>
              <a:buFont typeface="Arial" pitchFamily="34" charset="0"/>
              <a:buChar char="•"/>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dirty="0"/>
              <a:t>They are created and initialized in the same way as single dimensioned arrays.</a:t>
            </a:r>
          </a:p>
          <a:p>
            <a:pPr marL="142875" indent="-142875" defTabSz="621506" eaLnBrk="0" hangingPunct="0">
              <a:spcBef>
                <a:spcPts val="179"/>
              </a:spcBef>
              <a:buClr>
                <a:srgbClr val="000000"/>
              </a:buClr>
              <a:buSzPct val="59000"/>
              <a:buFont typeface="Arial" pitchFamily="34" charset="0"/>
              <a:buChar char="•"/>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endParaRPr lang="en-GB" sz="1650" dirty="0">
              <a:latin typeface="Helvetica" charset="0"/>
            </a:endParaRPr>
          </a:p>
          <a:p>
            <a:pPr marL="142875" indent="-142875" defTabSz="621506" eaLnBrk="0" hangingPunct="0">
              <a:spcBef>
                <a:spcPts val="179"/>
              </a:spcBef>
              <a:buSzPct val="85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endParaRPr lang="en-GB" sz="1650" dirty="0">
              <a:latin typeface="Helvetica" charset="0"/>
            </a:endParaRPr>
          </a:p>
        </p:txBody>
      </p:sp>
      <p:sp>
        <p:nvSpPr>
          <p:cNvPr id="22534" name="Text Box 6"/>
          <p:cNvSpPr txBox="1">
            <a:spLocks noChangeArrowheads="1"/>
          </p:cNvSpPr>
          <p:nvPr/>
        </p:nvSpPr>
        <p:spPr bwMode="auto">
          <a:xfrm>
            <a:off x="2476500" y="1500965"/>
            <a:ext cx="2006204" cy="184666"/>
          </a:xfrm>
          <a:prstGeom prst="rect">
            <a:avLst/>
          </a:prstGeom>
          <a:solidFill>
            <a:schemeClr val="accent2">
              <a:lumMod val="20000"/>
              <a:lumOff val="80000"/>
            </a:schemeClr>
          </a:solidFill>
          <a:ln w="9525">
            <a:noFill/>
            <a:miter lim="800000"/>
            <a:headEnd/>
            <a:tailEnd/>
          </a:ln>
        </p:spPr>
        <p:txBody>
          <a:bodyPr lIns="0" tIns="0" rIns="0" bIns="0">
            <a:spAutoFit/>
          </a:bodyPr>
          <a:lstStyle/>
          <a:p>
            <a:pPr marL="142875" indent="-142875" defTabSz="621506" eaLnBrk="0" hangingPunct="0">
              <a:spcBef>
                <a:spcPts val="179"/>
              </a:spcBef>
              <a:buSzPct val="10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200" dirty="0">
                <a:latin typeface="Courier" pitchFamily="49" charset="0"/>
              </a:rPr>
              <a:t>type[][] </a:t>
            </a:r>
            <a:r>
              <a:rPr lang="en-GB" sz="1200" dirty="0" err="1">
                <a:latin typeface="Courier" pitchFamily="49" charset="0"/>
              </a:rPr>
              <a:t>arrayName</a:t>
            </a:r>
            <a:r>
              <a:rPr lang="en-GB" sz="1200" dirty="0">
                <a:latin typeface="Courier" pitchFamily="49" charset="0"/>
              </a:rPr>
              <a:t>;</a:t>
            </a:r>
          </a:p>
        </p:txBody>
      </p:sp>
      <p:sp>
        <p:nvSpPr>
          <p:cNvPr id="22535" name="Text Box 7"/>
          <p:cNvSpPr txBox="1">
            <a:spLocks noChangeArrowheads="1"/>
          </p:cNvSpPr>
          <p:nvPr/>
        </p:nvSpPr>
        <p:spPr bwMode="auto">
          <a:xfrm>
            <a:off x="952779" y="1513080"/>
            <a:ext cx="1202252" cy="173124"/>
          </a:xfrm>
          <a:prstGeom prst="rect">
            <a:avLst/>
          </a:prstGeom>
          <a:noFill/>
          <a:ln w="9525">
            <a:noFill/>
            <a:miter lim="800000"/>
            <a:headEnd/>
            <a:tailEnd/>
          </a:ln>
        </p:spPr>
        <p:txBody>
          <a:bodyPr wrap="none" lIns="0" tIns="0" rIns="0" bIns="0">
            <a:spAutoFit/>
          </a:bodyPr>
          <a:lstStyle/>
          <a:p>
            <a:pPr marL="142875" indent="-142875" defTabSz="621506" eaLnBrk="0" hangingPunct="0">
              <a:spcBef>
                <a:spcPts val="179"/>
              </a:spcBef>
              <a:buSzPct val="132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125" dirty="0">
                <a:latin typeface="Helvetica" charset="0"/>
              </a:rPr>
              <a:t>declaration syntax:</a:t>
            </a:r>
          </a:p>
        </p:txBody>
      </p:sp>
      <p:sp>
        <p:nvSpPr>
          <p:cNvPr id="22536" name="Text Box 8"/>
          <p:cNvSpPr txBox="1">
            <a:spLocks noChangeArrowheads="1"/>
          </p:cNvSpPr>
          <p:nvPr/>
        </p:nvSpPr>
        <p:spPr bwMode="auto">
          <a:xfrm>
            <a:off x="2687241" y="1956227"/>
            <a:ext cx="2268250" cy="173124"/>
          </a:xfrm>
          <a:prstGeom prst="rect">
            <a:avLst/>
          </a:prstGeom>
          <a:noFill/>
          <a:ln w="9525">
            <a:noFill/>
            <a:miter lim="800000"/>
            <a:headEnd/>
            <a:tailEnd/>
          </a:ln>
        </p:spPr>
        <p:txBody>
          <a:bodyPr wrap="none" lIns="0" tIns="0" rIns="0" bIns="0">
            <a:spAutoFit/>
          </a:bodyPr>
          <a:lstStyle/>
          <a:p>
            <a:pPr marL="142875" indent="-142875" defTabSz="621506" eaLnBrk="0" hangingPunct="0">
              <a:spcBef>
                <a:spcPts val="179"/>
              </a:spcBef>
              <a:buSzPct val="132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125" dirty="0">
                <a:latin typeface="Helvetica" charset="0"/>
              </a:rPr>
              <a:t>each [] indicates another dimension</a:t>
            </a:r>
          </a:p>
        </p:txBody>
      </p:sp>
      <p:sp>
        <p:nvSpPr>
          <p:cNvPr id="22537" name="Line 9"/>
          <p:cNvSpPr>
            <a:spLocks noChangeShapeType="1"/>
          </p:cNvSpPr>
          <p:nvPr/>
        </p:nvSpPr>
        <p:spPr bwMode="auto">
          <a:xfrm flipH="1" flipV="1">
            <a:off x="3100388" y="1723277"/>
            <a:ext cx="200025" cy="195303"/>
          </a:xfrm>
          <a:prstGeom prst="line">
            <a:avLst/>
          </a:prstGeom>
          <a:noFill/>
          <a:ln w="9360">
            <a:solidFill>
              <a:srgbClr val="000000"/>
            </a:solidFill>
            <a:round/>
            <a:headEnd/>
            <a:tailEnd type="triangle" w="lg" len="lg"/>
          </a:ln>
        </p:spPr>
        <p:txBody>
          <a:bodyPr/>
          <a:lstStyle/>
          <a:p>
            <a:endParaRPr lang="en-GB" sz="1350"/>
          </a:p>
        </p:txBody>
      </p:sp>
      <p:sp>
        <p:nvSpPr>
          <p:cNvPr id="22539" name="Text Box 11"/>
          <p:cNvSpPr txBox="1">
            <a:spLocks noChangeArrowheads="1"/>
          </p:cNvSpPr>
          <p:nvPr/>
        </p:nvSpPr>
        <p:spPr bwMode="auto">
          <a:xfrm>
            <a:off x="1163241" y="2725825"/>
            <a:ext cx="3048000" cy="815608"/>
          </a:xfrm>
          <a:prstGeom prst="rect">
            <a:avLst/>
          </a:prstGeom>
          <a:solidFill>
            <a:schemeClr val="accent2">
              <a:lumMod val="20000"/>
              <a:lumOff val="80000"/>
            </a:schemeClr>
          </a:solidFill>
          <a:ln w="9525">
            <a:noFill/>
            <a:miter lim="800000"/>
            <a:headEnd/>
            <a:tailEnd/>
          </a:ln>
        </p:spPr>
        <p:txBody>
          <a:bodyPr lIns="0" tIns="0" rIns="0" bIns="0">
            <a:spAutoFit/>
          </a:bodyPr>
          <a:lstStyle/>
          <a:p>
            <a:pPr marL="142875" indent="-142875" defTabSz="621506" eaLnBrk="0" hangingPunct="0">
              <a:spcBef>
                <a:spcPts val="179"/>
              </a:spcBef>
              <a:buSzPct val="10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200" dirty="0">
                <a:latin typeface="Courier" pitchFamily="49" charset="0"/>
              </a:rPr>
              <a:t>int[][] grades = new int[20][5];</a:t>
            </a:r>
          </a:p>
          <a:p>
            <a:pPr marL="142875" indent="-142875" defTabSz="621506" eaLnBrk="0" hangingPunct="0">
              <a:spcBef>
                <a:spcPts val="179"/>
              </a:spcBef>
              <a:buSzPct val="10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200" dirty="0">
                <a:latin typeface="Courier" pitchFamily="49" charset="0"/>
              </a:rPr>
              <a:t>	for(int </a:t>
            </a:r>
            <a:r>
              <a:rPr lang="en-GB" sz="1200" dirty="0" err="1">
                <a:latin typeface="Courier" pitchFamily="49" charset="0"/>
              </a:rPr>
              <a:t>i</a:t>
            </a:r>
            <a:r>
              <a:rPr lang="en-GB" sz="1200" dirty="0">
                <a:latin typeface="Courier" pitchFamily="49" charset="0"/>
              </a:rPr>
              <a:t> = 0; </a:t>
            </a:r>
            <a:r>
              <a:rPr lang="en-GB" sz="1200" dirty="0" err="1">
                <a:latin typeface="Courier" pitchFamily="49" charset="0"/>
              </a:rPr>
              <a:t>i</a:t>
            </a:r>
            <a:r>
              <a:rPr lang="en-GB" sz="1200" dirty="0">
                <a:latin typeface="Courier" pitchFamily="49" charset="0"/>
              </a:rPr>
              <a:t>&lt; 20; </a:t>
            </a:r>
            <a:r>
              <a:rPr lang="en-GB" sz="1200" dirty="0" err="1">
                <a:latin typeface="Courier" pitchFamily="49" charset="0"/>
              </a:rPr>
              <a:t>i</a:t>
            </a:r>
            <a:r>
              <a:rPr lang="en-GB" sz="1200" dirty="0">
                <a:latin typeface="Courier" pitchFamily="49" charset="0"/>
              </a:rPr>
              <a:t>++)</a:t>
            </a:r>
          </a:p>
          <a:p>
            <a:pPr marL="142875" indent="-142875" defTabSz="621506" eaLnBrk="0" hangingPunct="0">
              <a:spcBef>
                <a:spcPts val="179"/>
              </a:spcBef>
              <a:buSzPct val="10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200" dirty="0">
                <a:latin typeface="Courier" pitchFamily="49" charset="0"/>
              </a:rPr>
              <a:t>		for(int j = 0; j&lt;5; j++)</a:t>
            </a:r>
          </a:p>
          <a:p>
            <a:pPr marL="142875" indent="-142875" defTabSz="621506" eaLnBrk="0" hangingPunct="0">
              <a:spcBef>
                <a:spcPts val="179"/>
              </a:spcBef>
              <a:buSzPct val="104000"/>
              <a:tabLst>
                <a:tab pos="142875" algn="l"/>
                <a:tab pos="453629" algn="l"/>
                <a:tab pos="764381" algn="l"/>
                <a:tab pos="1075135" algn="l"/>
                <a:tab pos="1387079" algn="l"/>
                <a:tab pos="1697831" algn="l"/>
                <a:tab pos="2008585" algn="l"/>
                <a:tab pos="2319338" algn="l"/>
                <a:tab pos="2631281" algn="l"/>
                <a:tab pos="2942035" algn="l"/>
                <a:tab pos="3252788" algn="l"/>
                <a:tab pos="3563541" algn="l"/>
                <a:tab pos="3875485" algn="l"/>
                <a:tab pos="4186238" algn="l"/>
                <a:tab pos="4496991" algn="l"/>
                <a:tab pos="4807744" algn="l"/>
                <a:tab pos="5119688" algn="l"/>
                <a:tab pos="5430441" algn="l"/>
                <a:tab pos="5741194" algn="l"/>
                <a:tab pos="6051947" algn="l"/>
                <a:tab pos="6363891" algn="l"/>
              </a:tabLst>
            </a:pPr>
            <a:r>
              <a:rPr lang="en-GB" sz="1200" dirty="0">
                <a:latin typeface="Courier" pitchFamily="49" charset="0"/>
              </a:rPr>
              <a:t>			grades[</a:t>
            </a:r>
            <a:r>
              <a:rPr lang="en-GB" sz="1200" dirty="0" err="1">
                <a:latin typeface="Courier" pitchFamily="49" charset="0"/>
              </a:rPr>
              <a:t>i</a:t>
            </a:r>
            <a:r>
              <a:rPr lang="en-GB" sz="1200" dirty="0">
                <a:latin typeface="Courier" pitchFamily="49" charset="0"/>
              </a:rPr>
              <a:t>][j] = 100;</a:t>
            </a:r>
          </a:p>
        </p:txBody>
      </p:sp>
      <p:sp>
        <p:nvSpPr>
          <p:cNvPr id="22541" name="Text Box 13"/>
          <p:cNvSpPr txBox="1">
            <a:spLocks noChangeArrowheads="1"/>
          </p:cNvSpPr>
          <p:nvPr/>
        </p:nvSpPr>
        <p:spPr bwMode="auto">
          <a:xfrm>
            <a:off x="1163241" y="3756776"/>
            <a:ext cx="5086350" cy="605294"/>
          </a:xfrm>
          <a:prstGeom prst="rect">
            <a:avLst/>
          </a:prstGeom>
          <a:solidFill>
            <a:schemeClr val="accent2">
              <a:lumMod val="20000"/>
              <a:lumOff val="80000"/>
            </a:schemeClr>
          </a:solidFill>
          <a:ln w="9525">
            <a:noFill/>
            <a:miter lim="800000"/>
            <a:headEnd/>
            <a:tailEnd/>
          </a:ln>
        </p:spPr>
        <p:txBody>
          <a:bodyPr lIns="0" tIns="0" rIns="0" bIns="0">
            <a:spAutoFit/>
          </a:bodyPr>
          <a:lstStyle/>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937397" algn="l"/>
                <a:tab pos="4431506" algn="l"/>
                <a:tab pos="4923235" algn="l"/>
                <a:tab pos="4974431" algn="l"/>
                <a:tab pos="5285185" algn="l"/>
                <a:tab pos="5597129" algn="l"/>
                <a:tab pos="5907881" algn="l"/>
                <a:tab pos="6218635" algn="l"/>
                <a:tab pos="6529388" algn="l"/>
                <a:tab pos="6841331" algn="l"/>
                <a:tab pos="7152085" algn="l"/>
              </a:tabLst>
            </a:pPr>
            <a:r>
              <a:rPr lang="en-GB" sz="1200" dirty="0">
                <a:latin typeface="Courier" pitchFamily="49" charset="0"/>
              </a:rPr>
              <a:t>String[][] colours = 	{{"Red", "Green", "Blue"},</a:t>
            </a:r>
          </a:p>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937397" algn="l"/>
                <a:tab pos="4431506" algn="l"/>
                <a:tab pos="4923235" algn="l"/>
                <a:tab pos="4974431" algn="l"/>
                <a:tab pos="5285185" algn="l"/>
                <a:tab pos="5597129" algn="l"/>
                <a:tab pos="5907881" algn="l"/>
                <a:tab pos="6218635" algn="l"/>
                <a:tab pos="6529388" algn="l"/>
                <a:tab pos="6841331" algn="l"/>
                <a:tab pos="7152085" algn="l"/>
              </a:tabLst>
            </a:pPr>
            <a:r>
              <a:rPr lang="en-GB" sz="1200" dirty="0">
                <a:latin typeface="Courier" pitchFamily="49" charset="0"/>
              </a:rPr>
              <a:t>				  {"Cyan", "Magenta", "Yellow"},</a:t>
            </a:r>
          </a:p>
          <a:p>
            <a:pPr marL="142875" indent="-142875" defTabSz="621506" eaLnBrk="0" hangingPunct="0">
              <a:spcBef>
                <a:spcPts val="179"/>
              </a:spcBef>
              <a:buSzPct val="104000"/>
              <a:tabLst>
                <a:tab pos="490538" algn="l"/>
                <a:tab pos="982266" algn="l"/>
                <a:tab pos="1475185" algn="l"/>
                <a:tab pos="1968104" algn="l"/>
                <a:tab pos="2459831" algn="l"/>
                <a:tab pos="2952750" algn="l"/>
                <a:tab pos="3445669" algn="l"/>
                <a:tab pos="3937397" algn="l"/>
                <a:tab pos="4431506" algn="l"/>
                <a:tab pos="4923235" algn="l"/>
                <a:tab pos="4974431" algn="l"/>
                <a:tab pos="5285185" algn="l"/>
                <a:tab pos="5597129" algn="l"/>
                <a:tab pos="5907881" algn="l"/>
                <a:tab pos="6218635" algn="l"/>
                <a:tab pos="6529388" algn="l"/>
                <a:tab pos="6841331" algn="l"/>
                <a:tab pos="7152085" algn="l"/>
              </a:tabLst>
            </a:pPr>
            <a:r>
              <a:rPr lang="en-GB" sz="1200" dirty="0">
                <a:latin typeface="Courier" pitchFamily="49" charset="0"/>
              </a:rPr>
              <a:t>				  {"Russet", "Mauve", "Orange"}};</a:t>
            </a:r>
          </a:p>
        </p:txBody>
      </p:sp>
      <p:sp>
        <p:nvSpPr>
          <p:cNvPr id="14" name="Title 13"/>
          <p:cNvSpPr>
            <a:spLocks noGrp="1"/>
          </p:cNvSpPr>
          <p:nvPr>
            <p:ph type="title"/>
          </p:nvPr>
        </p:nvSpPr>
        <p:spPr/>
        <p:txBody>
          <a:bodyPr/>
          <a:lstStyle/>
          <a:p>
            <a:r>
              <a:rPr lang="en-GB" sz="2400" b="1" dirty="0">
                <a:solidFill>
                  <a:srgbClr val="ED7D31"/>
                </a:solidFill>
                <a:latin typeface="Work Sans"/>
                <a:ea typeface="+mn-ea"/>
                <a:cs typeface="+mn-cs"/>
              </a:rPr>
              <a:t>Creating an Array</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solidFill>
                  <a:srgbClr val="ED7D31"/>
                </a:solidFill>
                <a:latin typeface="Work Sans"/>
                <a:ea typeface="+mn-ea"/>
                <a:cs typeface="+mn-cs"/>
              </a:rPr>
              <a:t>Mapping arrays to memory </a:t>
            </a:r>
          </a:p>
        </p:txBody>
      </p:sp>
      <p:sp>
        <p:nvSpPr>
          <p:cNvPr id="3" name="Content Placeholder 2"/>
          <p:cNvSpPr>
            <a:spLocks noGrp="1"/>
          </p:cNvSpPr>
          <p:nvPr>
            <p:ph idx="1"/>
          </p:nvPr>
        </p:nvSpPr>
        <p:spPr>
          <a:xfrm>
            <a:off x="771525" y="1113589"/>
            <a:ext cx="7686675" cy="3687012"/>
          </a:xfrm>
          <a:noFill/>
        </p:spPr>
        <p:txBody>
          <a:bodyPr>
            <a:normAutofit fontScale="47500" lnSpcReduction="20000"/>
          </a:bodyPr>
          <a:lstStyle/>
          <a:p>
            <a:pPr marL="0" indent="0">
              <a:buNone/>
            </a:pPr>
            <a:r>
              <a:rPr lang="en-GB" sz="2900" dirty="0"/>
              <a:t>Assuming our grades array starts at address A10016 and each address represents 2 bytes of storage, the array would be mapped to memory as shown below: </a:t>
            </a:r>
          </a:p>
          <a:p>
            <a:pPr marL="0" indent="0">
              <a:buNone/>
            </a:pPr>
            <a:r>
              <a:rPr lang="en-GB" sz="2900" dirty="0"/>
              <a:t>  </a:t>
            </a:r>
          </a:p>
          <a:p>
            <a:pPr marL="0" indent="0">
              <a:buNone/>
            </a:pPr>
            <a:endParaRPr lang="en-GB" sz="2900" dirty="0"/>
          </a:p>
          <a:p>
            <a:pPr marL="0" indent="0">
              <a:buNone/>
            </a:pPr>
            <a:endParaRPr lang="en-GB" sz="2900" dirty="0"/>
          </a:p>
          <a:p>
            <a:pPr marL="0" indent="0">
              <a:buNone/>
            </a:pPr>
            <a:endParaRPr lang="en-GB" sz="2900" dirty="0"/>
          </a:p>
          <a:p>
            <a:pPr marL="0" indent="0">
              <a:buNone/>
            </a:pPr>
            <a:endParaRPr lang="en-GB" sz="2900" dirty="0"/>
          </a:p>
          <a:p>
            <a:pPr marL="0" indent="0">
              <a:buNone/>
            </a:pPr>
            <a:endParaRPr lang="en-GB" sz="2900" dirty="0"/>
          </a:p>
          <a:p>
            <a:pPr marL="0" indent="0">
              <a:buNone/>
            </a:pPr>
            <a:endParaRPr lang="en-GB" sz="2900" dirty="0"/>
          </a:p>
          <a:p>
            <a:pPr marL="0" indent="0">
              <a:buNone/>
            </a:pPr>
            <a:endParaRPr lang="en-GB" sz="2900" dirty="0"/>
          </a:p>
          <a:p>
            <a:pPr marL="0" indent="0">
              <a:buNone/>
            </a:pPr>
            <a:endParaRPr lang="en-GB" sz="2900" dirty="0"/>
          </a:p>
          <a:p>
            <a:pPr marL="0" indent="0">
              <a:buNone/>
            </a:pPr>
            <a:r>
              <a:rPr lang="en-GB" sz="2900" dirty="0"/>
              <a:t>In order to perform this mapping, we need to know the start address, the size of the data type being stored and the addressable nature of the computer system (number of bytes associated with each unique address). </a:t>
            </a:r>
          </a:p>
          <a:p>
            <a:pPr marL="0" indent="0">
              <a:buNone/>
            </a:pPr>
            <a:r>
              <a:rPr lang="en-GB" sz="2900" dirty="0"/>
              <a:t>Fortunately, in practice, the system performs this mapping for us and as programmers we only need to know the array variable’s name and range of indexes. </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694184506"/>
              </p:ext>
            </p:extLst>
          </p:nvPr>
        </p:nvGraphicFramePr>
        <p:xfrm>
          <a:off x="1745344" y="1565672"/>
          <a:ext cx="5653311" cy="2028825"/>
        </p:xfrm>
        <a:graphic>
          <a:graphicData uri="http://schemas.openxmlformats.org/drawingml/2006/table">
            <a:tbl>
              <a:tblPr firstRow="1" bandRow="1">
                <a:tableStyleId>{5C22544A-7EE6-4342-B048-85BDC9FD1C3A}</a:tableStyleId>
              </a:tblPr>
              <a:tblGrid>
                <a:gridCol w="1884437">
                  <a:extLst>
                    <a:ext uri="{9D8B030D-6E8A-4147-A177-3AD203B41FA5}">
                      <a16:colId xmlns:a16="http://schemas.microsoft.com/office/drawing/2014/main" val="20000"/>
                    </a:ext>
                  </a:extLst>
                </a:gridCol>
                <a:gridCol w="1884437">
                  <a:extLst>
                    <a:ext uri="{9D8B030D-6E8A-4147-A177-3AD203B41FA5}">
                      <a16:colId xmlns:a16="http://schemas.microsoft.com/office/drawing/2014/main" val="20001"/>
                    </a:ext>
                  </a:extLst>
                </a:gridCol>
                <a:gridCol w="1884437">
                  <a:extLst>
                    <a:ext uri="{9D8B030D-6E8A-4147-A177-3AD203B41FA5}">
                      <a16:colId xmlns:a16="http://schemas.microsoft.com/office/drawing/2014/main" val="20002"/>
                    </a:ext>
                  </a:extLst>
                </a:gridCol>
              </a:tblGrid>
              <a:tr h="405765">
                <a:tc>
                  <a:txBody>
                    <a:bodyPr/>
                    <a:lstStyle/>
                    <a:p>
                      <a:r>
                        <a:rPr lang="en-GB" sz="1400" dirty="0"/>
                        <a:t>Memory Address</a:t>
                      </a:r>
                    </a:p>
                  </a:txBody>
                  <a:tcPr marL="68580" marR="68580" marT="34290" marB="34290"/>
                </a:tc>
                <a:tc>
                  <a:txBody>
                    <a:bodyPr/>
                    <a:lstStyle/>
                    <a:p>
                      <a:r>
                        <a:rPr lang="en-GB" sz="1400" dirty="0"/>
                        <a:t>Value</a:t>
                      </a:r>
                    </a:p>
                  </a:txBody>
                  <a:tcPr marL="68580" marR="68580" marT="34290" marB="34290"/>
                </a:tc>
                <a:tc>
                  <a:txBody>
                    <a:bodyPr/>
                    <a:lstStyle/>
                    <a:p>
                      <a:r>
                        <a:rPr lang="en-GB" sz="1400" dirty="0"/>
                        <a:t>Index</a:t>
                      </a:r>
                    </a:p>
                  </a:txBody>
                  <a:tcPr marL="68580" marR="68580" marT="34290" marB="34290"/>
                </a:tc>
                <a:extLst>
                  <a:ext uri="{0D108BD9-81ED-4DB2-BD59-A6C34878D82A}">
                    <a16:rowId xmlns:a16="http://schemas.microsoft.com/office/drawing/2014/main" val="10000"/>
                  </a:ext>
                </a:extLst>
              </a:tr>
              <a:tr h="405765">
                <a:tc>
                  <a:txBody>
                    <a:bodyPr/>
                    <a:lstStyle/>
                    <a:p>
                      <a:r>
                        <a:rPr lang="en-GB" sz="1400" dirty="0"/>
                        <a:t>A100</a:t>
                      </a:r>
                      <a:r>
                        <a:rPr lang="en-GB" sz="1400" baseline="-25000" dirty="0"/>
                        <a:t>16</a:t>
                      </a:r>
                    </a:p>
                  </a:txBody>
                  <a:tcPr marL="68580" marR="68580" marT="34290" marB="34290"/>
                </a:tc>
                <a:tc>
                  <a:txBody>
                    <a:bodyPr/>
                    <a:lstStyle/>
                    <a:p>
                      <a:r>
                        <a:rPr lang="en-GB" sz="1400" dirty="0"/>
                        <a:t>24</a:t>
                      </a:r>
                    </a:p>
                  </a:txBody>
                  <a:tcPr marL="68580" marR="68580" marT="34290" marB="34290"/>
                </a:tc>
                <a:tc>
                  <a:txBody>
                    <a:bodyPr/>
                    <a:lstStyle/>
                    <a:p>
                      <a:r>
                        <a:rPr lang="en-GB" sz="1400" dirty="0"/>
                        <a:t>0</a:t>
                      </a:r>
                    </a:p>
                  </a:txBody>
                  <a:tcPr marL="68580" marR="68580" marT="34290" marB="34290"/>
                </a:tc>
                <a:extLst>
                  <a:ext uri="{0D108BD9-81ED-4DB2-BD59-A6C34878D82A}">
                    <a16:rowId xmlns:a16="http://schemas.microsoft.com/office/drawing/2014/main" val="10001"/>
                  </a:ext>
                </a:extLst>
              </a:tr>
              <a:tr h="405765">
                <a:tc>
                  <a:txBody>
                    <a:bodyPr/>
                    <a:lstStyle/>
                    <a:p>
                      <a:r>
                        <a:rPr lang="en-GB" sz="1400" dirty="0"/>
                        <a:t>A101</a:t>
                      </a:r>
                      <a:r>
                        <a:rPr lang="en-GB" sz="1400" baseline="-25000" dirty="0"/>
                        <a:t>16</a:t>
                      </a:r>
                      <a:endParaRPr lang="en-GB" sz="1400" dirty="0"/>
                    </a:p>
                  </a:txBody>
                  <a:tcPr marL="68580" marR="68580" marT="34290" marB="34290"/>
                </a:tc>
                <a:tc>
                  <a:txBody>
                    <a:bodyPr/>
                    <a:lstStyle/>
                    <a:p>
                      <a:r>
                        <a:rPr lang="en-GB" sz="1400" dirty="0"/>
                        <a:t>31</a:t>
                      </a:r>
                    </a:p>
                  </a:txBody>
                  <a:tcPr marL="68580" marR="68580" marT="34290" marB="34290"/>
                </a:tc>
                <a:tc>
                  <a:txBody>
                    <a:bodyPr/>
                    <a:lstStyle/>
                    <a:p>
                      <a:r>
                        <a:rPr lang="en-GB" sz="1400" dirty="0"/>
                        <a:t>1</a:t>
                      </a:r>
                    </a:p>
                  </a:txBody>
                  <a:tcPr marL="68580" marR="68580" marT="34290" marB="34290"/>
                </a:tc>
                <a:extLst>
                  <a:ext uri="{0D108BD9-81ED-4DB2-BD59-A6C34878D82A}">
                    <a16:rowId xmlns:a16="http://schemas.microsoft.com/office/drawing/2014/main" val="10002"/>
                  </a:ext>
                </a:extLst>
              </a:tr>
              <a:tr h="405765">
                <a:tc>
                  <a:txBody>
                    <a:bodyPr/>
                    <a:lstStyle/>
                    <a:p>
                      <a:r>
                        <a:rPr lang="en-GB" sz="1400" dirty="0"/>
                        <a:t>A102</a:t>
                      </a:r>
                      <a:r>
                        <a:rPr lang="en-GB" sz="1400" baseline="-25000" dirty="0"/>
                        <a:t>16</a:t>
                      </a:r>
                      <a:endParaRPr lang="en-GB" sz="1400" dirty="0"/>
                    </a:p>
                  </a:txBody>
                  <a:tcPr marL="68580" marR="68580" marT="34290" marB="34290"/>
                </a:tc>
                <a:tc>
                  <a:txBody>
                    <a:bodyPr/>
                    <a:lstStyle/>
                    <a:p>
                      <a:r>
                        <a:rPr lang="en-GB" sz="1400" dirty="0"/>
                        <a:t>89</a:t>
                      </a:r>
                    </a:p>
                  </a:txBody>
                  <a:tcPr marL="68580" marR="68580" marT="34290" marB="34290"/>
                </a:tc>
                <a:tc>
                  <a:txBody>
                    <a:bodyPr/>
                    <a:lstStyle/>
                    <a:p>
                      <a:r>
                        <a:rPr lang="en-GB" sz="1400" dirty="0"/>
                        <a:t>2</a:t>
                      </a:r>
                    </a:p>
                  </a:txBody>
                  <a:tcPr marL="68580" marR="68580" marT="34290" marB="34290"/>
                </a:tc>
                <a:extLst>
                  <a:ext uri="{0D108BD9-81ED-4DB2-BD59-A6C34878D82A}">
                    <a16:rowId xmlns:a16="http://schemas.microsoft.com/office/drawing/2014/main" val="10003"/>
                  </a:ext>
                </a:extLst>
              </a:tr>
              <a:tr h="405765">
                <a:tc>
                  <a:txBody>
                    <a:bodyPr/>
                    <a:lstStyle/>
                    <a:p>
                      <a:r>
                        <a:rPr lang="en-GB" sz="1400" dirty="0"/>
                        <a:t>A103</a:t>
                      </a:r>
                      <a:r>
                        <a:rPr lang="en-GB" sz="1400" baseline="-25000" dirty="0"/>
                        <a:t>16</a:t>
                      </a:r>
                      <a:endParaRPr lang="en-GB" sz="1400" dirty="0"/>
                    </a:p>
                  </a:txBody>
                  <a:tcPr marL="68580" marR="68580" marT="34290" marB="34290"/>
                </a:tc>
                <a:tc>
                  <a:txBody>
                    <a:bodyPr/>
                    <a:lstStyle/>
                    <a:p>
                      <a:r>
                        <a:rPr lang="en-GB" sz="1400" dirty="0"/>
                        <a:t>99</a:t>
                      </a:r>
                    </a:p>
                  </a:txBody>
                  <a:tcPr marL="68580" marR="68580" marT="34290" marB="34290"/>
                </a:tc>
                <a:tc>
                  <a:txBody>
                    <a:bodyPr/>
                    <a:lstStyle/>
                    <a:p>
                      <a:r>
                        <a:rPr lang="en-GB" sz="1400" dirty="0"/>
                        <a:t>3</a:t>
                      </a:r>
                    </a:p>
                  </a:txBody>
                  <a:tcPr marL="68580" marR="68580" marT="34290" marB="34290"/>
                </a:tc>
                <a:extLst>
                  <a:ext uri="{0D108BD9-81ED-4DB2-BD59-A6C34878D82A}">
                    <a16:rowId xmlns:a16="http://schemas.microsoft.com/office/drawing/2014/main" val="10004"/>
                  </a:ext>
                </a:extLst>
              </a:tr>
            </a:tbl>
          </a:graphicData>
        </a:graphic>
      </p:graphicFrame>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3142A3-B5A4-4801-BA03-DBC35D8F72B6}"/>
              </a:ext>
            </a:extLst>
          </p:cNvPr>
          <p:cNvSpPr/>
          <p:nvPr/>
        </p:nvSpPr>
        <p:spPr>
          <a:xfrm>
            <a:off x="1766888" y="2535093"/>
            <a:ext cx="5610224" cy="884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 name="TextBox 4">
            <a:extLst>
              <a:ext uri="{FF2B5EF4-FFF2-40B4-BE49-F238E27FC236}">
                <a16:creationId xmlns:a16="http://schemas.microsoft.com/office/drawing/2014/main" id="{3E774697-ECB3-47AA-B496-D7BFE1DFC9B7}"/>
              </a:ext>
            </a:extLst>
          </p:cNvPr>
          <p:cNvSpPr txBox="1"/>
          <p:nvPr/>
        </p:nvSpPr>
        <p:spPr>
          <a:xfrm>
            <a:off x="1870363" y="2260126"/>
            <a:ext cx="5403275" cy="646331"/>
          </a:xfrm>
          <a:prstGeom prst="rect">
            <a:avLst/>
          </a:prstGeom>
          <a:noFill/>
        </p:spPr>
        <p:txBody>
          <a:bodyPr wrap="square" rtlCol="0">
            <a:spAutoFit/>
          </a:bodyPr>
          <a:lstStyle/>
          <a:p>
            <a:pPr algn="ctr"/>
            <a:r>
              <a:rPr lang="en-US" sz="3600" b="1" dirty="0">
                <a:solidFill>
                  <a:schemeClr val="tx1">
                    <a:lumMod val="85000"/>
                    <a:lumOff val="15000"/>
                  </a:schemeClr>
                </a:solidFill>
                <a:ea typeface="Raleway Black" charset="0"/>
                <a:cs typeface="Raleway Black" charset="0"/>
              </a:rPr>
              <a:t>Thanks For Watching</a:t>
            </a:r>
          </a:p>
        </p:txBody>
      </p:sp>
    </p:spTree>
    <p:extLst>
      <p:ext uri="{BB962C8B-B14F-4D97-AF65-F5344CB8AC3E}">
        <p14:creationId xmlns:p14="http://schemas.microsoft.com/office/powerpoint/2010/main" val="213888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509C-8388-4643-9B46-EED3307D0437}"/>
              </a:ext>
            </a:extLst>
          </p:cNvPr>
          <p:cNvSpPr>
            <a:spLocks noGrp="1"/>
          </p:cNvSpPr>
          <p:nvPr>
            <p:ph type="title"/>
          </p:nvPr>
        </p:nvSpPr>
        <p:spPr/>
        <p:txBody>
          <a:bodyPr/>
          <a:lstStyle/>
          <a:p>
            <a:r>
              <a:rPr lang="en-GB" sz="3600" b="1" dirty="0">
                <a:solidFill>
                  <a:srgbClr val="ED7D31"/>
                </a:solidFill>
              </a:rPr>
              <a:t>Questions that may arise….</a:t>
            </a:r>
            <a:endParaRPr lang="en-GB" dirty="0"/>
          </a:p>
        </p:txBody>
      </p:sp>
      <p:sp>
        <p:nvSpPr>
          <p:cNvPr id="3" name="Content Placeholder 2">
            <a:extLst>
              <a:ext uri="{FF2B5EF4-FFF2-40B4-BE49-F238E27FC236}">
                <a16:creationId xmlns:a16="http://schemas.microsoft.com/office/drawing/2014/main" id="{A8306AA4-0B23-4F0B-8B61-FFF62C46885A}"/>
              </a:ext>
            </a:extLst>
          </p:cNvPr>
          <p:cNvSpPr>
            <a:spLocks noGrp="1"/>
          </p:cNvSpPr>
          <p:nvPr>
            <p:ph idx="1"/>
          </p:nvPr>
        </p:nvSpPr>
        <p:spPr/>
        <p:txBody>
          <a:bodyPr/>
          <a:lstStyle/>
          <a:p>
            <a:r>
              <a:rPr lang="en-GB" dirty="0"/>
              <a:t>2s complement and negative numbers</a:t>
            </a:r>
          </a:p>
          <a:p>
            <a:r>
              <a:rPr lang="en-GB" dirty="0"/>
              <a:t>Unicode values</a:t>
            </a:r>
          </a:p>
          <a:p>
            <a:r>
              <a:rPr lang="en-GB" dirty="0"/>
              <a:t>Data storage types and storage size requirements</a:t>
            </a:r>
          </a:p>
          <a:p>
            <a:r>
              <a:rPr lang="en-GB" dirty="0"/>
              <a:t>Arrays, lists and indexing</a:t>
            </a:r>
          </a:p>
          <a:p>
            <a:r>
              <a:rPr lang="en-GB" dirty="0"/>
              <a:t>Image, sound and video file types</a:t>
            </a:r>
          </a:p>
          <a:p>
            <a:r>
              <a:rPr lang="en-GB" dirty="0"/>
              <a:t>XML data structures</a:t>
            </a:r>
          </a:p>
          <a:p>
            <a:r>
              <a:rPr lang="en-GB" dirty="0"/>
              <a:t>Linked lists, hash tables, binary tree, binary search</a:t>
            </a:r>
          </a:p>
          <a:p>
            <a:r>
              <a:rPr lang="en-GB" dirty="0"/>
              <a:t>Memory heap and memory allocation</a:t>
            </a:r>
          </a:p>
        </p:txBody>
      </p:sp>
    </p:spTree>
    <p:extLst>
      <p:ext uri="{BB962C8B-B14F-4D97-AF65-F5344CB8AC3E}">
        <p14:creationId xmlns:p14="http://schemas.microsoft.com/office/powerpoint/2010/main" val="2253933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yellow plastic duck">
            <a:extLst>
              <a:ext uri="{FF2B5EF4-FFF2-40B4-BE49-F238E27FC236}">
                <a16:creationId xmlns:a16="http://schemas.microsoft.com/office/drawing/2014/main" id="{471454EC-C095-4085-BDCC-F5A34652C7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2425" y="3077029"/>
            <a:ext cx="1608385" cy="17926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57213" y="273844"/>
            <a:ext cx="7958137" cy="994172"/>
          </a:xfrm>
        </p:spPr>
        <p:txBody>
          <a:bodyPr/>
          <a:lstStyle/>
          <a:p>
            <a:r>
              <a:rPr lang="en-GB" sz="2400" b="1" dirty="0">
                <a:solidFill>
                  <a:srgbClr val="ED7D31"/>
                </a:solidFill>
                <a:latin typeface="Work Sans"/>
                <a:ea typeface="+mn-ea"/>
                <a:cs typeface="+mn-cs"/>
              </a:rPr>
              <a:t>Data Typing</a:t>
            </a:r>
          </a:p>
        </p:txBody>
      </p:sp>
      <p:sp>
        <p:nvSpPr>
          <p:cNvPr id="3" name="Content Placeholder 2"/>
          <p:cNvSpPr>
            <a:spLocks noGrp="1"/>
          </p:cNvSpPr>
          <p:nvPr>
            <p:ph idx="1"/>
          </p:nvPr>
        </p:nvSpPr>
        <p:spPr/>
        <p:txBody>
          <a:bodyPr/>
          <a:lstStyle/>
          <a:p>
            <a:r>
              <a:rPr lang="en-GB" dirty="0"/>
              <a:t>Python uses </a:t>
            </a:r>
            <a:r>
              <a:rPr lang="en-GB" i="1" dirty="0">
                <a:solidFill>
                  <a:schemeClr val="accent6"/>
                </a:solidFill>
              </a:rPr>
              <a:t>dynamic typing </a:t>
            </a:r>
            <a:r>
              <a:rPr lang="en-GB" dirty="0"/>
              <a:t>(sometimes called </a:t>
            </a:r>
            <a:r>
              <a:rPr lang="en-GB" i="1" dirty="0">
                <a:solidFill>
                  <a:schemeClr val="accent6"/>
                </a:solidFill>
              </a:rPr>
              <a:t>duck typing</a:t>
            </a:r>
            <a:r>
              <a:rPr lang="en-GB" dirty="0"/>
              <a:t>)</a:t>
            </a:r>
            <a:endParaRPr lang="en-GB" dirty="0">
              <a:solidFill>
                <a:schemeClr val="accent6"/>
              </a:solidFill>
            </a:endParaRPr>
          </a:p>
          <a:p>
            <a:pPr lvl="1"/>
            <a:r>
              <a:rPr lang="en-GB" sz="1600" dirty="0"/>
              <a:t>Stores type of object along with object</a:t>
            </a:r>
          </a:p>
          <a:p>
            <a:r>
              <a:rPr lang="en-GB" dirty="0"/>
              <a:t>Java uses </a:t>
            </a:r>
            <a:r>
              <a:rPr lang="en-GB" i="1" dirty="0"/>
              <a:t>static typing </a:t>
            </a:r>
            <a:r>
              <a:rPr lang="en-GB" dirty="0"/>
              <a:t>(sometimes called </a:t>
            </a:r>
            <a:r>
              <a:rPr lang="en-GB" i="1" dirty="0">
                <a:solidFill>
                  <a:schemeClr val="accent6"/>
                </a:solidFill>
              </a:rPr>
              <a:t>strict typing</a:t>
            </a:r>
            <a:r>
              <a:rPr lang="en-GB" dirty="0"/>
              <a:t>)</a:t>
            </a:r>
          </a:p>
          <a:p>
            <a:pPr lvl="1"/>
            <a:r>
              <a:rPr lang="en-GB" sz="1600" dirty="0"/>
              <a:t>Checks type of variable to see if it is valid</a:t>
            </a:r>
          </a:p>
          <a:p>
            <a:endParaRPr lang="en-GB" dirty="0"/>
          </a:p>
          <a:p>
            <a:r>
              <a:rPr lang="en-GB" dirty="0">
                <a:solidFill>
                  <a:schemeClr val="accent1"/>
                </a:solidFill>
                <a:hlinkClick r:id="rId4">
                  <a:extLst>
                    <a:ext uri="{A12FA001-AC4F-418D-AE19-62706E023703}">
                      <ahyp:hlinkClr xmlns:ahyp="http://schemas.microsoft.com/office/drawing/2018/hyperlinkcolor" val="tx"/>
                    </a:ext>
                  </a:extLst>
                </a:hlinkClick>
              </a:rPr>
              <a:t>https://en.wikipedia.org/wiki/Type_system#Type_checking</a:t>
            </a:r>
            <a:endParaRPr lang="en-GB" dirty="0">
              <a:solidFill>
                <a:schemeClr val="accent1"/>
              </a:solidFill>
            </a:endParaRPr>
          </a:p>
          <a:p>
            <a:endParaRPr lang="en-GB"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dirty="0">
                <a:solidFill>
                  <a:srgbClr val="ED7D31"/>
                </a:solidFill>
                <a:latin typeface="Work Sans"/>
                <a:ea typeface="+mn-ea"/>
                <a:cs typeface="+mn-cs"/>
              </a:rPr>
              <a:t>Built-in data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7411266"/>
              </p:ext>
            </p:extLst>
          </p:nvPr>
        </p:nvGraphicFramePr>
        <p:xfrm>
          <a:off x="2371107" y="3465900"/>
          <a:ext cx="4343400" cy="1074420"/>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268605">
                <a:tc>
                  <a:txBody>
                    <a:bodyPr/>
                    <a:lstStyle/>
                    <a:p>
                      <a:pPr algn="l" fontAlgn="t"/>
                      <a:r>
                        <a:rPr lang="en-GB" sz="1000">
                          <a:effectLst/>
                        </a:rPr>
                        <a:t>int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GB" sz="1000" dirty="0">
                          <a:effectLst/>
                        </a:rPr>
                        <a:t>long</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GB" sz="1000" dirty="0">
                          <a:effectLst/>
                        </a:rPr>
                        <a:t>float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GB" sz="1000">
                          <a:effectLst/>
                        </a:rPr>
                        <a:t>complex</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268605">
                <a:tc>
                  <a:txBody>
                    <a:bodyPr/>
                    <a:lstStyle/>
                    <a:p>
                      <a:pPr fontAlgn="t"/>
                      <a:r>
                        <a:rPr lang="en-GB" sz="1000">
                          <a:effectLst/>
                        </a:rPr>
                        <a:t>10</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000" dirty="0">
                          <a:effectLst/>
                        </a:rPr>
                        <a:t>51924361L</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000">
                          <a:effectLst/>
                        </a:rPr>
                        <a:t>0.0</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000">
                          <a:effectLst/>
                        </a:rPr>
                        <a:t>3.14j</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268605">
                <a:tc>
                  <a:txBody>
                    <a:bodyPr/>
                    <a:lstStyle/>
                    <a:p>
                      <a:pPr fontAlgn="t"/>
                      <a:r>
                        <a:rPr lang="en-GB" sz="1000">
                          <a:effectLst/>
                        </a:rPr>
                        <a:t>100</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000">
                          <a:effectLst/>
                        </a:rPr>
                        <a:t>-0x19323L</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000">
                          <a:effectLst/>
                        </a:rPr>
                        <a:t>15.20</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000">
                          <a:effectLst/>
                        </a:rPr>
                        <a:t>45.j</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268605">
                <a:tc>
                  <a:txBody>
                    <a:bodyPr/>
                    <a:lstStyle/>
                    <a:p>
                      <a:pPr fontAlgn="t"/>
                      <a:r>
                        <a:rPr lang="en-GB" sz="1000">
                          <a:effectLst/>
                        </a:rPr>
                        <a:t>-786</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000">
                          <a:effectLst/>
                        </a:rPr>
                        <a:t>0122L</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000">
                          <a:effectLst/>
                        </a:rPr>
                        <a:t>-21.9</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000" dirty="0">
                          <a:effectLst/>
                        </a:rPr>
                        <a:t>9.322e-36j</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741714" y="1140390"/>
            <a:ext cx="7602186" cy="1987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805" rIns="23805" bIns="23805"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685800" fontAlgn="base">
              <a:spcBef>
                <a:spcPct val="0"/>
              </a:spcBef>
              <a:spcAft>
                <a:spcPct val="0"/>
              </a:spcAft>
            </a:pPr>
            <a:r>
              <a:rPr lang="en-US" altLang="en-US" dirty="0">
                <a:latin typeface="+mn-lt"/>
              </a:rPr>
              <a:t>Python supports four different numerical types −</a:t>
            </a:r>
          </a:p>
          <a:p>
            <a:pPr lvl="1" algn="just" defTabSz="685800" fontAlgn="base">
              <a:spcBef>
                <a:spcPct val="0"/>
              </a:spcBef>
              <a:spcAft>
                <a:spcPct val="0"/>
              </a:spcAft>
            </a:pPr>
            <a:r>
              <a:rPr lang="en-US" altLang="en-US" i="1" dirty="0">
                <a:latin typeface="+mn-lt"/>
              </a:rPr>
              <a:t>int</a:t>
            </a:r>
            <a:r>
              <a:rPr lang="en-US" altLang="en-US" dirty="0">
                <a:latin typeface="+mn-lt"/>
              </a:rPr>
              <a:t> (signed integers)</a:t>
            </a:r>
          </a:p>
          <a:p>
            <a:pPr lvl="1" algn="just" defTabSz="685800" fontAlgn="base">
              <a:spcBef>
                <a:spcPct val="0"/>
              </a:spcBef>
              <a:spcAft>
                <a:spcPct val="0"/>
              </a:spcAft>
            </a:pPr>
            <a:r>
              <a:rPr lang="en-US" altLang="en-US" i="1" dirty="0">
                <a:latin typeface="+mn-lt"/>
              </a:rPr>
              <a:t>long</a:t>
            </a:r>
            <a:r>
              <a:rPr lang="en-US" altLang="en-US" dirty="0">
                <a:latin typeface="+mn-lt"/>
              </a:rPr>
              <a:t> (long integers, they can also be represented in octal and hexadecimal)</a:t>
            </a:r>
          </a:p>
          <a:p>
            <a:pPr lvl="1" algn="just" defTabSz="685800" fontAlgn="base">
              <a:spcBef>
                <a:spcPct val="0"/>
              </a:spcBef>
              <a:spcAft>
                <a:spcPct val="0"/>
              </a:spcAft>
            </a:pPr>
            <a:r>
              <a:rPr lang="en-US" altLang="en-US" i="1" dirty="0">
                <a:latin typeface="+mn-lt"/>
              </a:rPr>
              <a:t>float</a:t>
            </a:r>
            <a:r>
              <a:rPr lang="en-US" altLang="en-US" dirty="0">
                <a:latin typeface="+mn-lt"/>
              </a:rPr>
              <a:t> (floating point real values)</a:t>
            </a:r>
          </a:p>
          <a:p>
            <a:pPr lvl="1" algn="just" defTabSz="685800" fontAlgn="base">
              <a:spcBef>
                <a:spcPct val="0"/>
              </a:spcBef>
              <a:spcAft>
                <a:spcPct val="0"/>
              </a:spcAft>
            </a:pPr>
            <a:r>
              <a:rPr lang="en-US" altLang="en-US" i="1" dirty="0">
                <a:latin typeface="+mn-lt"/>
              </a:rPr>
              <a:t>complex</a:t>
            </a:r>
            <a:r>
              <a:rPr lang="en-US" altLang="en-US" dirty="0">
                <a:latin typeface="+mn-lt"/>
              </a:rPr>
              <a:t> (complex numbers)</a:t>
            </a:r>
          </a:p>
          <a:p>
            <a:pPr lvl="1" algn="just" defTabSz="685800" fontAlgn="base">
              <a:spcBef>
                <a:spcPct val="0"/>
              </a:spcBef>
              <a:spcAft>
                <a:spcPct val="0"/>
              </a:spcAft>
            </a:pPr>
            <a:endParaRPr lang="en-US" altLang="en-US" dirty="0">
              <a:latin typeface="+mn-lt"/>
            </a:endParaRPr>
          </a:p>
          <a:p>
            <a:pPr algn="just" defTabSz="685800" fontAlgn="base">
              <a:spcBef>
                <a:spcPct val="0"/>
              </a:spcBef>
              <a:spcAft>
                <a:spcPct val="0"/>
              </a:spcAft>
            </a:pPr>
            <a:r>
              <a:rPr lang="en-US" altLang="en-US" dirty="0">
                <a:latin typeface="+mn-lt"/>
              </a:rPr>
              <a:t>Here are some examples of numbers −</a:t>
            </a:r>
          </a:p>
        </p:txBody>
      </p:sp>
    </p:spTree>
    <p:extLst>
      <p:ext uri="{BB962C8B-B14F-4D97-AF65-F5344CB8AC3E}">
        <p14:creationId xmlns:p14="http://schemas.microsoft.com/office/powerpoint/2010/main" val="2543806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box of 8 ferrero rocher chocolates">
            <a:extLst>
              <a:ext uri="{FF2B5EF4-FFF2-40B4-BE49-F238E27FC236}">
                <a16:creationId xmlns:a16="http://schemas.microsoft.com/office/drawing/2014/main" id="{BB80769C-D2A2-4708-B4FA-DC510F4BE2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6836" y="2759724"/>
            <a:ext cx="2109932" cy="2109932"/>
          </a:xfrm>
          <a:prstGeom prst="rect">
            <a:avLst/>
          </a:prstGeom>
          <a:noFill/>
          <a:extLst>
            <a:ext uri="{909E8E84-426E-40DD-AFC4-6F175D3DCCD1}">
              <a14:hiddenFill xmlns:a14="http://schemas.microsoft.com/office/drawing/2010/main">
                <a:solidFill>
                  <a:srgbClr val="FFFFFF"/>
                </a:solidFill>
              </a14:hiddenFill>
            </a:ext>
          </a:extLst>
        </p:spPr>
      </p:pic>
      <p:sp>
        <p:nvSpPr>
          <p:cNvPr id="7170" name="Rectangle 2"/>
          <p:cNvSpPr>
            <a:spLocks noGrp="1" noChangeArrowheads="1"/>
          </p:cNvSpPr>
          <p:nvPr>
            <p:ph type="title"/>
          </p:nvPr>
        </p:nvSpPr>
        <p:spPr/>
        <p:txBody>
          <a:bodyPr>
            <a:normAutofit/>
          </a:bodyPr>
          <a:lstStyle/>
          <a:p>
            <a:r>
              <a:rPr lang="en-GB" sz="2400" b="1" dirty="0">
                <a:solidFill>
                  <a:srgbClr val="ED7D31"/>
                </a:solidFill>
                <a:latin typeface="Work Sans"/>
                <a:ea typeface="+mn-ea"/>
                <a:cs typeface="+mn-cs"/>
              </a:rPr>
              <a:t>byte</a:t>
            </a:r>
          </a:p>
        </p:txBody>
      </p:sp>
      <p:sp>
        <p:nvSpPr>
          <p:cNvPr id="7171" name="Rectangle 3"/>
          <p:cNvSpPr>
            <a:spLocks noGrp="1" noChangeArrowheads="1"/>
          </p:cNvSpPr>
          <p:nvPr>
            <p:ph idx="1"/>
          </p:nvPr>
        </p:nvSpPr>
        <p:spPr/>
        <p:txBody>
          <a:bodyPr>
            <a:normAutofit/>
          </a:bodyPr>
          <a:lstStyle/>
          <a:p>
            <a:pPr eaLnBrk="1" hangingPunct="1">
              <a:lnSpc>
                <a:spcPct val="80000"/>
              </a:lnSpc>
            </a:pPr>
            <a:r>
              <a:rPr lang="en-GB" sz="2000" dirty="0"/>
              <a:t>The </a:t>
            </a:r>
            <a:r>
              <a:rPr lang="en-GB" sz="2000" i="1" dirty="0"/>
              <a:t>byte</a:t>
            </a:r>
            <a:r>
              <a:rPr lang="en-GB" sz="2000" dirty="0"/>
              <a:t> data type is an 8-bit signed two's complement integer.</a:t>
            </a:r>
          </a:p>
          <a:p>
            <a:pPr eaLnBrk="1" hangingPunct="1">
              <a:lnSpc>
                <a:spcPct val="80000"/>
              </a:lnSpc>
            </a:pPr>
            <a:r>
              <a:rPr lang="en-GB" sz="2000" dirty="0"/>
              <a:t>It has a minimum value of -128 and a maximum value of 127 (inclusive).</a:t>
            </a:r>
          </a:p>
          <a:p>
            <a:pPr eaLnBrk="1" hangingPunct="1">
              <a:lnSpc>
                <a:spcPct val="80000"/>
              </a:lnSpc>
            </a:pPr>
            <a:r>
              <a:rPr lang="en-GB" sz="2000" dirty="0"/>
              <a:t>The </a:t>
            </a:r>
            <a:r>
              <a:rPr lang="en-GB" sz="2000" i="1" dirty="0"/>
              <a:t>byte</a:t>
            </a:r>
            <a:r>
              <a:rPr lang="en-GB" sz="2000" dirty="0"/>
              <a:t> data type can be useful for saving memory in large arrays, where the memory savings actually matters.</a:t>
            </a:r>
          </a:p>
          <a:p>
            <a:pPr eaLnBrk="1" hangingPunct="1">
              <a:lnSpc>
                <a:spcPct val="80000"/>
              </a:lnSpc>
            </a:pPr>
            <a:r>
              <a:rPr lang="en-GB" sz="2000" dirty="0"/>
              <a:t>They can also be used in place of </a:t>
            </a:r>
            <a:r>
              <a:rPr lang="en-GB" sz="2000" i="1" dirty="0"/>
              <a:t>int</a:t>
            </a:r>
            <a:r>
              <a:rPr lang="en-GB" sz="2000" dirty="0"/>
              <a:t> where their limits help to clarify your code; the fact that a variable's range is limited can serve as a form of documentation, or input verification.</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GB" sz="2400" b="1" dirty="0">
                <a:solidFill>
                  <a:srgbClr val="ED7D31"/>
                </a:solidFill>
                <a:latin typeface="Work Sans"/>
                <a:ea typeface="+mn-ea"/>
                <a:cs typeface="+mn-cs"/>
              </a:rPr>
              <a:t>short</a:t>
            </a:r>
          </a:p>
        </p:txBody>
      </p:sp>
      <p:sp>
        <p:nvSpPr>
          <p:cNvPr id="8195" name="Rectangle 3"/>
          <p:cNvSpPr>
            <a:spLocks noGrp="1" noChangeArrowheads="1"/>
          </p:cNvSpPr>
          <p:nvPr>
            <p:ph idx="1"/>
          </p:nvPr>
        </p:nvSpPr>
        <p:spPr>
          <a:xfrm>
            <a:off x="2863273" y="1606152"/>
            <a:ext cx="5578186" cy="3263504"/>
          </a:xfrm>
        </p:spPr>
        <p:txBody>
          <a:bodyPr/>
          <a:lstStyle/>
          <a:p>
            <a:pPr eaLnBrk="1" hangingPunct="1"/>
            <a:r>
              <a:rPr lang="en-GB" dirty="0"/>
              <a:t>The </a:t>
            </a:r>
            <a:r>
              <a:rPr lang="en-GB" i="1" dirty="0"/>
              <a:t>short</a:t>
            </a:r>
            <a:r>
              <a:rPr lang="en-GB" dirty="0"/>
              <a:t> data type is a 16-bit signed two's complement integer.</a:t>
            </a:r>
          </a:p>
          <a:p>
            <a:pPr eaLnBrk="1" hangingPunct="1"/>
            <a:r>
              <a:rPr lang="en-GB" dirty="0"/>
              <a:t>It has a minimum value of -32,768 and a maximum value of 32,767 (inclusive).</a:t>
            </a:r>
          </a:p>
          <a:p>
            <a:pPr eaLnBrk="1" hangingPunct="1"/>
            <a:r>
              <a:rPr lang="en-GB" dirty="0"/>
              <a:t>As with </a:t>
            </a:r>
            <a:r>
              <a:rPr lang="en-GB" i="1" dirty="0"/>
              <a:t>byte</a:t>
            </a:r>
            <a:r>
              <a:rPr lang="en-GB" dirty="0"/>
              <a:t>, the same guidelines apply: you can use a short to save memory in large arrays, in situations where the memory savings actually matters </a:t>
            </a:r>
          </a:p>
        </p:txBody>
      </p:sp>
      <p:pic>
        <p:nvPicPr>
          <p:cNvPr id="3074" name="Picture 2" descr="short cartoon giraffe">
            <a:extLst>
              <a:ext uri="{FF2B5EF4-FFF2-40B4-BE49-F238E27FC236}">
                <a16:creationId xmlns:a16="http://schemas.microsoft.com/office/drawing/2014/main" id="{52142C59-18D2-4E93-9B5C-2D5B96187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02" y="1514764"/>
            <a:ext cx="2188441" cy="362873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9F23E05-E5C5-497C-A842-7BD21B207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a:xfrm>
            <a:off x="628650" y="273844"/>
            <a:ext cx="7886700" cy="979830"/>
          </a:xfrm>
        </p:spPr>
        <p:txBody>
          <a:bodyPr>
            <a:normAutofit/>
          </a:bodyPr>
          <a:lstStyle/>
          <a:p>
            <a:pPr eaLnBrk="1" hangingPunct="1"/>
            <a:r>
              <a:rPr lang="en-GB" sz="2400" b="1" dirty="0">
                <a:solidFill>
                  <a:srgbClr val="ED7D31"/>
                </a:solidFill>
                <a:latin typeface="Work Sans"/>
                <a:ea typeface="+mn-ea"/>
                <a:cs typeface="+mn-cs"/>
              </a:rPr>
              <a:t>int</a:t>
            </a:r>
          </a:p>
        </p:txBody>
      </p:sp>
      <p:sp>
        <p:nvSpPr>
          <p:cNvPr id="9219" name="Rectangle 3"/>
          <p:cNvSpPr>
            <a:spLocks noGrp="1" noChangeArrowheads="1"/>
          </p:cNvSpPr>
          <p:nvPr>
            <p:ph idx="1"/>
          </p:nvPr>
        </p:nvSpPr>
        <p:spPr>
          <a:xfrm>
            <a:off x="628650" y="1369218"/>
            <a:ext cx="5035549" cy="3226078"/>
          </a:xfrm>
        </p:spPr>
        <p:txBody>
          <a:bodyPr>
            <a:normAutofit/>
          </a:bodyPr>
          <a:lstStyle/>
          <a:p>
            <a:pPr eaLnBrk="1" hangingPunct="1"/>
            <a:r>
              <a:rPr lang="en-GB" sz="1500" dirty="0"/>
              <a:t>The </a:t>
            </a:r>
            <a:r>
              <a:rPr lang="en-GB" sz="1500" i="1" dirty="0"/>
              <a:t>int</a:t>
            </a:r>
            <a:r>
              <a:rPr lang="en-GB" sz="1500" dirty="0"/>
              <a:t> data type is a 32-bit signed two's complement integer.</a:t>
            </a:r>
          </a:p>
          <a:p>
            <a:pPr eaLnBrk="1" hangingPunct="1"/>
            <a:r>
              <a:rPr lang="en-GB" sz="1500" dirty="0"/>
              <a:t>It has a minimum value of -2,147,483,648 and a maximum value of 2,147,483,647 (inclusive).</a:t>
            </a:r>
          </a:p>
          <a:p>
            <a:pPr eaLnBrk="1" hangingPunct="1"/>
            <a:r>
              <a:rPr lang="en-GB" sz="1500" dirty="0"/>
              <a:t>For integral values, this data type is generally the default choice unless there is a reason (like the above) to choose something else.</a:t>
            </a:r>
          </a:p>
          <a:p>
            <a:pPr eaLnBrk="1" hangingPunct="1"/>
            <a:r>
              <a:rPr lang="en-GB" sz="1500" dirty="0"/>
              <a:t>This data type will most likely be large enough for the numbers your program will use, but if you need a wider range of values, use long instead. </a:t>
            </a:r>
          </a:p>
        </p:txBody>
      </p:sp>
      <p:pic>
        <p:nvPicPr>
          <p:cNvPr id="3" name="Picture 2">
            <a:extLst>
              <a:ext uri="{FF2B5EF4-FFF2-40B4-BE49-F238E27FC236}">
                <a16:creationId xmlns:a16="http://schemas.microsoft.com/office/drawing/2014/main" id="{8C24EC9C-8FD2-4C3C-820F-AB97216A9EE3}"/>
              </a:ext>
            </a:extLst>
          </p:cNvPr>
          <p:cNvPicPr>
            <a:picLocks noChangeAspect="1"/>
          </p:cNvPicPr>
          <p:nvPr/>
        </p:nvPicPr>
        <p:blipFill rotWithShape="1">
          <a:blip r:embed="rId3">
            <a:extLst>
              <a:ext uri="{28A0092B-C50C-407E-A947-70E740481C1C}">
                <a14:useLocalDpi xmlns:a14="http://schemas.microsoft.com/office/drawing/2010/main" val="0"/>
              </a:ext>
            </a:extLst>
          </a:blip>
          <a:srcRect l="5371" r="5098" b="-2"/>
          <a:stretch/>
        </p:blipFill>
        <p:spPr>
          <a:xfrm>
            <a:off x="5991972" y="1382463"/>
            <a:ext cx="2523376" cy="2796459"/>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GB" sz="2400" b="1" dirty="0">
                <a:solidFill>
                  <a:srgbClr val="ED7D31"/>
                </a:solidFill>
                <a:latin typeface="Work Sans"/>
                <a:ea typeface="+mn-ea"/>
                <a:cs typeface="+mn-cs"/>
              </a:rPr>
              <a:t>long</a:t>
            </a:r>
          </a:p>
        </p:txBody>
      </p:sp>
      <p:sp>
        <p:nvSpPr>
          <p:cNvPr id="10243" name="Rectangle 3"/>
          <p:cNvSpPr>
            <a:spLocks noGrp="1" noChangeArrowheads="1"/>
          </p:cNvSpPr>
          <p:nvPr>
            <p:ph idx="1"/>
          </p:nvPr>
        </p:nvSpPr>
        <p:spPr/>
        <p:txBody>
          <a:bodyPr/>
          <a:lstStyle/>
          <a:p>
            <a:pPr eaLnBrk="1" hangingPunct="1"/>
            <a:r>
              <a:rPr lang="en-GB" dirty="0"/>
              <a:t>The </a:t>
            </a:r>
            <a:r>
              <a:rPr lang="en-GB" i="1" dirty="0"/>
              <a:t>long</a:t>
            </a:r>
            <a:r>
              <a:rPr lang="en-GB" dirty="0"/>
              <a:t> data type is a 64-bit signed two's complement integer.</a:t>
            </a:r>
          </a:p>
          <a:p>
            <a:pPr eaLnBrk="1" hangingPunct="1"/>
            <a:r>
              <a:rPr lang="en-GB" dirty="0"/>
              <a:t>It has a minimum value of -9,223,372,036,854,775,808 and a maximum value of 9,223,372,036,854,775,807 (inclusive).</a:t>
            </a:r>
          </a:p>
          <a:p>
            <a:pPr eaLnBrk="1" hangingPunct="1"/>
            <a:r>
              <a:rPr lang="en-GB" dirty="0"/>
              <a:t>Use this data type when you need a range of values wider than those provided by </a:t>
            </a:r>
            <a:r>
              <a:rPr lang="en-GB" i="1" dirty="0"/>
              <a:t>int</a:t>
            </a:r>
            <a:r>
              <a:rPr lang="en-GB" dirty="0"/>
              <a:t> </a:t>
            </a:r>
          </a:p>
        </p:txBody>
      </p:sp>
      <p:pic>
        <p:nvPicPr>
          <p:cNvPr id="3" name="Picture 2" descr="A picture containing a green and blue snake">
            <a:extLst>
              <a:ext uri="{FF2B5EF4-FFF2-40B4-BE49-F238E27FC236}">
                <a16:creationId xmlns:a16="http://schemas.microsoft.com/office/drawing/2014/main" id="{D922A3D4-F2BB-4773-A4C3-354D8B99F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5546868" y="1743075"/>
            <a:ext cx="823631" cy="4745041"/>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Lst>
</file>

<file path=ppt/tags/tag22.xml><?xml version="1.0" encoding="utf-8"?>
<p:tagLst xmlns:a="http://schemas.openxmlformats.org/drawingml/2006/main" xmlns:r="http://schemas.openxmlformats.org/officeDocument/2006/relationships" xmlns:p="http://schemas.openxmlformats.org/presentationml/2006/main">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erospaceline">
      <a:majorFont>
        <a:latin typeface="Work Sans"/>
        <a:ea typeface=""/>
        <a:cs typeface=""/>
      </a:majorFont>
      <a:minorFont>
        <a:latin typeface="Work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1918</Words>
  <Application>Microsoft Office PowerPoint</Application>
  <PresentationFormat>On-screen Show (16:9)</PresentationFormat>
  <Paragraphs>275</Paragraphs>
  <Slides>29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Courier</vt:lpstr>
      <vt:lpstr>Work Sans</vt:lpstr>
      <vt:lpstr>Arial</vt:lpstr>
      <vt:lpstr>Calibri</vt:lpstr>
      <vt:lpstr>Helvetica</vt:lpstr>
      <vt:lpstr>Office Theme</vt:lpstr>
      <vt:lpstr>PowerPoint Presentation</vt:lpstr>
      <vt:lpstr>PowerPoint Presentation</vt:lpstr>
      <vt:lpstr>Questions that may arise….</vt:lpstr>
      <vt:lpstr>Data Typing</vt:lpstr>
      <vt:lpstr>Built-in data types</vt:lpstr>
      <vt:lpstr>byte</vt:lpstr>
      <vt:lpstr>short</vt:lpstr>
      <vt:lpstr>int</vt:lpstr>
      <vt:lpstr>long</vt:lpstr>
      <vt:lpstr>float</vt:lpstr>
      <vt:lpstr>double</vt:lpstr>
      <vt:lpstr>boolean</vt:lpstr>
      <vt:lpstr>char</vt:lpstr>
      <vt:lpstr>Summary</vt:lpstr>
      <vt:lpstr>Complex data types</vt:lpstr>
      <vt:lpstr>String</vt:lpstr>
      <vt:lpstr>String in Python</vt:lpstr>
      <vt:lpstr>Records</vt:lpstr>
      <vt:lpstr>Record vs Class </vt:lpstr>
      <vt:lpstr>Memory requirements </vt:lpstr>
      <vt:lpstr>Arrays in Java</vt:lpstr>
      <vt:lpstr>Creating an Array</vt:lpstr>
      <vt:lpstr>Creating an Array</vt:lpstr>
      <vt:lpstr>Creating an Array</vt:lpstr>
      <vt:lpstr>Creating an Array</vt:lpstr>
      <vt:lpstr>Creating an Array</vt:lpstr>
      <vt:lpstr>Creating an Array</vt:lpstr>
      <vt:lpstr>Mapping arrays to memory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Chrissie Nyssen</dc:creator>
  <cp:lastModifiedBy>Chrissie Nyssen</cp:lastModifiedBy>
  <cp:revision>1</cp:revision>
  <dcterms:created xsi:type="dcterms:W3CDTF">2020-12-06T23:58:35Z</dcterms:created>
  <dcterms:modified xsi:type="dcterms:W3CDTF">2020-12-07T00:03:40Z</dcterms:modified>
</cp:coreProperties>
</file>