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63" r:id="rId5"/>
    <p:sldId id="258" r:id="rId6"/>
    <p:sldId id="260" r:id="rId7"/>
    <p:sldId id="261"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6FF11C0-BE3C-4ED0-8B3D-E5C094FCF58D}" v="158" dt="2023-10-10T20:58:27.25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10/10/2023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10/10/2023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10/10/2023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10/10/2023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10/10/2023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10/10/2023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10/10/2023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10/10/2023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10/10/2023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10/10/2023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10/10/2023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10/10/2023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Freeform: Shape 8">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Freeform: Shape 10">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ctrTitle"/>
          </p:nvPr>
        </p:nvSpPr>
        <p:spPr>
          <a:xfrm>
            <a:off x="1524003" y="1999615"/>
            <a:ext cx="9144000" cy="2764028"/>
          </a:xfrm>
        </p:spPr>
        <p:txBody>
          <a:bodyPr anchor="ctr">
            <a:normAutofit/>
          </a:bodyPr>
          <a:lstStyle/>
          <a:p>
            <a:r>
              <a:rPr lang="en-US" sz="4500">
                <a:ea typeface="+mj-lt"/>
                <a:cs typeface="+mj-lt"/>
              </a:rPr>
              <a:t>Creating a Website for A Dog's Life: An Engaging and Informative Online Presence Carey Eveland careyeveland@gmail.com</a:t>
            </a:r>
            <a:endParaRPr lang="en-US" sz="4500"/>
          </a:p>
        </p:txBody>
      </p:sp>
      <p:sp>
        <p:nvSpPr>
          <p:cNvPr id="13" name="Rectangle 12">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98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50A3C1AB-1153-42D2-8378-34B849C1C4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Rectangle 15">
            <a:extLst>
              <a:ext uri="{FF2B5EF4-FFF2-40B4-BE49-F238E27FC236}">
                <a16:creationId xmlns:a16="http://schemas.microsoft.com/office/drawing/2014/main" id="{A3473CF9-37EB-43E7-89EF-D2D1C53D1D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03615" y="4638503"/>
            <a:ext cx="8384770" cy="1332634"/>
          </a:xfrm>
          <a:prstGeom prst="rect">
            <a:avLst/>
          </a:prstGeom>
          <a:ln w="12700">
            <a:solidFill>
              <a:srgbClr val="E1E1E1"/>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C632B5E-20AB-F6F1-B89A-6EBCC6A4A195}"/>
              </a:ext>
            </a:extLst>
          </p:cNvPr>
          <p:cNvSpPr>
            <a:spLocks noGrp="1"/>
          </p:cNvSpPr>
          <p:nvPr>
            <p:ph type="title"/>
          </p:nvPr>
        </p:nvSpPr>
        <p:spPr>
          <a:xfrm>
            <a:off x="2103121" y="4727173"/>
            <a:ext cx="7985759" cy="868823"/>
          </a:xfrm>
        </p:spPr>
        <p:txBody>
          <a:bodyPr vert="horz" lIns="91440" tIns="45720" rIns="91440" bIns="45720" rtlCol="0" anchor="ctr">
            <a:normAutofit/>
          </a:bodyPr>
          <a:lstStyle/>
          <a:p>
            <a:pPr algn="ctr"/>
            <a:r>
              <a:rPr lang="en-US" sz="4000" kern="1200">
                <a:solidFill>
                  <a:schemeClr val="tx1"/>
                </a:solidFill>
                <a:latin typeface="+mj-lt"/>
                <a:ea typeface="+mj-ea"/>
                <a:cs typeface="+mj-cs"/>
              </a:rPr>
              <a:t>Site Map</a:t>
            </a:r>
          </a:p>
        </p:txBody>
      </p:sp>
      <p:sp>
        <p:nvSpPr>
          <p:cNvPr id="18" name="Rectangle: Rounded Corners 17">
            <a:extLst>
              <a:ext uri="{FF2B5EF4-FFF2-40B4-BE49-F238E27FC236}">
                <a16:creationId xmlns:a16="http://schemas.microsoft.com/office/drawing/2014/main" id="{586B4EF9-43BA-4655-A6FF-1D8E21574C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3110" y="5628237"/>
            <a:ext cx="7225780"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4" name="Rectangle: Rounded Corners 3">
            <a:extLst>
              <a:ext uri="{FF2B5EF4-FFF2-40B4-BE49-F238E27FC236}">
                <a16:creationId xmlns:a16="http://schemas.microsoft.com/office/drawing/2014/main" id="{9E5752E6-2AF1-18E7-29BF-6E2B4635ECAC}"/>
              </a:ext>
            </a:extLst>
          </p:cNvPr>
          <p:cNvSpPr/>
          <p:nvPr/>
        </p:nvSpPr>
        <p:spPr>
          <a:xfrm>
            <a:off x="4730513" y="299258"/>
            <a:ext cx="2544560" cy="113018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768096">
              <a:spcAft>
                <a:spcPts val="600"/>
              </a:spcAft>
            </a:pPr>
            <a:r>
              <a:rPr lang="en-US" sz="1512" kern="1200">
                <a:solidFill>
                  <a:schemeClr val="lt1"/>
                </a:solidFill>
                <a:latin typeface="+mn-lt"/>
                <a:ea typeface="+mn-ea"/>
                <a:cs typeface="Calibri"/>
              </a:rPr>
              <a:t>Home Page</a:t>
            </a:r>
            <a:endParaRPr lang="en-US"/>
          </a:p>
        </p:txBody>
      </p:sp>
      <p:sp>
        <p:nvSpPr>
          <p:cNvPr id="5" name="Rectangle: Rounded Corners 4">
            <a:extLst>
              <a:ext uri="{FF2B5EF4-FFF2-40B4-BE49-F238E27FC236}">
                <a16:creationId xmlns:a16="http://schemas.microsoft.com/office/drawing/2014/main" id="{F7EEB81A-5A34-92C2-B75E-704E9C33C89E}"/>
              </a:ext>
            </a:extLst>
          </p:cNvPr>
          <p:cNvSpPr/>
          <p:nvPr/>
        </p:nvSpPr>
        <p:spPr>
          <a:xfrm>
            <a:off x="4728267" y="1851610"/>
            <a:ext cx="2693215" cy="93714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768096">
              <a:spcAft>
                <a:spcPts val="600"/>
              </a:spcAft>
            </a:pPr>
            <a:r>
              <a:rPr lang="en-US" sz="1512" kern="1200">
                <a:solidFill>
                  <a:schemeClr val="lt1"/>
                </a:solidFill>
                <a:latin typeface="+mn-lt"/>
                <a:ea typeface="+mn-ea"/>
                <a:cs typeface="Calibri"/>
              </a:rPr>
              <a:t>Map to Store</a:t>
            </a:r>
            <a:endParaRPr lang="en-US"/>
          </a:p>
        </p:txBody>
      </p:sp>
      <p:sp>
        <p:nvSpPr>
          <p:cNvPr id="6" name="Rectangle: Rounded Corners 5">
            <a:extLst>
              <a:ext uri="{FF2B5EF4-FFF2-40B4-BE49-F238E27FC236}">
                <a16:creationId xmlns:a16="http://schemas.microsoft.com/office/drawing/2014/main" id="{E2E13752-C296-F883-5D74-9195F909FDFE}"/>
              </a:ext>
            </a:extLst>
          </p:cNvPr>
          <p:cNvSpPr/>
          <p:nvPr/>
        </p:nvSpPr>
        <p:spPr>
          <a:xfrm>
            <a:off x="4730691" y="3232777"/>
            <a:ext cx="2693215" cy="116105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defTabSz="768096">
              <a:spcAft>
                <a:spcPts val="600"/>
              </a:spcAft>
            </a:pPr>
            <a:r>
              <a:rPr lang="en-US" sz="1512" kern="1200">
                <a:solidFill>
                  <a:schemeClr val="lt1"/>
                </a:solidFill>
                <a:latin typeface="+mn-lt"/>
                <a:ea typeface="+mn-ea"/>
                <a:cs typeface="Calibri"/>
              </a:rPr>
              <a:t>Contact Information</a:t>
            </a:r>
            <a:endParaRPr lang="en-US"/>
          </a:p>
        </p:txBody>
      </p:sp>
      <p:sp>
        <p:nvSpPr>
          <p:cNvPr id="7" name="Rectangle: Rounded Corners 6">
            <a:extLst>
              <a:ext uri="{FF2B5EF4-FFF2-40B4-BE49-F238E27FC236}">
                <a16:creationId xmlns:a16="http://schemas.microsoft.com/office/drawing/2014/main" id="{D44CF958-D115-025B-9A51-CB57AEA702DF}"/>
              </a:ext>
            </a:extLst>
          </p:cNvPr>
          <p:cNvSpPr/>
          <p:nvPr/>
        </p:nvSpPr>
        <p:spPr>
          <a:xfrm>
            <a:off x="8308895" y="1893757"/>
            <a:ext cx="2102098" cy="93714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defTabSz="768096">
              <a:spcAft>
                <a:spcPts val="600"/>
              </a:spcAft>
            </a:pPr>
            <a:r>
              <a:rPr lang="en-US" sz="1512" kern="1200">
                <a:solidFill>
                  <a:schemeClr val="lt1"/>
                </a:solidFill>
                <a:latin typeface="+mn-lt"/>
                <a:ea typeface="+mn-ea"/>
                <a:cs typeface="Calibri"/>
              </a:rPr>
              <a:t>How to select a good pet</a:t>
            </a:r>
            <a:endParaRPr lang="en-US"/>
          </a:p>
        </p:txBody>
      </p:sp>
      <p:sp>
        <p:nvSpPr>
          <p:cNvPr id="8" name="Rectangle: Rounded Corners 7">
            <a:extLst>
              <a:ext uri="{FF2B5EF4-FFF2-40B4-BE49-F238E27FC236}">
                <a16:creationId xmlns:a16="http://schemas.microsoft.com/office/drawing/2014/main" id="{95FE53EE-7A5D-BFC9-84C6-E5BF45963DAC}"/>
              </a:ext>
            </a:extLst>
          </p:cNvPr>
          <p:cNvSpPr/>
          <p:nvPr/>
        </p:nvSpPr>
        <p:spPr>
          <a:xfrm>
            <a:off x="1781008" y="1850555"/>
            <a:ext cx="2021491" cy="104462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defTabSz="768096">
              <a:spcAft>
                <a:spcPts val="600"/>
              </a:spcAft>
            </a:pPr>
            <a:r>
              <a:rPr lang="en-US" sz="1512" kern="1200">
                <a:solidFill>
                  <a:schemeClr val="lt1"/>
                </a:solidFill>
                <a:latin typeface="+mn-lt"/>
                <a:ea typeface="+mn-ea"/>
                <a:cs typeface="Calibri"/>
              </a:rPr>
              <a:t>Grooming Services</a:t>
            </a:r>
            <a:endParaRPr lang="en-US"/>
          </a:p>
        </p:txBody>
      </p:sp>
    </p:spTree>
    <p:extLst>
      <p:ext uri="{BB962C8B-B14F-4D97-AF65-F5344CB8AC3E}">
        <p14:creationId xmlns:p14="http://schemas.microsoft.com/office/powerpoint/2010/main" val="8681626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F466A55-FDA0-6935-B2C3-36337B9140AA}"/>
              </a:ext>
            </a:extLst>
          </p:cNvPr>
          <p:cNvSpPr>
            <a:spLocks noGrp="1"/>
          </p:cNvSpPr>
          <p:nvPr>
            <p:ph type="title"/>
          </p:nvPr>
        </p:nvSpPr>
        <p:spPr>
          <a:xfrm>
            <a:off x="5297762" y="329184"/>
            <a:ext cx="6251110" cy="1783080"/>
          </a:xfrm>
        </p:spPr>
        <p:txBody>
          <a:bodyPr anchor="b">
            <a:normAutofit/>
          </a:bodyPr>
          <a:lstStyle/>
          <a:p>
            <a:r>
              <a:rPr lang="en-US" sz="5400">
                <a:cs typeface="Calibri Light"/>
              </a:rPr>
              <a:t>Home page</a:t>
            </a:r>
            <a:endParaRPr lang="en-US" sz="5400"/>
          </a:p>
        </p:txBody>
      </p:sp>
      <p:pic>
        <p:nvPicPr>
          <p:cNvPr id="5" name="Picture 4" descr="Desk with stethoscope and computer keyboard">
            <a:extLst>
              <a:ext uri="{FF2B5EF4-FFF2-40B4-BE49-F238E27FC236}">
                <a16:creationId xmlns:a16="http://schemas.microsoft.com/office/drawing/2014/main" id="{AB379E10-32B0-2F7F-9476-66368D8753D4}"/>
              </a:ext>
            </a:extLst>
          </p:cNvPr>
          <p:cNvPicPr>
            <a:picLocks noChangeAspect="1"/>
          </p:cNvPicPr>
          <p:nvPr/>
        </p:nvPicPr>
        <p:blipFill rotWithShape="1">
          <a:blip r:embed="rId2"/>
          <a:srcRect l="51753" r="2919" b="4"/>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1"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707D239-C02C-9C77-8568-8925359A9C6D}"/>
              </a:ext>
            </a:extLst>
          </p:cNvPr>
          <p:cNvSpPr>
            <a:spLocks noGrp="1"/>
          </p:cNvSpPr>
          <p:nvPr>
            <p:ph idx="1"/>
          </p:nvPr>
        </p:nvSpPr>
        <p:spPr>
          <a:xfrm>
            <a:off x="5297762" y="2706624"/>
            <a:ext cx="6251110" cy="3483864"/>
          </a:xfrm>
        </p:spPr>
        <p:txBody>
          <a:bodyPr>
            <a:normAutofit/>
          </a:bodyPr>
          <a:lstStyle/>
          <a:p>
            <a:r>
              <a:rPr lang="en-US" sz="2200"/>
              <a:t>Home Page Creating a Welcoming First Impression Learn about our mission and values as a dog care service provider. Find out why we are passionate about providing the best care for your furry companions. 1 About A Dog's Life Discover our range of dog grooming, training, and boarding services. From basic grooming to specialized treatments, we have everything your dog needs to look and feel their best.</a:t>
            </a:r>
          </a:p>
        </p:txBody>
      </p:sp>
    </p:spTree>
    <p:extLst>
      <p:ext uri="{BB962C8B-B14F-4D97-AF65-F5344CB8AC3E}">
        <p14:creationId xmlns:p14="http://schemas.microsoft.com/office/powerpoint/2010/main" val="13238222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30D6772-5550-42D5-B8BC-CDE2836562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97DB0DD1-0F30-4B7E-A6DC-3DDA7D5B35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pic>
        <p:nvPicPr>
          <p:cNvPr id="5" name="Picture 4" descr="A puppy with hot compress bag on its head">
            <a:extLst>
              <a:ext uri="{FF2B5EF4-FFF2-40B4-BE49-F238E27FC236}">
                <a16:creationId xmlns:a16="http://schemas.microsoft.com/office/drawing/2014/main" id="{BCA0D956-A047-3245-FEAA-F264C9D4A8F7}"/>
              </a:ext>
            </a:extLst>
          </p:cNvPr>
          <p:cNvPicPr>
            <a:picLocks noChangeAspect="1"/>
          </p:cNvPicPr>
          <p:nvPr/>
        </p:nvPicPr>
        <p:blipFill rotWithShape="1">
          <a:blip r:embed="rId2">
            <a:alphaModFix amt="60000"/>
          </a:blip>
          <a:srcRect t="15481" r="-2" b="-2"/>
          <a:stretch/>
        </p:blipFill>
        <p:spPr>
          <a:xfrm>
            <a:off x="-1" y="10"/>
            <a:ext cx="12192001" cy="6857990"/>
          </a:xfrm>
          <a:prstGeom prst="rect">
            <a:avLst/>
          </a:prstGeom>
        </p:spPr>
      </p:pic>
      <p:sp>
        <p:nvSpPr>
          <p:cNvPr id="2" name="Title 1">
            <a:extLst>
              <a:ext uri="{FF2B5EF4-FFF2-40B4-BE49-F238E27FC236}">
                <a16:creationId xmlns:a16="http://schemas.microsoft.com/office/drawing/2014/main" id="{B4276717-9381-6A11-EEA9-E5708B95AFAF}"/>
              </a:ext>
            </a:extLst>
          </p:cNvPr>
          <p:cNvSpPr>
            <a:spLocks noGrp="1"/>
          </p:cNvSpPr>
          <p:nvPr>
            <p:ph type="title"/>
          </p:nvPr>
        </p:nvSpPr>
        <p:spPr>
          <a:xfrm>
            <a:off x="838199" y="1671569"/>
            <a:ext cx="4155825" cy="4072044"/>
          </a:xfrm>
        </p:spPr>
        <p:txBody>
          <a:bodyPr anchor="t">
            <a:normAutofit/>
          </a:bodyPr>
          <a:lstStyle/>
          <a:p>
            <a:r>
              <a:rPr lang="en-US">
                <a:solidFill>
                  <a:srgbClr val="FFFFFF"/>
                </a:solidFill>
                <a:cs typeface="Calibri Light"/>
              </a:rPr>
              <a:t>Grooming Services</a:t>
            </a:r>
            <a:endParaRPr lang="en-US">
              <a:solidFill>
                <a:srgbClr val="FFFFFF"/>
              </a:solidFill>
            </a:endParaRPr>
          </a:p>
        </p:txBody>
      </p:sp>
      <p:sp>
        <p:nvSpPr>
          <p:cNvPr id="3" name="Content Placeholder 2">
            <a:extLst>
              <a:ext uri="{FF2B5EF4-FFF2-40B4-BE49-F238E27FC236}">
                <a16:creationId xmlns:a16="http://schemas.microsoft.com/office/drawing/2014/main" id="{BEA62DBE-3BE9-299F-FD27-8BC441F86543}"/>
              </a:ext>
            </a:extLst>
          </p:cNvPr>
          <p:cNvSpPr>
            <a:spLocks noGrp="1"/>
          </p:cNvSpPr>
          <p:nvPr>
            <p:ph idx="1"/>
          </p:nvPr>
        </p:nvSpPr>
        <p:spPr>
          <a:xfrm>
            <a:off x="5186551" y="1671569"/>
            <a:ext cx="6167248" cy="4072044"/>
          </a:xfrm>
        </p:spPr>
        <p:txBody>
          <a:bodyPr vert="horz" lIns="91440" tIns="45720" rIns="91440" bIns="45720" rtlCol="0">
            <a:normAutofit/>
          </a:bodyPr>
          <a:lstStyle/>
          <a:p>
            <a:r>
              <a:rPr lang="en-US" sz="2000">
                <a:solidFill>
                  <a:srgbClr val="FFFFFF"/>
                </a:solidFill>
                <a:ea typeface="+mn-lt"/>
                <a:cs typeface="+mn-lt"/>
              </a:rPr>
              <a:t>Basic Grooming From breed-specific styles to creative grooming options, we offer a range of specialized treatments to cater to your dog's unique needs and preferences. 2 Specialized Treatments Indulge your dog with one of our luxurious spa packages. Our spa treatments include relaxing massages, fur conditioning treatments, and pawdicures. 3 Spa Packages Aside from grooming, we also provide other services such as teeth cleaning, flea and tick treatments, and de-shedding treatments. 4 Additional Services</a:t>
            </a:r>
            <a:endParaRPr lang="en-US" sz="2000">
              <a:solidFill>
                <a:srgbClr val="FFFFFF"/>
              </a:solidFill>
            </a:endParaRPr>
          </a:p>
        </p:txBody>
      </p:sp>
    </p:spTree>
    <p:extLst>
      <p:ext uri="{BB962C8B-B14F-4D97-AF65-F5344CB8AC3E}">
        <p14:creationId xmlns:p14="http://schemas.microsoft.com/office/powerpoint/2010/main" val="4405914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Curious dog poking his head into view">
            <a:extLst>
              <a:ext uri="{FF2B5EF4-FFF2-40B4-BE49-F238E27FC236}">
                <a16:creationId xmlns:a16="http://schemas.microsoft.com/office/drawing/2014/main" id="{B3AAAAB5-9D61-BA17-295D-9DDF624EA1E2}"/>
              </a:ext>
            </a:extLst>
          </p:cNvPr>
          <p:cNvPicPr>
            <a:picLocks noChangeAspect="1"/>
          </p:cNvPicPr>
          <p:nvPr/>
        </p:nvPicPr>
        <p:blipFill rotWithShape="1">
          <a:blip r:embed="rId2">
            <a:alphaModFix amt="35000"/>
          </a:blip>
          <a:srcRect l="9565" r="8311" b="-6"/>
          <a:stretch/>
        </p:blipFill>
        <p:spPr>
          <a:xfrm>
            <a:off x="20" y="10"/>
            <a:ext cx="12191980" cy="6857990"/>
          </a:xfrm>
          <a:prstGeom prst="rect">
            <a:avLst/>
          </a:prstGeom>
        </p:spPr>
      </p:pic>
      <p:sp>
        <p:nvSpPr>
          <p:cNvPr id="2" name="Title 1">
            <a:extLst>
              <a:ext uri="{FF2B5EF4-FFF2-40B4-BE49-F238E27FC236}">
                <a16:creationId xmlns:a16="http://schemas.microsoft.com/office/drawing/2014/main" id="{67C0C94B-E88F-7187-DB87-777C329CF2D6}"/>
              </a:ext>
            </a:extLst>
          </p:cNvPr>
          <p:cNvSpPr>
            <a:spLocks noGrp="1"/>
          </p:cNvSpPr>
          <p:nvPr>
            <p:ph type="title"/>
          </p:nvPr>
        </p:nvSpPr>
        <p:spPr>
          <a:xfrm>
            <a:off x="838200" y="365125"/>
            <a:ext cx="10515600" cy="1325563"/>
          </a:xfrm>
        </p:spPr>
        <p:txBody>
          <a:bodyPr>
            <a:normAutofit/>
          </a:bodyPr>
          <a:lstStyle/>
          <a:p>
            <a:r>
              <a:rPr lang="en-US" b="1">
                <a:solidFill>
                  <a:srgbClr val="FFFFFF"/>
                </a:solidFill>
                <a:cs typeface="Calibri Light"/>
              </a:rPr>
              <a:t>Contact Page</a:t>
            </a:r>
            <a:endParaRPr lang="en-US" b="1">
              <a:solidFill>
                <a:srgbClr val="FFFFFF"/>
              </a:solidFill>
            </a:endParaRPr>
          </a:p>
        </p:txBody>
      </p:sp>
      <p:sp>
        <p:nvSpPr>
          <p:cNvPr id="6" name="Content Placeholder 5">
            <a:extLst>
              <a:ext uri="{FF2B5EF4-FFF2-40B4-BE49-F238E27FC236}">
                <a16:creationId xmlns:a16="http://schemas.microsoft.com/office/drawing/2014/main" id="{5D762070-82A5-6AC6-0108-FFCB7765B109}"/>
              </a:ext>
            </a:extLst>
          </p:cNvPr>
          <p:cNvSpPr>
            <a:spLocks noGrp="1"/>
          </p:cNvSpPr>
          <p:nvPr>
            <p:ph idx="1"/>
          </p:nvPr>
        </p:nvSpPr>
        <p:spPr>
          <a:xfrm>
            <a:off x="838200" y="1825625"/>
            <a:ext cx="10515600" cy="4351338"/>
          </a:xfrm>
        </p:spPr>
        <p:txBody>
          <a:bodyPr vert="horz" lIns="91440" tIns="45720" rIns="91440" bIns="45720" rtlCol="0">
            <a:normAutofit/>
          </a:bodyPr>
          <a:lstStyle/>
          <a:p>
            <a:r>
              <a:rPr lang="en-US">
                <a:solidFill>
                  <a:srgbClr val="FFFFFF"/>
                </a:solidFill>
                <a:ea typeface="+mn-lt"/>
                <a:cs typeface="+mn-lt"/>
              </a:rPr>
              <a:t>Contact us today to schedule an appointment or inquire about our services. We are here to answer any questions you may have and ensure your dog gets the best care possible. Call us, email us, or fill out the contact form on our website.</a:t>
            </a:r>
          </a:p>
        </p:txBody>
      </p:sp>
    </p:spTree>
    <p:extLst>
      <p:ext uri="{BB962C8B-B14F-4D97-AF65-F5344CB8AC3E}">
        <p14:creationId xmlns:p14="http://schemas.microsoft.com/office/powerpoint/2010/main" val="3976498550"/>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51BA4DF-2BD4-4EC2-B1DB-B27C8AC718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B9AB29A-0B9C-8F45-3411-7F94C9325DBC}"/>
              </a:ext>
            </a:extLst>
          </p:cNvPr>
          <p:cNvSpPr>
            <a:spLocks noGrp="1"/>
          </p:cNvSpPr>
          <p:nvPr>
            <p:ph type="title"/>
          </p:nvPr>
        </p:nvSpPr>
        <p:spPr>
          <a:xfrm>
            <a:off x="4553733" y="548464"/>
            <a:ext cx="6798541" cy="1675623"/>
          </a:xfrm>
        </p:spPr>
        <p:txBody>
          <a:bodyPr anchor="b">
            <a:normAutofit/>
          </a:bodyPr>
          <a:lstStyle/>
          <a:p>
            <a:r>
              <a:rPr lang="en-US" sz="4000">
                <a:cs typeface="Calibri Light"/>
              </a:rPr>
              <a:t>Selecting a Good Pet</a:t>
            </a:r>
            <a:endParaRPr lang="en-US" sz="4000"/>
          </a:p>
        </p:txBody>
      </p:sp>
      <p:pic>
        <p:nvPicPr>
          <p:cNvPr id="5" name="Picture 4" descr="A low shot of a dog in a field">
            <a:extLst>
              <a:ext uri="{FF2B5EF4-FFF2-40B4-BE49-F238E27FC236}">
                <a16:creationId xmlns:a16="http://schemas.microsoft.com/office/drawing/2014/main" id="{271757C8-A968-1885-A501-792A65BC113E}"/>
              </a:ext>
            </a:extLst>
          </p:cNvPr>
          <p:cNvPicPr>
            <a:picLocks noChangeAspect="1"/>
          </p:cNvPicPr>
          <p:nvPr/>
        </p:nvPicPr>
        <p:blipFill rotWithShape="1">
          <a:blip r:embed="rId2"/>
          <a:srcRect l="47517" r="11786" b="-5"/>
          <a:stretch/>
        </p:blipFill>
        <p:spPr>
          <a:xfrm>
            <a:off x="1" y="10"/>
            <a:ext cx="4196496" cy="6857990"/>
          </a:xfrm>
          <a:prstGeom prst="rect">
            <a:avLst/>
          </a:prstGeom>
          <a:effectLst/>
        </p:spPr>
      </p:pic>
      <p:sp>
        <p:nvSpPr>
          <p:cNvPr id="3" name="Content Placeholder 2">
            <a:extLst>
              <a:ext uri="{FF2B5EF4-FFF2-40B4-BE49-F238E27FC236}">
                <a16:creationId xmlns:a16="http://schemas.microsoft.com/office/drawing/2014/main" id="{9C10CF1B-4B6C-AF50-93A5-26BA704518BD}"/>
              </a:ext>
            </a:extLst>
          </p:cNvPr>
          <p:cNvSpPr>
            <a:spLocks noGrp="1"/>
          </p:cNvSpPr>
          <p:nvPr>
            <p:ph idx="1"/>
          </p:nvPr>
        </p:nvSpPr>
        <p:spPr>
          <a:xfrm>
            <a:off x="4553734" y="2409830"/>
            <a:ext cx="6798539" cy="3705217"/>
          </a:xfrm>
        </p:spPr>
        <p:txBody>
          <a:bodyPr vert="horz" lIns="91440" tIns="45720" rIns="91440" bIns="45720" rtlCol="0">
            <a:normAutofit/>
          </a:bodyPr>
          <a:lstStyle/>
          <a:p>
            <a:r>
              <a:rPr lang="en-US" sz="2000">
                <a:ea typeface="+mn-lt"/>
                <a:cs typeface="+mn-lt"/>
              </a:rPr>
              <a:t>Understanding Your Lifestyle Research different dog breeds to understand their temperaments, exercise requirements, and potential health issues. This will help you find a breed that matches your preferences and lifestyle. 2 Researching Breeds When getting a dog from a breeder, ensure they are reputable and prioritize the health and well-being of their dogs. Ask for references, visit their facilities, and check for any red flags. 3 Finding a Reputable Breeder If you are considering adoption, visit local shelters or rescue organizations. Many wonderful dogs are waiting for their forever homes and adopting can be a rewarding experience. 4 Adoption Considerations</a:t>
            </a:r>
            <a:endParaRPr lang="en-US" sz="2000"/>
          </a:p>
        </p:txBody>
      </p:sp>
    </p:spTree>
    <p:extLst>
      <p:ext uri="{BB962C8B-B14F-4D97-AF65-F5344CB8AC3E}">
        <p14:creationId xmlns:p14="http://schemas.microsoft.com/office/powerpoint/2010/main" val="10225580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3D670BB0-6E4C-8FA2-E9DF-6FB449B0CBCF}"/>
              </a:ext>
            </a:extLst>
          </p:cNvPr>
          <p:cNvPicPr>
            <a:picLocks noChangeAspect="1"/>
          </p:cNvPicPr>
          <p:nvPr/>
        </p:nvPicPr>
        <p:blipFill rotWithShape="1">
          <a:blip r:embed="rId2">
            <a:alphaModFix amt="50000"/>
          </a:blip>
          <a:srcRect r="-2" b="6263"/>
          <a:stretch/>
        </p:blipFill>
        <p:spPr>
          <a:xfrm>
            <a:off x="20" y="1"/>
            <a:ext cx="12191980" cy="6857999"/>
          </a:xfrm>
          <a:prstGeom prst="rect">
            <a:avLst/>
          </a:prstGeom>
        </p:spPr>
      </p:pic>
      <p:sp>
        <p:nvSpPr>
          <p:cNvPr id="2" name="Title 1">
            <a:extLst>
              <a:ext uri="{FF2B5EF4-FFF2-40B4-BE49-F238E27FC236}">
                <a16:creationId xmlns:a16="http://schemas.microsoft.com/office/drawing/2014/main" id="{6C9FA8C4-5830-1CA4-DE84-9A9E45325EF4}"/>
              </a:ext>
            </a:extLst>
          </p:cNvPr>
          <p:cNvSpPr>
            <a:spLocks noGrp="1"/>
          </p:cNvSpPr>
          <p:nvPr>
            <p:ph type="title"/>
          </p:nvPr>
        </p:nvSpPr>
        <p:spPr>
          <a:xfrm>
            <a:off x="1524000" y="1122362"/>
            <a:ext cx="9144000" cy="2900518"/>
          </a:xfrm>
        </p:spPr>
        <p:txBody>
          <a:bodyPr vert="horz" lIns="91440" tIns="45720" rIns="91440" bIns="45720" rtlCol="0" anchor="b">
            <a:normAutofit/>
          </a:bodyPr>
          <a:lstStyle/>
          <a:p>
            <a:pPr algn="ctr"/>
            <a:r>
              <a:rPr lang="en-US" sz="6000">
                <a:solidFill>
                  <a:srgbClr val="FFFFFF"/>
                </a:solidFill>
              </a:rPr>
              <a:t>Thank You We Appreciate Your Time</a:t>
            </a:r>
          </a:p>
        </p:txBody>
      </p:sp>
    </p:spTree>
    <p:extLst>
      <p:ext uri="{BB962C8B-B14F-4D97-AF65-F5344CB8AC3E}">
        <p14:creationId xmlns:p14="http://schemas.microsoft.com/office/powerpoint/2010/main" val="3791675573"/>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Creating a Website for A Dog's Life: An Engaging and Informative Online Presence Carey Eveland careyeveland@gmail.com</vt:lpstr>
      <vt:lpstr>Site Map</vt:lpstr>
      <vt:lpstr>Home page</vt:lpstr>
      <vt:lpstr>Grooming Services</vt:lpstr>
      <vt:lpstr>Contact Page</vt:lpstr>
      <vt:lpstr>Selecting a Good Pet</vt:lpstr>
      <vt:lpstr>Thank You We Appreciate Your Time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74</cp:revision>
  <dcterms:created xsi:type="dcterms:W3CDTF">2023-10-10T20:03:47Z</dcterms:created>
  <dcterms:modified xsi:type="dcterms:W3CDTF">2023-10-10T21:00:14Z</dcterms:modified>
</cp:coreProperties>
</file>