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86" r:id="rId3"/>
    <p:sldId id="276" r:id="rId4"/>
    <p:sldId id="306" r:id="rId5"/>
    <p:sldId id="277" r:id="rId6"/>
    <p:sldId id="288" r:id="rId7"/>
    <p:sldId id="304" r:id="rId8"/>
    <p:sldId id="301" r:id="rId9"/>
    <p:sldId id="280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ey cohen" initials="cc" lastIdx="1" clrIdx="0">
    <p:extLst>
      <p:ext uri="{19B8F6BF-5375-455C-9EA6-DF929625EA0E}">
        <p15:presenceInfo xmlns:p15="http://schemas.microsoft.com/office/powerpoint/2012/main" userId="2028b331dfbd05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7ED2A-E39F-4752-BC41-E11D3CB95A56}" v="2" dt="2020-08-12T00:24:05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ey cohen" userId="2028b331dfbd0500" providerId="LiveId" clId="{00C7ED2A-E39F-4752-BC41-E11D3CB95A56}"/>
    <pc:docChg chg="modSld">
      <pc:chgData name="carey cohen" userId="2028b331dfbd0500" providerId="LiveId" clId="{00C7ED2A-E39F-4752-BC41-E11D3CB95A56}" dt="2020-08-12T00:24:05.253" v="1"/>
      <pc:docMkLst>
        <pc:docMk/>
      </pc:docMkLst>
      <pc:sldChg chg="modAnim">
        <pc:chgData name="carey cohen" userId="2028b331dfbd0500" providerId="LiveId" clId="{00C7ED2A-E39F-4752-BC41-E11D3CB95A56}" dt="2020-08-12T00:24:05.253" v="1"/>
        <pc:sldMkLst>
          <pc:docMk/>
          <pc:sldMk cId="347636932" sldId="30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/>
              <a:t>Base</a:t>
            </a:r>
            <a:r>
              <a:rPr lang="en-US" sz="3600" b="1" baseline="0"/>
              <a:t>line to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C72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4-4F90-BF2A-C6A8D1B810B3}"/>
              </c:ext>
            </c:extLst>
          </c:dPt>
          <c:cat>
            <c:strRef>
              <c:f>[CapStone_Lariat_Excel.xlsx]Sheet1!$C$4:$C$6</c:f>
              <c:strCache>
                <c:ptCount val="3"/>
                <c:pt idx="0">
                  <c:v>Gross Revenue</c:v>
                </c:pt>
                <c:pt idx="1">
                  <c:v>Total Cost Per Year</c:v>
                </c:pt>
                <c:pt idx="2">
                  <c:v>Net Revenue</c:v>
                </c:pt>
              </c:strCache>
            </c:strRef>
          </c:cat>
          <c:val>
            <c:numRef>
              <c:f>[CapStone_Lariat_Excel.xlsx]Sheet1!$D$4:$D$6</c:f>
              <c:numCache>
                <c:formatCode>"$"#,##0</c:formatCode>
                <c:ptCount val="3"/>
                <c:pt idx="0">
                  <c:v>64866040</c:v>
                </c:pt>
                <c:pt idx="1">
                  <c:v>-33076688.6399999</c:v>
                </c:pt>
                <c:pt idx="2">
                  <c:v>31789351.360000134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B4-4F90-BF2A-C6A8D1B81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4335888"/>
        <c:axId val="1761970048"/>
      </c:barChart>
      <c:catAx>
        <c:axId val="142433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970048"/>
        <c:crosses val="autoZero"/>
        <c:auto val="1"/>
        <c:lblAlgn val="ctr"/>
        <c:lblOffset val="100"/>
        <c:noMultiLvlLbl val="0"/>
      </c:catAx>
      <c:valAx>
        <c:axId val="17619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33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lvl="0">
              <a:defRPr sz="2400" b="1" i="0">
                <a:solidFill>
                  <a:srgbClr val="757575"/>
                </a:solidFill>
                <a:latin typeface="+mn-lt"/>
              </a:defRPr>
            </a:pPr>
            <a:r>
              <a:rPr lang="en-US" sz="2400" b="1"/>
              <a:t>Vehicle Revenue Compared to Average Revenue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v>gross revenue</c:v>
          </c:tx>
          <c:spPr>
            <a:solidFill>
              <a:srgbClr val="C5E0B4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lvl="0">
                  <a:defRPr sz="2000" b="1" i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'[CapStone_Lariat_Excel.xlsx]Vehicle Overview'!$D$20</c:f>
              <c:numCache>
                <c:formatCode>_("$"* #,##0.00_);_("$"* \(#,##0.00\);_("$"* "-"??_);_(@_)</c:formatCode>
                <c:ptCount val="1"/>
                <c:pt idx="0">
                  <c:v>15023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D01C-45C7-8A0A-545460D8557F}"/>
            </c:ext>
          </c:extLst>
        </c:ser>
        <c:ser>
          <c:idx val="1"/>
          <c:order val="1"/>
          <c:tx>
            <c:v>net revenue</c:v>
          </c:tx>
          <c:spPr>
            <a:solidFill>
              <a:srgbClr val="ED7D31"/>
            </a:solidFill>
          </c:spPr>
          <c:invertIfNegative val="1"/>
          <c:val>
            <c:numRef>
              <c:f>'[CapStone_Lariat_Excel.xlsx]Vehicle Overview'!$D$21</c:f>
              <c:numCache>
                <c:formatCode>_("$"* #,##0.00_);_("$"* \(#,##0.00\);_("$"* "-"??_);_(@_)</c:formatCode>
                <c:ptCount val="1"/>
                <c:pt idx="0">
                  <c:v>5107.5199999999986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D01C-45C7-8A0A-545460D8557F}"/>
            </c:ext>
          </c:extLst>
        </c:ser>
        <c:ser>
          <c:idx val="2"/>
          <c:order val="2"/>
          <c:tx>
            <c:v>AVG gross revenue</c:v>
          </c:tx>
          <c:spPr>
            <a:solidFill>
              <a:srgbClr val="A5A5A5"/>
            </a:solidFill>
          </c:spPr>
          <c:invertIfNegative val="1"/>
          <c:val>
            <c:numRef>
              <c:f>'[CapStone_Lariat_Excel.xlsx]Vehicle Overview'!$D$31</c:f>
              <c:numCache>
                <c:formatCode>_("$"* #,##0.00_);_("$"* \(#,##0.00\);_("$"* "-"??_);_(@_)</c:formatCode>
                <c:ptCount val="1"/>
                <c:pt idx="0">
                  <c:v>16216.51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2-D01C-45C7-8A0A-545460D8557F}"/>
            </c:ext>
          </c:extLst>
        </c:ser>
        <c:ser>
          <c:idx val="3"/>
          <c:order val="3"/>
          <c:tx>
            <c:v>AVG net revenue</c:v>
          </c:tx>
          <c:spPr>
            <a:solidFill>
              <a:srgbClr val="FFC000"/>
            </a:solidFill>
          </c:spPr>
          <c:invertIfNegative val="1"/>
          <c:val>
            <c:numRef>
              <c:f>'[CapStone_Lariat_Excel.xlsx]Vehicle Overview'!$D$33</c:f>
              <c:numCache>
                <c:formatCode>_("$"* #,##0.00_);_("$"* \(#,##0.00\);_("$"* "-"??_);_(@_)</c:formatCode>
                <c:ptCount val="1"/>
                <c:pt idx="0">
                  <c:v>7947.3378400000101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3-D01C-45C7-8A0A-545460D85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5583609"/>
        <c:axId val="854880963"/>
      </c:barChart>
      <c:catAx>
        <c:axId val="88558360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US"/>
              </a:p>
            </c:rich>
          </c:tx>
          <c:overlay val="0"/>
        </c:title>
        <c:majorTickMark val="cross"/>
        <c:minorTickMark val="cross"/>
        <c:tickLblPos val="nextTo"/>
        <c:txPr>
          <a:bodyPr/>
          <a:lstStyle/>
          <a:p>
            <a:pPr lvl="0">
              <a:defRPr sz="900" b="0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854880963"/>
        <c:crosses val="autoZero"/>
        <c:auto val="1"/>
        <c:lblAlgn val="ctr"/>
        <c:lblOffset val="100"/>
        <c:noMultiLvlLbl val="1"/>
      </c:catAx>
      <c:valAx>
        <c:axId val="854880963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US"/>
              </a:p>
            </c:rich>
          </c:tx>
          <c:overlay val="0"/>
        </c:title>
        <c:numFmt formatCode="_(&quot;$&quot;* #,##0.00_);_(&quot;$&quot;* \(#,##0.00\);_(&quot;$&quot;* &quot;-&quot;??_);_(@_)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sz="2400" b="0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885583609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zero"/>
    <c:showDLblsOverMax val="1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B15E-9684-43FB-A629-C089FCDE8DC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252A-1F27-4E0B-8673-515BF34C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8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9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1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9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9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4DF422-B742-475A-A846-3B42AEC8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4" y="1031714"/>
            <a:ext cx="8269357" cy="31240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A8737B-475C-49CD-B7C8-6EADC1A6F41C}"/>
              </a:ext>
            </a:extLst>
          </p:cNvPr>
          <p:cNvSpPr txBox="1"/>
          <p:nvPr/>
        </p:nvSpPr>
        <p:spPr>
          <a:xfrm>
            <a:off x="3107635" y="4359965"/>
            <a:ext cx="624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LOCATED ALL ACROSS THE UNITED STATES OF AMERICA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B4466-0F2F-48C4-B574-400524D29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 dirty="0">
                <a:solidFill>
                  <a:srgbClr val="FFFFFF"/>
                </a:solidFill>
              </a:rPr>
              <a:t>To conclude, we’ve got 4 ideas to work with.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BB9E8-4716-4DEE-960F-FF40611C1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0"/>
            <a:ext cx="1924050" cy="657225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9D2C833B-8ECE-4F8C-8DBF-A17F9EE60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7" y="3384150"/>
            <a:ext cx="3044360" cy="34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99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743246-84A1-4C97-A330-2897D02F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BAACCD-0456-419B-9AE5-B3857D35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57" y="1361074"/>
            <a:ext cx="4023360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b="1" dirty="0"/>
              <a:t>Revenue is Great.</a:t>
            </a:r>
            <a:br>
              <a:rPr lang="en-US" sz="6000" b="1" dirty="0"/>
            </a:br>
            <a:r>
              <a:rPr lang="en-US" sz="6000" b="1" dirty="0"/>
              <a:t>Let's get the Greatest!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9ABEC3-BBCA-467B-AB64-2E6031C49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17" y="30144"/>
            <a:ext cx="2278112" cy="7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1513" y="2354873"/>
            <a:ext cx="2928730" cy="25937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Let me show you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MORE REVENUE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HOW ARE WE GOING TO GET THERE?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MORE OPTIONS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WHAT ARE WE TRYING TO DO?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LOWER COST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WHAT OUR GOAL?</a:t>
            </a: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900596" y="1226417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54C6AC-AF3E-40C3-9942-27EB0255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96" y="38820"/>
            <a:ext cx="2229074" cy="8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1" grpId="0" animBg="1"/>
      <p:bldP spid="25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6012E2-2E5E-4208-B59C-DA4FC44DC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635" y="0"/>
            <a:ext cx="12220634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F94A0D-DB2E-4487-BA31-9105C14D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6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9F3DD-959F-49AA-AB91-A50D4C32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43" y="2062158"/>
            <a:ext cx="3658053" cy="2160162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Here’s our Baseline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3195F2-863B-45ED-B450-2D6B6B72C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596282"/>
              </p:ext>
            </p:extLst>
          </p:nvPr>
        </p:nvGraphicFramePr>
        <p:xfrm>
          <a:off x="5138803" y="740664"/>
          <a:ext cx="6806454" cy="5367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BF1A7D-C56E-4C14-9A4D-590DFEF39A40}"/>
              </a:ext>
            </a:extLst>
          </p:cNvPr>
          <p:cNvSpPr txBox="1"/>
          <p:nvPr/>
        </p:nvSpPr>
        <p:spPr>
          <a:xfrm>
            <a:off x="6781612" y="170734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$64,866,040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C9DE9-1A14-4A42-8D85-0A2EE8056507}"/>
              </a:ext>
            </a:extLst>
          </p:cNvPr>
          <p:cNvSpPr txBox="1"/>
          <p:nvPr/>
        </p:nvSpPr>
        <p:spPr>
          <a:xfrm>
            <a:off x="8338615" y="5790598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$33,076,689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CE533-E53F-4251-9C90-882C3AC105E3}"/>
              </a:ext>
            </a:extLst>
          </p:cNvPr>
          <p:cNvSpPr txBox="1"/>
          <p:nvPr/>
        </p:nvSpPr>
        <p:spPr>
          <a:xfrm>
            <a:off x="10084606" y="273650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$31,789,351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9C0E7C-1AB9-496A-9B26-810E0BA9C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141" y="0"/>
            <a:ext cx="1924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8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071893" y="2280014"/>
            <a:ext cx="5668594" cy="283137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287252" y="2237917"/>
            <a:ext cx="5668590" cy="283137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344825" y="2280015"/>
            <a:ext cx="5668592" cy="283137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81277" y="262727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1</a:t>
            </a:r>
            <a:r>
              <a:rPr kumimoji="0" lang="en-US" sz="3200" b="1" i="0" u="sng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st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IDEA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78035" y="2517228"/>
            <a:ext cx="15618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  <a:r>
              <a:rPr kumimoji="0" lang="en-US" sz="3200" b="1" i="0" u="sng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nd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IDEA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380185" y="2447627"/>
            <a:ext cx="144809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3</a:t>
            </a:r>
            <a:r>
              <a:rPr kumimoji="0" lang="en-US" sz="3200" b="1" i="0" u="sng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rd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IDEA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597193" y="3350529"/>
            <a:ext cx="1752042" cy="18587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Increase rentals by 15%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153126" y="3361046"/>
            <a:ext cx="1752042" cy="18587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Increase number of cars by 15%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D4DCB4-688F-4728-B943-8EDF8E95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24784"/>
            <a:ext cx="2160104" cy="69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289CF-278E-4326-8E05-71B6D76BAA72}"/>
              </a:ext>
            </a:extLst>
          </p:cNvPr>
          <p:cNvSpPr txBox="1"/>
          <p:nvPr/>
        </p:nvSpPr>
        <p:spPr>
          <a:xfrm>
            <a:off x="8816514" y="3009671"/>
            <a:ext cx="2778294" cy="259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Sell 500 of the of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worst cars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Buy 500 of the best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" name="Graphic 9" descr="Business Growth">
            <a:extLst>
              <a:ext uri="{FF2B5EF4-FFF2-40B4-BE49-F238E27FC236}">
                <a16:creationId xmlns:a16="http://schemas.microsoft.com/office/drawing/2014/main" id="{AB1CDE5D-357A-4C3A-A96D-2901ECCB4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29" y="1320923"/>
            <a:ext cx="1371600" cy="1353415"/>
          </a:xfrm>
          <a:prstGeom prst="rect">
            <a:avLst/>
          </a:prstGeom>
        </p:spPr>
      </p:pic>
      <p:pic>
        <p:nvPicPr>
          <p:cNvPr id="12" name="Graphic 11" descr="Convertible">
            <a:extLst>
              <a:ext uri="{FF2B5EF4-FFF2-40B4-BE49-F238E27FC236}">
                <a16:creationId xmlns:a16="http://schemas.microsoft.com/office/drawing/2014/main" id="{295B6F34-37A0-4FA1-8E83-3C6651FE4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8035" y="888563"/>
            <a:ext cx="1627591" cy="1756091"/>
          </a:xfrm>
          <a:prstGeom prst="rect">
            <a:avLst/>
          </a:prstGeom>
        </p:spPr>
      </p:pic>
      <p:pic>
        <p:nvPicPr>
          <p:cNvPr id="15" name="Graphic 14" descr="Arrow: Rotate right">
            <a:extLst>
              <a:ext uri="{FF2B5EF4-FFF2-40B4-BE49-F238E27FC236}">
                <a16:creationId xmlns:a16="http://schemas.microsoft.com/office/drawing/2014/main" id="{EF18B6E1-7E71-49BF-AB82-AF8CA3B93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3877" y="1345156"/>
            <a:ext cx="1142185" cy="1142185"/>
          </a:xfrm>
          <a:prstGeom prst="rect">
            <a:avLst/>
          </a:prstGeom>
        </p:spPr>
      </p:pic>
      <p:pic>
        <p:nvPicPr>
          <p:cNvPr id="17" name="Graphic 16" descr="Arrow: Rotate right">
            <a:extLst>
              <a:ext uri="{FF2B5EF4-FFF2-40B4-BE49-F238E27FC236}">
                <a16:creationId xmlns:a16="http://schemas.microsoft.com/office/drawing/2014/main" id="{B0E074D7-4CE9-4F1C-9D7E-DA44CD61F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9063476" y="1305442"/>
            <a:ext cx="1142185" cy="11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4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55106" y="2356275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064369" y="2640339"/>
            <a:ext cx="155966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430287" y="2683900"/>
            <a:ext cx="162713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935009" y="3664120"/>
            <a:ext cx="1752042" cy="1593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Use data for calculating prices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68607" y="3653603"/>
            <a:ext cx="1752042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Estimates can be averaged through the total of the company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347287" y="1377345"/>
            <a:ext cx="1163832" cy="1177610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576999" y="1397509"/>
            <a:ext cx="1371600" cy="1141599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D4DCB4-688F-4728-B943-8EDF8E95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24784"/>
            <a:ext cx="2160104" cy="69944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CD2F51-135C-47D8-BBEB-F93895BCC9ED}"/>
              </a:ext>
            </a:extLst>
          </p:cNvPr>
          <p:cNvGraphicFramePr>
            <a:graphicFrameLocks noGrp="1"/>
          </p:cNvGraphicFramePr>
          <p:nvPr/>
        </p:nvGraphicFramePr>
        <p:xfrm>
          <a:off x="302340" y="2334149"/>
          <a:ext cx="3299011" cy="4030271"/>
        </p:xfrm>
        <a:graphic>
          <a:graphicData uri="http://schemas.openxmlformats.org/drawingml/2006/table">
            <a:tbl>
              <a:tblPr/>
              <a:tblGrid>
                <a:gridCol w="2020981">
                  <a:extLst>
                    <a:ext uri="{9D8B030D-6E8A-4147-A177-3AD203B41FA5}">
                      <a16:colId xmlns:a16="http://schemas.microsoft.com/office/drawing/2014/main" val="3929415416"/>
                    </a:ext>
                  </a:extLst>
                </a:gridCol>
                <a:gridCol w="1278030">
                  <a:extLst>
                    <a:ext uri="{9D8B030D-6E8A-4147-A177-3AD203B41FA5}">
                      <a16:colId xmlns:a16="http://schemas.microsoft.com/office/drawing/2014/main" val="3032947443"/>
                    </a:ext>
                  </a:extLst>
                </a:gridCol>
              </a:tblGrid>
              <a:tr h="5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1/1/2018 - 1/11/2018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447366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Vehicles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024311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Vehicle Rentals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446043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64856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$74,595,946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275846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Per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2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$33,076,689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149863"/>
                  </a:ext>
                </a:extLst>
              </a:tr>
              <a:tr h="575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$41,519,257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3448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1FA5CC-2429-4AE0-9546-E6F94B5D2B2B}"/>
              </a:ext>
            </a:extLst>
          </p:cNvPr>
          <p:cNvGraphicFramePr>
            <a:graphicFrameLocks noGrp="1"/>
          </p:cNvGraphicFramePr>
          <p:nvPr/>
        </p:nvGraphicFramePr>
        <p:xfrm>
          <a:off x="4534558" y="2356273"/>
          <a:ext cx="3301639" cy="4008207"/>
        </p:xfrm>
        <a:graphic>
          <a:graphicData uri="http://schemas.openxmlformats.org/drawingml/2006/table">
            <a:tbl>
              <a:tblPr/>
              <a:tblGrid>
                <a:gridCol w="2022591">
                  <a:extLst>
                    <a:ext uri="{9D8B030D-6E8A-4147-A177-3AD203B41FA5}">
                      <a16:colId xmlns:a16="http://schemas.microsoft.com/office/drawing/2014/main" val="1963442168"/>
                    </a:ext>
                  </a:extLst>
                </a:gridCol>
                <a:gridCol w="1279048">
                  <a:extLst>
                    <a:ext uri="{9D8B030D-6E8A-4147-A177-3AD203B41FA5}">
                      <a16:colId xmlns:a16="http://schemas.microsoft.com/office/drawing/2014/main" val="3173990653"/>
                    </a:ext>
                  </a:extLst>
                </a:gridCol>
              </a:tblGrid>
              <a:tr h="57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1/1/2018 - 1/11/2018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539017"/>
                  </a:ext>
                </a:extLst>
              </a:tr>
              <a:tr h="57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Vehicles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226292"/>
                  </a:ext>
                </a:extLst>
              </a:tr>
              <a:tr h="57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Vehicle Rentals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536577"/>
                  </a:ext>
                </a:extLst>
              </a:tr>
              <a:tr h="57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81206"/>
                  </a:ext>
                </a:extLst>
              </a:tr>
              <a:tr h="57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$74,595,946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645542"/>
                  </a:ext>
                </a:extLst>
              </a:tr>
              <a:tr h="57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Per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2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$38,038,192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102213"/>
                  </a:ext>
                </a:extLst>
              </a:tr>
              <a:tr h="572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$36,557,754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0878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59F49-0127-4D78-A79B-C3F2302FAB4A}"/>
              </a:ext>
            </a:extLst>
          </p:cNvPr>
          <p:cNvGraphicFramePr>
            <a:graphicFrameLocks noGrp="1"/>
          </p:cNvGraphicFramePr>
          <p:nvPr/>
        </p:nvGraphicFramePr>
        <p:xfrm>
          <a:off x="8653057" y="2356259"/>
          <a:ext cx="3301640" cy="4175150"/>
        </p:xfrm>
        <a:graphic>
          <a:graphicData uri="http://schemas.openxmlformats.org/drawingml/2006/table">
            <a:tbl>
              <a:tblPr/>
              <a:tblGrid>
                <a:gridCol w="2022592">
                  <a:extLst>
                    <a:ext uri="{9D8B030D-6E8A-4147-A177-3AD203B41FA5}">
                      <a16:colId xmlns:a16="http://schemas.microsoft.com/office/drawing/2014/main" val="4108749281"/>
                    </a:ext>
                  </a:extLst>
                </a:gridCol>
                <a:gridCol w="1279048">
                  <a:extLst>
                    <a:ext uri="{9D8B030D-6E8A-4147-A177-3AD203B41FA5}">
                      <a16:colId xmlns:a16="http://schemas.microsoft.com/office/drawing/2014/main" val="1616493897"/>
                    </a:ext>
                  </a:extLst>
                </a:gridCol>
              </a:tblGrid>
              <a:tr h="59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1/1/2018 - 1/11/2018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09220"/>
                  </a:ext>
                </a:extLst>
              </a:tr>
              <a:tr h="59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Vehicles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310903"/>
                  </a:ext>
                </a:extLst>
              </a:tr>
              <a:tr h="59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Vehicle Rentals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142051"/>
                  </a:ext>
                </a:extLst>
              </a:tr>
              <a:tr h="59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433212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307201"/>
                  </a:ext>
                </a:extLst>
              </a:tr>
              <a:tr h="59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$70,710,929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82300"/>
                  </a:ext>
                </a:extLst>
              </a:tr>
              <a:tr h="59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Per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2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$32,459,140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957353"/>
                  </a:ext>
                </a:extLst>
              </a:tr>
              <a:tr h="596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$38,251,789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743215"/>
                  </a:ext>
                </a:extLst>
              </a:tr>
            </a:tbl>
          </a:graphicData>
        </a:graphic>
      </p:graphicFrame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DF5B4E52-BAB8-4357-9E19-BB18A9F6A273}"/>
              </a:ext>
            </a:extLst>
          </p:cNvPr>
          <p:cNvSpPr/>
          <p:nvPr/>
        </p:nvSpPr>
        <p:spPr>
          <a:xfrm>
            <a:off x="2184952" y="711200"/>
            <a:ext cx="6654248" cy="1310354"/>
          </a:xfrm>
          <a:prstGeom prst="flowChartTermina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4624647-CD89-4073-96B5-09CE31296AFC}"/>
              </a:ext>
            </a:extLst>
          </p:cNvPr>
          <p:cNvSpPr/>
          <p:nvPr/>
        </p:nvSpPr>
        <p:spPr>
          <a:xfrm>
            <a:off x="2690528" y="946184"/>
            <a:ext cx="7191277" cy="124909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Let’s Spread Them Out</a:t>
            </a:r>
          </a:p>
        </p:txBody>
      </p:sp>
    </p:spTree>
    <p:extLst>
      <p:ext uri="{BB962C8B-B14F-4D97-AF65-F5344CB8AC3E}">
        <p14:creationId xmlns:p14="http://schemas.microsoft.com/office/powerpoint/2010/main" val="1391281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38833-E0D7-4AB6-BF2E-AD398E7D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67" y="1129545"/>
            <a:ext cx="4514072" cy="17865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Here’s a concrete </a:t>
            </a:r>
            <a:r>
              <a:rPr lang="en-US" sz="4400" b="1" dirty="0">
                <a:solidFill>
                  <a:srgbClr val="FFFFFF"/>
                </a:solidFill>
              </a:rPr>
              <a:t>chart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 one vehicle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EFC29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718741"/>
              </p:ext>
            </p:extLst>
          </p:nvPr>
        </p:nvGraphicFramePr>
        <p:xfrm>
          <a:off x="4914286" y="305077"/>
          <a:ext cx="7061413" cy="624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4FEFC1-FC1E-46B0-BE8B-BD92C9DDF913}"/>
              </a:ext>
            </a:extLst>
          </p:cNvPr>
          <p:cNvSpPr txBox="1"/>
          <p:nvPr/>
        </p:nvSpPr>
        <p:spPr>
          <a:xfrm>
            <a:off x="357081" y="3968721"/>
            <a:ext cx="30764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ID:7657663588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Nissan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Sentra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44191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658" y="252297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1" y="2194668"/>
            <a:ext cx="9144000" cy="2215991"/>
          </a:xfrm>
        </p:spPr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b="1" dirty="0">
                <a:solidFill>
                  <a:schemeClr val="bg1"/>
                </a:solidFill>
              </a:rPr>
              <a:t>Let’s BRING ALL THE PLANS TOGETHER!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F7FCAF-9A6C-41CF-AA0B-788A7FDE6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0"/>
            <a:ext cx="2206171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951" y="353612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52746" y="353612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2542" y="353612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7848" y="474124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57644" y="474124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7439" y="4741244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28674" y="760006"/>
            <a:ext cx="3857941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Let’s take a quick look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950769" y="4143542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2377469" y="4141832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3769304" y="4142888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1710604" y="5348006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3063350" y="5348006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4473145" y="5346950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CB66F5-311C-441E-AA57-5B0622635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0"/>
            <a:ext cx="2182789" cy="85398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2B8627-1708-4407-8B3C-9D9A6FD43970}"/>
              </a:ext>
            </a:extLst>
          </p:cNvPr>
          <p:cNvGraphicFramePr>
            <a:graphicFrameLocks noGrp="1"/>
          </p:cNvGraphicFramePr>
          <p:nvPr/>
        </p:nvGraphicFramePr>
        <p:xfrm>
          <a:off x="5592125" y="1006749"/>
          <a:ext cx="5552027" cy="3843378"/>
        </p:xfrm>
        <a:graphic>
          <a:graphicData uri="http://schemas.openxmlformats.org/drawingml/2006/table">
            <a:tbl>
              <a:tblPr/>
              <a:tblGrid>
                <a:gridCol w="3401183">
                  <a:extLst>
                    <a:ext uri="{9D8B030D-6E8A-4147-A177-3AD203B41FA5}">
                      <a16:colId xmlns:a16="http://schemas.microsoft.com/office/drawing/2014/main" val="1270557260"/>
                    </a:ext>
                  </a:extLst>
                </a:gridCol>
                <a:gridCol w="2150844">
                  <a:extLst>
                    <a:ext uri="{9D8B030D-6E8A-4147-A177-3AD203B41FA5}">
                      <a16:colId xmlns:a16="http://schemas.microsoft.com/office/drawing/2014/main" val="3667605489"/>
                    </a:ext>
                  </a:extLst>
                </a:gridCol>
              </a:tblGrid>
              <a:tr h="54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1/1/2018 - 1/11/2018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83241"/>
                  </a:ext>
                </a:extLst>
              </a:tr>
              <a:tr h="54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Vehicles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833786"/>
                  </a:ext>
                </a:extLst>
              </a:tr>
              <a:tr h="54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Vehicle Rentals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866343"/>
                  </a:ext>
                </a:extLst>
              </a:tr>
              <a:tr h="54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# of 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13051"/>
                  </a:ext>
                </a:extLst>
              </a:tr>
              <a:tr h="54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Gross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$90,170,741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30655"/>
                  </a:ext>
                </a:extLst>
              </a:tr>
              <a:tr h="54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Per 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2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$37,420,643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994710"/>
                  </a:ext>
                </a:extLst>
              </a:tr>
              <a:tr h="549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Revenue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$52,750,098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968138"/>
                  </a:ext>
                </a:extLst>
              </a:tr>
            </a:tbl>
          </a:graphicData>
        </a:graphic>
      </p:graphicFrame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A51A747D-3284-45CB-824E-3A5ADA2AE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5893" y="353507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94D2ECA7-3030-48DA-89FF-5A046FF7F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688" y="353507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13559908-B2DC-434D-ADCD-A1011AF1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5484" y="353507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BEAE54-ADC6-42EA-A8EB-41AD5227475C}"/>
              </a:ext>
            </a:extLst>
          </p:cNvPr>
          <p:cNvSpPr/>
          <p:nvPr/>
        </p:nvSpPr>
        <p:spPr>
          <a:xfrm>
            <a:off x="841616" y="758950"/>
            <a:ext cx="3857941" cy="18466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Let’s take a quick look</a:t>
            </a:r>
          </a:p>
        </p:txBody>
      </p:sp>
      <p:grpSp>
        <p:nvGrpSpPr>
          <p:cNvPr id="47" name="Group 46" descr="Icon of human being and speech bubble. ">
            <a:extLst>
              <a:ext uri="{FF2B5EF4-FFF2-40B4-BE49-F238E27FC236}">
                <a16:creationId xmlns:a16="http://schemas.microsoft.com/office/drawing/2014/main" id="{62A692AD-980C-41C5-A00E-D1A323134371}"/>
              </a:ext>
            </a:extLst>
          </p:cNvPr>
          <p:cNvGrpSpPr/>
          <p:nvPr/>
        </p:nvGrpSpPr>
        <p:grpSpPr>
          <a:xfrm>
            <a:off x="963711" y="4142486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8" name="Freeform 2993">
              <a:extLst>
                <a:ext uri="{FF2B5EF4-FFF2-40B4-BE49-F238E27FC236}">
                  <a16:creationId xmlns:a16="http://schemas.microsoft.com/office/drawing/2014/main" id="{0A6AC360-A867-4046-BCD4-69CBAF099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49" name="Freeform 2994">
              <a:extLst>
                <a:ext uri="{FF2B5EF4-FFF2-40B4-BE49-F238E27FC236}">
                  <a16:creationId xmlns:a16="http://schemas.microsoft.com/office/drawing/2014/main" id="{214484C1-BADD-4661-86B7-843AC2563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50" name="Group 49" descr="Icon of books. ">
            <a:extLst>
              <a:ext uri="{FF2B5EF4-FFF2-40B4-BE49-F238E27FC236}">
                <a16:creationId xmlns:a16="http://schemas.microsoft.com/office/drawing/2014/main" id="{995ABA89-B2B7-4293-9C70-0DC1A37F86D1}"/>
              </a:ext>
            </a:extLst>
          </p:cNvPr>
          <p:cNvGrpSpPr/>
          <p:nvPr/>
        </p:nvGrpSpPr>
        <p:grpSpPr>
          <a:xfrm>
            <a:off x="2390411" y="4140776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1" name="Rectangle 705">
              <a:extLst>
                <a:ext uri="{FF2B5EF4-FFF2-40B4-BE49-F238E27FC236}">
                  <a16:creationId xmlns:a16="http://schemas.microsoft.com/office/drawing/2014/main" id="{A4521963-1D16-4301-8C06-8045949C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9" name="Freeform 706">
              <a:extLst>
                <a:ext uri="{FF2B5EF4-FFF2-40B4-BE49-F238E27FC236}">
                  <a16:creationId xmlns:a16="http://schemas.microsoft.com/office/drawing/2014/main" id="{5735CCDB-D64A-47B4-80D6-2BD55E047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0" name="Freeform 707">
              <a:extLst>
                <a:ext uri="{FF2B5EF4-FFF2-40B4-BE49-F238E27FC236}">
                  <a16:creationId xmlns:a16="http://schemas.microsoft.com/office/drawing/2014/main" id="{5D055BB6-8402-4BF4-965B-DF618D6DC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1" name="Freeform 708">
              <a:extLst>
                <a:ext uri="{FF2B5EF4-FFF2-40B4-BE49-F238E27FC236}">
                  <a16:creationId xmlns:a16="http://schemas.microsoft.com/office/drawing/2014/main" id="{FA4974D9-AFF7-4007-9239-79EDF5EA5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2" name="Freeform 709">
              <a:extLst>
                <a:ext uri="{FF2B5EF4-FFF2-40B4-BE49-F238E27FC236}">
                  <a16:creationId xmlns:a16="http://schemas.microsoft.com/office/drawing/2014/main" id="{97CCEB12-07CB-45B3-9AC6-A8C5FA319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3" name="Freeform 710">
              <a:extLst>
                <a:ext uri="{FF2B5EF4-FFF2-40B4-BE49-F238E27FC236}">
                  <a16:creationId xmlns:a16="http://schemas.microsoft.com/office/drawing/2014/main" id="{994A242C-DC06-4231-A3BD-99D36CB9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4" name="Rectangle 711">
              <a:extLst>
                <a:ext uri="{FF2B5EF4-FFF2-40B4-BE49-F238E27FC236}">
                  <a16:creationId xmlns:a16="http://schemas.microsoft.com/office/drawing/2014/main" id="{D9D20EE4-5FAF-4323-8EDC-C26C1D28B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5" name="Freeform 712">
              <a:extLst>
                <a:ext uri="{FF2B5EF4-FFF2-40B4-BE49-F238E27FC236}">
                  <a16:creationId xmlns:a16="http://schemas.microsoft.com/office/drawing/2014/main" id="{9CCFE116-8225-4FF7-979F-87BAF0EF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6" name="Freeform 713">
              <a:extLst>
                <a:ext uri="{FF2B5EF4-FFF2-40B4-BE49-F238E27FC236}">
                  <a16:creationId xmlns:a16="http://schemas.microsoft.com/office/drawing/2014/main" id="{AF84784B-5082-4C1F-A314-E4242C06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7" name="Freeform 714">
              <a:extLst>
                <a:ext uri="{FF2B5EF4-FFF2-40B4-BE49-F238E27FC236}">
                  <a16:creationId xmlns:a16="http://schemas.microsoft.com/office/drawing/2014/main" id="{35C37960-D7C0-4977-B652-A2925AE8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8" name="Rectangle 715">
              <a:extLst>
                <a:ext uri="{FF2B5EF4-FFF2-40B4-BE49-F238E27FC236}">
                  <a16:creationId xmlns:a16="http://schemas.microsoft.com/office/drawing/2014/main" id="{CE42A3B3-F8A0-40A9-B56C-63549A92F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9" name="Freeform 716">
              <a:extLst>
                <a:ext uri="{FF2B5EF4-FFF2-40B4-BE49-F238E27FC236}">
                  <a16:creationId xmlns:a16="http://schemas.microsoft.com/office/drawing/2014/main" id="{7DCF336F-C555-4A0A-97FB-3D85915E6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0" name="Freeform 717">
              <a:extLst>
                <a:ext uri="{FF2B5EF4-FFF2-40B4-BE49-F238E27FC236}">
                  <a16:creationId xmlns:a16="http://schemas.microsoft.com/office/drawing/2014/main" id="{472F8EDF-EED8-413B-B002-54B2A92F9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1" name="Rectangle 718">
              <a:extLst>
                <a:ext uri="{FF2B5EF4-FFF2-40B4-BE49-F238E27FC236}">
                  <a16:creationId xmlns:a16="http://schemas.microsoft.com/office/drawing/2014/main" id="{D14423D8-3A6A-43D6-8A7A-4B9105E58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2" name="Freeform 719">
              <a:extLst>
                <a:ext uri="{FF2B5EF4-FFF2-40B4-BE49-F238E27FC236}">
                  <a16:creationId xmlns:a16="http://schemas.microsoft.com/office/drawing/2014/main" id="{5419F1A9-9B7D-41A2-A272-DB0A7B3C1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3" name="Freeform 720">
              <a:extLst>
                <a:ext uri="{FF2B5EF4-FFF2-40B4-BE49-F238E27FC236}">
                  <a16:creationId xmlns:a16="http://schemas.microsoft.com/office/drawing/2014/main" id="{6FC8C41A-2BED-4879-9BAD-49CC8C5D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94" name="Freeform 1671" descr="Icon of check mark. ">
            <a:extLst>
              <a:ext uri="{FF2B5EF4-FFF2-40B4-BE49-F238E27FC236}">
                <a16:creationId xmlns:a16="http://schemas.microsoft.com/office/drawing/2014/main" id="{B30ED0BE-C624-4312-8A91-81D80DD1BF01}"/>
              </a:ext>
            </a:extLst>
          </p:cNvPr>
          <p:cNvSpPr>
            <a:spLocks noEditPoints="1"/>
          </p:cNvSpPr>
          <p:nvPr/>
        </p:nvSpPr>
        <p:spPr bwMode="auto">
          <a:xfrm>
            <a:off x="3782246" y="4141832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5" name="Freeform 3850" descr="Icon of lightning. ">
            <a:extLst>
              <a:ext uri="{FF2B5EF4-FFF2-40B4-BE49-F238E27FC236}">
                <a16:creationId xmlns:a16="http://schemas.microsoft.com/office/drawing/2014/main" id="{001CFD6B-194D-4B5F-8032-5E7336ABE6EE}"/>
              </a:ext>
            </a:extLst>
          </p:cNvPr>
          <p:cNvSpPr>
            <a:spLocks/>
          </p:cNvSpPr>
          <p:nvPr/>
        </p:nvSpPr>
        <p:spPr bwMode="auto">
          <a:xfrm>
            <a:off x="1723546" y="5346950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6" name="Freeform 3886" descr="Icon of magnifying glass to represent search. ">
            <a:extLst>
              <a:ext uri="{FF2B5EF4-FFF2-40B4-BE49-F238E27FC236}">
                <a16:creationId xmlns:a16="http://schemas.microsoft.com/office/drawing/2014/main" id="{F2FD8C5A-E40B-444E-9B19-F9DFF82A9D8B}"/>
              </a:ext>
            </a:extLst>
          </p:cNvPr>
          <p:cNvSpPr>
            <a:spLocks noEditPoints="1"/>
          </p:cNvSpPr>
          <p:nvPr/>
        </p:nvSpPr>
        <p:spPr bwMode="auto">
          <a:xfrm>
            <a:off x="3076292" y="5346950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2" grpId="0"/>
      <p:bldP spid="70" grpId="0" animBg="1"/>
      <p:bldP spid="71" grpId="0" animBg="1"/>
      <p:bldP spid="72" grpId="0" animBg="1"/>
      <p:bldP spid="43" grpId="0" animBg="1"/>
      <p:bldP spid="44" grpId="0" animBg="1"/>
      <p:bldP spid="45" grpId="0" animBg="1"/>
      <p:bldP spid="46" grpId="0"/>
      <p:bldP spid="94" grpId="0" animBg="1"/>
      <p:bldP spid="95" grpId="0" animBg="1"/>
      <p:bldP spid="9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330</Words>
  <Application>Microsoft Office PowerPoint</Application>
  <PresentationFormat>Widescreen</PresentationFormat>
  <Paragraphs>107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1_Office Theme</vt:lpstr>
      <vt:lpstr>PowerPoint Presentation</vt:lpstr>
      <vt:lpstr>Revenue is Great. Let's get the Greatest!</vt:lpstr>
      <vt:lpstr>Project analysis slide 2</vt:lpstr>
      <vt:lpstr>Here’s our Baseline</vt:lpstr>
      <vt:lpstr>Project analysis slide 3</vt:lpstr>
      <vt:lpstr>Project analysis slide 3</vt:lpstr>
      <vt:lpstr>Here’s a concrete chart of one vehicle</vt:lpstr>
      <vt:lpstr>Let’s BRING ALL THE PLANS TOGETHER!</vt:lpstr>
      <vt:lpstr>Project analysis slide 6</vt:lpstr>
      <vt:lpstr>To conclude, we’ve got 4 ideas to work with.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carey cohen</dc:creator>
  <cp:lastModifiedBy>carey cohen</cp:lastModifiedBy>
  <cp:revision>5</cp:revision>
  <dcterms:created xsi:type="dcterms:W3CDTF">2020-08-10T14:24:31Z</dcterms:created>
  <dcterms:modified xsi:type="dcterms:W3CDTF">2020-08-12T00:24:26Z</dcterms:modified>
</cp:coreProperties>
</file>