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ey cohen" userId="2028b331dfbd0500" providerId="LiveId" clId="{57FD3A08-9F7F-4484-BD1F-CF483D266C62}"/>
    <pc:docChg chg="addSld delSld modSld sldOrd">
      <pc:chgData name="carey cohen" userId="2028b331dfbd0500" providerId="LiveId" clId="{57FD3A08-9F7F-4484-BD1F-CF483D266C62}" dt="2020-08-03T19:33:32.365" v="3" actId="2696"/>
      <pc:docMkLst>
        <pc:docMk/>
      </pc:docMkLst>
      <pc:sldChg chg="ord">
        <pc:chgData name="carey cohen" userId="2028b331dfbd0500" providerId="LiveId" clId="{57FD3A08-9F7F-4484-BD1F-CF483D266C62}" dt="2020-08-03T19:29:32.886" v="2"/>
        <pc:sldMkLst>
          <pc:docMk/>
          <pc:sldMk cId="2220087895" sldId="260"/>
        </pc:sldMkLst>
      </pc:sldChg>
      <pc:sldChg chg="del">
        <pc:chgData name="carey cohen" userId="2028b331dfbd0500" providerId="LiveId" clId="{57FD3A08-9F7F-4484-BD1F-CF483D266C62}" dt="2020-08-03T19:33:32.365" v="3" actId="2696"/>
        <pc:sldMkLst>
          <pc:docMk/>
          <pc:sldMk cId="3824267379" sldId="261"/>
        </pc:sldMkLst>
      </pc:sldChg>
      <pc:sldChg chg="del">
        <pc:chgData name="carey cohen" userId="2028b331dfbd0500" providerId="LiveId" clId="{57FD3A08-9F7F-4484-BD1F-CF483D266C62}" dt="2020-08-03T19:33:32.365" v="3" actId="2696"/>
        <pc:sldMkLst>
          <pc:docMk/>
          <pc:sldMk cId="3441336977" sldId="262"/>
        </pc:sldMkLst>
      </pc:sldChg>
      <pc:sldChg chg="del">
        <pc:chgData name="carey cohen" userId="2028b331dfbd0500" providerId="LiveId" clId="{57FD3A08-9F7F-4484-BD1F-CF483D266C62}" dt="2020-08-03T19:33:32.365" v="3" actId="2696"/>
        <pc:sldMkLst>
          <pc:docMk/>
          <pc:sldMk cId="684572140" sldId="263"/>
        </pc:sldMkLst>
      </pc:sldChg>
      <pc:sldChg chg="new del">
        <pc:chgData name="carey cohen" userId="2028b331dfbd0500" providerId="LiveId" clId="{57FD3A08-9F7F-4484-BD1F-CF483D266C62}" dt="2020-08-03T19:33:32.365" v="3" actId="2696"/>
        <pc:sldMkLst>
          <pc:docMk/>
          <pc:sldMk cId="3512482462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ey\Downloads\excelfoundationsivcheckpoint6-0424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ey\Downloads\excelfoundationsivcheckpoint6-0424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ey\Downloads\excelfoundationsivcheckpoint6-0424201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Base Salary Compared to Benchmark</a:t>
            </a:r>
          </a:p>
        </c:rich>
      </c:tx>
      <c:layout>
        <c:manualLayout>
          <c:xMode val="edge"/>
          <c:yMode val="edge"/>
          <c:x val="0.2089392080805401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378307557691616"/>
          <c:y val="0.16526095875193117"/>
          <c:w val="0.70718607615676643"/>
          <c:h val="0.70070736071952033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43-47FF-A31B-526EE34ECF1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43-47FF-A31B-526EE34ECF1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766627251194435"/>
                      <c:h val="0.2078277641306467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243-47FF-A31B-526EE34ECF14}"/>
                </c:ext>
              </c:extLst>
            </c:dLbl>
            <c:dLbl>
              <c:idx val="1"/>
              <c:layout>
                <c:manualLayout>
                  <c:x val="4.1863438066373632E-3"/>
                  <c:y val="1.309880895727498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266746971086723"/>
                      <c:h val="0.2749838121412138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243-47FF-A31B-526EE34ECF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('Employee Dashboard-Finish'!$C$5,'Employee Dashboard-Finish'!$C$9)</c:f>
              <c:strCache>
                <c:ptCount val="2"/>
                <c:pt idx="0">
                  <c:v>2018 Base Salary</c:v>
                </c:pt>
                <c:pt idx="1">
                  <c:v>Benchmark Base Salary</c:v>
                </c:pt>
              </c:strCache>
            </c:strRef>
          </c:cat>
          <c:val>
            <c:numRef>
              <c:f>('Employee Dashboard-Finish'!$D$5,'Employee Dashboard-Finish'!$D$9)</c:f>
              <c:numCache>
                <c:formatCode>_("$"* #,##0_);_("$"* \(#,##0\);_("$"* "-"??_);_(@_)</c:formatCode>
                <c:ptCount val="2"/>
                <c:pt idx="0">
                  <c:v>80760</c:v>
                </c:pt>
                <c:pt idx="1">
                  <c:v>85000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43-47FF-A31B-526EE34EC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358880"/>
        <c:axId val="682360560"/>
      </c:barChart>
      <c:catAx>
        <c:axId val="6823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60560"/>
        <c:crosses val="autoZero"/>
        <c:auto val="1"/>
        <c:lblAlgn val="ctr"/>
        <c:lblOffset val="100"/>
        <c:noMultiLvlLbl val="0"/>
      </c:catAx>
      <c:valAx>
        <c:axId val="68236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5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Commission Compared to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00-4F71-B7C2-B497B43EFD4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00-4F71-B7C2-B497B43EFD4F}"/>
              </c:ext>
            </c:extLst>
          </c:dPt>
          <c:dLbls>
            <c:dLbl>
              <c:idx val="0"/>
              <c:layout>
                <c:manualLayout>
                  <c:x val="-1.3318635062387714E-2"/>
                  <c:y val="6.53711259082629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475162658800957"/>
                      <c:h val="0.190461606366735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200-4F71-B7C2-B497B43EFD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092354002602059"/>
                      <c:h val="0.234042356972244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200-4F71-B7C2-B497B43EFD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('Employee Dashboard-Finish'!$C$6,'Employee Dashboard-Finish'!$C$10)</c:f>
              <c:strCache>
                <c:ptCount val="2"/>
                <c:pt idx="0">
                  <c:v>2018 Commission</c:v>
                </c:pt>
                <c:pt idx="1">
                  <c:v>Benchmark Commission</c:v>
                </c:pt>
              </c:strCache>
            </c:strRef>
          </c:cat>
          <c:val>
            <c:numRef>
              <c:f>('Employee Dashboard-Finish'!$D$6,'Employee Dashboard-Finish'!$D$10)</c:f>
              <c:numCache>
                <c:formatCode>_("$"* #,##0_);_("$"* \(#,##0\);_("$"* "-"??_);_(@_)</c:formatCode>
                <c:ptCount val="2"/>
                <c:pt idx="0">
                  <c:v>146565.66999999998</c:v>
                </c:pt>
                <c:pt idx="1">
                  <c:v>125000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00-4F71-B7C2-B497B43EF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358880"/>
        <c:axId val="682360560"/>
      </c:barChart>
      <c:catAx>
        <c:axId val="6823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60560"/>
        <c:crosses val="autoZero"/>
        <c:auto val="1"/>
        <c:lblAlgn val="ctr"/>
        <c:lblOffset val="100"/>
        <c:noMultiLvlLbl val="0"/>
      </c:catAx>
      <c:valAx>
        <c:axId val="68236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5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Total</a:t>
            </a:r>
            <a:r>
              <a:rPr lang="en-US" sz="1800" baseline="0"/>
              <a:t> Pay</a:t>
            </a:r>
            <a:r>
              <a:rPr lang="en-US" sz="1800"/>
              <a:t> Compared to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96-4577-A661-99326011137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96-4577-A661-993260111376}"/>
              </c:ext>
            </c:extLst>
          </c:dPt>
          <c:dLbls>
            <c:dLbl>
              <c:idx val="0"/>
              <c:layout>
                <c:manualLayout>
                  <c:x val="0"/>
                  <c:y val="4.08569536926643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050293735696006"/>
                      <c:h val="0.190461606366735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C96-4577-A661-993260111376}"/>
                </c:ext>
              </c:extLst>
            </c:dLbl>
            <c:dLbl>
              <c:idx val="1"/>
              <c:layout>
                <c:manualLayout>
                  <c:x val="2.2666010258426215E-2"/>
                  <c:y val="2.723796912844231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070000964836216"/>
                      <c:h val="0.193185403279580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C96-4577-A661-9932601113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('Employee Dashboard-Finish'!$C$7,'Employee Dashboard-Finish'!$C$11)</c:f>
              <c:strCache>
                <c:ptCount val="2"/>
                <c:pt idx="0">
                  <c:v>2018 Total Pay</c:v>
                </c:pt>
                <c:pt idx="1">
                  <c:v>Benchmark Total Pay</c:v>
                </c:pt>
              </c:strCache>
            </c:strRef>
          </c:cat>
          <c:val>
            <c:numRef>
              <c:f>('Employee Dashboard-Finish'!$D$7,'Employee Dashboard-Finish'!$D$11)</c:f>
              <c:numCache>
                <c:formatCode>_("$"* #,##0_);_("$"* \(#,##0\);_("$"* "-"??_);_(@_)</c:formatCode>
                <c:ptCount val="2"/>
                <c:pt idx="0">
                  <c:v>227325.66999999998</c:v>
                </c:pt>
                <c:pt idx="1">
                  <c:v>210000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96-4577-A661-99326011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358880"/>
        <c:axId val="682360560"/>
      </c:barChart>
      <c:catAx>
        <c:axId val="68235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60560"/>
        <c:crosses val="autoZero"/>
        <c:auto val="1"/>
        <c:lblAlgn val="ctr"/>
        <c:lblOffset val="100"/>
        <c:noMultiLvlLbl val="0"/>
      </c:catAx>
      <c:valAx>
        <c:axId val="68236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5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72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48357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4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19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F31FB3-A4B8-41EE-B1A4-CE8EC676E4A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BDE212-E4B2-4A9B-B9C6-4A76404E66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2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1033D-F864-445F-ADAF-DCE78D36F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sz="5600"/>
              <a:t>Commissions and Closed Deals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7270E-8AB2-44F4-95F8-AC9D0B8F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Graphic 4" descr="Blockchain">
            <a:extLst>
              <a:ext uri="{FF2B5EF4-FFF2-40B4-BE49-F238E27FC236}">
                <a16:creationId xmlns:a16="http://schemas.microsoft.com/office/drawing/2014/main" id="{96E3CF61-5FDE-4F8F-95B6-314DF84A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2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2FAE9-E802-4E3B-A440-04739B70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0150-A3F1-4F8D-A679-1B3B9F0D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85" y="4436462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b="1"/>
              <a:t>The more deals closed, the more commission we see.</a:t>
            </a:r>
          </a:p>
        </p:txBody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Graphic 10" descr="Business Growth">
            <a:extLst>
              <a:ext uri="{FF2B5EF4-FFF2-40B4-BE49-F238E27FC236}">
                <a16:creationId xmlns:a16="http://schemas.microsoft.com/office/drawing/2014/main" id="{BB1AB0AA-7008-4F47-B41F-B7EEFA39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69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955860"/>
              </p:ext>
            </p:extLst>
          </p:nvPr>
        </p:nvGraphicFramePr>
        <p:xfrm>
          <a:off x="1910879" y="1802130"/>
          <a:ext cx="3033554" cy="484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229290"/>
              </p:ext>
            </p:extLst>
          </p:nvPr>
        </p:nvGraphicFramePr>
        <p:xfrm>
          <a:off x="5148257" y="1976311"/>
          <a:ext cx="3337354" cy="466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4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082898"/>
              </p:ext>
            </p:extLst>
          </p:nvPr>
        </p:nvGraphicFramePr>
        <p:xfrm>
          <a:off x="8689435" y="2073445"/>
          <a:ext cx="3337354" cy="466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5FF850-F4EB-4156-A19A-B67FC970A4FC}"/>
              </a:ext>
            </a:extLst>
          </p:cNvPr>
          <p:cNvSpPr txBox="1"/>
          <p:nvPr/>
        </p:nvSpPr>
        <p:spPr>
          <a:xfrm>
            <a:off x="837675" y="971133"/>
            <a:ext cx="6409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sz="2400" b="1" dirty="0"/>
              <a:t>Bertie </a:t>
            </a:r>
            <a:r>
              <a:rPr lang="en-US" sz="2400" b="1" dirty="0" err="1"/>
              <a:t>Turpey</a:t>
            </a:r>
            <a:endParaRPr lang="en-US" sz="2400" dirty="0"/>
          </a:p>
          <a:p>
            <a:pPr fontAlgn="b"/>
            <a:r>
              <a:rPr lang="en-US" sz="2400" dirty="0"/>
              <a:t>Account Executive III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E50B8-2701-4184-AD27-B43FF54CFB0C}"/>
              </a:ext>
            </a:extLst>
          </p:cNvPr>
          <p:cNvSpPr txBox="1"/>
          <p:nvPr/>
        </p:nvSpPr>
        <p:spPr>
          <a:xfrm>
            <a:off x="1179736" y="421541"/>
            <a:ext cx="9342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Let’s Take A Look</a:t>
            </a:r>
          </a:p>
        </p:txBody>
      </p:sp>
    </p:spTree>
    <p:extLst>
      <p:ext uri="{BB962C8B-B14F-4D97-AF65-F5344CB8AC3E}">
        <p14:creationId xmlns:p14="http://schemas.microsoft.com/office/powerpoint/2010/main" val="504258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02CCD-FCE3-4938-ADB0-A9FDE8F8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388761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cap="all" dirty="0"/>
              <a:t>How Did We Get Those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BFBBB-1413-41E7-A9F8-8C476B783BCD}"/>
              </a:ext>
            </a:extLst>
          </p:cNvPr>
          <p:cNvSpPr txBox="1"/>
          <p:nvPr/>
        </p:nvSpPr>
        <p:spPr>
          <a:xfrm>
            <a:off x="6711885" y="4145188"/>
            <a:ext cx="4798243" cy="1794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 algn="ctr" defTabSz="914400">
              <a:lnSpc>
                <a:spcPct val="11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</a:rPr>
              <a:t>Closing deals returns that hard work with…. COMISSIONS ON COMMISSIONS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Graphic 9" descr="Dollar">
            <a:extLst>
              <a:ext uri="{FF2B5EF4-FFF2-40B4-BE49-F238E27FC236}">
                <a16:creationId xmlns:a16="http://schemas.microsoft.com/office/drawing/2014/main" id="{8F74AE80-54F6-460E-877E-11784E75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93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C44-CDAA-4589-9079-84C4026C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What Do We Want!?!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phic 4" descr="Connections">
            <a:extLst>
              <a:ext uri="{FF2B5EF4-FFF2-40B4-BE49-F238E27FC236}">
                <a16:creationId xmlns:a16="http://schemas.microsoft.com/office/drawing/2014/main" id="{614BB78B-3D79-4EED-A8B2-5EFD9D43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2" y="733351"/>
            <a:ext cx="5071256" cy="50712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6EDD-A959-402A-8335-CA25741E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r>
              <a:rPr lang="en-US" sz="4000" dirty="0"/>
              <a:t>Closed Deals and high satisfaction</a:t>
            </a:r>
          </a:p>
          <a:p>
            <a:pPr lvl="1"/>
            <a:r>
              <a:rPr lang="en-US" sz="4000" dirty="0"/>
              <a:t>A happy deal is a reoccurring deal</a:t>
            </a:r>
          </a:p>
        </p:txBody>
      </p:sp>
    </p:spTree>
    <p:extLst>
      <p:ext uri="{BB962C8B-B14F-4D97-AF65-F5344CB8AC3E}">
        <p14:creationId xmlns:p14="http://schemas.microsoft.com/office/powerpoint/2010/main" val="2220087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59</TotalTime>
  <Words>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Commissions and Closed Deals</vt:lpstr>
      <vt:lpstr>Where to Start</vt:lpstr>
      <vt:lpstr>PowerPoint Presentation</vt:lpstr>
      <vt:lpstr>How Did We Get Those Numbers</vt:lpstr>
      <vt:lpstr>What Do We Want!?!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Commissions and Closed Deals</dc:title>
  <dc:creator>carey cohen</dc:creator>
  <cp:lastModifiedBy>carey cohen</cp:lastModifiedBy>
  <cp:revision>6</cp:revision>
  <dcterms:created xsi:type="dcterms:W3CDTF">2020-08-03T17:47:00Z</dcterms:created>
  <dcterms:modified xsi:type="dcterms:W3CDTF">2020-08-03T19:34:05Z</dcterms:modified>
</cp:coreProperties>
</file>