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4" r:id="rId5"/>
    <p:sldId id="258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8" r:id="rId17"/>
    <p:sldId id="279" r:id="rId18"/>
    <p:sldId id="280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27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AB08-9DE0-45E5-A49C-D3B32E02F9F4}" type="datetimeFigureOut">
              <a:rPr lang="zh-CN" altLang="en-US" smtClean="0"/>
              <a:pPr/>
              <a:t>2017/2/17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F100-CD7D-47F4-8748-2E5C134C8B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AB08-9DE0-45E5-A49C-D3B32E02F9F4}" type="datetimeFigureOut">
              <a:rPr lang="zh-CN" altLang="en-US" smtClean="0"/>
              <a:pPr/>
              <a:t>2017/2/17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F100-CD7D-47F4-8748-2E5C134C8B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AB08-9DE0-45E5-A49C-D3B32E02F9F4}" type="datetimeFigureOut">
              <a:rPr lang="zh-CN" altLang="en-US" smtClean="0"/>
              <a:pPr/>
              <a:t>2017/2/17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F100-CD7D-47F4-8748-2E5C134C8B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AB08-9DE0-45E5-A49C-D3B32E02F9F4}" type="datetimeFigureOut">
              <a:rPr lang="zh-CN" altLang="en-US" smtClean="0"/>
              <a:pPr/>
              <a:t>2017/2/17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F100-CD7D-47F4-8748-2E5C134C8B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AB08-9DE0-45E5-A49C-D3B32E02F9F4}" type="datetimeFigureOut">
              <a:rPr lang="zh-CN" altLang="en-US" smtClean="0"/>
              <a:pPr/>
              <a:t>2017/2/17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F100-CD7D-47F4-8748-2E5C134C8B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AB08-9DE0-45E5-A49C-D3B32E02F9F4}" type="datetimeFigureOut">
              <a:rPr lang="zh-CN" altLang="en-US" smtClean="0"/>
              <a:pPr/>
              <a:t>2017/2/17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F100-CD7D-47F4-8748-2E5C134C8B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AB08-9DE0-45E5-A49C-D3B32E02F9F4}" type="datetimeFigureOut">
              <a:rPr lang="zh-CN" altLang="en-US" smtClean="0"/>
              <a:pPr/>
              <a:t>2017/2/17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F100-CD7D-47F4-8748-2E5C134C8B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AB08-9DE0-45E5-A49C-D3B32E02F9F4}" type="datetimeFigureOut">
              <a:rPr lang="zh-CN" altLang="en-US" smtClean="0"/>
              <a:pPr/>
              <a:t>2017/2/17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F100-CD7D-47F4-8748-2E5C134C8B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AB08-9DE0-45E5-A49C-D3B32E02F9F4}" type="datetimeFigureOut">
              <a:rPr lang="zh-CN" altLang="en-US" smtClean="0"/>
              <a:pPr/>
              <a:t>2017/2/17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F100-CD7D-47F4-8748-2E5C134C8B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AB08-9DE0-45E5-A49C-D3B32E02F9F4}" type="datetimeFigureOut">
              <a:rPr lang="zh-CN" altLang="en-US" smtClean="0"/>
              <a:pPr/>
              <a:t>2017/2/17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F100-CD7D-47F4-8748-2E5C134C8B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AB08-9DE0-45E5-A49C-D3B32E02F9F4}" type="datetimeFigureOut">
              <a:rPr lang="zh-CN" altLang="en-US" smtClean="0"/>
              <a:pPr/>
              <a:t>2017/2/17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F100-CD7D-47F4-8748-2E5C134C8B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EAB08-9DE0-45E5-A49C-D3B32E02F9F4}" type="datetimeFigureOut">
              <a:rPr lang="zh-CN" altLang="en-US" smtClean="0"/>
              <a:pPr/>
              <a:t>2017/2/17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1F100-CD7D-47F4-8748-2E5C134C8B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g.iac.es/Astronomy/instruments/wfc/" TargetMode="External"/><Relationship Id="rId2" Type="http://schemas.openxmlformats.org/officeDocument/2006/relationships/hyperlink" Target="http://www.ing.iac.es/astronomy/telescopes/i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phas.org/survey.s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2130425"/>
            <a:ext cx="8786874" cy="1470025"/>
          </a:xfrm>
        </p:spPr>
        <p:txBody>
          <a:bodyPr/>
          <a:lstStyle/>
          <a:p>
            <a:r>
              <a:rPr lang="en-US" altLang="zh-CN" dirty="0" smtClean="0"/>
              <a:t>IPHAS emitters in LAMOST Survey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Chen </a:t>
            </a:r>
            <a:r>
              <a:rPr lang="en-US" altLang="zh-CN" dirty="0" err="1" smtClean="0"/>
              <a:t>Jianjun</a:t>
            </a:r>
            <a:r>
              <a:rPr lang="en-US" altLang="zh-CN" dirty="0" smtClean="0"/>
              <a:t>  NAOC</a:t>
            </a:r>
          </a:p>
          <a:p>
            <a:pPr algn="r"/>
            <a:r>
              <a:rPr lang="en-US" altLang="zh-CN" dirty="0" smtClean="0"/>
              <a:t>2017. 2.18 Kunming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Emitters in DR4/ Symbiotic</a:t>
            </a:r>
            <a:endParaRPr lang="zh-CN" altLang="en-US" dirty="0"/>
          </a:p>
        </p:txBody>
      </p:sp>
      <p:pic>
        <p:nvPicPr>
          <p:cNvPr id="4" name="内容占位符 3" descr="spec-57307-GAC083N27M1_sp01-037.fit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4959182" cy="4065315"/>
          </a:xfrm>
          <a:prstGeom prst="rect">
            <a:avLst/>
          </a:prstGeom>
        </p:spPr>
      </p:pic>
      <p:pic>
        <p:nvPicPr>
          <p:cNvPr id="5" name="图片 4" descr="spec-57307-GAC083N27M1_sp01-03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9467" y="2903042"/>
            <a:ext cx="5484533" cy="3954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Emitters in DR4/ Symbiotic</a:t>
            </a:r>
            <a:endParaRPr lang="zh-CN" altLang="en-US" dirty="0"/>
          </a:p>
        </p:txBody>
      </p:sp>
      <p:pic>
        <p:nvPicPr>
          <p:cNvPr id="4" name="内容占位符 3" descr="spec-57423-GAC096N11B1_sp07-028.fits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84784"/>
            <a:ext cx="4937760" cy="4063365"/>
          </a:xfrm>
        </p:spPr>
      </p:pic>
      <p:pic>
        <p:nvPicPr>
          <p:cNvPr id="5" name="图片 4" descr="spec-57423-GAC096N11B1_sp07-0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2901696"/>
            <a:ext cx="5486400" cy="395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Emitters in DR4/ Symbiotic</a:t>
            </a:r>
            <a:endParaRPr lang="zh-CN" altLang="en-US" dirty="0"/>
          </a:p>
        </p:txBody>
      </p:sp>
      <p:pic>
        <p:nvPicPr>
          <p:cNvPr id="4" name="内容占位符 3" descr="spec-57425-GAC089N16M1_sp08-137.fits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84784"/>
            <a:ext cx="4937760" cy="4063365"/>
          </a:xfrm>
        </p:spPr>
      </p:pic>
      <p:pic>
        <p:nvPicPr>
          <p:cNvPr id="5" name="图片 4" descr="spec-57425-GAC089N16M1_sp08-13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2901696"/>
            <a:ext cx="5486400" cy="395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Emitters in DR4/ Symbiotic</a:t>
            </a:r>
            <a:endParaRPr lang="zh-CN" altLang="en-US" dirty="0"/>
          </a:p>
        </p:txBody>
      </p:sp>
      <p:pic>
        <p:nvPicPr>
          <p:cNvPr id="4" name="内容占位符 3" descr="spec-55950-GAC_089N28_F2_sp02-166.fits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84784"/>
            <a:ext cx="4937760" cy="4063365"/>
          </a:xfrm>
        </p:spPr>
      </p:pic>
      <p:pic>
        <p:nvPicPr>
          <p:cNvPr id="5" name="图片 4" descr="spec-55950-GAC_089N28_F2_sp02-16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2901696"/>
            <a:ext cx="5486400" cy="395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Emitters in DR4/ CTT</a:t>
            </a:r>
            <a:endParaRPr lang="zh-CN" altLang="en-US" dirty="0"/>
          </a:p>
        </p:txBody>
      </p:sp>
      <p:pic>
        <p:nvPicPr>
          <p:cNvPr id="4" name="内容占位符 3" descr="spec-55915-GAC_079N29_M1_sp07-20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1124745"/>
            <a:ext cx="4283968" cy="3024335"/>
          </a:xfrm>
        </p:spPr>
      </p:pic>
      <p:pic>
        <p:nvPicPr>
          <p:cNvPr id="5" name="图片 4" descr="spec-56300-GAC085N33M1_sp12-2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1124745"/>
            <a:ext cx="4286250" cy="3024336"/>
          </a:xfrm>
          <a:prstGeom prst="rect">
            <a:avLst/>
          </a:prstGeom>
        </p:spPr>
      </p:pic>
      <p:pic>
        <p:nvPicPr>
          <p:cNvPr id="6" name="图片 5" descr="spec-56580-GAC088N20M1_sp03-07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005064"/>
            <a:ext cx="4286250" cy="2852936"/>
          </a:xfrm>
          <a:prstGeom prst="rect">
            <a:avLst/>
          </a:prstGeom>
        </p:spPr>
      </p:pic>
      <p:pic>
        <p:nvPicPr>
          <p:cNvPr id="7" name="图片 6" descr="spec-56957-GAC093N17M1_sp01-05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4008" y="3861048"/>
            <a:ext cx="4286250" cy="299695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Emitters in DR4/ CV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stars</a:t>
            </a:r>
            <a:endParaRPr lang="zh-CN" altLang="en-US" dirty="0"/>
          </a:p>
        </p:txBody>
      </p:sp>
      <p:pic>
        <p:nvPicPr>
          <p:cNvPr id="4" name="内容占位符 3" descr="spec-55910-GAC_078N28_B1_sp08-07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484784"/>
            <a:ext cx="4680520" cy="3544997"/>
          </a:xfrm>
        </p:spPr>
      </p:pic>
      <p:pic>
        <p:nvPicPr>
          <p:cNvPr id="5" name="图片 4" descr="spec-57046-GAC075N39M1_sp05-02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1500174"/>
            <a:ext cx="4716016" cy="351123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Emitters in DR4/ </a:t>
            </a:r>
            <a:r>
              <a:rPr lang="en-US" altLang="zh-CN" dirty="0" smtClean="0"/>
              <a:t>Wolf-</a:t>
            </a:r>
            <a:r>
              <a:rPr lang="en-US" altLang="zh-CN" dirty="0" err="1" smtClean="0"/>
              <a:t>Rayet</a:t>
            </a:r>
            <a:endParaRPr lang="zh-CN" altLang="en-US" dirty="0"/>
          </a:p>
        </p:txBody>
      </p:sp>
      <p:pic>
        <p:nvPicPr>
          <p:cNvPr id="7" name="内容占位符 6" descr="spec-56587-GAC079N41V1_sp11-13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1196752"/>
            <a:ext cx="4200525" cy="3029045"/>
          </a:xfrm>
        </p:spPr>
      </p:pic>
      <p:pic>
        <p:nvPicPr>
          <p:cNvPr id="8" name="图片 7" descr="spec-56587-GAC079N41V1_sp11-16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43475" y="1124744"/>
            <a:ext cx="4200525" cy="3029045"/>
          </a:xfrm>
          <a:prstGeom prst="rect">
            <a:avLst/>
          </a:prstGeom>
        </p:spPr>
      </p:pic>
      <p:pic>
        <p:nvPicPr>
          <p:cNvPr id="9" name="图片 8" descr="spec-56587-GAC079N41V2_sp16-23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828955"/>
            <a:ext cx="4200525" cy="3029045"/>
          </a:xfrm>
          <a:prstGeom prst="rect">
            <a:avLst/>
          </a:prstGeom>
        </p:spPr>
      </p:pic>
      <p:pic>
        <p:nvPicPr>
          <p:cNvPr id="10" name="图片 9" descr="spec-56649-GAC078N31M1_sp12-17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13936" y="3807654"/>
            <a:ext cx="4230064" cy="30503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Cross match IPHAS emitters and LAMOST, to check IPHAS emitter selection error rate</a:t>
            </a:r>
          </a:p>
          <a:p>
            <a:r>
              <a:rPr lang="en-US" altLang="zh-CN" dirty="0" smtClean="0"/>
              <a:t>A method to filter out LAMOST Ha emitters in IPHAS area, and check the completeness of IPHAS emitter selection </a:t>
            </a:r>
          </a:p>
          <a:p>
            <a:r>
              <a:rPr lang="en-US" altLang="zh-CN" dirty="0" smtClean="0"/>
              <a:t>Classify sets of LAMOST emitters in IPHAS area, such as Symbiotic stars, CTT stars, CV stars, Wolf-</a:t>
            </a:r>
            <a:r>
              <a:rPr lang="en-US" altLang="zh-CN" dirty="0" err="1" smtClean="0"/>
              <a:t>Rayet</a:t>
            </a:r>
            <a:r>
              <a:rPr lang="en-US" altLang="zh-CN" dirty="0" smtClean="0"/>
              <a:t> stars, and many Be/</a:t>
            </a:r>
            <a:r>
              <a:rPr lang="en-US" altLang="zh-CN" dirty="0" err="1" smtClean="0"/>
              <a:t>Oe</a:t>
            </a:r>
            <a:r>
              <a:rPr lang="en-US" altLang="zh-CN" dirty="0" smtClean="0"/>
              <a:t> stars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IPHAS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2003~2008, IPHAS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DR2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Barentsen</a:t>
            </a:r>
            <a:r>
              <a:rPr lang="en-US" altLang="zh-CN" dirty="0" smtClean="0"/>
              <a:t>+,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2014,</a:t>
            </a:r>
            <a:r>
              <a:rPr lang="zh-CN" altLang="en-US" dirty="0" smtClean="0"/>
              <a:t> </a:t>
            </a:r>
            <a:r>
              <a:rPr lang="en-US" altLang="zh-CN" dirty="0" smtClean="0"/>
              <a:t>219</a:t>
            </a:r>
            <a:r>
              <a:rPr lang="en-US" altLang="zh-CN" dirty="0" smtClean="0"/>
              <a:t>M targets</a:t>
            </a:r>
            <a:endParaRPr lang="en-US" altLang="zh-CN" dirty="0" smtClean="0"/>
          </a:p>
          <a:p>
            <a:r>
              <a:rPr lang="en-US" altLang="zh-CN" b="1" dirty="0" smtClean="0"/>
              <a:t>Key facts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Isaac </a:t>
            </a:r>
            <a:r>
              <a:rPr lang="en-US" altLang="zh-CN" dirty="0" smtClean="0">
                <a:hlinkClick r:id="rId2"/>
              </a:rPr>
              <a:t>Newton Telescope</a:t>
            </a:r>
            <a:r>
              <a:rPr lang="en-US" altLang="zh-CN" dirty="0" smtClean="0"/>
              <a:t> (⌀ 2.5m)</a:t>
            </a:r>
          </a:p>
          <a:p>
            <a:pPr lvl="1"/>
            <a:r>
              <a:rPr lang="en-US" altLang="zh-CN" dirty="0" smtClean="0">
                <a:hlinkClick r:id="rId3"/>
              </a:rPr>
              <a:t>Wide Field Camera</a:t>
            </a:r>
            <a:r>
              <a:rPr lang="en-US" altLang="zh-CN" dirty="0" smtClean="0"/>
              <a:t> (0.3 deg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Period: Aug 2003 - </a:t>
            </a:r>
            <a:r>
              <a:rPr lang="en-US" altLang="zh-CN" dirty="0" smtClean="0"/>
              <a:t>2008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Filters: r,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H</a:t>
            </a:r>
            <a:r>
              <a:rPr lang="el-GR" altLang="zh-CN" dirty="0" smtClean="0"/>
              <a:t>α</a:t>
            </a:r>
          </a:p>
          <a:p>
            <a:pPr lvl="1"/>
            <a:r>
              <a:rPr lang="en-US" altLang="zh-CN" dirty="0" smtClean="0"/>
              <a:t>Depth ≈ 21 (r), 20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), 20 (H</a:t>
            </a:r>
            <a:r>
              <a:rPr lang="el-GR" altLang="zh-CN" dirty="0" smtClean="0"/>
              <a:t>α)</a:t>
            </a:r>
          </a:p>
          <a:p>
            <a:pPr lvl="1"/>
            <a:r>
              <a:rPr lang="en-US" altLang="zh-CN" dirty="0" smtClean="0"/>
              <a:t>Area: |</a:t>
            </a:r>
            <a:r>
              <a:rPr lang="en-US" altLang="zh-CN" dirty="0" smtClean="0">
                <a:hlinkClick r:id="rId4"/>
              </a:rPr>
              <a:t>b</a:t>
            </a:r>
            <a:r>
              <a:rPr lang="en-US" altLang="zh-CN" dirty="0" smtClean="0"/>
              <a:t>| &lt; 5°; 29° &lt; </a:t>
            </a:r>
            <a:r>
              <a:rPr lang="en-US" altLang="zh-CN" dirty="0" smtClean="0">
                <a:hlinkClick r:id="rId4"/>
              </a:rPr>
              <a:t>l</a:t>
            </a:r>
            <a:r>
              <a:rPr lang="en-US" altLang="zh-CN" dirty="0" smtClean="0"/>
              <a:t> &lt; 215°</a:t>
            </a:r>
          </a:p>
          <a:p>
            <a:pPr lvl="1"/>
            <a:r>
              <a:rPr lang="en-US" altLang="zh-CN" dirty="0" smtClean="0"/>
              <a:t>Median seeing: 1.2"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IPHAS Ha Emitters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4853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Halpha</a:t>
            </a:r>
            <a:r>
              <a:rPr lang="zh-CN" altLang="en-US" dirty="0" smtClean="0"/>
              <a:t> </a:t>
            </a:r>
            <a:r>
              <a:rPr lang="en-US" altLang="zh-CN" dirty="0" smtClean="0"/>
              <a:t>emission line sources from IPHAS, Witham+, 2008, </a:t>
            </a:r>
          </a:p>
          <a:p>
            <a:r>
              <a:rPr lang="en-US" altLang="zh-CN" dirty="0" smtClean="0"/>
              <a:t>IPHAS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symbiotic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stars</a:t>
            </a:r>
            <a:r>
              <a:rPr lang="zh-CN" altLang="en-US" dirty="0" smtClean="0"/>
              <a:t> </a:t>
            </a:r>
            <a:r>
              <a:rPr lang="en-US" altLang="zh-CN" dirty="0" smtClean="0"/>
              <a:t>I,</a:t>
            </a:r>
            <a:r>
              <a:rPr lang="zh-CN" altLang="en-US" dirty="0" smtClean="0"/>
              <a:t> </a:t>
            </a:r>
            <a:r>
              <a:rPr lang="en-US" altLang="zh-CN" dirty="0" smtClean="0"/>
              <a:t>II,</a:t>
            </a:r>
            <a:r>
              <a:rPr lang="zh-CN" altLang="en-US" dirty="0" smtClean="0"/>
              <a:t> </a:t>
            </a:r>
            <a:r>
              <a:rPr lang="en-US" altLang="zh-CN" dirty="0" smtClean="0"/>
              <a:t>III,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Corradi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Rodriguez_Flores</a:t>
            </a:r>
            <a:r>
              <a:rPr lang="en-US" altLang="zh-CN" dirty="0" smtClean="0"/>
              <a:t>, etc, 2008,2010,2011</a:t>
            </a:r>
          </a:p>
          <a:p>
            <a:pPr lvl="1"/>
            <a:r>
              <a:rPr lang="en-US" altLang="zh-CN" dirty="0" smtClean="0"/>
              <a:t>Follow </a:t>
            </a:r>
            <a:r>
              <a:rPr lang="en-US" altLang="zh-CN" dirty="0" smtClean="0"/>
              <a:t>up observing 62 IPHAS candidate symbiotic stars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Confirm 20 new found symbiotic stars</a:t>
            </a:r>
          </a:p>
          <a:p>
            <a:pPr lvl="1"/>
            <a:r>
              <a:rPr lang="en-US" altLang="zh-CN" dirty="0" smtClean="0"/>
              <a:t>Be, T-</a:t>
            </a:r>
            <a:r>
              <a:rPr lang="en-US" altLang="zh-CN" dirty="0" err="1" smtClean="0"/>
              <a:t>Tauri</a:t>
            </a:r>
            <a:r>
              <a:rPr lang="en-US" altLang="zh-CN" dirty="0" smtClean="0"/>
              <a:t>, WR stars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Target Selection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00240"/>
            <a:ext cx="4714876" cy="346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059866"/>
            <a:ext cx="4500562" cy="349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Crossmatch</a:t>
            </a:r>
            <a:r>
              <a:rPr lang="en-US" altLang="zh-CN" dirty="0" smtClean="0"/>
              <a:t> with </a:t>
            </a:r>
            <a:r>
              <a:rPr lang="en-US" altLang="zh-CN" dirty="0" smtClean="0"/>
              <a:t>LAMOST DRs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531 spectra Cross </a:t>
            </a:r>
            <a:r>
              <a:rPr lang="en-US" altLang="zh-CN" dirty="0" smtClean="0"/>
              <a:t>match Witham+2008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 </a:t>
            </a:r>
            <a:r>
              <a:rPr lang="en-US" altLang="zh-CN" dirty="0" smtClean="0"/>
              <a:t>LAMOST DR3</a:t>
            </a:r>
            <a:r>
              <a:rPr lang="en-US" altLang="zh-CN" dirty="0" smtClean="0"/>
              <a:t>, </a:t>
            </a:r>
            <a:r>
              <a:rPr lang="en-US" altLang="zh-CN" dirty="0" smtClean="0"/>
              <a:t>687 spectra </a:t>
            </a:r>
            <a:r>
              <a:rPr lang="en-US" altLang="zh-CN" dirty="0" smtClean="0"/>
              <a:t>with LAMOST DR4</a:t>
            </a:r>
          </a:p>
          <a:p>
            <a:r>
              <a:rPr lang="en-US" altLang="zh-CN" dirty="0" smtClean="0"/>
              <a:t>About 1/3 multiple observations</a:t>
            </a:r>
          </a:p>
          <a:p>
            <a:r>
              <a:rPr lang="en-US" altLang="zh-CN" dirty="0" smtClean="0"/>
              <a:t>No match on 20 IPHAS new symbiotic targets</a:t>
            </a:r>
          </a:p>
          <a:p>
            <a:r>
              <a:rPr lang="en-US" altLang="zh-CN" dirty="0" smtClean="0"/>
              <a:t>A </a:t>
            </a:r>
            <a:r>
              <a:rPr lang="en-US" altLang="zh-CN" dirty="0" smtClean="0"/>
              <a:t>few good spectra </a:t>
            </a:r>
            <a:r>
              <a:rPr lang="en-US" altLang="zh-CN" dirty="0" smtClean="0"/>
              <a:t>without Ha emission line</a:t>
            </a:r>
          </a:p>
          <a:p>
            <a:pPr lvl="1"/>
            <a:r>
              <a:rPr lang="en-US" altLang="zh-CN" dirty="0" smtClean="0"/>
              <a:t>Fiber position</a:t>
            </a:r>
          </a:p>
          <a:p>
            <a:pPr lvl="1"/>
            <a:r>
              <a:rPr lang="en-US" altLang="zh-CN" dirty="0" smtClean="0"/>
              <a:t>Line intensity variability</a:t>
            </a:r>
          </a:p>
          <a:p>
            <a:pPr lvl="1"/>
            <a:r>
              <a:rPr lang="en-US" altLang="zh-CN" dirty="0" smtClean="0"/>
              <a:t>Selection error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 </a:t>
            </a:r>
            <a:r>
              <a:rPr lang="en-US" altLang="zh-CN" dirty="0" err="1" smtClean="0"/>
              <a:t>Halpha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emmsion</a:t>
            </a:r>
            <a:endParaRPr lang="zh-CN" altLang="en-US" dirty="0"/>
          </a:p>
        </p:txBody>
      </p:sp>
      <p:pic>
        <p:nvPicPr>
          <p:cNvPr id="4" name="内容占位符 3" descr="spec-56572-GAC077N35B1_sp04-16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43050"/>
            <a:ext cx="4457996" cy="3214710"/>
          </a:xfrm>
        </p:spPr>
      </p:pic>
      <p:pic>
        <p:nvPicPr>
          <p:cNvPr id="5" name="图片 4" descr="spec-56204-GAC080N33B101_sp16-1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1643050"/>
            <a:ext cx="4429124" cy="3193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 emitters in LAMOST DR4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Quote: </a:t>
            </a:r>
            <a:r>
              <a:rPr lang="en-US" altLang="zh-CN" i="1" dirty="0" smtClean="0"/>
              <a:t>“… the only way to determine the completeness is to obtain spectra for a large, representative sample of objects (not just likely emitters)”</a:t>
            </a:r>
          </a:p>
          <a:p>
            <a:r>
              <a:rPr lang="en-US" altLang="zh-CN" dirty="0" smtClean="0"/>
              <a:t>820K spectra in DR4 covers IPHAS sky area, and 29K Ha emitters found by our method</a:t>
            </a:r>
          </a:p>
          <a:p>
            <a:r>
              <a:rPr lang="en-US" altLang="zh-CN" dirty="0" smtClean="0"/>
              <a:t>Ratio: 4853/219M vs. 29K/820K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 to search emission 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Gaussian-type function to fit the line and calculate EW, FWHM, correlation, central wav, etc</a:t>
            </a:r>
          </a:p>
          <a:p>
            <a:r>
              <a:rPr lang="en-US" altLang="zh-CN" dirty="0" smtClean="0"/>
              <a:t>Criteria set by the parameters: EW, FWHM, correlation, central wav range, and fitting window width, etc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Emitters in DR4/ Symbiotic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cool giant and ionization condition high enough to produce at least </a:t>
            </a:r>
            <a:r>
              <a:rPr lang="en-US" altLang="zh-CN" dirty="0" err="1" smtClean="0"/>
              <a:t>HeII</a:t>
            </a:r>
            <a:r>
              <a:rPr lang="en-US" altLang="zh-CN" dirty="0" smtClean="0"/>
              <a:t> emission line (Allen, 1984)  </a:t>
            </a:r>
          </a:p>
          <a:p>
            <a:r>
              <a:rPr lang="en-US" altLang="zh-CN" dirty="0" smtClean="0"/>
              <a:t>Target on </a:t>
            </a:r>
            <a:r>
              <a:rPr lang="en-US" altLang="zh-CN" dirty="0" err="1" smtClean="0"/>
              <a:t>HeII</a:t>
            </a:r>
            <a:r>
              <a:rPr lang="en-US" altLang="zh-CN" dirty="0" smtClean="0"/>
              <a:t> 4868. </a:t>
            </a:r>
          </a:p>
          <a:p>
            <a:pPr lvl="1"/>
            <a:r>
              <a:rPr lang="en-US" altLang="zh-CN" dirty="0" smtClean="0"/>
              <a:t>29K </a:t>
            </a:r>
            <a:r>
              <a:rPr lang="en-US" altLang="zh-CN" dirty="0" smtClean="0">
                <a:sym typeface="Wingdings" pitchFamily="2" charset="2"/>
              </a:rPr>
              <a:t> about 300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Eyes check profile and continuum, about 30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Eyes check other lines,  single digital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445</Words>
  <Application>Microsoft Office PowerPoint</Application>
  <PresentationFormat>全屏显示(4:3)</PresentationFormat>
  <Paragraphs>54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IPHAS emitters in LAMOST Survey</vt:lpstr>
      <vt:lpstr>IPHAS</vt:lpstr>
      <vt:lpstr>IPHAS Ha Emitters</vt:lpstr>
      <vt:lpstr>Target Selection</vt:lpstr>
      <vt:lpstr>Crossmatch with LAMOST DRs</vt:lpstr>
      <vt:lpstr>No Halpha emmsion</vt:lpstr>
      <vt:lpstr>Ha emitters in LAMOST DR4</vt:lpstr>
      <vt:lpstr>Method to search emission line</vt:lpstr>
      <vt:lpstr>Emitters in DR4/ Symbiotic</vt:lpstr>
      <vt:lpstr>Emitters in DR4/ Symbiotic</vt:lpstr>
      <vt:lpstr>Emitters in DR4/ Symbiotic</vt:lpstr>
      <vt:lpstr>Emitters in DR4/ Symbiotic</vt:lpstr>
      <vt:lpstr>Emitters in DR4/ Symbiotic</vt:lpstr>
      <vt:lpstr>Emitters in DR4/ CTT</vt:lpstr>
      <vt:lpstr>Emitters in DR4/ CV stars</vt:lpstr>
      <vt:lpstr>Emitters in DR4/ Wolf-Rayet</vt:lpstr>
      <vt:lpstr>Summary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LAMOST光谱中的IPHAS发射线天体</dc:title>
  <dc:creator>chen</dc:creator>
  <cp:lastModifiedBy>lenovo</cp:lastModifiedBy>
  <cp:revision>69</cp:revision>
  <dcterms:created xsi:type="dcterms:W3CDTF">2016-04-29T01:23:16Z</dcterms:created>
  <dcterms:modified xsi:type="dcterms:W3CDTF">2017-02-18T07:24:02Z</dcterms:modified>
</cp:coreProperties>
</file>