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372" r:id="rId11"/>
    <p:sldId id="3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rrell, Kaitlin" initials="FK" lastIdx="1" clrIdx="0"/>
  <p:cmAuthor id="2" name="Cayelan C. Carey" initials="CCC" lastIdx="12" clrIdx="1"/>
  <p:cmAuthor id="3" name="Cayelan C. Carey" initials="CCC [2]" lastIdx="1" clrIdx="2"/>
  <p:cmAuthor id="4" name="Cayelan C. Carey" initials="CCC [3]" lastIdx="1" clrIdx="3"/>
  <p:cmAuthor id="5" name="Cayelan C. Carey" initials="CCC [4]" lastIdx="1" clrIdx="4"/>
  <p:cmAuthor id="6" name="Cayelan C. Carey" initials="CCC [5]" lastIdx="1" clrIdx="5"/>
  <p:cmAuthor id="7" name="Cayelan C. Carey" initials="CCC [6]" lastIdx="1" clrIdx="6"/>
  <p:cmAuthor id="8" name="Cayelan C. Carey" initials="CCC [7]" lastIdx="1" clrIdx="7"/>
  <p:cmAuthor id="9" name="Cayelan C. Carey" initials="CCC [8]" lastIdx="1" clrIdx="8"/>
  <p:cmAuthor id="10" name="Cayelan C. Carey" initials="CCC [9]" lastIdx="1" clrIdx="9"/>
  <p:cmAuthor id="11" name="Cayelan C. Carey" initials="CCC [10]" lastIdx="1" clrIdx="10"/>
  <p:cmAuthor id="12" name="Cayelan C. Carey" initials="CCC [11]" lastIdx="1" clrIdx="11"/>
  <p:cmAuthor id="13" name="Tadhg Moore" initials="TM" lastIdx="4" clrIdx="12">
    <p:extLst>
      <p:ext uri="{19B8F6BF-5375-455C-9EA6-DF929625EA0E}">
        <p15:presenceInfo xmlns:p15="http://schemas.microsoft.com/office/powerpoint/2012/main" userId="S::mooret@dkit.ie::c21bbe1b-4b90-4a11-a7f6-baf703286ff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CC"/>
    <a:srgbClr val="94C89F"/>
    <a:srgbClr val="2B3A1E"/>
    <a:srgbClr val="4E6935"/>
    <a:srgbClr val="5B7A3E"/>
    <a:srgbClr val="698E48"/>
    <a:srgbClr val="8CB369"/>
    <a:srgbClr val="D79233"/>
    <a:srgbClr val="0094C6"/>
    <a:srgbClr val="E3816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24" autoAdjust="0"/>
    <p:restoredTop sz="92559" autoAdjust="0"/>
  </p:normalViewPr>
  <p:slideViewPr>
    <p:cSldViewPr snapToGrid="0" snapToObjects="1">
      <p:cViewPr varScale="1">
        <p:scale>
          <a:sx n="56" d="100"/>
          <a:sy n="56" d="100"/>
        </p:scale>
        <p:origin x="1664" y="52"/>
      </p:cViewPr>
      <p:guideLst>
        <p:guide orient="horz" pos="2160"/>
        <p:guide pos="2880"/>
      </p:guideLst>
    </p:cSldViewPr>
  </p:slideViewPr>
  <p:outlineViewPr>
    <p:cViewPr>
      <p:scale>
        <a:sx n="33" d="100"/>
        <a:sy n="33" d="100"/>
      </p:scale>
      <p:origin x="0" y="-310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2DDFCD-3F30-1944-ABA1-69872AECA504}" type="datetimeFigureOut">
              <a:rPr lang="en-US" smtClean="0"/>
              <a:t>8/25/2022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020EE3-0E66-7545-AD0E-C93C74C0187D}" type="slidenum">
              <a:rPr lang="en-US" smtClean="0"/>
              <a:t>‹#›</a:t>
            </a:fld>
            <a:endParaRPr lang="en-US"/>
          </a:p>
        </p:txBody>
      </p:sp>
    </p:spTree>
    <p:extLst>
      <p:ext uri="{BB962C8B-B14F-4D97-AF65-F5344CB8AC3E}">
        <p14:creationId xmlns:p14="http://schemas.microsoft.com/office/powerpoint/2010/main" val="420217797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Welcome the students to class. </a:t>
            </a:r>
            <a:endParaRPr lang="en-IE"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It is really important at this point to emphasize that there will be lots of new material covered during this module, and that going slowly and asking for help is very much encouraged!</a:t>
            </a:r>
            <a:endParaRPr lang="en-IE"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020EE3-0E66-7545-AD0E-C93C74C0187D}" type="slidenum">
              <a:rPr lang="en-US" smtClean="0"/>
              <a:t>1</a:t>
            </a:fld>
            <a:endParaRPr lang="en-US"/>
          </a:p>
        </p:txBody>
      </p:sp>
    </p:spTree>
    <p:extLst>
      <p:ext uri="{BB962C8B-B14F-4D97-AF65-F5344CB8AC3E}">
        <p14:creationId xmlns:p14="http://schemas.microsoft.com/office/powerpoint/2010/main" val="483816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Generating the student report. </a:t>
            </a:r>
            <a:endParaRPr lang="en-IE" sz="1200" kern="1200" dirty="0">
              <a:solidFill>
                <a:schemeClr val="tx1"/>
              </a:solidFill>
              <a:effectLst/>
              <a:latin typeface="+mn-lt"/>
              <a:ea typeface="+mn-ea"/>
              <a:cs typeface="+mn-cs"/>
            </a:endParaRPr>
          </a:p>
          <a:p>
            <a:pPr marL="228600" lvl="0" indent="-228600">
              <a:buFont typeface="+mj-lt"/>
              <a:buAutoNum type="alphaLcParenR"/>
            </a:pPr>
            <a:r>
              <a:rPr lang="en-US" sz="1200" kern="1200" dirty="0">
                <a:solidFill>
                  <a:schemeClr val="tx1"/>
                </a:solidFill>
                <a:effectLst/>
                <a:latin typeface="+mn-lt"/>
                <a:ea typeface="+mn-ea"/>
                <a:cs typeface="+mn-cs"/>
              </a:rPr>
              <a:t>Stop the presentation here and navigate to the Shiny App while screen sharing.</a:t>
            </a:r>
            <a:endParaRPr lang="en-IE" sz="1200" kern="1200" dirty="0">
              <a:solidFill>
                <a:schemeClr val="tx1"/>
              </a:solidFill>
              <a:effectLst/>
              <a:latin typeface="+mn-lt"/>
              <a:ea typeface="+mn-ea"/>
              <a:cs typeface="+mn-cs"/>
            </a:endParaRPr>
          </a:p>
          <a:p>
            <a:pPr marL="228600" lvl="0" indent="-228600">
              <a:buFont typeface="+mj-lt"/>
              <a:buAutoNum type="alphaLcParenR"/>
            </a:pPr>
            <a:r>
              <a:rPr lang="en-US" sz="1200" kern="1200" dirty="0">
                <a:solidFill>
                  <a:schemeClr val="tx1"/>
                </a:solidFill>
                <a:effectLst/>
                <a:latin typeface="+mn-lt"/>
                <a:ea typeface="+mn-ea"/>
                <a:cs typeface="+mn-cs"/>
              </a:rPr>
              <a:t>Briefly demonstrate how to navigate between Activity Tabs and objective tabs within each Activity.</a:t>
            </a:r>
            <a:endParaRPr lang="en-IE" sz="1200" kern="1200" dirty="0">
              <a:solidFill>
                <a:schemeClr val="tx1"/>
              </a:solidFill>
              <a:effectLst/>
              <a:latin typeface="+mn-lt"/>
              <a:ea typeface="+mn-ea"/>
              <a:cs typeface="+mn-cs"/>
            </a:endParaRPr>
          </a:p>
          <a:p>
            <a:pPr marL="228600" lvl="0" indent="-228600">
              <a:buFont typeface="+mj-lt"/>
              <a:buAutoNum type="alphaLcParenR"/>
            </a:pPr>
            <a:r>
              <a:rPr lang="en-US" sz="1200" kern="1200" dirty="0">
                <a:solidFill>
                  <a:schemeClr val="tx1"/>
                </a:solidFill>
                <a:effectLst/>
                <a:latin typeface="+mn-lt"/>
                <a:ea typeface="+mn-ea"/>
                <a:cs typeface="+mn-cs"/>
              </a:rPr>
              <a:t>Demonstrate the buttons regarding saving your progress and resuming your progress and the “Generate Report” feature.</a:t>
            </a:r>
            <a:endParaRPr lang="en-IE" sz="1200" kern="1200" dirty="0">
              <a:solidFill>
                <a:schemeClr val="tx1"/>
              </a:solidFill>
              <a:effectLst/>
              <a:latin typeface="+mn-lt"/>
              <a:ea typeface="+mn-ea"/>
              <a:cs typeface="+mn-cs"/>
            </a:endParaRPr>
          </a:p>
          <a:p>
            <a:pPr marL="228600" lvl="0" indent="-228600">
              <a:buFont typeface="+mj-lt"/>
              <a:buAutoNum type="alphaLcParenR"/>
            </a:pPr>
            <a:r>
              <a:rPr lang="en-US" sz="1200" kern="1200" dirty="0">
                <a:solidFill>
                  <a:schemeClr val="tx1"/>
                </a:solidFill>
                <a:effectLst/>
                <a:latin typeface="+mn-lt"/>
                <a:ea typeface="+mn-ea"/>
                <a:cs typeface="+mn-cs"/>
              </a:rPr>
              <a:t>Make sure to emphasize to students to read through the text carefully as there are instructions there if they get confused. Also encourage them to feel free to ask questions if they don’t understand what to do.</a:t>
            </a:r>
            <a:endParaRPr lang="en-IE" sz="1200" kern="1200" dirty="0">
              <a:solidFill>
                <a:schemeClr val="tx1"/>
              </a:solidFill>
              <a:effectLst/>
              <a:latin typeface="+mn-lt"/>
              <a:ea typeface="+mn-ea"/>
              <a:cs typeface="+mn-cs"/>
            </a:endParaRPr>
          </a:p>
          <a:p>
            <a:pPr marL="228600" lvl="0" indent="-228600">
              <a:buFont typeface="+mj-lt"/>
              <a:buAutoNum type="alphaLcParenR"/>
            </a:pPr>
            <a:r>
              <a:rPr lang="en-US" sz="1200" kern="1200" dirty="0">
                <a:solidFill>
                  <a:schemeClr val="tx1"/>
                </a:solidFill>
                <a:effectLst/>
                <a:latin typeface="+mn-lt"/>
                <a:ea typeface="+mn-ea"/>
                <a:cs typeface="+mn-cs"/>
              </a:rPr>
              <a:t>At this point send the students into breakout rooms of ~4 (2 pairs each) and let them get started on the Shiny App.</a:t>
            </a:r>
            <a:endParaRPr lang="en-IE" sz="1200" kern="1200" dirty="0">
              <a:solidFill>
                <a:schemeClr val="tx1"/>
              </a:solidFill>
              <a:effectLst/>
              <a:latin typeface="+mn-lt"/>
              <a:ea typeface="+mn-ea"/>
              <a:cs typeface="+mn-cs"/>
            </a:endParaRPr>
          </a:p>
          <a:p>
            <a:pPr marL="228600" lvl="0" indent="-228600">
              <a:buFont typeface="+mj-lt"/>
              <a:buAutoNum type="alphaLcParenR"/>
            </a:pPr>
            <a:r>
              <a:rPr lang="en-US" sz="1200" kern="1200" dirty="0">
                <a:solidFill>
                  <a:schemeClr val="tx1"/>
                </a:solidFill>
                <a:effectLst/>
                <a:latin typeface="+mn-lt"/>
                <a:ea typeface="+mn-ea"/>
                <a:cs typeface="+mn-cs"/>
              </a:rPr>
              <a:t>Identify if the saved report will be submitted as an assignment and which app questions need to be completed as part of the activity.</a:t>
            </a:r>
            <a:endParaRPr lang="en-IE"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8020EE3-0E66-7545-AD0E-C93C74C0187D}" type="slidenum">
              <a:rPr lang="en-US" smtClean="0"/>
              <a:t>11</a:t>
            </a:fld>
            <a:endParaRPr lang="en-US"/>
          </a:p>
        </p:txBody>
      </p:sp>
    </p:spTree>
    <p:extLst>
      <p:ext uri="{BB962C8B-B14F-4D97-AF65-F5344CB8AC3E}">
        <p14:creationId xmlns:p14="http://schemas.microsoft.com/office/powerpoint/2010/main" val="3514161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F94D92-C448-4579-B07F-32E6DEFE663F}" type="datetime1">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00FE8-A619-F642-9571-C47EDB9D5720}"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3187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B9F908-2237-4E06-9F65-308A0C7C8360}" type="datetime1">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2375310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9C69C-A580-4E24-B56C-3104E0D70A78}" type="datetime1">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322157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solidFill>
                  <a:srgbClr val="000000"/>
                </a:solidFill>
              </a:defRPr>
            </a:pPr>
            <a:r>
              <a:rPr sz="5600">
                <a:solidFill>
                  <a:srgbClr val="FFFFFF"/>
                </a:solidFill>
              </a:rPr>
              <a:t>Title Text</a:t>
            </a:r>
          </a:p>
        </p:txBody>
      </p:sp>
    </p:spTree>
    <p:extLst>
      <p:ext uri="{BB962C8B-B14F-4D97-AF65-F5344CB8AC3E}">
        <p14:creationId xmlns:p14="http://schemas.microsoft.com/office/powerpoint/2010/main" val="271551171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D700E8-F4C3-418D-8F0B-98F92EA7D957}" type="datetime1">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3150130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B253FB-B5EE-4F6E-AEF1-5A70BE8EC8F4}" type="datetime1">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00FE8-A619-F642-9571-C47EDB9D5720}"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98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E16F7D-6513-4591-A873-8EA03FD8E2FA}" type="datetime1">
              <a:rPr lang="en-US" smtClean="0"/>
              <a:t>8/25/2022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2127912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4FF8CE-54E3-4482-9C96-B30823D6975F}" type="datetime1">
              <a:rPr lang="en-US" smtClean="0"/>
              <a:t>8/25/2022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200FE8-A619-F642-9571-C47EDB9D5720}"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0958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AB9494-44A4-4B56-9C86-DEEA67A930FA}" type="datetime1">
              <a:rPr lang="en-US" smtClean="0"/>
              <a:t>8/25/2022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3341164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3DDFCE-9A45-4088-A795-328B2A4D0393}" type="datetime1">
              <a:rPr lang="en-US" smtClean="0"/>
              <a:t>8/25/2022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1649467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DFF054A-2AA5-4FCC-B50D-79DF96EEDB5C}" type="datetime1">
              <a:rPr lang="en-US" smtClean="0"/>
              <a:t>8/25/2022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00FE8-A619-F642-9571-C47EDB9D5720}"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245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1215959-AF93-4A72-9756-D43DBD37659F}" type="datetime1">
              <a:rPr lang="en-US" smtClean="0"/>
              <a:t>8/25/2022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2189338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810413B-1DC0-4E02-8B37-9A210213BAC0}" type="datetime1">
              <a:rPr lang="en-US" smtClean="0"/>
              <a:t>8/25/2022</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2A200FE8-A619-F642-9571-C47EDB9D5720}" type="slidenum">
              <a:rPr lang="en-US" smtClean="0"/>
              <a:t>‹#›</a:t>
            </a:fld>
            <a:endParaRPr lang="en-US"/>
          </a:p>
        </p:txBody>
      </p:sp>
    </p:spTree>
    <p:extLst>
      <p:ext uri="{BB962C8B-B14F-4D97-AF65-F5344CB8AC3E}">
        <p14:creationId xmlns:p14="http://schemas.microsoft.com/office/powerpoint/2010/main" val="396387151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acrosystemseddie.shinyapps.io/module5/"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mailto:MacrosystemsEDDIE@gmail.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33450"/>
            <a:ext cx="9144000" cy="2771633"/>
          </a:xfrm>
        </p:spPr>
        <p:txBody>
          <a:bodyPr>
            <a:noAutofit/>
          </a:bodyPr>
          <a:lstStyle/>
          <a:p>
            <a:pPr algn="ctr"/>
            <a:r>
              <a:rPr lang="en-US" sz="4600" b="1" dirty="0">
                <a:solidFill>
                  <a:schemeClr val="accent1">
                    <a:lumMod val="75000"/>
                  </a:schemeClr>
                </a:solidFill>
                <a:latin typeface="Calibri" panose="020F0502020204030204" pitchFamily="34" charset="0"/>
              </a:rPr>
              <a:t>M</a:t>
            </a:r>
            <a:r>
              <a:rPr lang="en-US" sz="4600" b="1" cap="none" dirty="0">
                <a:solidFill>
                  <a:schemeClr val="accent1">
                    <a:lumMod val="75000"/>
                  </a:schemeClr>
                </a:solidFill>
                <a:latin typeface="Calibri" panose="020F0502020204030204" pitchFamily="34" charset="0"/>
              </a:rPr>
              <a:t>acrosystems</a:t>
            </a:r>
            <a:r>
              <a:rPr lang="en-US" sz="4600" b="1" dirty="0">
                <a:solidFill>
                  <a:schemeClr val="accent1">
                    <a:lumMod val="75000"/>
                  </a:schemeClr>
                </a:solidFill>
                <a:latin typeface="Calibri" panose="020F0502020204030204" pitchFamily="34" charset="0"/>
              </a:rPr>
              <a:t> EDDIE</a:t>
            </a:r>
            <a:r>
              <a:rPr lang="en-US" sz="4600" dirty="0">
                <a:solidFill>
                  <a:schemeClr val="accent1">
                    <a:lumMod val="75000"/>
                  </a:schemeClr>
                </a:solidFill>
                <a:latin typeface="Calibri" panose="020F0502020204030204" pitchFamily="34" charset="0"/>
              </a:rPr>
              <a:t>: </a:t>
            </a:r>
            <a:br>
              <a:rPr lang="en-US" sz="4600" dirty="0">
                <a:solidFill>
                  <a:schemeClr val="accent1">
                    <a:lumMod val="75000"/>
                  </a:schemeClr>
                </a:solidFill>
                <a:latin typeface="Calibri" panose="020F0502020204030204" pitchFamily="34" charset="0"/>
              </a:rPr>
            </a:br>
            <a:r>
              <a:rPr lang="en-US" sz="4000" b="1" cap="none" dirty="0">
                <a:solidFill>
                  <a:schemeClr val="accent1">
                    <a:lumMod val="75000"/>
                  </a:schemeClr>
                </a:solidFill>
                <a:latin typeface="Calibri" panose="020F0502020204030204" pitchFamily="34" charset="0"/>
              </a:rPr>
              <a:t>Getting Started + Troubleshooting Tips</a:t>
            </a:r>
            <a:br>
              <a:rPr lang="en-US" sz="4000" dirty="0">
                <a:solidFill>
                  <a:schemeClr val="accent1">
                    <a:lumMod val="75000"/>
                  </a:schemeClr>
                </a:solidFill>
                <a:latin typeface="Calibri" panose="020F0502020204030204" pitchFamily="34" charset="0"/>
              </a:rPr>
            </a:br>
            <a:endParaRPr lang="en-US" sz="4000" dirty="0">
              <a:solidFill>
                <a:schemeClr val="accent1">
                  <a:lumMod val="75000"/>
                </a:schemeClr>
              </a:solidFill>
              <a:latin typeface="Calibri" panose="020F0502020204030204" pitchFamily="34" charset="0"/>
            </a:endParaRPr>
          </a:p>
        </p:txBody>
      </p:sp>
      <p:sp>
        <p:nvSpPr>
          <p:cNvPr id="3" name="Subtitle 2"/>
          <p:cNvSpPr>
            <a:spLocks noGrp="1"/>
          </p:cNvSpPr>
          <p:nvPr>
            <p:ph type="subTitle" idx="1"/>
          </p:nvPr>
        </p:nvSpPr>
        <p:spPr>
          <a:xfrm>
            <a:off x="0" y="3673313"/>
            <a:ext cx="9144000" cy="1752600"/>
          </a:xfrm>
        </p:spPr>
        <p:txBody>
          <a:bodyPr>
            <a:normAutofit/>
          </a:bodyPr>
          <a:lstStyle/>
          <a:p>
            <a:pPr algn="ctr"/>
            <a:r>
              <a:rPr lang="en-US" sz="1800" dirty="0">
                <a:solidFill>
                  <a:srgbClr val="000000"/>
                </a:solidFill>
              </a:rPr>
              <a:t>Woelmer, W.M., T.N. Moore, R.Q. Thomas, and C.C. Carey. 25 August 2022. </a:t>
            </a:r>
          </a:p>
          <a:p>
            <a:pPr algn="ctr"/>
            <a:r>
              <a:rPr lang="en-US" sz="1800" dirty="0">
                <a:solidFill>
                  <a:srgbClr val="000000"/>
                </a:solidFill>
              </a:rPr>
              <a:t>Macrosystems EDDIE: Using Ecological Forecasts to Guide Decision Making</a:t>
            </a:r>
          </a:p>
          <a:p>
            <a:pPr algn="ctr"/>
            <a:r>
              <a:rPr lang="en-US" sz="1800" dirty="0">
                <a:solidFill>
                  <a:srgbClr val="000000"/>
                </a:solidFill>
              </a:rPr>
              <a:t>Macrosystems EDDIE Module 8, Version 2. </a:t>
            </a:r>
          </a:p>
          <a:p>
            <a:pPr algn="ctr"/>
            <a:r>
              <a:rPr lang="en-US" sz="1800" u="sng" dirty="0">
                <a:solidFill>
                  <a:srgbClr val="0000FF"/>
                </a:solidFill>
                <a:effectLst/>
                <a:latin typeface="Calibri" panose="020F0502020204030204" pitchFamily="34" charset="0"/>
                <a:ea typeface="MS Mincho" panose="02020609040205080304" pitchFamily="49" charset="-128"/>
                <a:cs typeface="Times New Roman" panose="02020603050405020304" pitchFamily="18" charset="0"/>
              </a:rPr>
              <a:t>https://serc.carleton.edu/eddie/macrosystems/module8</a:t>
            </a:r>
            <a:r>
              <a:rPr lang="en-US" sz="1800" dirty="0">
                <a:effectLst/>
                <a:latin typeface="Calibri" panose="020F0502020204030204" pitchFamily="34" charset="0"/>
                <a:ea typeface="MS Mincho" panose="02020609040205080304" pitchFamily="49" charset="-128"/>
                <a:cs typeface="Times New Roman" panose="02020603050405020304" pitchFamily="18" charset="0"/>
              </a:rPr>
              <a:t>. </a:t>
            </a:r>
          </a:p>
          <a:p>
            <a:pPr algn="ctr"/>
            <a:r>
              <a:rPr lang="en-US" sz="1800" dirty="0">
                <a:solidFill>
                  <a:srgbClr val="000000"/>
                </a:solidFill>
              </a:rPr>
              <a:t>Module development was supported </a:t>
            </a:r>
            <a:r>
              <a:rPr lang="en-US" sz="1800" dirty="0">
                <a:solidFill>
                  <a:schemeClr val="tx1"/>
                </a:solidFill>
                <a:latin typeface="+mj-lt"/>
              </a:rPr>
              <a:t>by </a:t>
            </a:r>
            <a:r>
              <a:rPr lang="en-US" sz="1800" dirty="0">
                <a:solidFill>
                  <a:schemeClr val="tx1"/>
                </a:solidFill>
                <a:effectLst/>
                <a:latin typeface="+mj-lt"/>
                <a:ea typeface="MS Mincho" panose="02020609040205080304" pitchFamily="49" charset="-128"/>
                <a:cs typeface="Times New Roman" panose="02020603050405020304" pitchFamily="18" charset="0"/>
              </a:rPr>
              <a:t>NSF grants DEB-1926050 and DBI-1922016</a:t>
            </a:r>
            <a:r>
              <a:rPr lang="en-US" sz="1800" dirty="0">
                <a:solidFill>
                  <a:schemeClr val="tx1"/>
                </a:solidFill>
                <a:latin typeface="+mj-lt"/>
              </a:rPr>
              <a:t>.</a:t>
            </a:r>
          </a:p>
        </p:txBody>
      </p:sp>
      <p:pic>
        <p:nvPicPr>
          <p:cNvPr id="11" name="Picture 10">
            <a:extLst>
              <a:ext uri="{FF2B5EF4-FFF2-40B4-BE49-F238E27FC236}">
                <a16:creationId xmlns:a16="http://schemas.microsoft.com/office/drawing/2014/main" id="{16BB2CD2-69B2-4DC2-957F-263464FFF5A7}"/>
              </a:ext>
            </a:extLst>
          </p:cNvPr>
          <p:cNvPicPr>
            <a:picLocks noChangeAspect="1"/>
          </p:cNvPicPr>
          <p:nvPr/>
        </p:nvPicPr>
        <p:blipFill>
          <a:blip r:embed="rId3"/>
          <a:stretch>
            <a:fillRect/>
          </a:stretch>
        </p:blipFill>
        <p:spPr>
          <a:xfrm>
            <a:off x="6300188" y="5748848"/>
            <a:ext cx="2723222" cy="731520"/>
          </a:xfrm>
          <a:prstGeom prst="rect">
            <a:avLst/>
          </a:prstGeom>
        </p:spPr>
      </p:pic>
      <p:pic>
        <p:nvPicPr>
          <p:cNvPr id="14" name="Shape 489">
            <a:extLst>
              <a:ext uri="{FF2B5EF4-FFF2-40B4-BE49-F238E27FC236}">
                <a16:creationId xmlns:a16="http://schemas.microsoft.com/office/drawing/2014/main" id="{8C0D87CA-1ADF-4485-A5FE-D81E4E367C0E}"/>
              </a:ext>
            </a:extLst>
          </p:cNvPr>
          <p:cNvPicPr preferRelativeResize="0">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120590" y="5425913"/>
            <a:ext cx="2893725" cy="1377390"/>
          </a:xfrm>
          <a:prstGeom prst="rect">
            <a:avLst/>
          </a:prstGeom>
          <a:noFill/>
          <a:ln>
            <a:noFill/>
          </a:ln>
        </p:spPr>
      </p:pic>
      <p:pic>
        <p:nvPicPr>
          <p:cNvPr id="7" name="Picture 6" descr="Logo&#10;&#10;Description automatically generated">
            <a:extLst>
              <a:ext uri="{FF2B5EF4-FFF2-40B4-BE49-F238E27FC236}">
                <a16:creationId xmlns:a16="http://schemas.microsoft.com/office/drawing/2014/main" id="{1FBB9BB8-CAA3-4F8B-8D88-47945EEAE6AD}"/>
              </a:ext>
            </a:extLst>
          </p:cNvPr>
          <p:cNvPicPr>
            <a:picLocks noChangeAspect="1"/>
          </p:cNvPicPr>
          <p:nvPr/>
        </p:nvPicPr>
        <p:blipFill>
          <a:blip r:embed="rId5"/>
          <a:stretch>
            <a:fillRect/>
          </a:stretch>
        </p:blipFill>
        <p:spPr>
          <a:xfrm>
            <a:off x="3135539" y="5585990"/>
            <a:ext cx="2872922" cy="1057235"/>
          </a:xfrm>
          <a:prstGeom prst="rect">
            <a:avLst/>
          </a:prstGeom>
        </p:spPr>
      </p:pic>
    </p:spTree>
    <p:extLst>
      <p:ext uri="{BB962C8B-B14F-4D97-AF65-F5344CB8AC3E}">
        <p14:creationId xmlns:p14="http://schemas.microsoft.com/office/powerpoint/2010/main" val="2776889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CA28640-0DFD-E17F-7BC9-3E408DEC3377}"/>
              </a:ext>
            </a:extLst>
          </p:cNvPr>
          <p:cNvPicPr>
            <a:picLocks noChangeAspect="1"/>
          </p:cNvPicPr>
          <p:nvPr/>
        </p:nvPicPr>
        <p:blipFill>
          <a:blip r:embed="rId2"/>
          <a:stretch>
            <a:fillRect/>
          </a:stretch>
        </p:blipFill>
        <p:spPr>
          <a:xfrm>
            <a:off x="5084387" y="4091454"/>
            <a:ext cx="3620005" cy="2324424"/>
          </a:xfrm>
          <a:prstGeom prst="rect">
            <a:avLst/>
          </a:prstGeom>
          <a:ln w="28575">
            <a:solidFill>
              <a:schemeClr val="tx1"/>
            </a:solidFill>
          </a:ln>
        </p:spPr>
      </p:pic>
      <p:sp>
        <p:nvSpPr>
          <p:cNvPr id="2" name="Title 1">
            <a:extLst>
              <a:ext uri="{FF2B5EF4-FFF2-40B4-BE49-F238E27FC236}">
                <a16:creationId xmlns:a16="http://schemas.microsoft.com/office/drawing/2014/main" id="{AA155D5F-5823-4D4A-8026-31874B307281}"/>
              </a:ext>
            </a:extLst>
          </p:cNvPr>
          <p:cNvSpPr>
            <a:spLocks noGrp="1"/>
          </p:cNvSpPr>
          <p:nvPr>
            <p:ph type="title"/>
          </p:nvPr>
        </p:nvSpPr>
        <p:spPr/>
        <p:txBody>
          <a:bodyPr/>
          <a:lstStyle/>
          <a:p>
            <a:r>
              <a:rPr lang="en-IE" dirty="0"/>
              <a:t>Saving &amp; Resuming Progress</a:t>
            </a:r>
          </a:p>
        </p:txBody>
      </p:sp>
      <p:sp>
        <p:nvSpPr>
          <p:cNvPr id="3" name="Content Placeholder 2">
            <a:extLst>
              <a:ext uri="{FF2B5EF4-FFF2-40B4-BE49-F238E27FC236}">
                <a16:creationId xmlns:a16="http://schemas.microsoft.com/office/drawing/2014/main" id="{54067A24-7A80-4CC1-BC70-50CF20ECCAF4}"/>
              </a:ext>
            </a:extLst>
          </p:cNvPr>
          <p:cNvSpPr>
            <a:spLocks noGrp="1"/>
          </p:cNvSpPr>
          <p:nvPr>
            <p:ph idx="1"/>
          </p:nvPr>
        </p:nvSpPr>
        <p:spPr>
          <a:xfrm>
            <a:off x="207010" y="1600200"/>
            <a:ext cx="4300221" cy="4876800"/>
          </a:xfrm>
        </p:spPr>
        <p:txBody>
          <a:bodyPr>
            <a:normAutofit fontScale="92500" lnSpcReduction="20000"/>
          </a:bodyPr>
          <a:lstStyle/>
          <a:p>
            <a:pPr marL="0" indent="0">
              <a:buNone/>
            </a:pPr>
            <a:r>
              <a:rPr lang="en-IE" dirty="0"/>
              <a:t>Saving Progress</a:t>
            </a:r>
          </a:p>
          <a:p>
            <a:pPr marL="457200" indent="-457200">
              <a:buFont typeface="+mj-lt"/>
              <a:buAutoNum type="arabicPeriod"/>
            </a:pPr>
            <a:r>
              <a:rPr lang="en-IE" dirty="0"/>
              <a:t>Scroll to bottom of the page</a:t>
            </a:r>
          </a:p>
          <a:p>
            <a:pPr marL="457200" indent="-457200">
              <a:buFont typeface="+mj-lt"/>
              <a:buAutoNum type="arabicPeriod"/>
            </a:pPr>
            <a:r>
              <a:rPr lang="en-IE" dirty="0"/>
              <a:t>Click on the “Save Progress” button. An ‘.</a:t>
            </a:r>
            <a:r>
              <a:rPr lang="en-IE" dirty="0" err="1"/>
              <a:t>eddie</a:t>
            </a:r>
            <a:r>
              <a:rPr lang="en-IE" dirty="0"/>
              <a:t>’ file will download. Your computer might prompt you to open this in R. This will not work, it only works for uploading to the Shiny app</a:t>
            </a:r>
          </a:p>
          <a:p>
            <a:pPr marL="457200" indent="-457200">
              <a:buFont typeface="+mj-lt"/>
              <a:buAutoNum type="arabicPeriod"/>
            </a:pPr>
            <a:r>
              <a:rPr lang="en-IE" dirty="0"/>
              <a:t>Store this file somewhere safe on your computer</a:t>
            </a:r>
          </a:p>
          <a:p>
            <a:pPr marL="0" indent="0">
              <a:buNone/>
            </a:pPr>
            <a:r>
              <a:rPr lang="en-IE" dirty="0"/>
              <a:t>Resuming progress</a:t>
            </a:r>
          </a:p>
          <a:p>
            <a:pPr marL="457200" indent="-457200">
              <a:buFont typeface="+mj-lt"/>
              <a:buAutoNum type="arabicPeriod"/>
            </a:pPr>
            <a:r>
              <a:rPr lang="en-IE" dirty="0"/>
              <a:t>Scroll to the top of the page</a:t>
            </a:r>
          </a:p>
          <a:p>
            <a:pPr marL="457200" indent="-457200">
              <a:buFont typeface="+mj-lt"/>
              <a:buAutoNum type="arabicPeriod"/>
            </a:pPr>
            <a:r>
              <a:rPr lang="en-IE" dirty="0"/>
              <a:t>Upload the ‘.</a:t>
            </a:r>
            <a:r>
              <a:rPr lang="en-IE" dirty="0" err="1"/>
              <a:t>eddie</a:t>
            </a:r>
            <a:r>
              <a:rPr lang="en-IE" dirty="0"/>
              <a:t>’ file</a:t>
            </a:r>
          </a:p>
          <a:p>
            <a:pPr marL="457200" indent="-457200">
              <a:buFont typeface="+mj-lt"/>
              <a:buAutoNum type="arabicPeriod"/>
            </a:pPr>
            <a:r>
              <a:rPr lang="en-IE" dirty="0"/>
              <a:t>This will populate your  saved text answers and saved parameters</a:t>
            </a:r>
          </a:p>
          <a:p>
            <a:pPr marL="457200" indent="-457200">
              <a:buFont typeface="+mj-lt"/>
              <a:buAutoNum type="arabicPeriod"/>
            </a:pPr>
            <a:endParaRPr lang="en-IE" dirty="0"/>
          </a:p>
        </p:txBody>
      </p:sp>
      <p:pic>
        <p:nvPicPr>
          <p:cNvPr id="12" name="Picture 11">
            <a:extLst>
              <a:ext uri="{FF2B5EF4-FFF2-40B4-BE49-F238E27FC236}">
                <a16:creationId xmlns:a16="http://schemas.microsoft.com/office/drawing/2014/main" id="{BAF5A4CA-438C-4465-86F0-B6A320340358}"/>
              </a:ext>
            </a:extLst>
          </p:cNvPr>
          <p:cNvPicPr>
            <a:picLocks noChangeAspect="1"/>
          </p:cNvPicPr>
          <p:nvPr/>
        </p:nvPicPr>
        <p:blipFill>
          <a:blip r:embed="rId3"/>
          <a:stretch>
            <a:fillRect/>
          </a:stretch>
        </p:blipFill>
        <p:spPr>
          <a:xfrm>
            <a:off x="4938936" y="1612481"/>
            <a:ext cx="3810000" cy="1355845"/>
          </a:xfrm>
          <a:prstGeom prst="rect">
            <a:avLst/>
          </a:prstGeom>
          <a:ln w="19050">
            <a:solidFill>
              <a:schemeClr val="accent1"/>
            </a:solidFill>
          </a:ln>
        </p:spPr>
      </p:pic>
      <p:sp>
        <p:nvSpPr>
          <p:cNvPr id="5" name="Rectangle 4">
            <a:extLst>
              <a:ext uri="{FF2B5EF4-FFF2-40B4-BE49-F238E27FC236}">
                <a16:creationId xmlns:a16="http://schemas.microsoft.com/office/drawing/2014/main" id="{BA23F4C3-A911-4DEE-97C6-DAC5318DCD86}"/>
              </a:ext>
            </a:extLst>
          </p:cNvPr>
          <p:cNvSpPr/>
          <p:nvPr/>
        </p:nvSpPr>
        <p:spPr>
          <a:xfrm>
            <a:off x="5708667" y="1976660"/>
            <a:ext cx="1659182" cy="6693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8" name="Straight Arrow Connector 7">
            <a:extLst>
              <a:ext uri="{FF2B5EF4-FFF2-40B4-BE49-F238E27FC236}">
                <a16:creationId xmlns:a16="http://schemas.microsoft.com/office/drawing/2014/main" id="{57DB6BC3-ED4F-4FF2-9595-74EC4E55DF21}"/>
              </a:ext>
            </a:extLst>
          </p:cNvPr>
          <p:cNvCxnSpPr>
            <a:cxnSpLocks/>
          </p:cNvCxnSpPr>
          <p:nvPr/>
        </p:nvCxnSpPr>
        <p:spPr>
          <a:xfrm flipV="1">
            <a:off x="4123652" y="2311316"/>
            <a:ext cx="1536919" cy="4094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1FFD87A1-8934-40AC-B33E-E394DF400500}"/>
              </a:ext>
            </a:extLst>
          </p:cNvPr>
          <p:cNvSpPr/>
          <p:nvPr/>
        </p:nvSpPr>
        <p:spPr>
          <a:xfrm>
            <a:off x="4938936" y="4298296"/>
            <a:ext cx="2696304" cy="8109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9" name="Straight Arrow Connector 8">
            <a:extLst>
              <a:ext uri="{FF2B5EF4-FFF2-40B4-BE49-F238E27FC236}">
                <a16:creationId xmlns:a16="http://schemas.microsoft.com/office/drawing/2014/main" id="{B210DFFF-16FF-41EB-B3D2-6B9BD0B7EEE2}"/>
              </a:ext>
            </a:extLst>
          </p:cNvPr>
          <p:cNvCxnSpPr>
            <a:cxnSpLocks/>
            <a:endCxn id="6" idx="1"/>
          </p:cNvCxnSpPr>
          <p:nvPr/>
        </p:nvCxnSpPr>
        <p:spPr>
          <a:xfrm flipV="1">
            <a:off x="4059614" y="4703753"/>
            <a:ext cx="879322" cy="2797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792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55D5F-5823-4D4A-8026-31874B307281}"/>
              </a:ext>
            </a:extLst>
          </p:cNvPr>
          <p:cNvSpPr>
            <a:spLocks noGrp="1"/>
          </p:cNvSpPr>
          <p:nvPr>
            <p:ph type="title"/>
          </p:nvPr>
        </p:nvSpPr>
        <p:spPr/>
        <p:txBody>
          <a:bodyPr/>
          <a:lstStyle/>
          <a:p>
            <a:r>
              <a:rPr lang="en-US" dirty="0"/>
              <a:t>Downloading the Report</a:t>
            </a:r>
            <a:endParaRPr lang="en-IE" dirty="0"/>
          </a:p>
        </p:txBody>
      </p:sp>
      <p:sp>
        <p:nvSpPr>
          <p:cNvPr id="3" name="Content Placeholder 2">
            <a:extLst>
              <a:ext uri="{FF2B5EF4-FFF2-40B4-BE49-F238E27FC236}">
                <a16:creationId xmlns:a16="http://schemas.microsoft.com/office/drawing/2014/main" id="{54067A24-7A80-4CC1-BC70-50CF20ECCAF4}"/>
              </a:ext>
            </a:extLst>
          </p:cNvPr>
          <p:cNvSpPr>
            <a:spLocks noGrp="1"/>
          </p:cNvSpPr>
          <p:nvPr>
            <p:ph idx="1"/>
          </p:nvPr>
        </p:nvSpPr>
        <p:spPr>
          <a:xfrm>
            <a:off x="457201" y="1600200"/>
            <a:ext cx="4114800" cy="4876800"/>
          </a:xfrm>
        </p:spPr>
        <p:txBody>
          <a:bodyPr>
            <a:normAutofit/>
          </a:bodyPr>
          <a:lstStyle/>
          <a:p>
            <a:pPr marL="457200" indent="-457200">
              <a:buFont typeface="+mj-lt"/>
              <a:buAutoNum type="arabicPeriod"/>
            </a:pPr>
            <a:r>
              <a:rPr lang="en-IE" dirty="0"/>
              <a:t>Navigate to the “Introduction” tab</a:t>
            </a:r>
          </a:p>
          <a:p>
            <a:pPr marL="457200" indent="-457200">
              <a:buFont typeface="+mj-lt"/>
              <a:buAutoNum type="arabicPeriod"/>
            </a:pPr>
            <a:r>
              <a:rPr lang="en-IE" dirty="0"/>
              <a:t>Scroll down to “Save your progress” section</a:t>
            </a:r>
          </a:p>
          <a:p>
            <a:pPr marL="457200" indent="-457200">
              <a:buFont typeface="+mj-lt"/>
              <a:buAutoNum type="arabicPeriod"/>
            </a:pPr>
            <a:r>
              <a:rPr lang="en-IE" dirty="0"/>
              <a:t>Click on the “Generate Report (.docx)” button.</a:t>
            </a:r>
          </a:p>
          <a:p>
            <a:pPr marL="457200" indent="-457200">
              <a:buFont typeface="+mj-lt"/>
              <a:buAutoNum type="arabicPeriod"/>
            </a:pPr>
            <a:r>
              <a:rPr lang="en-IE" dirty="0"/>
              <a:t>Then the “Download Report” button will appear. Click this to download the report with answer and plots embedded within a Word document.</a:t>
            </a:r>
          </a:p>
        </p:txBody>
      </p:sp>
      <p:pic>
        <p:nvPicPr>
          <p:cNvPr id="5" name="Picture 4">
            <a:extLst>
              <a:ext uri="{FF2B5EF4-FFF2-40B4-BE49-F238E27FC236}">
                <a16:creationId xmlns:a16="http://schemas.microsoft.com/office/drawing/2014/main" id="{6FD8C7C6-64EE-4570-BD0B-6DB8B59AB5E1}"/>
              </a:ext>
            </a:extLst>
          </p:cNvPr>
          <p:cNvPicPr>
            <a:picLocks noChangeAspect="1"/>
          </p:cNvPicPr>
          <p:nvPr/>
        </p:nvPicPr>
        <p:blipFill>
          <a:blip r:embed="rId3"/>
          <a:stretch>
            <a:fillRect/>
          </a:stretch>
        </p:blipFill>
        <p:spPr>
          <a:xfrm>
            <a:off x="4793615" y="1732280"/>
            <a:ext cx="4171846" cy="3776980"/>
          </a:xfrm>
          <a:prstGeom prst="rect">
            <a:avLst/>
          </a:prstGeom>
          <a:ln w="12700">
            <a:solidFill>
              <a:schemeClr val="tx1"/>
            </a:solidFill>
          </a:ln>
        </p:spPr>
      </p:pic>
      <p:sp>
        <p:nvSpPr>
          <p:cNvPr id="6" name="Rectangle 5">
            <a:extLst>
              <a:ext uri="{FF2B5EF4-FFF2-40B4-BE49-F238E27FC236}">
                <a16:creationId xmlns:a16="http://schemas.microsoft.com/office/drawing/2014/main" id="{269DC709-0BD2-48EF-9E83-B02C6B775DBC}"/>
              </a:ext>
            </a:extLst>
          </p:cNvPr>
          <p:cNvSpPr/>
          <p:nvPr/>
        </p:nvSpPr>
        <p:spPr>
          <a:xfrm>
            <a:off x="5113605" y="2979295"/>
            <a:ext cx="1858781" cy="4497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ectangle 6">
            <a:extLst>
              <a:ext uri="{FF2B5EF4-FFF2-40B4-BE49-F238E27FC236}">
                <a16:creationId xmlns:a16="http://schemas.microsoft.com/office/drawing/2014/main" id="{9FB27693-D9E1-48B7-AC99-CEF75C741A7F}"/>
              </a:ext>
            </a:extLst>
          </p:cNvPr>
          <p:cNvSpPr/>
          <p:nvPr/>
        </p:nvSpPr>
        <p:spPr>
          <a:xfrm>
            <a:off x="5113605" y="3510281"/>
            <a:ext cx="1858781" cy="3606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8" name="Straight Arrow Connector 7">
            <a:extLst>
              <a:ext uri="{FF2B5EF4-FFF2-40B4-BE49-F238E27FC236}">
                <a16:creationId xmlns:a16="http://schemas.microsoft.com/office/drawing/2014/main" id="{39140208-FAB0-4C05-BCE6-B640F5737ED9}"/>
              </a:ext>
            </a:extLst>
          </p:cNvPr>
          <p:cNvCxnSpPr>
            <a:cxnSpLocks/>
          </p:cNvCxnSpPr>
          <p:nvPr/>
        </p:nvCxnSpPr>
        <p:spPr>
          <a:xfrm flipV="1">
            <a:off x="3870960" y="3230880"/>
            <a:ext cx="1242645" cy="2794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21B9252-4D1F-46DA-A0C8-3929BC806588}"/>
              </a:ext>
            </a:extLst>
          </p:cNvPr>
          <p:cNvCxnSpPr>
            <a:cxnSpLocks/>
          </p:cNvCxnSpPr>
          <p:nvPr/>
        </p:nvCxnSpPr>
        <p:spPr>
          <a:xfrm flipV="1">
            <a:off x="4350386" y="3870961"/>
            <a:ext cx="678814" cy="64007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2684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548E8-2DF3-4192-8707-FB6E30020B9F}"/>
              </a:ext>
            </a:extLst>
          </p:cNvPr>
          <p:cNvSpPr>
            <a:spLocks noGrp="1"/>
          </p:cNvSpPr>
          <p:nvPr>
            <p:ph type="title"/>
          </p:nvPr>
        </p:nvSpPr>
        <p:spPr/>
        <p:txBody>
          <a:bodyPr/>
          <a:lstStyle/>
          <a:p>
            <a:r>
              <a:rPr lang="en-IE" dirty="0"/>
              <a:t>R Shiny Applications</a:t>
            </a:r>
          </a:p>
        </p:txBody>
      </p:sp>
      <p:sp>
        <p:nvSpPr>
          <p:cNvPr id="3" name="Content Placeholder 2">
            <a:extLst>
              <a:ext uri="{FF2B5EF4-FFF2-40B4-BE49-F238E27FC236}">
                <a16:creationId xmlns:a16="http://schemas.microsoft.com/office/drawing/2014/main" id="{DC515222-E103-4FEA-A00E-BA46E9C9A5BF}"/>
              </a:ext>
            </a:extLst>
          </p:cNvPr>
          <p:cNvSpPr>
            <a:spLocks noGrp="1"/>
          </p:cNvSpPr>
          <p:nvPr>
            <p:ph idx="1"/>
          </p:nvPr>
        </p:nvSpPr>
        <p:spPr>
          <a:xfrm>
            <a:off x="457200" y="3132048"/>
            <a:ext cx="3278777" cy="1346197"/>
          </a:xfrm>
        </p:spPr>
        <p:txBody>
          <a:bodyPr/>
          <a:lstStyle/>
          <a:p>
            <a:r>
              <a:rPr lang="en-IE" dirty="0"/>
              <a:t>Statistical environment</a:t>
            </a:r>
          </a:p>
        </p:txBody>
      </p:sp>
      <p:pic>
        <p:nvPicPr>
          <p:cNvPr id="4" name="Picture 2" descr="Using R and Shiny to build interactive, data-driven web apps for free | by  William Nicholas | CoProcure | Medium">
            <a:extLst>
              <a:ext uri="{FF2B5EF4-FFF2-40B4-BE49-F238E27FC236}">
                <a16:creationId xmlns:a16="http://schemas.microsoft.com/office/drawing/2014/main" id="{B2DD1B4D-22F0-458D-A0CD-5DC641E339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2932"/>
          <a:stretch/>
        </p:blipFill>
        <p:spPr bwMode="auto">
          <a:xfrm>
            <a:off x="1075510" y="1494018"/>
            <a:ext cx="2251166" cy="158677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Using R and Shiny to build interactive, data-driven web apps for free | by  William Nicholas | CoProcure | Medium">
            <a:extLst>
              <a:ext uri="{FF2B5EF4-FFF2-40B4-BE49-F238E27FC236}">
                <a16:creationId xmlns:a16="http://schemas.microsoft.com/office/drawing/2014/main" id="{2712E6C6-84CD-484E-A883-84A8BCF113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2866"/>
          <a:stretch/>
        </p:blipFill>
        <p:spPr bwMode="auto">
          <a:xfrm>
            <a:off x="5817325" y="1494019"/>
            <a:ext cx="1859280" cy="158677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94419A44-BBF9-477F-80CD-F4BC46CE74FC}"/>
              </a:ext>
            </a:extLst>
          </p:cNvPr>
          <p:cNvSpPr txBox="1">
            <a:spLocks/>
          </p:cNvSpPr>
          <p:nvPr/>
        </p:nvSpPr>
        <p:spPr>
          <a:xfrm>
            <a:off x="5138057" y="3080796"/>
            <a:ext cx="3644537" cy="1516380"/>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IE" dirty="0"/>
              <a:t>Interactive web app built using R.</a:t>
            </a:r>
          </a:p>
          <a:p>
            <a:pPr lvl="1"/>
            <a:r>
              <a:rPr lang="en-IE" dirty="0"/>
              <a:t>Allows users to interact with data</a:t>
            </a:r>
          </a:p>
          <a:p>
            <a:pPr lvl="1"/>
            <a:r>
              <a:rPr lang="en-IE" dirty="0"/>
              <a:t>Conduct their own analysis</a:t>
            </a:r>
          </a:p>
          <a:p>
            <a:pPr lvl="1"/>
            <a:endParaRPr lang="en-IE" dirty="0"/>
          </a:p>
        </p:txBody>
      </p:sp>
      <p:cxnSp>
        <p:nvCxnSpPr>
          <p:cNvPr id="8" name="Straight Connector 7">
            <a:extLst>
              <a:ext uri="{FF2B5EF4-FFF2-40B4-BE49-F238E27FC236}">
                <a16:creationId xmlns:a16="http://schemas.microsoft.com/office/drawing/2014/main" id="{9109F3E5-6ABD-4840-A3A9-47789483888E}"/>
              </a:ext>
            </a:extLst>
          </p:cNvPr>
          <p:cNvCxnSpPr>
            <a:cxnSpLocks/>
            <a:stCxn id="2" idx="2"/>
          </p:cNvCxnSpPr>
          <p:nvPr/>
        </p:nvCxnSpPr>
        <p:spPr>
          <a:xfrm>
            <a:off x="4572000" y="1524000"/>
            <a:ext cx="0" cy="31873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7CAA2C0-6523-49AA-891D-CB31EED87408}"/>
              </a:ext>
            </a:extLst>
          </p:cNvPr>
          <p:cNvSpPr txBox="1"/>
          <p:nvPr/>
        </p:nvSpPr>
        <p:spPr>
          <a:xfrm>
            <a:off x="455023" y="4711337"/>
            <a:ext cx="8233954" cy="2031325"/>
          </a:xfrm>
          <a:prstGeom prst="rect">
            <a:avLst/>
          </a:prstGeom>
          <a:noFill/>
          <a:ln w="19050">
            <a:solidFill>
              <a:schemeClr val="tx1"/>
            </a:solidFill>
          </a:ln>
        </p:spPr>
        <p:txBody>
          <a:bodyPr wrap="square" rtlCol="0">
            <a:spAutoFit/>
          </a:bodyPr>
          <a:lstStyle/>
          <a:p>
            <a:r>
              <a:rPr lang="en-IE" b="1" dirty="0"/>
              <a:t>Check-in:</a:t>
            </a:r>
          </a:p>
          <a:p>
            <a:pPr marL="285750" indent="-285750">
              <a:buFont typeface="Arial" panose="020B0604020202020204" pitchFamily="34" charset="0"/>
              <a:buChar char="•"/>
            </a:pPr>
            <a:r>
              <a:rPr lang="en-IE" dirty="0"/>
              <a:t>Can you access the Shiny app or this module?</a:t>
            </a:r>
          </a:p>
          <a:p>
            <a:pPr marL="742950" lvl="1" indent="-285750">
              <a:buFont typeface="Arial" panose="020B0604020202020204" pitchFamily="34" charset="0"/>
              <a:buChar char="•"/>
            </a:pPr>
            <a:r>
              <a:rPr lang="en-IE" dirty="0"/>
              <a:t>Copy and paste this link into your browser: </a:t>
            </a:r>
            <a:r>
              <a:rPr lang="en-IE" dirty="0">
                <a:solidFill>
                  <a:srgbClr val="0099CC"/>
                </a:solidFill>
                <a:hlinkClick r:id="rId3">
                  <a:extLst>
                    <a:ext uri="{A12FA001-AC4F-418D-AE19-62706E023703}">
                      <ahyp:hlinkClr xmlns:ahyp="http://schemas.microsoft.com/office/drawing/2018/hyperlinkcolor" val="tx"/>
                    </a:ext>
                  </a:extLst>
                </a:hlinkClick>
              </a:rPr>
              <a:t>https://macrosystemseddie.shinyapps.io/module5/</a:t>
            </a:r>
            <a:endParaRPr lang="en-IE" dirty="0">
              <a:solidFill>
                <a:srgbClr val="0099CC"/>
              </a:solidFill>
            </a:endParaRPr>
          </a:p>
          <a:p>
            <a:pPr marL="742950" lvl="1" indent="-285750">
              <a:buFont typeface="Arial" panose="020B0604020202020204" pitchFamily="34" charset="0"/>
              <a:buChar char="•"/>
            </a:pPr>
            <a:r>
              <a:rPr lang="en-IE" dirty="0"/>
              <a:t>If this is not working contact us at </a:t>
            </a:r>
            <a:r>
              <a:rPr lang="en-IE" dirty="0">
                <a:solidFill>
                  <a:srgbClr val="0099CC"/>
                </a:solidFill>
                <a:hlinkClick r:id="rId4">
                  <a:extLst>
                    <a:ext uri="{A12FA001-AC4F-418D-AE19-62706E023703}">
                      <ahyp:hlinkClr xmlns:ahyp="http://schemas.microsoft.com/office/drawing/2018/hyperlinkcolor" val="tx"/>
                    </a:ext>
                  </a:extLst>
                </a:hlinkClick>
              </a:rPr>
              <a:t>MacrosystemsEDDIE@gmail.com</a:t>
            </a:r>
            <a:r>
              <a:rPr lang="en-IE" dirty="0">
                <a:solidFill>
                  <a:srgbClr val="0099CC"/>
                </a:solidFill>
              </a:rPr>
              <a:t> </a:t>
            </a:r>
            <a:r>
              <a:rPr lang="en-IE" dirty="0"/>
              <a:t>and we will help you resolve this issue.</a:t>
            </a:r>
          </a:p>
          <a:p>
            <a:pPr marL="742950" lvl="1" indent="-285750">
              <a:buFont typeface="Arial" panose="020B0604020202020204" pitchFamily="34" charset="0"/>
              <a:buChar char="•"/>
            </a:pPr>
            <a:endParaRPr lang="en-IE" dirty="0"/>
          </a:p>
        </p:txBody>
      </p:sp>
    </p:spTree>
    <p:extLst>
      <p:ext uri="{BB962C8B-B14F-4D97-AF65-F5344CB8AC3E}">
        <p14:creationId xmlns:p14="http://schemas.microsoft.com/office/powerpoint/2010/main" val="103673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1D47-451A-497A-8E5B-6A335CEE419D}"/>
              </a:ext>
            </a:extLst>
          </p:cNvPr>
          <p:cNvSpPr>
            <a:spLocks noGrp="1"/>
          </p:cNvSpPr>
          <p:nvPr>
            <p:ph type="title"/>
          </p:nvPr>
        </p:nvSpPr>
        <p:spPr/>
        <p:txBody>
          <a:bodyPr/>
          <a:lstStyle/>
          <a:p>
            <a:r>
              <a:rPr lang="en-IE" dirty="0"/>
              <a:t>Landing Page of the Shiny App</a:t>
            </a:r>
          </a:p>
        </p:txBody>
      </p:sp>
      <p:pic>
        <p:nvPicPr>
          <p:cNvPr id="5" name="Picture 4">
            <a:extLst>
              <a:ext uri="{FF2B5EF4-FFF2-40B4-BE49-F238E27FC236}">
                <a16:creationId xmlns:a16="http://schemas.microsoft.com/office/drawing/2014/main" id="{B30F6CAE-035E-0C49-99D8-1791D790BB68}"/>
              </a:ext>
            </a:extLst>
          </p:cNvPr>
          <p:cNvPicPr>
            <a:picLocks noChangeAspect="1"/>
          </p:cNvPicPr>
          <p:nvPr/>
        </p:nvPicPr>
        <p:blipFill>
          <a:blip r:embed="rId2"/>
          <a:stretch>
            <a:fillRect/>
          </a:stretch>
        </p:blipFill>
        <p:spPr>
          <a:xfrm>
            <a:off x="0" y="1389500"/>
            <a:ext cx="9144000" cy="4078999"/>
          </a:xfrm>
          <a:prstGeom prst="rect">
            <a:avLst/>
          </a:prstGeom>
        </p:spPr>
      </p:pic>
    </p:spTree>
    <p:extLst>
      <p:ext uri="{BB962C8B-B14F-4D97-AF65-F5344CB8AC3E}">
        <p14:creationId xmlns:p14="http://schemas.microsoft.com/office/powerpoint/2010/main" val="2727360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4B0796F-6BC0-41DB-C9AC-00A364843F7F}"/>
              </a:ext>
            </a:extLst>
          </p:cNvPr>
          <p:cNvPicPr>
            <a:picLocks noChangeAspect="1"/>
          </p:cNvPicPr>
          <p:nvPr/>
        </p:nvPicPr>
        <p:blipFill>
          <a:blip r:embed="rId2"/>
          <a:stretch>
            <a:fillRect/>
          </a:stretch>
        </p:blipFill>
        <p:spPr>
          <a:xfrm>
            <a:off x="0" y="1531870"/>
            <a:ext cx="9144000" cy="3794260"/>
          </a:xfrm>
          <a:prstGeom prst="rect">
            <a:avLst/>
          </a:prstGeom>
        </p:spPr>
      </p:pic>
      <p:sp>
        <p:nvSpPr>
          <p:cNvPr id="2" name="Title 1">
            <a:extLst>
              <a:ext uri="{FF2B5EF4-FFF2-40B4-BE49-F238E27FC236}">
                <a16:creationId xmlns:a16="http://schemas.microsoft.com/office/drawing/2014/main" id="{CF8B1D47-451A-497A-8E5B-6A335CEE419D}"/>
              </a:ext>
            </a:extLst>
          </p:cNvPr>
          <p:cNvSpPr>
            <a:spLocks noGrp="1"/>
          </p:cNvSpPr>
          <p:nvPr>
            <p:ph type="title"/>
          </p:nvPr>
        </p:nvSpPr>
        <p:spPr/>
        <p:txBody>
          <a:bodyPr/>
          <a:lstStyle/>
          <a:p>
            <a:r>
              <a:rPr lang="en-IE" dirty="0"/>
              <a:t>Navigating the Shiny App</a:t>
            </a:r>
          </a:p>
        </p:txBody>
      </p:sp>
      <p:sp>
        <p:nvSpPr>
          <p:cNvPr id="3" name="Content Placeholder 2">
            <a:extLst>
              <a:ext uri="{FF2B5EF4-FFF2-40B4-BE49-F238E27FC236}">
                <a16:creationId xmlns:a16="http://schemas.microsoft.com/office/drawing/2014/main" id="{E744D82A-D243-4D22-9F3B-7F610C8486A2}"/>
              </a:ext>
            </a:extLst>
          </p:cNvPr>
          <p:cNvSpPr>
            <a:spLocks noGrp="1"/>
          </p:cNvSpPr>
          <p:nvPr>
            <p:ph idx="1"/>
          </p:nvPr>
        </p:nvSpPr>
        <p:spPr>
          <a:xfrm>
            <a:off x="1865811" y="5551896"/>
            <a:ext cx="4497977" cy="973884"/>
          </a:xfrm>
          <a:ln>
            <a:solidFill>
              <a:schemeClr val="tx1"/>
            </a:solidFill>
          </a:ln>
        </p:spPr>
        <p:style>
          <a:lnRef idx="2">
            <a:schemeClr val="accent2"/>
          </a:lnRef>
          <a:fillRef idx="1">
            <a:schemeClr val="lt1"/>
          </a:fillRef>
          <a:effectRef idx="0">
            <a:schemeClr val="accent2"/>
          </a:effectRef>
          <a:fontRef idx="minor">
            <a:schemeClr val="dk1"/>
          </a:fontRef>
        </p:style>
        <p:txBody>
          <a:bodyPr/>
          <a:lstStyle/>
          <a:p>
            <a:pPr marL="0" indent="0">
              <a:buNone/>
            </a:pPr>
            <a:r>
              <a:rPr lang="en-IE" dirty="0"/>
              <a:t>Select a tab by clicking on it</a:t>
            </a:r>
          </a:p>
        </p:txBody>
      </p:sp>
      <p:pic>
        <p:nvPicPr>
          <p:cNvPr id="1028" name="Picture 4" descr="Image result for windows hand pointer icon png">
            <a:extLst>
              <a:ext uri="{FF2B5EF4-FFF2-40B4-BE49-F238E27FC236}">
                <a16:creationId xmlns:a16="http://schemas.microsoft.com/office/drawing/2014/main" id="{EF705559-1CC7-4EA9-A275-2272BEFDE95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5957" b="93663" l="10000" r="90000">
                        <a14:foregroundMark x1="36707" y1="23194" x2="35366" y2="47402"/>
                        <a14:foregroundMark x1="35366" y1="47402" x2="48415" y2="67554"/>
                        <a14:foregroundMark x1="48415" y1="67554" x2="52073" y2="69708"/>
                        <a14:foregroundMark x1="37195" y1="75792" x2="37927" y2="64385"/>
                        <a14:foregroundMark x1="37927" y1="64385" x2="38902" y2="62484"/>
                        <a14:foregroundMark x1="50976" y1="81369" x2="66463" y2="65653"/>
                        <a14:foregroundMark x1="66463" y1="65653" x2="77805" y2="59316"/>
                        <a14:foregroundMark x1="77805" y1="59316" x2="81463" y2="53359"/>
                        <a14:foregroundMark x1="81463" y1="53359" x2="80488" y2="45881"/>
                        <a14:foregroundMark x1="80488" y1="45881" x2="79512" y2="44994"/>
                        <a14:foregroundMark x1="71951" y1="56147" x2="67927" y2="47022"/>
                        <a14:foregroundMark x1="67927" y1="47022" x2="66951" y2="39670"/>
                        <a14:foregroundMark x1="66951" y1="39670" x2="66463" y2="39544"/>
                        <a14:foregroundMark x1="54634" y1="34728" x2="53902" y2="56401"/>
                        <a14:foregroundMark x1="53902" y1="56401" x2="55610" y2="61343"/>
                        <a14:foregroundMark x1="41585" y1="14068" x2="44146" y2="54499"/>
                        <a14:foregroundMark x1="45244" y1="90748" x2="55610" y2="90368"/>
                        <a14:foregroundMark x1="55610" y1="90368" x2="64756" y2="90494"/>
                        <a14:foregroundMark x1="64756" y1="90494" x2="72561" y2="89987"/>
                        <a14:foregroundMark x1="72561" y1="89987" x2="77317" y2="87706"/>
                        <a14:foregroundMark x1="72317" y1="93663" x2="50366" y2="93663"/>
                        <a14:foregroundMark x1="42073" y1="72624" x2="44634" y2="79975"/>
                        <a14:foregroundMark x1="44634" y1="79975" x2="54756" y2="84918"/>
                        <a14:foregroundMark x1="54756" y1="84918" x2="65122" y2="86692"/>
                        <a14:foregroundMark x1="65122" y1="86692" x2="68171" y2="86058"/>
                        <a14:foregroundMark x1="77561" y1="66033" x2="71341" y2="78454"/>
                        <a14:foregroundMark x1="71341" y1="78454" x2="70122" y2="79468"/>
                        <a14:foregroundMark x1="25976" y1="50824" x2="35488" y2="63498"/>
                        <a14:foregroundMark x1="42683" y1="5957" x2="42683" y2="7351"/>
                      </a14:backgroundRemoval>
                    </a14:imgEffect>
                  </a14:imgLayer>
                </a14:imgProps>
              </a:ext>
              <a:ext uri="{28A0092B-C50C-407E-A947-70E740481C1C}">
                <a14:useLocalDpi xmlns:a14="http://schemas.microsoft.com/office/drawing/2010/main" val="0"/>
              </a:ext>
            </a:extLst>
          </a:blip>
          <a:srcRect/>
          <a:stretch>
            <a:fillRect/>
          </a:stretch>
        </p:blipFill>
        <p:spPr bwMode="auto">
          <a:xfrm>
            <a:off x="5824926" y="2674620"/>
            <a:ext cx="316794" cy="3048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D282D4F8-7775-4A6E-8A5A-BA1CE3931AEC}"/>
              </a:ext>
            </a:extLst>
          </p:cNvPr>
          <p:cNvCxnSpPr>
            <a:cxnSpLocks/>
            <a:stCxn id="3" idx="0"/>
          </p:cNvCxnSpPr>
          <p:nvPr/>
        </p:nvCxnSpPr>
        <p:spPr>
          <a:xfrm flipV="1">
            <a:off x="4114800" y="2979420"/>
            <a:ext cx="1805940" cy="257247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2742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3DF96D8-1560-4249-05B4-1F5C1DA31F1F}"/>
              </a:ext>
            </a:extLst>
          </p:cNvPr>
          <p:cNvPicPr>
            <a:picLocks noChangeAspect="1"/>
          </p:cNvPicPr>
          <p:nvPr/>
        </p:nvPicPr>
        <p:blipFill>
          <a:blip r:embed="rId2"/>
          <a:stretch>
            <a:fillRect/>
          </a:stretch>
        </p:blipFill>
        <p:spPr>
          <a:xfrm>
            <a:off x="457200" y="1599541"/>
            <a:ext cx="5992061" cy="4725059"/>
          </a:xfrm>
          <a:prstGeom prst="rect">
            <a:avLst/>
          </a:prstGeom>
        </p:spPr>
      </p:pic>
      <p:sp>
        <p:nvSpPr>
          <p:cNvPr id="2" name="Title 1">
            <a:extLst>
              <a:ext uri="{FF2B5EF4-FFF2-40B4-BE49-F238E27FC236}">
                <a16:creationId xmlns:a16="http://schemas.microsoft.com/office/drawing/2014/main" id="{A97E18B7-A5F4-411E-96FC-C4656013962F}"/>
              </a:ext>
            </a:extLst>
          </p:cNvPr>
          <p:cNvSpPr>
            <a:spLocks noGrp="1"/>
          </p:cNvSpPr>
          <p:nvPr>
            <p:ph type="title"/>
          </p:nvPr>
        </p:nvSpPr>
        <p:spPr/>
        <p:txBody>
          <a:bodyPr/>
          <a:lstStyle/>
          <a:p>
            <a:r>
              <a:rPr lang="en-IE" dirty="0"/>
              <a:t>Answer questions</a:t>
            </a:r>
          </a:p>
        </p:txBody>
      </p:sp>
      <p:sp>
        <p:nvSpPr>
          <p:cNvPr id="5" name="Content Placeholder 2">
            <a:extLst>
              <a:ext uri="{FF2B5EF4-FFF2-40B4-BE49-F238E27FC236}">
                <a16:creationId xmlns:a16="http://schemas.microsoft.com/office/drawing/2014/main" id="{4263BDCB-95BF-45AE-922E-B6F8D356D06D}"/>
              </a:ext>
            </a:extLst>
          </p:cNvPr>
          <p:cNvSpPr txBox="1">
            <a:spLocks/>
          </p:cNvSpPr>
          <p:nvPr/>
        </p:nvSpPr>
        <p:spPr>
          <a:xfrm>
            <a:off x="4619893" y="3429000"/>
            <a:ext cx="4497977" cy="973884"/>
          </a:xfrm>
          <a:prstGeom prst="rect">
            <a:avLst/>
          </a:prstGeom>
          <a:ln w="26425" cap="flat" cmpd="sng" algn="ctr">
            <a:solidFill>
              <a:schemeClr val="tx1"/>
            </a:solidFill>
            <a:prstDash val="solid"/>
          </a:ln>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dk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dk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dk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dk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9pPr>
          </a:lstStyle>
          <a:p>
            <a:pPr marL="0" indent="0">
              <a:buFont typeface="Arial" pitchFamily="34" charset="0"/>
              <a:buNone/>
            </a:pPr>
            <a:r>
              <a:rPr lang="en-IE" dirty="0"/>
              <a:t>Type your answers into the text boxes and select answers</a:t>
            </a:r>
          </a:p>
        </p:txBody>
      </p:sp>
      <p:cxnSp>
        <p:nvCxnSpPr>
          <p:cNvPr id="6" name="Straight Arrow Connector 5">
            <a:extLst>
              <a:ext uri="{FF2B5EF4-FFF2-40B4-BE49-F238E27FC236}">
                <a16:creationId xmlns:a16="http://schemas.microsoft.com/office/drawing/2014/main" id="{459D8ACF-01F7-4487-8D12-E2DDBF26C0FB}"/>
              </a:ext>
            </a:extLst>
          </p:cNvPr>
          <p:cNvCxnSpPr>
            <a:cxnSpLocks/>
            <a:stCxn id="5" idx="2"/>
          </p:cNvCxnSpPr>
          <p:nvPr/>
        </p:nvCxnSpPr>
        <p:spPr>
          <a:xfrm flipH="1">
            <a:off x="1897380" y="4402884"/>
            <a:ext cx="4971502" cy="27198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4" descr="Image result for windows hand pointer icon png">
            <a:extLst>
              <a:ext uri="{FF2B5EF4-FFF2-40B4-BE49-F238E27FC236}">
                <a16:creationId xmlns:a16="http://schemas.microsoft.com/office/drawing/2014/main" id="{C8042795-3257-9E07-A499-B69CB756BBA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5957" b="93663" l="10000" r="90000">
                        <a14:foregroundMark x1="36707" y1="23194" x2="35366" y2="47402"/>
                        <a14:foregroundMark x1="35366" y1="47402" x2="48415" y2="67554"/>
                        <a14:foregroundMark x1="48415" y1="67554" x2="52073" y2="69708"/>
                        <a14:foregroundMark x1="37195" y1="75792" x2="37927" y2="64385"/>
                        <a14:foregroundMark x1="37927" y1="64385" x2="38902" y2="62484"/>
                        <a14:foregroundMark x1="50976" y1="81369" x2="66463" y2="65653"/>
                        <a14:foregroundMark x1="66463" y1="65653" x2="77805" y2="59316"/>
                        <a14:foregroundMark x1="77805" y1="59316" x2="81463" y2="53359"/>
                        <a14:foregroundMark x1="81463" y1="53359" x2="80488" y2="45881"/>
                        <a14:foregroundMark x1="80488" y1="45881" x2="79512" y2="44994"/>
                        <a14:foregroundMark x1="71951" y1="56147" x2="67927" y2="47022"/>
                        <a14:foregroundMark x1="67927" y1="47022" x2="66951" y2="39670"/>
                        <a14:foregroundMark x1="66951" y1="39670" x2="66463" y2="39544"/>
                        <a14:foregroundMark x1="54634" y1="34728" x2="53902" y2="56401"/>
                        <a14:foregroundMark x1="53902" y1="56401" x2="55610" y2="61343"/>
                        <a14:foregroundMark x1="41585" y1="14068" x2="44146" y2="54499"/>
                        <a14:foregroundMark x1="45244" y1="90748" x2="55610" y2="90368"/>
                        <a14:foregroundMark x1="55610" y1="90368" x2="64756" y2="90494"/>
                        <a14:foregroundMark x1="64756" y1="90494" x2="72561" y2="89987"/>
                        <a14:foregroundMark x1="72561" y1="89987" x2="77317" y2="87706"/>
                        <a14:foregroundMark x1="72317" y1="93663" x2="50366" y2="93663"/>
                        <a14:foregroundMark x1="42073" y1="72624" x2="44634" y2="79975"/>
                        <a14:foregroundMark x1="44634" y1="79975" x2="54756" y2="84918"/>
                        <a14:foregroundMark x1="54756" y1="84918" x2="65122" y2="86692"/>
                        <a14:foregroundMark x1="65122" y1="86692" x2="68171" y2="86058"/>
                        <a14:foregroundMark x1="77561" y1="66033" x2="71341" y2="78454"/>
                        <a14:foregroundMark x1="71341" y1="78454" x2="70122" y2="79468"/>
                        <a14:foregroundMark x1="25976" y1="50824" x2="35488" y2="63498"/>
                        <a14:foregroundMark x1="42683" y1="5957" x2="42683" y2="7351"/>
                      </a14:backgroundRemoval>
                    </a14:imgEffect>
                  </a14:imgLayer>
                </a14:imgProps>
              </a:ext>
              <a:ext uri="{28A0092B-C50C-407E-A947-70E740481C1C}">
                <a14:useLocalDpi xmlns:a14="http://schemas.microsoft.com/office/drawing/2010/main" val="0"/>
              </a:ext>
            </a:extLst>
          </a:blip>
          <a:srcRect/>
          <a:stretch>
            <a:fillRect/>
          </a:stretch>
        </p:blipFill>
        <p:spPr bwMode="auto">
          <a:xfrm>
            <a:off x="1349304" y="4500875"/>
            <a:ext cx="316794"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07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C5D765-B374-F5DA-285B-AABFDD6A1FD1}"/>
              </a:ext>
            </a:extLst>
          </p:cNvPr>
          <p:cNvPicPr>
            <a:picLocks noChangeAspect="1"/>
          </p:cNvPicPr>
          <p:nvPr/>
        </p:nvPicPr>
        <p:blipFill>
          <a:blip r:embed="rId2"/>
          <a:stretch>
            <a:fillRect/>
          </a:stretch>
        </p:blipFill>
        <p:spPr>
          <a:xfrm>
            <a:off x="91440" y="2282592"/>
            <a:ext cx="9144000" cy="3481536"/>
          </a:xfrm>
          <a:prstGeom prst="rect">
            <a:avLst/>
          </a:prstGeom>
        </p:spPr>
      </p:pic>
      <p:sp>
        <p:nvSpPr>
          <p:cNvPr id="2" name="Title 1">
            <a:extLst>
              <a:ext uri="{FF2B5EF4-FFF2-40B4-BE49-F238E27FC236}">
                <a16:creationId xmlns:a16="http://schemas.microsoft.com/office/drawing/2014/main" id="{A97E18B7-A5F4-411E-96FC-C4656013962F}"/>
              </a:ext>
            </a:extLst>
          </p:cNvPr>
          <p:cNvSpPr>
            <a:spLocks noGrp="1"/>
          </p:cNvSpPr>
          <p:nvPr>
            <p:ph type="title"/>
          </p:nvPr>
        </p:nvSpPr>
        <p:spPr/>
        <p:txBody>
          <a:bodyPr/>
          <a:lstStyle/>
          <a:p>
            <a:r>
              <a:rPr lang="en-IE" dirty="0"/>
              <a:t>Navigate slides</a:t>
            </a:r>
          </a:p>
        </p:txBody>
      </p:sp>
      <p:sp>
        <p:nvSpPr>
          <p:cNvPr id="5" name="Content Placeholder 2">
            <a:extLst>
              <a:ext uri="{FF2B5EF4-FFF2-40B4-BE49-F238E27FC236}">
                <a16:creationId xmlns:a16="http://schemas.microsoft.com/office/drawing/2014/main" id="{4263BDCB-95BF-45AE-922E-B6F8D356D06D}"/>
              </a:ext>
            </a:extLst>
          </p:cNvPr>
          <p:cNvSpPr txBox="1">
            <a:spLocks/>
          </p:cNvSpPr>
          <p:nvPr/>
        </p:nvSpPr>
        <p:spPr>
          <a:xfrm>
            <a:off x="4064723" y="626316"/>
            <a:ext cx="4497977" cy="973884"/>
          </a:xfrm>
          <a:prstGeom prst="rect">
            <a:avLst/>
          </a:prstGeom>
          <a:ln w="26425" cap="flat" cmpd="sng" algn="ctr">
            <a:solidFill>
              <a:schemeClr val="tx1"/>
            </a:solidFill>
            <a:prstDash val="solid"/>
          </a:ln>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dk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dk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dk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dk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9pPr>
          </a:lstStyle>
          <a:p>
            <a:pPr marL="0" indent="0">
              <a:buFont typeface="Arial" pitchFamily="34" charset="0"/>
              <a:buNone/>
            </a:pPr>
            <a:r>
              <a:rPr lang="en-IE" dirty="0"/>
              <a:t>Advance slides by clicking on the arrows</a:t>
            </a:r>
          </a:p>
        </p:txBody>
      </p:sp>
      <p:cxnSp>
        <p:nvCxnSpPr>
          <p:cNvPr id="6" name="Straight Arrow Connector 5">
            <a:extLst>
              <a:ext uri="{FF2B5EF4-FFF2-40B4-BE49-F238E27FC236}">
                <a16:creationId xmlns:a16="http://schemas.microsoft.com/office/drawing/2014/main" id="{459D8ACF-01F7-4487-8D12-E2DDBF26C0FB}"/>
              </a:ext>
            </a:extLst>
          </p:cNvPr>
          <p:cNvCxnSpPr>
            <a:cxnSpLocks/>
            <a:stCxn id="5" idx="2"/>
          </p:cNvCxnSpPr>
          <p:nvPr/>
        </p:nvCxnSpPr>
        <p:spPr>
          <a:xfrm>
            <a:off x="6313712" y="1600200"/>
            <a:ext cx="2041618" cy="242316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4" descr="Image result for windows hand pointer icon png">
            <a:extLst>
              <a:ext uri="{FF2B5EF4-FFF2-40B4-BE49-F238E27FC236}">
                <a16:creationId xmlns:a16="http://schemas.microsoft.com/office/drawing/2014/main" id="{CF3EB263-08C9-4BEE-821A-12267D8A6BA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5957" b="93663" l="10000" r="90000">
                        <a14:foregroundMark x1="36707" y1="23194" x2="35366" y2="47402"/>
                        <a14:foregroundMark x1="35366" y1="47402" x2="48415" y2="67554"/>
                        <a14:foregroundMark x1="48415" y1="67554" x2="52073" y2="69708"/>
                        <a14:foregroundMark x1="37195" y1="75792" x2="37927" y2="64385"/>
                        <a14:foregroundMark x1="37927" y1="64385" x2="38902" y2="62484"/>
                        <a14:foregroundMark x1="50976" y1="81369" x2="66463" y2="65653"/>
                        <a14:foregroundMark x1="66463" y1="65653" x2="77805" y2="59316"/>
                        <a14:foregroundMark x1="77805" y1="59316" x2="81463" y2="53359"/>
                        <a14:foregroundMark x1="81463" y1="53359" x2="80488" y2="45881"/>
                        <a14:foregroundMark x1="80488" y1="45881" x2="79512" y2="44994"/>
                        <a14:foregroundMark x1="71951" y1="56147" x2="67927" y2="47022"/>
                        <a14:foregroundMark x1="67927" y1="47022" x2="66951" y2="39670"/>
                        <a14:foregroundMark x1="66951" y1="39670" x2="66463" y2="39544"/>
                        <a14:foregroundMark x1="54634" y1="34728" x2="53902" y2="56401"/>
                        <a14:foregroundMark x1="53902" y1="56401" x2="55610" y2="61343"/>
                        <a14:foregroundMark x1="41585" y1="14068" x2="44146" y2="54499"/>
                        <a14:foregroundMark x1="45244" y1="90748" x2="55610" y2="90368"/>
                        <a14:foregroundMark x1="55610" y1="90368" x2="64756" y2="90494"/>
                        <a14:foregroundMark x1="64756" y1="90494" x2="72561" y2="89987"/>
                        <a14:foregroundMark x1="72561" y1="89987" x2="77317" y2="87706"/>
                        <a14:foregroundMark x1="72317" y1="93663" x2="50366" y2="93663"/>
                        <a14:foregroundMark x1="42073" y1="72624" x2="44634" y2="79975"/>
                        <a14:foregroundMark x1="44634" y1="79975" x2="54756" y2="84918"/>
                        <a14:foregroundMark x1="54756" y1="84918" x2="65122" y2="86692"/>
                        <a14:foregroundMark x1="65122" y1="86692" x2="68171" y2="86058"/>
                        <a14:foregroundMark x1="77561" y1="66033" x2="71341" y2="78454"/>
                        <a14:foregroundMark x1="71341" y1="78454" x2="70122" y2="79468"/>
                        <a14:foregroundMark x1="25976" y1="50824" x2="35488" y2="63498"/>
                        <a14:foregroundMark x1="42683" y1="5957" x2="42683" y2="7351"/>
                      </a14:backgroundRemoval>
                    </a14:imgEffect>
                  </a14:imgLayer>
                </a14:imgProps>
              </a:ext>
              <a:ext uri="{28A0092B-C50C-407E-A947-70E740481C1C}">
                <a14:useLocalDpi xmlns:a14="http://schemas.microsoft.com/office/drawing/2010/main" val="0"/>
              </a:ext>
            </a:extLst>
          </a:blip>
          <a:srcRect/>
          <a:stretch>
            <a:fillRect/>
          </a:stretch>
        </p:blipFill>
        <p:spPr bwMode="auto">
          <a:xfrm>
            <a:off x="8226314" y="4196075"/>
            <a:ext cx="316794"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55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02E4F4C-A655-E9F0-BAF1-1BAF70834FBE}"/>
              </a:ext>
            </a:extLst>
          </p:cNvPr>
          <p:cNvPicPr>
            <a:picLocks noChangeAspect="1"/>
          </p:cNvPicPr>
          <p:nvPr/>
        </p:nvPicPr>
        <p:blipFill>
          <a:blip r:embed="rId2"/>
          <a:stretch>
            <a:fillRect/>
          </a:stretch>
        </p:blipFill>
        <p:spPr>
          <a:xfrm>
            <a:off x="365760" y="1648091"/>
            <a:ext cx="8103870" cy="4461111"/>
          </a:xfrm>
          <a:prstGeom prst="rect">
            <a:avLst/>
          </a:prstGeom>
        </p:spPr>
      </p:pic>
      <p:sp>
        <p:nvSpPr>
          <p:cNvPr id="2" name="Title 1">
            <a:extLst>
              <a:ext uri="{FF2B5EF4-FFF2-40B4-BE49-F238E27FC236}">
                <a16:creationId xmlns:a16="http://schemas.microsoft.com/office/drawing/2014/main" id="{A97E18B7-A5F4-411E-96FC-C4656013962F}"/>
              </a:ext>
            </a:extLst>
          </p:cNvPr>
          <p:cNvSpPr>
            <a:spLocks noGrp="1"/>
          </p:cNvSpPr>
          <p:nvPr>
            <p:ph type="title"/>
          </p:nvPr>
        </p:nvSpPr>
        <p:spPr/>
        <p:txBody>
          <a:bodyPr/>
          <a:lstStyle/>
          <a:p>
            <a:r>
              <a:rPr lang="en-IE" dirty="0"/>
              <a:t>Interact with app</a:t>
            </a:r>
          </a:p>
        </p:txBody>
      </p:sp>
      <p:sp>
        <p:nvSpPr>
          <p:cNvPr id="5" name="Content Placeholder 2">
            <a:extLst>
              <a:ext uri="{FF2B5EF4-FFF2-40B4-BE49-F238E27FC236}">
                <a16:creationId xmlns:a16="http://schemas.microsoft.com/office/drawing/2014/main" id="{4263BDCB-95BF-45AE-922E-B6F8D356D06D}"/>
              </a:ext>
            </a:extLst>
          </p:cNvPr>
          <p:cNvSpPr txBox="1">
            <a:spLocks/>
          </p:cNvSpPr>
          <p:nvPr/>
        </p:nvSpPr>
        <p:spPr>
          <a:xfrm>
            <a:off x="3742506" y="5622260"/>
            <a:ext cx="4497977" cy="973884"/>
          </a:xfrm>
          <a:prstGeom prst="rect">
            <a:avLst/>
          </a:prstGeom>
          <a:ln w="26425" cap="flat" cmpd="sng" algn="ctr">
            <a:solidFill>
              <a:schemeClr val="tx1"/>
            </a:solidFill>
            <a:prstDash val="solid"/>
          </a:ln>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dk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dk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dk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dk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9pPr>
          </a:lstStyle>
          <a:p>
            <a:pPr marL="0" indent="0">
              <a:buFont typeface="Arial" pitchFamily="34" charset="0"/>
              <a:buNone/>
            </a:pPr>
            <a:r>
              <a:rPr lang="en-IE" dirty="0"/>
              <a:t>Select data table rows and click buttons</a:t>
            </a:r>
          </a:p>
        </p:txBody>
      </p:sp>
      <p:cxnSp>
        <p:nvCxnSpPr>
          <p:cNvPr id="6" name="Straight Arrow Connector 5">
            <a:extLst>
              <a:ext uri="{FF2B5EF4-FFF2-40B4-BE49-F238E27FC236}">
                <a16:creationId xmlns:a16="http://schemas.microsoft.com/office/drawing/2014/main" id="{459D8ACF-01F7-4487-8D12-E2DDBF26C0FB}"/>
              </a:ext>
            </a:extLst>
          </p:cNvPr>
          <p:cNvCxnSpPr>
            <a:cxnSpLocks/>
            <a:stCxn id="5" idx="1"/>
          </p:cNvCxnSpPr>
          <p:nvPr/>
        </p:nvCxnSpPr>
        <p:spPr>
          <a:xfrm flipH="1" flipV="1">
            <a:off x="1593669" y="5547360"/>
            <a:ext cx="2148837" cy="56184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4" descr="Image result for windows hand pointer icon png">
            <a:extLst>
              <a:ext uri="{FF2B5EF4-FFF2-40B4-BE49-F238E27FC236}">
                <a16:creationId xmlns:a16="http://schemas.microsoft.com/office/drawing/2014/main" id="{CF3EB263-08C9-4BEE-821A-12267D8A6BA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5957" b="93663" l="10000" r="90000">
                        <a14:foregroundMark x1="36707" y1="23194" x2="35366" y2="47402"/>
                        <a14:foregroundMark x1="35366" y1="47402" x2="48415" y2="67554"/>
                        <a14:foregroundMark x1="48415" y1="67554" x2="52073" y2="69708"/>
                        <a14:foregroundMark x1="37195" y1="75792" x2="37927" y2="64385"/>
                        <a14:foregroundMark x1="37927" y1="64385" x2="38902" y2="62484"/>
                        <a14:foregroundMark x1="50976" y1="81369" x2="66463" y2="65653"/>
                        <a14:foregroundMark x1="66463" y1="65653" x2="77805" y2="59316"/>
                        <a14:foregroundMark x1="77805" y1="59316" x2="81463" y2="53359"/>
                        <a14:foregroundMark x1="81463" y1="53359" x2="80488" y2="45881"/>
                        <a14:foregroundMark x1="80488" y1="45881" x2="79512" y2="44994"/>
                        <a14:foregroundMark x1="71951" y1="56147" x2="67927" y2="47022"/>
                        <a14:foregroundMark x1="67927" y1="47022" x2="66951" y2="39670"/>
                        <a14:foregroundMark x1="66951" y1="39670" x2="66463" y2="39544"/>
                        <a14:foregroundMark x1="54634" y1="34728" x2="53902" y2="56401"/>
                        <a14:foregroundMark x1="53902" y1="56401" x2="55610" y2="61343"/>
                        <a14:foregroundMark x1="41585" y1="14068" x2="44146" y2="54499"/>
                        <a14:foregroundMark x1="45244" y1="90748" x2="55610" y2="90368"/>
                        <a14:foregroundMark x1="55610" y1="90368" x2="64756" y2="90494"/>
                        <a14:foregroundMark x1="64756" y1="90494" x2="72561" y2="89987"/>
                        <a14:foregroundMark x1="72561" y1="89987" x2="77317" y2="87706"/>
                        <a14:foregroundMark x1="72317" y1="93663" x2="50366" y2="93663"/>
                        <a14:foregroundMark x1="42073" y1="72624" x2="44634" y2="79975"/>
                        <a14:foregroundMark x1="44634" y1="79975" x2="54756" y2="84918"/>
                        <a14:foregroundMark x1="54756" y1="84918" x2="65122" y2="86692"/>
                        <a14:foregroundMark x1="65122" y1="86692" x2="68171" y2="86058"/>
                        <a14:foregroundMark x1="77561" y1="66033" x2="71341" y2="78454"/>
                        <a14:foregroundMark x1="71341" y1="78454" x2="70122" y2="79468"/>
                        <a14:foregroundMark x1="25976" y1="50824" x2="35488" y2="63498"/>
                        <a14:foregroundMark x1="42683" y1="5957" x2="42683" y2="7351"/>
                      </a14:backgroundRemoval>
                    </a14:imgEffect>
                  </a14:imgLayer>
                </a14:imgProps>
              </a:ext>
              <a:ext uri="{28A0092B-C50C-407E-A947-70E740481C1C}">
                <a14:useLocalDpi xmlns:a14="http://schemas.microsoft.com/office/drawing/2010/main" val="0"/>
              </a:ext>
            </a:extLst>
          </a:blip>
          <a:srcRect/>
          <a:stretch>
            <a:fillRect/>
          </a:stretch>
        </p:blipFill>
        <p:spPr bwMode="auto">
          <a:xfrm>
            <a:off x="1065157" y="5469860"/>
            <a:ext cx="316794"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145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2B91E6-0515-20BF-3640-E43962B1AF2F}"/>
              </a:ext>
            </a:extLst>
          </p:cNvPr>
          <p:cNvPicPr>
            <a:picLocks noChangeAspect="1"/>
          </p:cNvPicPr>
          <p:nvPr/>
        </p:nvPicPr>
        <p:blipFill>
          <a:blip r:embed="rId2"/>
          <a:stretch>
            <a:fillRect/>
          </a:stretch>
        </p:blipFill>
        <p:spPr>
          <a:xfrm>
            <a:off x="1097280" y="1244908"/>
            <a:ext cx="7432910" cy="4633270"/>
          </a:xfrm>
          <a:prstGeom prst="rect">
            <a:avLst/>
          </a:prstGeom>
        </p:spPr>
      </p:pic>
      <p:sp>
        <p:nvSpPr>
          <p:cNvPr id="2" name="Title 1">
            <a:extLst>
              <a:ext uri="{FF2B5EF4-FFF2-40B4-BE49-F238E27FC236}">
                <a16:creationId xmlns:a16="http://schemas.microsoft.com/office/drawing/2014/main" id="{A97E18B7-A5F4-411E-96FC-C4656013962F}"/>
              </a:ext>
            </a:extLst>
          </p:cNvPr>
          <p:cNvSpPr>
            <a:spLocks noGrp="1"/>
          </p:cNvSpPr>
          <p:nvPr>
            <p:ph type="title"/>
          </p:nvPr>
        </p:nvSpPr>
        <p:spPr/>
        <p:txBody>
          <a:bodyPr/>
          <a:lstStyle/>
          <a:p>
            <a:r>
              <a:rPr lang="en-IE" dirty="0"/>
              <a:t>Interact with plots</a:t>
            </a:r>
          </a:p>
        </p:txBody>
      </p:sp>
      <p:sp>
        <p:nvSpPr>
          <p:cNvPr id="5" name="Content Placeholder 2">
            <a:extLst>
              <a:ext uri="{FF2B5EF4-FFF2-40B4-BE49-F238E27FC236}">
                <a16:creationId xmlns:a16="http://schemas.microsoft.com/office/drawing/2014/main" id="{4263BDCB-95BF-45AE-922E-B6F8D356D06D}"/>
              </a:ext>
            </a:extLst>
          </p:cNvPr>
          <p:cNvSpPr txBox="1">
            <a:spLocks/>
          </p:cNvSpPr>
          <p:nvPr/>
        </p:nvSpPr>
        <p:spPr>
          <a:xfrm>
            <a:off x="5207726" y="5613092"/>
            <a:ext cx="3862251" cy="973884"/>
          </a:xfrm>
          <a:prstGeom prst="rect">
            <a:avLst/>
          </a:prstGeom>
          <a:ln w="26425" cap="flat" cmpd="sng" algn="ctr">
            <a:solidFill>
              <a:schemeClr val="tx1"/>
            </a:solidFill>
            <a:prstDash val="solid"/>
          </a:ln>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dk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dk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dk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dk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9pPr>
          </a:lstStyle>
          <a:p>
            <a:pPr marL="0" indent="0">
              <a:buFont typeface="Arial" pitchFamily="34" charset="0"/>
              <a:buNone/>
            </a:pPr>
            <a:r>
              <a:rPr lang="en-IE" dirty="0"/>
              <a:t>Hover cursor over plot to bring up options</a:t>
            </a:r>
          </a:p>
        </p:txBody>
      </p:sp>
      <p:cxnSp>
        <p:nvCxnSpPr>
          <p:cNvPr id="6" name="Straight Arrow Connector 5">
            <a:extLst>
              <a:ext uri="{FF2B5EF4-FFF2-40B4-BE49-F238E27FC236}">
                <a16:creationId xmlns:a16="http://schemas.microsoft.com/office/drawing/2014/main" id="{459D8ACF-01F7-4487-8D12-E2DDBF26C0FB}"/>
              </a:ext>
            </a:extLst>
          </p:cNvPr>
          <p:cNvCxnSpPr>
            <a:cxnSpLocks/>
            <a:stCxn id="5" idx="0"/>
          </p:cNvCxnSpPr>
          <p:nvPr/>
        </p:nvCxnSpPr>
        <p:spPr>
          <a:xfrm flipH="1" flipV="1">
            <a:off x="6503125" y="2103120"/>
            <a:ext cx="635727" cy="350997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4" descr="Image result for windows hand pointer icon png">
            <a:extLst>
              <a:ext uri="{FF2B5EF4-FFF2-40B4-BE49-F238E27FC236}">
                <a16:creationId xmlns:a16="http://schemas.microsoft.com/office/drawing/2014/main" id="{CF3EB263-08C9-4BEE-821A-12267D8A6BA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5957" b="93663" l="10000" r="90000">
                        <a14:foregroundMark x1="36707" y1="23194" x2="35366" y2="47402"/>
                        <a14:foregroundMark x1="35366" y1="47402" x2="48415" y2="67554"/>
                        <a14:foregroundMark x1="48415" y1="67554" x2="52073" y2="69708"/>
                        <a14:foregroundMark x1="37195" y1="75792" x2="37927" y2="64385"/>
                        <a14:foregroundMark x1="37927" y1="64385" x2="38902" y2="62484"/>
                        <a14:foregroundMark x1="50976" y1="81369" x2="66463" y2="65653"/>
                        <a14:foregroundMark x1="66463" y1="65653" x2="77805" y2="59316"/>
                        <a14:foregroundMark x1="77805" y1="59316" x2="81463" y2="53359"/>
                        <a14:foregroundMark x1="81463" y1="53359" x2="80488" y2="45881"/>
                        <a14:foregroundMark x1="80488" y1="45881" x2="79512" y2="44994"/>
                        <a14:foregroundMark x1="71951" y1="56147" x2="67927" y2="47022"/>
                        <a14:foregroundMark x1="67927" y1="47022" x2="66951" y2="39670"/>
                        <a14:foregroundMark x1="66951" y1="39670" x2="66463" y2="39544"/>
                        <a14:foregroundMark x1="54634" y1="34728" x2="53902" y2="56401"/>
                        <a14:foregroundMark x1="53902" y1="56401" x2="55610" y2="61343"/>
                        <a14:foregroundMark x1="41585" y1="14068" x2="44146" y2="54499"/>
                        <a14:foregroundMark x1="45244" y1="90748" x2="55610" y2="90368"/>
                        <a14:foregroundMark x1="55610" y1="90368" x2="64756" y2="90494"/>
                        <a14:foregroundMark x1="64756" y1="90494" x2="72561" y2="89987"/>
                        <a14:foregroundMark x1="72561" y1="89987" x2="77317" y2="87706"/>
                        <a14:foregroundMark x1="72317" y1="93663" x2="50366" y2="93663"/>
                        <a14:foregroundMark x1="42073" y1="72624" x2="44634" y2="79975"/>
                        <a14:foregroundMark x1="44634" y1="79975" x2="54756" y2="84918"/>
                        <a14:foregroundMark x1="54756" y1="84918" x2="65122" y2="86692"/>
                        <a14:foregroundMark x1="65122" y1="86692" x2="68171" y2="86058"/>
                        <a14:foregroundMark x1="77561" y1="66033" x2="71341" y2="78454"/>
                        <a14:foregroundMark x1="71341" y1="78454" x2="70122" y2="79468"/>
                        <a14:foregroundMark x1="25976" y1="50824" x2="35488" y2="63498"/>
                        <a14:foregroundMark x1="42683" y1="5957" x2="42683" y2="7351"/>
                      </a14:backgroundRemoval>
                    </a14:imgEffect>
                  </a14:imgLayer>
                </a14:imgProps>
              </a:ext>
              <a:ext uri="{28A0092B-C50C-407E-A947-70E740481C1C}">
                <a14:useLocalDpi xmlns:a14="http://schemas.microsoft.com/office/drawing/2010/main" val="0"/>
              </a:ext>
            </a:extLst>
          </a:blip>
          <a:srcRect/>
          <a:stretch>
            <a:fillRect/>
          </a:stretch>
        </p:blipFill>
        <p:spPr bwMode="auto">
          <a:xfrm>
            <a:off x="4572000" y="3830630"/>
            <a:ext cx="316794" cy="304800"/>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0DF1B929-E5BE-43D6-B2F4-C93C3D8A74F8}"/>
              </a:ext>
            </a:extLst>
          </p:cNvPr>
          <p:cNvSpPr txBox="1">
            <a:spLocks/>
          </p:cNvSpPr>
          <p:nvPr/>
        </p:nvSpPr>
        <p:spPr>
          <a:xfrm>
            <a:off x="74023" y="5613092"/>
            <a:ext cx="3862251" cy="973884"/>
          </a:xfrm>
          <a:prstGeom prst="rect">
            <a:avLst/>
          </a:prstGeom>
          <a:ln w="26425" cap="flat" cmpd="sng" algn="ctr">
            <a:solidFill>
              <a:schemeClr val="tx1"/>
            </a:solidFill>
            <a:prstDash val="solid"/>
          </a:ln>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dk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dk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dk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dk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9pPr>
          </a:lstStyle>
          <a:p>
            <a:pPr marL="0" indent="0">
              <a:buFont typeface="Arial" pitchFamily="34" charset="0"/>
              <a:buNone/>
            </a:pPr>
            <a:r>
              <a:rPr lang="en-IE" dirty="0"/>
              <a:t>Hover cursor over points or click and drag to zoom in </a:t>
            </a:r>
          </a:p>
        </p:txBody>
      </p:sp>
      <p:cxnSp>
        <p:nvCxnSpPr>
          <p:cNvPr id="13" name="Straight Arrow Connector 12">
            <a:extLst>
              <a:ext uri="{FF2B5EF4-FFF2-40B4-BE49-F238E27FC236}">
                <a16:creationId xmlns:a16="http://schemas.microsoft.com/office/drawing/2014/main" id="{77654ABD-5986-4CEE-969B-8441B2D2B716}"/>
              </a:ext>
            </a:extLst>
          </p:cNvPr>
          <p:cNvCxnSpPr>
            <a:cxnSpLocks/>
            <a:stCxn id="12" idx="0"/>
          </p:cNvCxnSpPr>
          <p:nvPr/>
        </p:nvCxnSpPr>
        <p:spPr>
          <a:xfrm flipV="1">
            <a:off x="2005149" y="4135430"/>
            <a:ext cx="2626847" cy="147766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5531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E18B7-A5F4-411E-96FC-C4656013962F}"/>
              </a:ext>
            </a:extLst>
          </p:cNvPr>
          <p:cNvSpPr>
            <a:spLocks noGrp="1"/>
          </p:cNvSpPr>
          <p:nvPr>
            <p:ph type="title"/>
          </p:nvPr>
        </p:nvSpPr>
        <p:spPr/>
        <p:txBody>
          <a:bodyPr/>
          <a:lstStyle/>
          <a:p>
            <a:r>
              <a:rPr lang="en-IE" dirty="0"/>
              <a:t>Saving plots</a:t>
            </a:r>
          </a:p>
        </p:txBody>
      </p:sp>
      <p:sp>
        <p:nvSpPr>
          <p:cNvPr id="5" name="Content Placeholder 2">
            <a:extLst>
              <a:ext uri="{FF2B5EF4-FFF2-40B4-BE49-F238E27FC236}">
                <a16:creationId xmlns:a16="http://schemas.microsoft.com/office/drawing/2014/main" id="{4263BDCB-95BF-45AE-922E-B6F8D356D06D}"/>
              </a:ext>
            </a:extLst>
          </p:cNvPr>
          <p:cNvSpPr txBox="1">
            <a:spLocks/>
          </p:cNvSpPr>
          <p:nvPr/>
        </p:nvSpPr>
        <p:spPr>
          <a:xfrm>
            <a:off x="457200" y="5837658"/>
            <a:ext cx="5101043" cy="973884"/>
          </a:xfrm>
          <a:prstGeom prst="rect">
            <a:avLst/>
          </a:prstGeom>
          <a:ln w="26425" cap="flat" cmpd="sng" algn="ctr">
            <a:solidFill>
              <a:schemeClr val="tx1"/>
            </a:solidFill>
            <a:prstDash val="solid"/>
          </a:ln>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dk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dk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dk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dk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9pPr>
          </a:lstStyle>
          <a:p>
            <a:pPr marL="0" indent="0">
              <a:buFont typeface="Arial" pitchFamily="34" charset="0"/>
              <a:buNone/>
            </a:pPr>
            <a:r>
              <a:rPr lang="en-IE" dirty="0"/>
              <a:t>Save plots for </a:t>
            </a:r>
            <a:r>
              <a:rPr lang="en-IE"/>
              <a:t>downloading with </a:t>
            </a:r>
            <a:r>
              <a:rPr lang="en-IE" dirty="0"/>
              <a:t>your </a:t>
            </a:r>
            <a:r>
              <a:rPr lang="en-IE"/>
              <a:t>final report</a:t>
            </a:r>
            <a:endParaRPr lang="en-IE" dirty="0"/>
          </a:p>
        </p:txBody>
      </p:sp>
      <p:cxnSp>
        <p:nvCxnSpPr>
          <p:cNvPr id="6" name="Straight Arrow Connector 5">
            <a:extLst>
              <a:ext uri="{FF2B5EF4-FFF2-40B4-BE49-F238E27FC236}">
                <a16:creationId xmlns:a16="http://schemas.microsoft.com/office/drawing/2014/main" id="{459D8ACF-01F7-4487-8D12-E2DDBF26C0FB}"/>
              </a:ext>
            </a:extLst>
          </p:cNvPr>
          <p:cNvCxnSpPr>
            <a:cxnSpLocks/>
            <a:stCxn id="5" idx="0"/>
          </p:cNvCxnSpPr>
          <p:nvPr/>
        </p:nvCxnSpPr>
        <p:spPr>
          <a:xfrm flipV="1">
            <a:off x="3007722" y="4956731"/>
            <a:ext cx="3895998" cy="88092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4569DB4-F828-3897-15C6-2C197517C620}"/>
              </a:ext>
            </a:extLst>
          </p:cNvPr>
          <p:cNvPicPr>
            <a:picLocks noChangeAspect="1"/>
          </p:cNvPicPr>
          <p:nvPr/>
        </p:nvPicPr>
        <p:blipFill>
          <a:blip r:embed="rId2"/>
          <a:stretch>
            <a:fillRect/>
          </a:stretch>
        </p:blipFill>
        <p:spPr>
          <a:xfrm>
            <a:off x="0" y="1901269"/>
            <a:ext cx="9144000" cy="3055462"/>
          </a:xfrm>
          <a:prstGeom prst="rect">
            <a:avLst/>
          </a:prstGeom>
        </p:spPr>
      </p:pic>
      <p:pic>
        <p:nvPicPr>
          <p:cNvPr id="10" name="Picture 4" descr="Image result for windows hand pointer icon png">
            <a:extLst>
              <a:ext uri="{FF2B5EF4-FFF2-40B4-BE49-F238E27FC236}">
                <a16:creationId xmlns:a16="http://schemas.microsoft.com/office/drawing/2014/main" id="{CF3EB263-08C9-4BEE-821A-12267D8A6BA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5957" b="93663" l="10000" r="90000">
                        <a14:foregroundMark x1="36707" y1="23194" x2="35366" y2="47402"/>
                        <a14:foregroundMark x1="35366" y1="47402" x2="48415" y2="67554"/>
                        <a14:foregroundMark x1="48415" y1="67554" x2="52073" y2="69708"/>
                        <a14:foregroundMark x1="37195" y1="75792" x2="37927" y2="64385"/>
                        <a14:foregroundMark x1="37927" y1="64385" x2="38902" y2="62484"/>
                        <a14:foregroundMark x1="50976" y1="81369" x2="66463" y2="65653"/>
                        <a14:foregroundMark x1="66463" y1="65653" x2="77805" y2="59316"/>
                        <a14:foregroundMark x1="77805" y1="59316" x2="81463" y2="53359"/>
                        <a14:foregroundMark x1="81463" y1="53359" x2="80488" y2="45881"/>
                        <a14:foregroundMark x1="80488" y1="45881" x2="79512" y2="44994"/>
                        <a14:foregroundMark x1="71951" y1="56147" x2="67927" y2="47022"/>
                        <a14:foregroundMark x1="67927" y1="47022" x2="66951" y2="39670"/>
                        <a14:foregroundMark x1="66951" y1="39670" x2="66463" y2="39544"/>
                        <a14:foregroundMark x1="54634" y1="34728" x2="53902" y2="56401"/>
                        <a14:foregroundMark x1="53902" y1="56401" x2="55610" y2="61343"/>
                        <a14:foregroundMark x1="41585" y1="14068" x2="44146" y2="54499"/>
                        <a14:foregroundMark x1="45244" y1="90748" x2="55610" y2="90368"/>
                        <a14:foregroundMark x1="55610" y1="90368" x2="64756" y2="90494"/>
                        <a14:foregroundMark x1="64756" y1="90494" x2="72561" y2="89987"/>
                        <a14:foregroundMark x1="72561" y1="89987" x2="77317" y2="87706"/>
                        <a14:foregroundMark x1="72317" y1="93663" x2="50366" y2="93663"/>
                        <a14:foregroundMark x1="42073" y1="72624" x2="44634" y2="79975"/>
                        <a14:foregroundMark x1="44634" y1="79975" x2="54756" y2="84918"/>
                        <a14:foregroundMark x1="54756" y1="84918" x2="65122" y2="86692"/>
                        <a14:foregroundMark x1="65122" y1="86692" x2="68171" y2="86058"/>
                        <a14:foregroundMark x1="77561" y1="66033" x2="71341" y2="78454"/>
                        <a14:foregroundMark x1="71341" y1="78454" x2="70122" y2="79468"/>
                        <a14:foregroundMark x1="25976" y1="50824" x2="35488" y2="63498"/>
                        <a14:foregroundMark x1="42683" y1="5957" x2="42683" y2="7351"/>
                      </a14:backgroundRemoval>
                    </a14:imgEffect>
                  </a14:imgLayer>
                </a14:imgProps>
              </a:ext>
              <a:ext uri="{28A0092B-C50C-407E-A947-70E740481C1C}">
                <a14:useLocalDpi xmlns:a14="http://schemas.microsoft.com/office/drawing/2010/main" val="0"/>
              </a:ext>
            </a:extLst>
          </a:blip>
          <a:srcRect/>
          <a:stretch>
            <a:fillRect/>
          </a:stretch>
        </p:blipFill>
        <p:spPr bwMode="auto">
          <a:xfrm>
            <a:off x="7099657" y="4876800"/>
            <a:ext cx="316794"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1430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F PPT go-to">
  <a:themeElements>
    <a:clrScheme name="Custom 4">
      <a:dk1>
        <a:sysClr val="windowText" lastClr="000000"/>
      </a:dk1>
      <a:lt1>
        <a:sysClr val="window" lastClr="FFFFFF"/>
      </a:lt1>
      <a:dk2>
        <a:srgbClr val="53A264"/>
      </a:dk2>
      <a:lt2>
        <a:srgbClr val="DFE3E5"/>
      </a:lt2>
      <a:accent1>
        <a:srgbClr val="53A264"/>
      </a:accent1>
      <a:accent2>
        <a:srgbClr val="53A264"/>
      </a:accent2>
      <a:accent3>
        <a:srgbClr val="27CED7"/>
      </a:accent3>
      <a:accent4>
        <a:srgbClr val="42BA97"/>
      </a:accent4>
      <a:accent5>
        <a:srgbClr val="3E8853"/>
      </a:accent5>
      <a:accent6>
        <a:srgbClr val="62A39F"/>
      </a:accent6>
      <a:hlink>
        <a:srgbClr val="DFECEB"/>
      </a:hlink>
      <a:folHlink>
        <a:srgbClr val="F2F2F2"/>
      </a:folHlink>
    </a:clrScheme>
    <a:fontScheme name="Custom 2">
      <a:majorFont>
        <a:latin typeface="Calibri"/>
        <a:ea typeface=""/>
        <a:cs typeface=""/>
      </a:majorFont>
      <a:minorFont>
        <a:latin typeface="Calibri"/>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KF PPT go-to" id="{E76051EC-2EF4-466F-9064-4572E175FA5A}" vid="{ACB51E47-E9F3-4CAF-89EE-0DDE2E027E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31463</TotalTime>
  <Words>567</Words>
  <Application>Microsoft Office PowerPoint</Application>
  <PresentationFormat>On-screen Show (4:3)</PresentationFormat>
  <Paragraphs>54</Paragraphs>
  <Slides>11</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KF PPT go-to</vt:lpstr>
      <vt:lpstr>Macrosystems EDDIE:  Getting Started + Troubleshooting Tips </vt:lpstr>
      <vt:lpstr>R Shiny Applications</vt:lpstr>
      <vt:lpstr>Landing Page of the Shiny App</vt:lpstr>
      <vt:lpstr>Navigating the Shiny App</vt:lpstr>
      <vt:lpstr>Answer questions</vt:lpstr>
      <vt:lpstr>Navigate slides</vt:lpstr>
      <vt:lpstr>Interact with app</vt:lpstr>
      <vt:lpstr>Interact with plots</vt:lpstr>
      <vt:lpstr>Saving plots</vt:lpstr>
      <vt:lpstr>Saving &amp; Resuming Progress</vt:lpstr>
      <vt:lpstr>Downloading the Report</vt:lpstr>
    </vt:vector>
  </TitlesOfParts>
  <Company>Virginia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CLIMATE CHANGE EFFECTS ON LAKES  USING DISTRIBUTED COMPUTING</dc:title>
  <dc:creator>Cayelan Carey</dc:creator>
  <cp:lastModifiedBy>Woelmer, Whitney</cp:lastModifiedBy>
  <cp:revision>412</cp:revision>
  <dcterms:created xsi:type="dcterms:W3CDTF">2015-09-21T16:03:57Z</dcterms:created>
  <dcterms:modified xsi:type="dcterms:W3CDTF">2022-08-25T19:17:09Z</dcterms:modified>
</cp:coreProperties>
</file>