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23"/>
  </p:notesMasterIdLst>
  <p:sldIdLst>
    <p:sldId id="283" r:id="rId2"/>
    <p:sldId id="256" r:id="rId3"/>
    <p:sldId id="275" r:id="rId4"/>
    <p:sldId id="289" r:id="rId5"/>
    <p:sldId id="278" r:id="rId6"/>
    <p:sldId id="259" r:id="rId7"/>
    <p:sldId id="290" r:id="rId8"/>
    <p:sldId id="291" r:id="rId9"/>
    <p:sldId id="292" r:id="rId10"/>
    <p:sldId id="293" r:id="rId11"/>
    <p:sldId id="294" r:id="rId12"/>
    <p:sldId id="295" r:id="rId13"/>
    <p:sldId id="296" r:id="rId14"/>
    <p:sldId id="297" r:id="rId15"/>
    <p:sldId id="268" r:id="rId16"/>
    <p:sldId id="298" r:id="rId17"/>
    <p:sldId id="279" r:id="rId18"/>
    <p:sldId id="284" r:id="rId19"/>
    <p:sldId id="280" r:id="rId20"/>
    <p:sldId id="281" r:id="rId21"/>
    <p:sldId id="28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Cayelan C. Carey" initials="CCC [6]" lastIdx="1" clrIdx="6">
    <p:extLst/>
  </p:cmAuthor>
  <p:cmAuthor id="1" name="Farrell, Kaitlin" initials="FK" lastIdx="1" clrIdx="0">
    <p:extLst/>
  </p:cmAuthor>
  <p:cmAuthor id="8" name="Cayelan C. Carey" initials="CCC [7]" lastIdx="1" clrIdx="7">
    <p:extLst/>
  </p:cmAuthor>
  <p:cmAuthor id="2" name="Cayelan C. Carey" initials="CCC" lastIdx="6" clrIdx="1">
    <p:extLst/>
  </p:cmAuthor>
  <p:cmAuthor id="9" name="Cayelan C. Carey" initials="CCC [8]" lastIdx="1" clrIdx="8">
    <p:extLst/>
  </p:cmAuthor>
  <p:cmAuthor id="3" name="Cayelan C. Carey" initials="CCC [2]" lastIdx="1" clrIdx="2">
    <p:extLst/>
  </p:cmAuthor>
  <p:cmAuthor id="10" name="Cayelan C. Carey" initials="CCC [9]" lastIdx="1" clrIdx="9">
    <p:extLst/>
  </p:cmAuthor>
  <p:cmAuthor id="4" name="Cayelan C. Carey" initials="CCC [3]" lastIdx="1" clrIdx="3">
    <p:extLst/>
  </p:cmAuthor>
  <p:cmAuthor id="11" name="Cayelan C. Carey" initials="CCC [10]" lastIdx="1" clrIdx="10">
    <p:extLst/>
  </p:cmAuthor>
  <p:cmAuthor id="5" name="Cayelan C. Carey" initials="CCC [4]" lastIdx="1" clrIdx="4">
    <p:extLst/>
  </p:cmAuthor>
  <p:cmAuthor id="12" name="Cayelan C. Carey" initials="CCC [11]" lastIdx="1" clrIdx="11">
    <p:extLst/>
  </p:cmAuthor>
  <p:cmAuthor id="6" name="Cayelan C. Carey" initials="CCC [5]"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0780"/>
    <a:srgbClr val="0229AD"/>
    <a:srgbClr val="CA0F90"/>
    <a:srgbClr val="5CC9EF"/>
    <a:srgbClr val="65F1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831" autoAdjust="0"/>
    <p:restoredTop sz="95659" autoAdjust="0"/>
  </p:normalViewPr>
  <p:slideViewPr>
    <p:cSldViewPr snapToGrid="0" snapToObjects="1">
      <p:cViewPr varScale="1">
        <p:scale>
          <a:sx n="107" d="100"/>
          <a:sy n="107" d="100"/>
        </p:scale>
        <p:origin x="97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2DDFCD-3F30-1944-ABA1-69872AECA504}" type="datetimeFigureOut">
              <a:rPr lang="en-US" smtClean="0"/>
              <a:t>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020EE3-0E66-7545-AD0E-C93C74C0187D}" type="slidenum">
              <a:rPr lang="en-US" smtClean="0"/>
              <a:t>‹#›</a:t>
            </a:fld>
            <a:endParaRPr lang="en-US"/>
          </a:p>
        </p:txBody>
      </p:sp>
    </p:spTree>
    <p:extLst>
      <p:ext uri="{BB962C8B-B14F-4D97-AF65-F5344CB8AC3E}">
        <p14:creationId xmlns:p14="http://schemas.microsoft.com/office/powerpoint/2010/main" val="42021779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a:solidFill>
                  <a:schemeClr val="tx1"/>
                </a:solidFill>
                <a:effectLst/>
                <a:latin typeface="+mn-lt"/>
                <a:ea typeface="+mn-ea"/>
                <a:cs typeface="+mn-cs"/>
              </a:rPr>
              <a:t>Welcome the students to class. It might be helpful to go around the room and briefly discuss if anyone has experience programming or modeling. The point of this is to emphasize that most students are likely novices, and that asking lots of questions is ok because their peers are novices as well. </a:t>
            </a:r>
          </a:p>
          <a:p>
            <a:pPr lvl="0"/>
            <a:endParaRPr lang="en-US" sz="1600" kern="1200" dirty="0">
              <a:solidFill>
                <a:schemeClr val="tx1"/>
              </a:solidFill>
              <a:effectLst/>
              <a:latin typeface="+mn-lt"/>
              <a:ea typeface="+mn-ea"/>
              <a:cs typeface="+mn-cs"/>
            </a:endParaRPr>
          </a:p>
          <a:p>
            <a:pPr lvl="0"/>
            <a:r>
              <a:rPr lang="en-US" sz="1600" kern="1200" dirty="0">
                <a:solidFill>
                  <a:schemeClr val="tx1"/>
                </a:solidFill>
                <a:effectLst/>
                <a:latin typeface="+mn-lt"/>
                <a:ea typeface="+mn-ea"/>
                <a:cs typeface="+mn-cs"/>
              </a:rPr>
              <a:t>It is really important at this point to emphasize that there will be lots of new material covered during this module, and that going slowly and asking for help is very much encouraged!</a:t>
            </a:r>
          </a:p>
        </p:txBody>
      </p:sp>
      <p:sp>
        <p:nvSpPr>
          <p:cNvPr id="4" name="Slide Number Placeholder 3"/>
          <p:cNvSpPr>
            <a:spLocks noGrp="1"/>
          </p:cNvSpPr>
          <p:nvPr>
            <p:ph type="sldNum" sz="quarter" idx="10"/>
          </p:nvPr>
        </p:nvSpPr>
        <p:spPr/>
        <p:txBody>
          <a:bodyPr/>
          <a:lstStyle/>
          <a:p>
            <a:fld id="{58020EE3-0E66-7545-AD0E-C93C74C0187D}" type="slidenum">
              <a:rPr lang="en-US" smtClean="0"/>
              <a:t>1</a:t>
            </a:fld>
            <a:endParaRPr lang="en-US"/>
          </a:p>
        </p:txBody>
      </p:sp>
    </p:spTree>
    <p:extLst>
      <p:ext uri="{BB962C8B-B14F-4D97-AF65-F5344CB8AC3E}">
        <p14:creationId xmlns:p14="http://schemas.microsoft.com/office/powerpoint/2010/main" val="3651834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020EE3-0E66-7545-AD0E-C93C74C0187D}" type="slidenum">
              <a:rPr lang="en-US" smtClean="0"/>
              <a:t>2</a:t>
            </a:fld>
            <a:endParaRPr lang="en-US"/>
          </a:p>
        </p:txBody>
      </p:sp>
    </p:spTree>
    <p:extLst>
      <p:ext uri="{BB962C8B-B14F-4D97-AF65-F5344CB8AC3E}">
        <p14:creationId xmlns:p14="http://schemas.microsoft.com/office/powerpoint/2010/main" val="483816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020EE3-0E66-7545-AD0E-C93C74C0187D}" type="slidenum">
              <a:rPr lang="en-US" smtClean="0"/>
              <a:t>3</a:t>
            </a:fld>
            <a:endParaRPr lang="en-US"/>
          </a:p>
        </p:txBody>
      </p:sp>
    </p:spTree>
    <p:extLst>
      <p:ext uri="{BB962C8B-B14F-4D97-AF65-F5344CB8AC3E}">
        <p14:creationId xmlns:p14="http://schemas.microsoft.com/office/powerpoint/2010/main" val="73633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020EE3-0E66-7545-AD0E-C93C74C0187D}" type="slidenum">
              <a:rPr lang="en-US" smtClean="0"/>
              <a:t>18</a:t>
            </a:fld>
            <a:endParaRPr lang="en-US"/>
          </a:p>
        </p:txBody>
      </p:sp>
    </p:spTree>
    <p:extLst>
      <p:ext uri="{BB962C8B-B14F-4D97-AF65-F5344CB8AC3E}">
        <p14:creationId xmlns:p14="http://schemas.microsoft.com/office/powerpoint/2010/main" val="3698347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F94D92-C448-4579-B07F-32E6DEFE663F}" type="datetime1">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187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9F908-2237-4E06-9F65-308A0C7C8360}" type="datetime1">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37531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9C69C-A580-4E24-B56C-3104E0D70A78}" type="datetime1">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22157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5600">
                <a:solidFill>
                  <a:srgbClr val="FFFFFF"/>
                </a:solidFill>
              </a:rPr>
              <a:t>Title Text</a:t>
            </a:r>
          </a:p>
        </p:txBody>
      </p:sp>
    </p:spTree>
    <p:extLst>
      <p:ext uri="{BB962C8B-B14F-4D97-AF65-F5344CB8AC3E}">
        <p14:creationId xmlns:p14="http://schemas.microsoft.com/office/powerpoint/2010/main" val="271551171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D700E8-F4C3-418D-8F0B-98F92EA7D957}" type="datetime1">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15013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B253FB-B5EE-4F6E-AEF1-5A70BE8EC8F4}" type="datetime1">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9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E16F7D-6513-4591-A873-8EA03FD8E2FA}" type="datetime1">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12791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FF8CE-54E3-4482-9C96-B30823D6975F}" type="datetime1">
              <a:rPr lang="en-US" smtClean="0"/>
              <a:t>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00FE8-A619-F642-9571-C47EDB9D572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958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AB9494-44A4-4B56-9C86-DEEA67A930FA}" type="datetime1">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34116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DDFCE-9A45-4088-A795-328B2A4D0393}" type="datetime1">
              <a:rPr lang="en-US" smtClean="0"/>
              <a:t>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164946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DFF054A-2AA5-4FCC-B50D-79DF96EEDB5C}" type="datetime1">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24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215959-AF93-4A72-9756-D43DBD37659F}" type="datetime1">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18933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10413B-1DC0-4E02-8B37-9A210213BAC0}" type="datetime1">
              <a:rPr lang="en-US" smtClean="0"/>
              <a:t>1/8/2019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A200FE8-A619-F642-9571-C47EDB9D5720}" type="slidenum">
              <a:rPr lang="en-US" smtClean="0"/>
              <a:t>‹#›</a:t>
            </a:fld>
            <a:endParaRPr lang="en-US"/>
          </a:p>
        </p:txBody>
      </p:sp>
    </p:spTree>
    <p:extLst>
      <p:ext uri="{BB962C8B-B14F-4D97-AF65-F5344CB8AC3E}">
        <p14:creationId xmlns:p14="http://schemas.microsoft.com/office/powerpoint/2010/main" val="39638715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module3.macrosystemseddi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33450"/>
            <a:ext cx="9144000" cy="2771633"/>
          </a:xfrm>
        </p:spPr>
        <p:txBody>
          <a:bodyPr>
            <a:noAutofit/>
          </a:bodyPr>
          <a:lstStyle/>
          <a:p>
            <a:pPr algn="ctr"/>
            <a:r>
              <a:rPr lang="en-US" sz="4600" b="1" dirty="0">
                <a:latin typeface="Calibri" panose="020F0502020204030204" pitchFamily="34" charset="0"/>
              </a:rPr>
              <a:t>M</a:t>
            </a:r>
            <a:r>
              <a:rPr lang="en-US" sz="4600" b="1" cap="none" dirty="0">
                <a:latin typeface="Calibri" panose="020F0502020204030204" pitchFamily="34" charset="0"/>
              </a:rPr>
              <a:t>acrosystems</a:t>
            </a:r>
            <a:r>
              <a:rPr lang="en-US" sz="4600" b="1" dirty="0">
                <a:latin typeface="Calibri" panose="020F0502020204030204" pitchFamily="34" charset="0"/>
              </a:rPr>
              <a:t> EDDIE</a:t>
            </a:r>
            <a:r>
              <a:rPr lang="en-US" sz="4600" dirty="0">
                <a:latin typeface="Calibri" panose="020F0502020204030204" pitchFamily="34" charset="0"/>
              </a:rPr>
              <a:t>: </a:t>
            </a:r>
            <a:br>
              <a:rPr lang="en-US" sz="4600" dirty="0">
                <a:latin typeface="Calibri" panose="020F0502020204030204" pitchFamily="34" charset="0"/>
              </a:rPr>
            </a:br>
            <a:r>
              <a:rPr lang="en-US" sz="4000" b="1" cap="none" dirty="0">
                <a:latin typeface="Calibri" panose="020F0502020204030204" pitchFamily="34" charset="0"/>
              </a:rPr>
              <a:t>Getting Started + Troubleshooting Tips</a:t>
            </a:r>
            <a:br>
              <a:rPr lang="en-US" sz="4000" dirty="0">
                <a:latin typeface="Calibri" panose="020F0502020204030204" pitchFamily="34" charset="0"/>
              </a:rPr>
            </a:br>
            <a:endParaRPr lang="en-US" sz="4000" dirty="0">
              <a:latin typeface="Calibri" panose="020F0502020204030204" pitchFamily="34" charset="0"/>
            </a:endParaRPr>
          </a:p>
        </p:txBody>
      </p:sp>
      <p:sp>
        <p:nvSpPr>
          <p:cNvPr id="3" name="Subtitle 2"/>
          <p:cNvSpPr>
            <a:spLocks noGrp="1"/>
          </p:cNvSpPr>
          <p:nvPr>
            <p:ph type="subTitle" idx="1"/>
          </p:nvPr>
        </p:nvSpPr>
        <p:spPr>
          <a:xfrm>
            <a:off x="0" y="3673313"/>
            <a:ext cx="9144000" cy="1907216"/>
          </a:xfrm>
        </p:spPr>
        <p:txBody>
          <a:bodyPr>
            <a:normAutofit lnSpcReduction="10000"/>
          </a:bodyPr>
          <a:lstStyle/>
          <a:p>
            <a:pPr algn="ctr"/>
            <a:r>
              <a:rPr lang="en-US" sz="1800" dirty="0">
                <a:solidFill>
                  <a:srgbClr val="000000"/>
                </a:solidFill>
              </a:rPr>
              <a:t>Developed by K.J. Farrell and C.C. Carey                                                                                                             for use with Macrosystems EDDIE modules. </a:t>
            </a:r>
          </a:p>
          <a:p>
            <a:pPr algn="ctr"/>
            <a:r>
              <a:rPr lang="en-US" sz="1600" dirty="0">
                <a:solidFill>
                  <a:srgbClr val="000000"/>
                </a:solidFill>
              </a:rPr>
              <a:t>http://module3.macrosystemseddie.org</a:t>
            </a:r>
          </a:p>
          <a:p>
            <a:pPr algn="ctr"/>
            <a:r>
              <a:rPr lang="en-US" sz="1800" dirty="0">
                <a:solidFill>
                  <a:srgbClr val="000000"/>
                </a:solidFill>
              </a:rPr>
              <a:t>Module development supported by NSF EF 1702506.</a:t>
            </a:r>
          </a:p>
          <a:p>
            <a:pPr algn="ctr"/>
            <a:endParaRPr lang="en-US" sz="1800" dirty="0">
              <a:solidFill>
                <a:srgbClr val="000000"/>
              </a:solidFill>
            </a:endParaRPr>
          </a:p>
          <a:p>
            <a:pPr algn="ctr"/>
            <a:r>
              <a:rPr lang="en-US" sz="1800" dirty="0">
                <a:solidFill>
                  <a:srgbClr val="000000"/>
                </a:solidFill>
              </a:rPr>
              <a:t>Last updated: 8 Jan. 2019</a:t>
            </a:r>
          </a:p>
        </p:txBody>
      </p:sp>
      <p:grpSp>
        <p:nvGrpSpPr>
          <p:cNvPr id="11" name="Group 10"/>
          <p:cNvGrpSpPr/>
          <p:nvPr/>
        </p:nvGrpSpPr>
        <p:grpSpPr>
          <a:xfrm>
            <a:off x="120590" y="5480610"/>
            <a:ext cx="8881084" cy="1377390"/>
            <a:chOff x="120590" y="5480610"/>
            <a:chExt cx="8881084" cy="1377390"/>
          </a:xfrm>
        </p:grpSpPr>
        <p:pic>
          <p:nvPicPr>
            <p:cNvPr id="12" name="Picture 11">
              <a:extLst>
                <a:ext uri="{FF2B5EF4-FFF2-40B4-BE49-F238E27FC236}">
                  <a16:creationId xmlns:a16="http://schemas.microsoft.com/office/drawing/2014/main" id="{1459E85C-412F-4C0C-9D26-57015B9CE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7531" y="5843055"/>
              <a:ext cx="2723222" cy="731520"/>
            </a:xfrm>
            <a:prstGeom prst="rect">
              <a:avLst/>
            </a:prstGeom>
          </p:spPr>
        </p:pic>
        <p:pic>
          <p:nvPicPr>
            <p:cNvPr id="13" name="Picture 2" descr="Image result for nsf">
              <a:extLst>
                <a:ext uri="{FF2B5EF4-FFF2-40B4-BE49-F238E27FC236}">
                  <a16:creationId xmlns:a16="http://schemas.microsoft.com/office/drawing/2014/main" id="{F1A6A757-1B8F-4763-84C1-02B802389EB0}"/>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071098" y="5751615"/>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Image result for gleon">
              <a:extLst>
                <a:ext uri="{FF2B5EF4-FFF2-40B4-BE49-F238E27FC236}">
                  <a16:creationId xmlns:a16="http://schemas.microsoft.com/office/drawing/2014/main" id="{0D11CF61-F9A9-43BD-93C7-4A11604C3EB9}"/>
                </a:ext>
              </a:extLst>
            </p:cNvPr>
            <p:cNvPicPr>
              <a:picLocks noChangeAspect="1" noChangeArrowheads="1"/>
            </p:cNvPicPr>
            <p:nvPr/>
          </p:nvPicPr>
          <p:blipFill rotWithShape="1">
            <a:blip r:embed="rId5" cstate="screen">
              <a:extLst>
                <a:ext uri="{28A0092B-C50C-407E-A947-70E740481C1C}">
                  <a14:useLocalDpi xmlns:a14="http://schemas.microsoft.com/office/drawing/2010/main" val="0"/>
                </a:ext>
              </a:extLst>
            </a:blip>
            <a:srcRect/>
            <a:stretch/>
          </p:blipFill>
          <p:spPr bwMode="auto">
            <a:xfrm>
              <a:off x="6993735" y="5779605"/>
              <a:ext cx="2007939" cy="858421"/>
            </a:xfrm>
            <a:prstGeom prst="rect">
              <a:avLst/>
            </a:prstGeom>
            <a:noFill/>
            <a:extLst>
              <a:ext uri="{909E8E84-426E-40DD-AFC4-6F175D3DCCD1}">
                <a14:hiddenFill xmlns:a14="http://schemas.microsoft.com/office/drawing/2010/main">
                  <a:solidFill>
                    <a:srgbClr val="FFFFFF"/>
                  </a:solidFill>
                </a14:hiddenFill>
              </a:ext>
            </a:extLst>
          </p:spPr>
        </p:pic>
        <p:pic>
          <p:nvPicPr>
            <p:cNvPr id="15" name="Shape 489"/>
            <p:cNvPicPr preferRelativeResize="0">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a:off x="120590" y="5480610"/>
              <a:ext cx="2893725" cy="1377390"/>
            </a:xfrm>
            <a:prstGeom prst="rect">
              <a:avLst/>
            </a:prstGeom>
            <a:noFill/>
            <a:ln>
              <a:noFill/>
            </a:ln>
          </p:spPr>
        </p:pic>
      </p:grpSp>
    </p:spTree>
    <p:extLst>
      <p:ext uri="{BB962C8B-B14F-4D97-AF65-F5344CB8AC3E}">
        <p14:creationId xmlns:p14="http://schemas.microsoft.com/office/powerpoint/2010/main" val="2324583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5512"/>
            <a:ext cx="7422415" cy="5429861"/>
          </a:xfrm>
          <a:prstGeom prst="rect">
            <a:avLst/>
          </a:prstGeom>
        </p:spPr>
      </p:pic>
      <p:sp>
        <p:nvSpPr>
          <p:cNvPr id="2" name="Title 1">
            <a:extLst>
              <a:ext uri="{FF2B5EF4-FFF2-40B4-BE49-F238E27FC236}">
                <a16:creationId xmlns:a16="http://schemas.microsoft.com/office/drawing/2014/main" id="{D6014EC9-6A0F-4405-8225-18A386F8D369}"/>
              </a:ext>
            </a:extLst>
          </p:cNvPr>
          <p:cNvSpPr>
            <a:spLocks noGrp="1"/>
          </p:cNvSpPr>
          <p:nvPr>
            <p:ph type="title"/>
          </p:nvPr>
        </p:nvSpPr>
        <p:spPr/>
        <p:txBody>
          <a:bodyPr/>
          <a:lstStyle/>
          <a:p>
            <a:r>
              <a:rPr lang="en-US" b="1" dirty="0"/>
              <a:t>RStudio Basics: Script</a:t>
            </a:r>
          </a:p>
        </p:txBody>
      </p:sp>
      <p:sp>
        <p:nvSpPr>
          <p:cNvPr id="5" name="TextBox 4">
            <a:extLst>
              <a:ext uri="{FF2B5EF4-FFF2-40B4-BE49-F238E27FC236}">
                <a16:creationId xmlns:a16="http://schemas.microsoft.com/office/drawing/2014/main" id="{B967C7C1-32BD-4093-A6CA-69E407F73647}"/>
              </a:ext>
            </a:extLst>
          </p:cNvPr>
          <p:cNvSpPr txBox="1"/>
          <p:nvPr/>
        </p:nvSpPr>
        <p:spPr>
          <a:xfrm>
            <a:off x="4357171" y="2552247"/>
            <a:ext cx="4726235" cy="4247317"/>
          </a:xfrm>
          <a:prstGeom prst="rect">
            <a:avLst/>
          </a:prstGeom>
          <a:solidFill>
            <a:schemeClr val="bg1"/>
          </a:solidFill>
          <a:ln w="19050">
            <a:solidFill>
              <a:srgbClr val="FF0000"/>
            </a:solidFill>
          </a:ln>
        </p:spPr>
        <p:txBody>
          <a:bodyPr wrap="square" rtlCol="0">
            <a:spAutoFit/>
          </a:bodyPr>
          <a:lstStyle/>
          <a:p>
            <a:r>
              <a:rPr lang="en-US" dirty="0"/>
              <a:t>The Script appears in the top left panel, and shows the commands you will run for the module. As you work through the module, you will read directions in the script and execute code. </a:t>
            </a:r>
          </a:p>
          <a:p>
            <a:endParaRPr lang="en-US" dirty="0"/>
          </a:p>
          <a:p>
            <a:r>
              <a:rPr lang="en-US" dirty="0"/>
              <a:t>In R scripts, lines that begin with a </a:t>
            </a:r>
            <a:r>
              <a:rPr lang="en-US" b="1" dirty="0">
                <a:solidFill>
                  <a:schemeClr val="accent3"/>
                </a:solidFill>
              </a:rPr>
              <a:t>#</a:t>
            </a:r>
            <a:r>
              <a:rPr lang="en-US" dirty="0"/>
              <a:t> are not read by the program– these lines are comments or directions you need to read to move through the module. </a:t>
            </a:r>
          </a:p>
          <a:p>
            <a:endParaRPr lang="en-US" dirty="0"/>
          </a:p>
          <a:p>
            <a:endParaRPr lang="en-US" dirty="0"/>
          </a:p>
          <a:p>
            <a:endParaRPr lang="en-US" dirty="0"/>
          </a:p>
          <a:p>
            <a:endParaRPr lang="en-US" dirty="0"/>
          </a:p>
          <a:p>
            <a:endParaRPr lang="en-US" dirty="0"/>
          </a:p>
        </p:txBody>
      </p:sp>
      <p:cxnSp>
        <p:nvCxnSpPr>
          <p:cNvPr id="7" name="Straight Arrow Connector 6"/>
          <p:cNvCxnSpPr/>
          <p:nvPr/>
        </p:nvCxnSpPr>
        <p:spPr>
          <a:xfrm flipH="1" flipV="1">
            <a:off x="585216" y="3374136"/>
            <a:ext cx="3771957" cy="975444"/>
          </a:xfrm>
          <a:prstGeom prst="straightConnector1">
            <a:avLst/>
          </a:prstGeom>
          <a:ln w="857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11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5512"/>
            <a:ext cx="7422415" cy="5429861"/>
          </a:xfrm>
          <a:prstGeom prst="rect">
            <a:avLst/>
          </a:prstGeom>
        </p:spPr>
      </p:pic>
      <p:sp>
        <p:nvSpPr>
          <p:cNvPr id="2" name="Title 1">
            <a:extLst>
              <a:ext uri="{FF2B5EF4-FFF2-40B4-BE49-F238E27FC236}">
                <a16:creationId xmlns:a16="http://schemas.microsoft.com/office/drawing/2014/main" id="{D6014EC9-6A0F-4405-8225-18A386F8D369}"/>
              </a:ext>
            </a:extLst>
          </p:cNvPr>
          <p:cNvSpPr>
            <a:spLocks noGrp="1"/>
          </p:cNvSpPr>
          <p:nvPr>
            <p:ph type="title"/>
          </p:nvPr>
        </p:nvSpPr>
        <p:spPr/>
        <p:txBody>
          <a:bodyPr/>
          <a:lstStyle/>
          <a:p>
            <a:r>
              <a:rPr lang="en-US" b="1" dirty="0"/>
              <a:t>RStudio Basics: Script</a:t>
            </a:r>
          </a:p>
        </p:txBody>
      </p:sp>
      <p:sp>
        <p:nvSpPr>
          <p:cNvPr id="5" name="TextBox 4">
            <a:extLst>
              <a:ext uri="{FF2B5EF4-FFF2-40B4-BE49-F238E27FC236}">
                <a16:creationId xmlns:a16="http://schemas.microsoft.com/office/drawing/2014/main" id="{B967C7C1-32BD-4093-A6CA-69E407F73647}"/>
              </a:ext>
            </a:extLst>
          </p:cNvPr>
          <p:cNvSpPr txBox="1"/>
          <p:nvPr/>
        </p:nvSpPr>
        <p:spPr>
          <a:xfrm>
            <a:off x="4357171" y="2552247"/>
            <a:ext cx="4726235" cy="4247317"/>
          </a:xfrm>
          <a:prstGeom prst="rect">
            <a:avLst/>
          </a:prstGeom>
          <a:solidFill>
            <a:schemeClr val="bg1"/>
          </a:solidFill>
          <a:ln w="19050">
            <a:solidFill>
              <a:srgbClr val="FF0000"/>
            </a:solidFill>
          </a:ln>
        </p:spPr>
        <p:txBody>
          <a:bodyPr wrap="square" rtlCol="0">
            <a:spAutoFit/>
          </a:bodyPr>
          <a:lstStyle/>
          <a:p>
            <a:r>
              <a:rPr lang="en-US" dirty="0"/>
              <a:t>The Script appears in the top left panel, and shows the commands you will run for the module. As you work through the module, you will read directions in the script and execute code. </a:t>
            </a:r>
          </a:p>
          <a:p>
            <a:endParaRPr lang="en-US" dirty="0"/>
          </a:p>
          <a:p>
            <a:r>
              <a:rPr lang="en-US" dirty="0"/>
              <a:t>In R scripts, lines that begin with a </a:t>
            </a:r>
            <a:r>
              <a:rPr lang="en-US" b="1" dirty="0">
                <a:solidFill>
                  <a:schemeClr val="accent3"/>
                </a:solidFill>
              </a:rPr>
              <a:t>#</a:t>
            </a:r>
            <a:r>
              <a:rPr lang="en-US" dirty="0"/>
              <a:t> are not read by the program– these lines are comments or directions you need to read to move through the module. </a:t>
            </a:r>
          </a:p>
          <a:p>
            <a:endParaRPr lang="en-US" dirty="0"/>
          </a:p>
          <a:p>
            <a:r>
              <a:rPr lang="en-US" dirty="0"/>
              <a:t>Lines that do not begin with a # are lines of script that need to be run. You can run a line of script by putting your cursor inside the line, then pressing </a:t>
            </a:r>
            <a:r>
              <a:rPr lang="en-US" b="1" dirty="0">
                <a:solidFill>
                  <a:srgbClr val="750780"/>
                </a:solidFill>
              </a:rPr>
              <a:t>Run</a:t>
            </a:r>
            <a:r>
              <a:rPr lang="en-US" dirty="0"/>
              <a:t> (or Ctrl + Enter)</a:t>
            </a:r>
          </a:p>
        </p:txBody>
      </p:sp>
      <p:sp>
        <p:nvSpPr>
          <p:cNvPr id="8" name="Rectangle 7">
            <a:extLst>
              <a:ext uri="{FF2B5EF4-FFF2-40B4-BE49-F238E27FC236}">
                <a16:creationId xmlns:a16="http://schemas.microsoft.com/office/drawing/2014/main" id="{0211E8B6-1416-4719-9EAB-5B64BBE7C61D}"/>
              </a:ext>
            </a:extLst>
          </p:cNvPr>
          <p:cNvSpPr/>
          <p:nvPr/>
        </p:nvSpPr>
        <p:spPr>
          <a:xfrm>
            <a:off x="3224087" y="1961074"/>
            <a:ext cx="338218" cy="220200"/>
          </a:xfrm>
          <a:prstGeom prst="rect">
            <a:avLst/>
          </a:prstGeom>
          <a:noFill/>
          <a:ln>
            <a:solidFill>
              <a:srgbClr val="7507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1500326" y="3551068"/>
            <a:ext cx="2856845" cy="2184313"/>
          </a:xfrm>
          <a:prstGeom prst="straightConnector1">
            <a:avLst/>
          </a:prstGeom>
          <a:ln w="857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4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68" y="1345511"/>
            <a:ext cx="7422415" cy="5429861"/>
          </a:xfrm>
          <a:prstGeom prst="rect">
            <a:avLst/>
          </a:prstGeom>
        </p:spPr>
      </p:pic>
      <p:sp>
        <p:nvSpPr>
          <p:cNvPr id="2" name="Title 1">
            <a:extLst>
              <a:ext uri="{FF2B5EF4-FFF2-40B4-BE49-F238E27FC236}">
                <a16:creationId xmlns:a16="http://schemas.microsoft.com/office/drawing/2014/main" id="{D6014EC9-6A0F-4405-8225-18A386F8D369}"/>
              </a:ext>
            </a:extLst>
          </p:cNvPr>
          <p:cNvSpPr>
            <a:spLocks noGrp="1"/>
          </p:cNvSpPr>
          <p:nvPr>
            <p:ph type="title"/>
          </p:nvPr>
        </p:nvSpPr>
        <p:spPr/>
        <p:txBody>
          <a:bodyPr/>
          <a:lstStyle/>
          <a:p>
            <a:r>
              <a:rPr lang="en-US" b="1" dirty="0"/>
              <a:t>RStudio Basics: Files</a:t>
            </a:r>
          </a:p>
        </p:txBody>
      </p:sp>
      <p:sp>
        <p:nvSpPr>
          <p:cNvPr id="5" name="TextBox 4">
            <a:extLst>
              <a:ext uri="{FF2B5EF4-FFF2-40B4-BE49-F238E27FC236}">
                <a16:creationId xmlns:a16="http://schemas.microsoft.com/office/drawing/2014/main" id="{A453449A-9DF7-4669-A890-649F76E744E5}"/>
              </a:ext>
            </a:extLst>
          </p:cNvPr>
          <p:cNvSpPr txBox="1"/>
          <p:nvPr/>
        </p:nvSpPr>
        <p:spPr>
          <a:xfrm>
            <a:off x="740994" y="4060441"/>
            <a:ext cx="4059716" cy="2585323"/>
          </a:xfrm>
          <a:prstGeom prst="rect">
            <a:avLst/>
          </a:prstGeom>
          <a:solidFill>
            <a:schemeClr val="bg1"/>
          </a:solidFill>
          <a:ln w="19050">
            <a:solidFill>
              <a:srgbClr val="FF0000"/>
            </a:solidFill>
          </a:ln>
        </p:spPr>
        <p:txBody>
          <a:bodyPr wrap="square" rtlCol="0">
            <a:spAutoFit/>
          </a:bodyPr>
          <a:lstStyle/>
          <a:p>
            <a:r>
              <a:rPr lang="en-US" dirty="0"/>
              <a:t>In the right panels (usually the bottom right), you will see a tab named </a:t>
            </a:r>
            <a:r>
              <a:rPr lang="en-US" b="1" dirty="0">
                <a:solidFill>
                  <a:srgbClr val="750780"/>
                </a:solidFill>
              </a:rPr>
              <a:t>Files</a:t>
            </a:r>
            <a:r>
              <a:rPr lang="en-US" dirty="0"/>
              <a:t>. </a:t>
            </a:r>
          </a:p>
          <a:p>
            <a:endParaRPr lang="en-US" dirty="0"/>
          </a:p>
          <a:p>
            <a:r>
              <a:rPr lang="en-US" dirty="0"/>
              <a:t>This panel shows the all of the files and subfolders of your </a:t>
            </a:r>
            <a:r>
              <a:rPr lang="en-US" dirty="0" err="1"/>
              <a:t>cross_scale_interactions</a:t>
            </a:r>
            <a:r>
              <a:rPr lang="en-US" dirty="0"/>
              <a:t> folder. </a:t>
            </a:r>
          </a:p>
          <a:p>
            <a:endParaRPr lang="en-US" dirty="0"/>
          </a:p>
          <a:p>
            <a:endParaRPr lang="en-US" dirty="0"/>
          </a:p>
          <a:p>
            <a:endParaRPr lang="en-US" dirty="0"/>
          </a:p>
        </p:txBody>
      </p:sp>
      <p:sp>
        <p:nvSpPr>
          <p:cNvPr id="7" name="Rectangle 6">
            <a:extLst>
              <a:ext uri="{FF2B5EF4-FFF2-40B4-BE49-F238E27FC236}">
                <a16:creationId xmlns:a16="http://schemas.microsoft.com/office/drawing/2014/main" id="{880E5A43-50DE-44D0-AA26-F44B4AAB4A4F}"/>
              </a:ext>
            </a:extLst>
          </p:cNvPr>
          <p:cNvSpPr/>
          <p:nvPr/>
        </p:nvSpPr>
        <p:spPr>
          <a:xfrm>
            <a:off x="5230368" y="5306687"/>
            <a:ext cx="338218" cy="220200"/>
          </a:xfrm>
          <a:prstGeom prst="rect">
            <a:avLst/>
          </a:prstGeom>
          <a:noFill/>
          <a:ln>
            <a:solidFill>
              <a:srgbClr val="7507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Left Brace 2">
            <a:extLst>
              <a:ext uri="{FF2B5EF4-FFF2-40B4-BE49-F238E27FC236}">
                <a16:creationId xmlns:a16="http://schemas.microsoft.com/office/drawing/2014/main" id="{D9843AF3-C24D-4728-B921-893CBF0DC55A}"/>
              </a:ext>
            </a:extLst>
          </p:cNvPr>
          <p:cNvSpPr/>
          <p:nvPr/>
        </p:nvSpPr>
        <p:spPr>
          <a:xfrm>
            <a:off x="4668508" y="5522043"/>
            <a:ext cx="561860" cy="1123721"/>
          </a:xfrm>
          <a:prstGeom prst="leftBrace">
            <a:avLst>
              <a:gd name="adj1" fmla="val 16025"/>
              <a:gd name="adj2" fmla="val 50000"/>
            </a:avLst>
          </a:prstGeom>
          <a:ln w="28575">
            <a:solidFill>
              <a:srgbClr val="7507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75918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846" y="1343837"/>
            <a:ext cx="6627123" cy="5431536"/>
          </a:xfrm>
          <a:prstGeom prst="rect">
            <a:avLst/>
          </a:prstGeom>
        </p:spPr>
      </p:pic>
      <p:sp>
        <p:nvSpPr>
          <p:cNvPr id="2" name="Title 1">
            <a:extLst>
              <a:ext uri="{FF2B5EF4-FFF2-40B4-BE49-F238E27FC236}">
                <a16:creationId xmlns:a16="http://schemas.microsoft.com/office/drawing/2014/main" id="{D6014EC9-6A0F-4405-8225-18A386F8D369}"/>
              </a:ext>
            </a:extLst>
          </p:cNvPr>
          <p:cNvSpPr>
            <a:spLocks noGrp="1"/>
          </p:cNvSpPr>
          <p:nvPr>
            <p:ph type="title"/>
          </p:nvPr>
        </p:nvSpPr>
        <p:spPr/>
        <p:txBody>
          <a:bodyPr/>
          <a:lstStyle/>
          <a:p>
            <a:r>
              <a:rPr lang="en-US" b="1" dirty="0"/>
              <a:t>RStudio Basics: Plots</a:t>
            </a:r>
          </a:p>
        </p:txBody>
      </p:sp>
      <p:sp>
        <p:nvSpPr>
          <p:cNvPr id="6" name="TextBox 5">
            <a:extLst>
              <a:ext uri="{FF2B5EF4-FFF2-40B4-BE49-F238E27FC236}">
                <a16:creationId xmlns:a16="http://schemas.microsoft.com/office/drawing/2014/main" id="{981E56F4-93E8-4CF5-B590-E3D960DA190E}"/>
              </a:ext>
            </a:extLst>
          </p:cNvPr>
          <p:cNvSpPr txBox="1"/>
          <p:nvPr/>
        </p:nvSpPr>
        <p:spPr>
          <a:xfrm>
            <a:off x="1093846" y="4060442"/>
            <a:ext cx="3822192" cy="2585323"/>
          </a:xfrm>
          <a:prstGeom prst="rect">
            <a:avLst/>
          </a:prstGeom>
          <a:solidFill>
            <a:schemeClr val="bg1"/>
          </a:solidFill>
          <a:ln w="19050">
            <a:solidFill>
              <a:srgbClr val="FF0000"/>
            </a:solidFill>
          </a:ln>
        </p:spPr>
        <p:txBody>
          <a:bodyPr wrap="square" rtlCol="0">
            <a:spAutoFit/>
          </a:bodyPr>
          <a:lstStyle/>
          <a:p>
            <a:r>
              <a:rPr lang="en-US" dirty="0"/>
              <a:t>In the right panels (usually the bottom right), you will also see a tab named </a:t>
            </a:r>
            <a:r>
              <a:rPr lang="en-US" b="1" dirty="0">
                <a:solidFill>
                  <a:srgbClr val="750780"/>
                </a:solidFill>
              </a:rPr>
              <a:t>Plots</a:t>
            </a:r>
            <a:r>
              <a:rPr lang="en-US" dirty="0"/>
              <a:t>. </a:t>
            </a:r>
          </a:p>
          <a:p>
            <a:endParaRPr lang="en-US" dirty="0"/>
          </a:p>
          <a:p>
            <a:r>
              <a:rPr lang="en-US" dirty="0"/>
              <a:t>This panel shows the figures you create while working through the module.</a:t>
            </a:r>
          </a:p>
          <a:p>
            <a:endParaRPr lang="en-US" dirty="0"/>
          </a:p>
          <a:p>
            <a:endParaRPr lang="en-US" dirty="0"/>
          </a:p>
        </p:txBody>
      </p:sp>
      <p:sp>
        <p:nvSpPr>
          <p:cNvPr id="7" name="Rectangle 6">
            <a:extLst>
              <a:ext uri="{FF2B5EF4-FFF2-40B4-BE49-F238E27FC236}">
                <a16:creationId xmlns:a16="http://schemas.microsoft.com/office/drawing/2014/main" id="{CA5D2FB9-A465-433A-B2E8-D7D4A4A4AB17}"/>
              </a:ext>
            </a:extLst>
          </p:cNvPr>
          <p:cNvSpPr/>
          <p:nvPr/>
        </p:nvSpPr>
        <p:spPr>
          <a:xfrm>
            <a:off x="5236188" y="4259083"/>
            <a:ext cx="265066" cy="220200"/>
          </a:xfrm>
          <a:prstGeom prst="rect">
            <a:avLst/>
          </a:prstGeom>
          <a:noFill/>
          <a:ln>
            <a:solidFill>
              <a:srgbClr val="7507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4583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152" y="1343837"/>
            <a:ext cx="6627123" cy="5431536"/>
          </a:xfrm>
          <a:prstGeom prst="rect">
            <a:avLst/>
          </a:prstGeom>
        </p:spPr>
      </p:pic>
      <p:sp>
        <p:nvSpPr>
          <p:cNvPr id="2" name="Title 1">
            <a:extLst>
              <a:ext uri="{FF2B5EF4-FFF2-40B4-BE49-F238E27FC236}">
                <a16:creationId xmlns:a16="http://schemas.microsoft.com/office/drawing/2014/main" id="{D6014EC9-6A0F-4405-8225-18A386F8D369}"/>
              </a:ext>
            </a:extLst>
          </p:cNvPr>
          <p:cNvSpPr>
            <a:spLocks noGrp="1"/>
          </p:cNvSpPr>
          <p:nvPr>
            <p:ph type="title"/>
          </p:nvPr>
        </p:nvSpPr>
        <p:spPr/>
        <p:txBody>
          <a:bodyPr/>
          <a:lstStyle/>
          <a:p>
            <a:r>
              <a:rPr lang="en-US" b="1" dirty="0"/>
              <a:t>RStudio Basics: Plots</a:t>
            </a:r>
          </a:p>
        </p:txBody>
      </p:sp>
      <p:sp>
        <p:nvSpPr>
          <p:cNvPr id="6" name="TextBox 5">
            <a:extLst>
              <a:ext uri="{FF2B5EF4-FFF2-40B4-BE49-F238E27FC236}">
                <a16:creationId xmlns:a16="http://schemas.microsoft.com/office/drawing/2014/main" id="{981E56F4-93E8-4CF5-B590-E3D960DA190E}"/>
              </a:ext>
            </a:extLst>
          </p:cNvPr>
          <p:cNvSpPr txBox="1"/>
          <p:nvPr/>
        </p:nvSpPr>
        <p:spPr>
          <a:xfrm>
            <a:off x="1216152" y="2969771"/>
            <a:ext cx="3789877" cy="3693319"/>
          </a:xfrm>
          <a:prstGeom prst="rect">
            <a:avLst/>
          </a:prstGeom>
          <a:solidFill>
            <a:schemeClr val="bg1"/>
          </a:solidFill>
          <a:ln w="19050">
            <a:solidFill>
              <a:srgbClr val="FF0000"/>
            </a:solidFill>
          </a:ln>
        </p:spPr>
        <p:txBody>
          <a:bodyPr wrap="square" rtlCol="0">
            <a:spAutoFit/>
          </a:bodyPr>
          <a:lstStyle/>
          <a:p>
            <a:r>
              <a:rPr lang="en-US" dirty="0"/>
              <a:t>You can show your plot in a stand-alone window if you press the </a:t>
            </a:r>
            <a:r>
              <a:rPr lang="en-US" b="1" dirty="0">
                <a:solidFill>
                  <a:schemeClr val="accent6"/>
                </a:solidFill>
              </a:rPr>
              <a:t>Zoom</a:t>
            </a:r>
            <a:r>
              <a:rPr lang="en-US" dirty="0"/>
              <a:t> button. </a:t>
            </a:r>
          </a:p>
          <a:p>
            <a:endParaRPr lang="en-US" dirty="0"/>
          </a:p>
          <a:p>
            <a:r>
              <a:rPr lang="en-US" dirty="0"/>
              <a:t>If you have made more than one plot, you can toggle between them using </a:t>
            </a:r>
            <a:r>
              <a:rPr lang="en-US" b="1" dirty="0">
                <a:solidFill>
                  <a:srgbClr val="0229AD"/>
                </a:solidFill>
              </a:rPr>
              <a:t>the arrows</a:t>
            </a:r>
            <a:r>
              <a:rPr lang="en-US" dirty="0"/>
              <a:t>. </a:t>
            </a:r>
          </a:p>
          <a:p>
            <a:endParaRPr lang="en-US" dirty="0"/>
          </a:p>
          <a:p>
            <a:r>
              <a:rPr lang="en-US" dirty="0"/>
              <a:t>You can also copy and paste your plots to another document (e.g., Word or PowerPoint), or save them to your computer using the </a:t>
            </a:r>
            <a:r>
              <a:rPr lang="en-US" b="1" dirty="0">
                <a:solidFill>
                  <a:schemeClr val="accent3"/>
                </a:solidFill>
              </a:rPr>
              <a:t>Export</a:t>
            </a:r>
            <a:r>
              <a:rPr lang="en-US" dirty="0"/>
              <a:t> command.</a:t>
            </a:r>
          </a:p>
        </p:txBody>
      </p:sp>
      <p:sp>
        <p:nvSpPr>
          <p:cNvPr id="7" name="Rectangle 6">
            <a:extLst>
              <a:ext uri="{FF2B5EF4-FFF2-40B4-BE49-F238E27FC236}">
                <a16:creationId xmlns:a16="http://schemas.microsoft.com/office/drawing/2014/main" id="{CA5D2FB9-A465-433A-B2E8-D7D4A4A4AB17}"/>
              </a:ext>
            </a:extLst>
          </p:cNvPr>
          <p:cNvSpPr/>
          <p:nvPr/>
        </p:nvSpPr>
        <p:spPr>
          <a:xfrm>
            <a:off x="5517397" y="4437290"/>
            <a:ext cx="325619" cy="14092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3E9CA3-2C45-4372-B79F-04B462A085F1}"/>
              </a:ext>
            </a:extLst>
          </p:cNvPr>
          <p:cNvSpPr/>
          <p:nvPr/>
        </p:nvSpPr>
        <p:spPr>
          <a:xfrm>
            <a:off x="5141650" y="4437290"/>
            <a:ext cx="348315" cy="139093"/>
          </a:xfrm>
          <a:prstGeom prst="rect">
            <a:avLst/>
          </a:prstGeom>
          <a:noFill/>
          <a:ln>
            <a:solidFill>
              <a:srgbClr val="022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8932B5-102E-4022-A750-0253966C37B6}"/>
              </a:ext>
            </a:extLst>
          </p:cNvPr>
          <p:cNvSpPr/>
          <p:nvPr/>
        </p:nvSpPr>
        <p:spPr>
          <a:xfrm>
            <a:off x="5843016" y="4435000"/>
            <a:ext cx="402336" cy="143219"/>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38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70831DE-3008-458E-89A7-3C2E1A216420}"/>
              </a:ext>
            </a:extLst>
          </p:cNvPr>
          <p:cNvGrpSpPr/>
          <p:nvPr/>
        </p:nvGrpSpPr>
        <p:grpSpPr>
          <a:xfrm>
            <a:off x="4237118" y="4097974"/>
            <a:ext cx="4837032" cy="2223153"/>
            <a:chOff x="2671482" y="2474259"/>
            <a:chExt cx="4365172" cy="2006281"/>
          </a:xfrm>
        </p:grpSpPr>
        <p:pic>
          <p:nvPicPr>
            <p:cNvPr id="17" name="Picture 4" descr="A screenshot of a social media post&#10;&#10;Description generated with very high confidence">
              <a:extLst>
                <a:ext uri="{FF2B5EF4-FFF2-40B4-BE49-F238E27FC236}">
                  <a16:creationId xmlns:a16="http://schemas.microsoft.com/office/drawing/2014/main" id="{AE99FD54-C5C3-46FC-B8E1-BB377528C45A}"/>
                </a:ext>
              </a:extLst>
            </p:cNvPr>
            <p:cNvPicPr>
              <a:picLocks noChangeAspect="1"/>
            </p:cNvPicPr>
            <p:nvPr/>
          </p:nvPicPr>
          <p:blipFill rotWithShape="1">
            <a:blip r:embed="rId2">
              <a:extLst>
                <a:ext uri="{28A0092B-C50C-407E-A947-70E740481C1C}">
                  <a14:useLocalDpi xmlns:a14="http://schemas.microsoft.com/office/drawing/2010/main" val="0"/>
                </a:ext>
              </a:extLst>
            </a:blip>
            <a:srcRect l="19143" t="1839" r="50212" b="55203"/>
            <a:stretch/>
          </p:blipFill>
          <p:spPr>
            <a:xfrm>
              <a:off x="2671482" y="2474259"/>
              <a:ext cx="2232212" cy="1918447"/>
            </a:xfrm>
            <a:prstGeom prst="rect">
              <a:avLst/>
            </a:prstGeom>
          </p:spPr>
        </p:pic>
        <p:pic>
          <p:nvPicPr>
            <p:cNvPr id="19" name="Picture 4" descr="A screenshot of a social media post&#10;&#10;Description generated with very high confidence">
              <a:extLst>
                <a:ext uri="{FF2B5EF4-FFF2-40B4-BE49-F238E27FC236}">
                  <a16:creationId xmlns:a16="http://schemas.microsoft.com/office/drawing/2014/main" id="{4D8551C3-72A2-451A-8B6D-C1BA4133F1FE}"/>
                </a:ext>
              </a:extLst>
            </p:cNvPr>
            <p:cNvPicPr>
              <a:picLocks noChangeAspect="1"/>
            </p:cNvPicPr>
            <p:nvPr/>
          </p:nvPicPr>
          <p:blipFill rotWithShape="1">
            <a:blip r:embed="rId2">
              <a:extLst>
                <a:ext uri="{28A0092B-C50C-407E-A947-70E740481C1C}">
                  <a14:useLocalDpi xmlns:a14="http://schemas.microsoft.com/office/drawing/2010/main" val="0"/>
                </a:ext>
              </a:extLst>
            </a:blip>
            <a:srcRect l="56187" t="1839" r="12439" b="55203"/>
            <a:stretch/>
          </p:blipFill>
          <p:spPr>
            <a:xfrm>
              <a:off x="4751294" y="2562093"/>
              <a:ext cx="2285360" cy="1918447"/>
            </a:xfrm>
            <a:prstGeom prst="rect">
              <a:avLst/>
            </a:prstGeom>
          </p:spPr>
        </p:pic>
      </p:grpSp>
      <p:sp>
        <p:nvSpPr>
          <p:cNvPr id="2" name="Title 1">
            <a:extLst>
              <a:ext uri="{FF2B5EF4-FFF2-40B4-BE49-F238E27FC236}">
                <a16:creationId xmlns:a16="http://schemas.microsoft.com/office/drawing/2014/main" id="{6FB63B02-5D9B-40BD-AB27-944005EC8DAD}"/>
              </a:ext>
            </a:extLst>
          </p:cNvPr>
          <p:cNvSpPr>
            <a:spLocks noGrp="1"/>
          </p:cNvSpPr>
          <p:nvPr>
            <p:ph type="title"/>
          </p:nvPr>
        </p:nvSpPr>
        <p:spPr/>
        <p:txBody>
          <a:bodyPr>
            <a:normAutofit/>
          </a:bodyPr>
          <a:lstStyle/>
          <a:p>
            <a:r>
              <a:rPr lang="en-US" b="1" dirty="0"/>
              <a:t>Activity A: What’s my </a:t>
            </a:r>
            <a:r>
              <a:rPr lang="en-US" b="1" dirty="0" err="1"/>
              <a:t>sim_folder</a:t>
            </a:r>
            <a:r>
              <a:rPr lang="en-US" b="1" dirty="0"/>
              <a:t>?</a:t>
            </a:r>
          </a:p>
        </p:txBody>
      </p:sp>
      <p:sp>
        <p:nvSpPr>
          <p:cNvPr id="5" name="TextBox 4">
            <a:extLst>
              <a:ext uri="{FF2B5EF4-FFF2-40B4-BE49-F238E27FC236}">
                <a16:creationId xmlns:a16="http://schemas.microsoft.com/office/drawing/2014/main" id="{4A7A5103-7658-40BB-AC6C-CF9600179D4D}"/>
              </a:ext>
            </a:extLst>
          </p:cNvPr>
          <p:cNvSpPr txBox="1"/>
          <p:nvPr/>
        </p:nvSpPr>
        <p:spPr>
          <a:xfrm>
            <a:off x="567713" y="1355290"/>
            <a:ext cx="8310220" cy="2708434"/>
          </a:xfrm>
          <a:prstGeom prst="rect">
            <a:avLst/>
          </a:prstGeom>
          <a:solidFill>
            <a:schemeClr val="bg1"/>
          </a:solidFill>
          <a:ln w="19050">
            <a:noFill/>
          </a:ln>
        </p:spPr>
        <p:txBody>
          <a:bodyPr wrap="square" rtlCol="0">
            <a:spAutoFit/>
          </a:bodyPr>
          <a:lstStyle/>
          <a:p>
            <a:r>
              <a:rPr lang="en-US" sz="1600" dirty="0"/>
              <a:t>In Activity A, you need to set your </a:t>
            </a:r>
            <a:r>
              <a:rPr lang="en-US" sz="1600" dirty="0" err="1"/>
              <a:t>sim_folder</a:t>
            </a:r>
            <a:r>
              <a:rPr lang="en-US" sz="1600" dirty="0"/>
              <a:t> so that R knows where to find the module folders for your focal lake on </a:t>
            </a:r>
            <a:r>
              <a:rPr lang="en-US" sz="1600" i="1" dirty="0"/>
              <a:t>your </a:t>
            </a:r>
            <a:r>
              <a:rPr lang="en-US" sz="1600" dirty="0"/>
              <a:t>computer!</a:t>
            </a:r>
          </a:p>
          <a:p>
            <a:endParaRPr lang="en-US" sz="1000" dirty="0"/>
          </a:p>
          <a:p>
            <a:r>
              <a:rPr lang="en-US" sz="1600" dirty="0"/>
              <a:t>To find your folder path: </a:t>
            </a:r>
          </a:p>
          <a:p>
            <a:pPr marL="342900" indent="-342900">
              <a:buAutoNum type="arabicParenR"/>
            </a:pPr>
            <a:r>
              <a:rPr lang="en-US" sz="1600" dirty="0"/>
              <a:t>Navigate to the 'teleconnections' folder on your Desktop, then open the Lakes folder</a:t>
            </a:r>
          </a:p>
          <a:p>
            <a:pPr marL="342900" indent="-342900">
              <a:buAutoNum type="arabicParenR"/>
            </a:pPr>
            <a:r>
              <a:rPr lang="en-US" sz="1600" dirty="0"/>
              <a:t>Right click on the folder that matches your model lake,  then select Properties (Windows) or Get Info (Mac)</a:t>
            </a:r>
          </a:p>
          <a:p>
            <a:pPr marL="342900" indent="-342900">
              <a:buAutoNum type="arabicParenR"/>
            </a:pPr>
            <a:r>
              <a:rPr lang="en-US" sz="1600" dirty="0"/>
              <a:t>Look under Location (Windows) or Where (Mac) to find your folder path (examples below):</a:t>
            </a:r>
          </a:p>
          <a:p>
            <a:pPr marL="800100" lvl="1" indent="-342900">
              <a:buFont typeface="Arial" panose="020B0604020202020204" pitchFamily="34" charset="0"/>
              <a:buChar char="•"/>
            </a:pPr>
            <a:r>
              <a:rPr lang="en-US" sz="1600" dirty="0"/>
              <a:t>Windows: Users/KJF/Desktop/teleconnections/Lakes/Prairie Pothole </a:t>
            </a:r>
          </a:p>
          <a:p>
            <a:pPr marL="800100" lvl="1" indent="-342900">
              <a:buFont typeface="Arial" panose="020B0604020202020204" pitchFamily="34" charset="0"/>
              <a:buChar char="•"/>
            </a:pPr>
            <a:r>
              <a:rPr lang="en-US" sz="1600" dirty="0"/>
              <a:t>Mac: Users -&gt; </a:t>
            </a:r>
            <a:r>
              <a:rPr lang="en-US" sz="1600" dirty="0" err="1"/>
              <a:t>careylab</a:t>
            </a:r>
            <a:r>
              <a:rPr lang="en-US" sz="1600" dirty="0"/>
              <a:t> -&gt; Desktop -&gt; teleconnections -&gt; Lakes -&gt; Crampton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322" y="4063724"/>
            <a:ext cx="3986466" cy="2813976"/>
          </a:xfrm>
          <a:prstGeom prst="rect">
            <a:avLst/>
          </a:prstGeom>
        </p:spPr>
      </p:pic>
      <p:sp>
        <p:nvSpPr>
          <p:cNvPr id="12" name="Rectangle 11">
            <a:extLst>
              <a:ext uri="{FF2B5EF4-FFF2-40B4-BE49-F238E27FC236}">
                <a16:creationId xmlns:a16="http://schemas.microsoft.com/office/drawing/2014/main" id="{4C54C6EC-1FCF-4872-AE5C-C828A2857D1C}"/>
              </a:ext>
            </a:extLst>
          </p:cNvPr>
          <p:cNvSpPr/>
          <p:nvPr/>
        </p:nvSpPr>
        <p:spPr>
          <a:xfrm>
            <a:off x="1896508" y="5530896"/>
            <a:ext cx="2065892" cy="1847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B1AF753-7E56-4D6C-90AC-98A4D9A99B6F}"/>
              </a:ext>
            </a:extLst>
          </p:cNvPr>
          <p:cNvSpPr txBox="1"/>
          <p:nvPr/>
        </p:nvSpPr>
        <p:spPr>
          <a:xfrm>
            <a:off x="127481" y="6304002"/>
            <a:ext cx="4090307" cy="553998"/>
          </a:xfrm>
          <a:prstGeom prst="rect">
            <a:avLst/>
          </a:prstGeom>
          <a:solidFill>
            <a:schemeClr val="bg1"/>
          </a:solidFill>
          <a:ln w="19050">
            <a:solidFill>
              <a:srgbClr val="FF0000"/>
            </a:solidFill>
          </a:ln>
        </p:spPr>
        <p:txBody>
          <a:bodyPr wrap="square" rtlCol="0">
            <a:spAutoFit/>
          </a:bodyPr>
          <a:lstStyle/>
          <a:p>
            <a:r>
              <a:rPr lang="en-US" sz="1500" dirty="0"/>
              <a:t>In the R script, make sure you use the / dash, not \ (which is what Windows will show you!)</a:t>
            </a:r>
          </a:p>
        </p:txBody>
      </p:sp>
      <p:cxnSp>
        <p:nvCxnSpPr>
          <p:cNvPr id="18" name="Straight Arrow Connector 17">
            <a:extLst>
              <a:ext uri="{FF2B5EF4-FFF2-40B4-BE49-F238E27FC236}">
                <a16:creationId xmlns:a16="http://schemas.microsoft.com/office/drawing/2014/main" id="{1B1B84B1-0BB0-406C-ACCD-C12E087222F7}"/>
              </a:ext>
            </a:extLst>
          </p:cNvPr>
          <p:cNvCxnSpPr>
            <a:cxnSpLocks/>
            <a:stCxn id="13" idx="0"/>
            <a:endCxn id="12" idx="2"/>
          </p:cNvCxnSpPr>
          <p:nvPr/>
        </p:nvCxnSpPr>
        <p:spPr>
          <a:xfrm flipV="1">
            <a:off x="2172635" y="5715625"/>
            <a:ext cx="756819" cy="5883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C54C6EC-1FCF-4872-AE5C-C828A2857D1C}"/>
              </a:ext>
            </a:extLst>
          </p:cNvPr>
          <p:cNvSpPr/>
          <p:nvPr/>
        </p:nvSpPr>
        <p:spPr>
          <a:xfrm>
            <a:off x="6642847" y="5407439"/>
            <a:ext cx="2198049" cy="2469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B1AF753-7E56-4D6C-90AC-98A4D9A99B6F}"/>
              </a:ext>
            </a:extLst>
          </p:cNvPr>
          <p:cNvSpPr txBox="1"/>
          <p:nvPr/>
        </p:nvSpPr>
        <p:spPr>
          <a:xfrm>
            <a:off x="4722789" y="6284577"/>
            <a:ext cx="4384018" cy="553998"/>
          </a:xfrm>
          <a:prstGeom prst="rect">
            <a:avLst/>
          </a:prstGeom>
          <a:solidFill>
            <a:schemeClr val="bg1"/>
          </a:solidFill>
          <a:ln w="19050">
            <a:solidFill>
              <a:srgbClr val="FF0000"/>
            </a:solidFill>
          </a:ln>
        </p:spPr>
        <p:txBody>
          <a:bodyPr wrap="square" rtlCol="0">
            <a:spAutoFit/>
          </a:bodyPr>
          <a:lstStyle/>
          <a:p>
            <a:r>
              <a:rPr lang="en-US" sz="1500" dirty="0"/>
              <a:t>In the R script, make sure you use the / dash, not an arrow (which is what Mac will show you!)</a:t>
            </a:r>
          </a:p>
        </p:txBody>
      </p:sp>
      <p:cxnSp>
        <p:nvCxnSpPr>
          <p:cNvPr id="26" name="Straight Arrow Connector 25">
            <a:extLst>
              <a:ext uri="{FF2B5EF4-FFF2-40B4-BE49-F238E27FC236}">
                <a16:creationId xmlns:a16="http://schemas.microsoft.com/office/drawing/2014/main" id="{1B1B84B1-0BB0-406C-ACCD-C12E087222F7}"/>
              </a:ext>
            </a:extLst>
          </p:cNvPr>
          <p:cNvCxnSpPr>
            <a:cxnSpLocks/>
            <a:stCxn id="25" idx="0"/>
            <a:endCxn id="24" idx="2"/>
          </p:cNvCxnSpPr>
          <p:nvPr/>
        </p:nvCxnSpPr>
        <p:spPr>
          <a:xfrm flipV="1">
            <a:off x="6914798" y="5654352"/>
            <a:ext cx="827074" cy="6302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015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01883"/>
            <a:ext cx="8077200" cy="2733675"/>
          </a:xfrm>
          <a:prstGeom prst="rect">
            <a:avLst/>
          </a:prstGeom>
        </p:spPr>
      </p:pic>
      <p:sp>
        <p:nvSpPr>
          <p:cNvPr id="2" name="Title 1">
            <a:extLst>
              <a:ext uri="{FF2B5EF4-FFF2-40B4-BE49-F238E27FC236}">
                <a16:creationId xmlns:a16="http://schemas.microsoft.com/office/drawing/2014/main" id="{6FB63B02-5D9B-40BD-AB27-944005EC8DAD}"/>
              </a:ext>
            </a:extLst>
          </p:cNvPr>
          <p:cNvSpPr>
            <a:spLocks noGrp="1"/>
          </p:cNvSpPr>
          <p:nvPr>
            <p:ph type="title"/>
          </p:nvPr>
        </p:nvSpPr>
        <p:spPr/>
        <p:txBody>
          <a:bodyPr>
            <a:normAutofit/>
          </a:bodyPr>
          <a:lstStyle/>
          <a:p>
            <a:r>
              <a:rPr lang="en-US" b="1" dirty="0"/>
              <a:t>Activity A: What’s my </a:t>
            </a:r>
            <a:r>
              <a:rPr lang="en-US" b="1" dirty="0" err="1"/>
              <a:t>sim_folder</a:t>
            </a:r>
            <a:r>
              <a:rPr lang="en-US" b="1" dirty="0"/>
              <a:t>?</a:t>
            </a:r>
          </a:p>
        </p:txBody>
      </p:sp>
      <p:sp>
        <p:nvSpPr>
          <p:cNvPr id="5" name="TextBox 4">
            <a:extLst>
              <a:ext uri="{FF2B5EF4-FFF2-40B4-BE49-F238E27FC236}">
                <a16:creationId xmlns:a16="http://schemas.microsoft.com/office/drawing/2014/main" id="{4A7A5103-7658-40BB-AC6C-CF9600179D4D}"/>
              </a:ext>
            </a:extLst>
          </p:cNvPr>
          <p:cNvSpPr txBox="1"/>
          <p:nvPr/>
        </p:nvSpPr>
        <p:spPr>
          <a:xfrm>
            <a:off x="567713" y="1649204"/>
            <a:ext cx="8310220" cy="923330"/>
          </a:xfrm>
          <a:prstGeom prst="rect">
            <a:avLst/>
          </a:prstGeom>
          <a:solidFill>
            <a:schemeClr val="bg1"/>
          </a:solidFill>
          <a:ln w="19050">
            <a:noFill/>
          </a:ln>
        </p:spPr>
        <p:txBody>
          <a:bodyPr wrap="square" rtlCol="0">
            <a:spAutoFit/>
          </a:bodyPr>
          <a:lstStyle/>
          <a:p>
            <a:r>
              <a:rPr lang="en-US" dirty="0"/>
              <a:t>In the R script, you will need to change the part after Users/ to give the name of your computer (e.g., my computer name is </a:t>
            </a:r>
            <a:r>
              <a:rPr lang="en-US" dirty="0" err="1"/>
              <a:t>cayelan</a:t>
            </a:r>
            <a:r>
              <a:rPr lang="en-US" dirty="0"/>
              <a:t>, but yours will be different!) AND change the </a:t>
            </a:r>
            <a:r>
              <a:rPr lang="en-US" dirty="0" err="1"/>
              <a:t>LakeName</a:t>
            </a:r>
            <a:r>
              <a:rPr lang="en-US" dirty="0"/>
              <a:t> part to match the name of your model lake’s folder.</a:t>
            </a:r>
          </a:p>
        </p:txBody>
      </p:sp>
      <p:cxnSp>
        <p:nvCxnSpPr>
          <p:cNvPr id="8" name="Straight Arrow Connector 7">
            <a:extLst>
              <a:ext uri="{FF2B5EF4-FFF2-40B4-BE49-F238E27FC236}">
                <a16:creationId xmlns:a16="http://schemas.microsoft.com/office/drawing/2014/main" id="{1B1B84B1-0BB0-406C-ACCD-C12E087222F7}"/>
              </a:ext>
            </a:extLst>
          </p:cNvPr>
          <p:cNvCxnSpPr>
            <a:cxnSpLocks/>
            <a:stCxn id="7" idx="0"/>
            <a:endCxn id="14" idx="2"/>
          </p:cNvCxnSpPr>
          <p:nvPr/>
        </p:nvCxnSpPr>
        <p:spPr>
          <a:xfrm flipH="1" flipV="1">
            <a:off x="2981210" y="4386614"/>
            <a:ext cx="1741613" cy="128920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C54C6EC-1FCF-4872-AE5C-C828A2857D1C}"/>
              </a:ext>
            </a:extLst>
          </p:cNvPr>
          <p:cNvSpPr/>
          <p:nvPr/>
        </p:nvSpPr>
        <p:spPr>
          <a:xfrm>
            <a:off x="2653163" y="4201885"/>
            <a:ext cx="656093" cy="1847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54C6EC-1FCF-4872-AE5C-C828A2857D1C}"/>
              </a:ext>
            </a:extLst>
          </p:cNvPr>
          <p:cNvSpPr/>
          <p:nvPr/>
        </p:nvSpPr>
        <p:spPr>
          <a:xfrm>
            <a:off x="5603193" y="4201885"/>
            <a:ext cx="656093" cy="1847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B1AF753-7E56-4D6C-90AC-98A4D9A99B6F}"/>
              </a:ext>
            </a:extLst>
          </p:cNvPr>
          <p:cNvSpPr txBox="1"/>
          <p:nvPr/>
        </p:nvSpPr>
        <p:spPr>
          <a:xfrm>
            <a:off x="1898636" y="5675820"/>
            <a:ext cx="5648374" cy="923330"/>
          </a:xfrm>
          <a:prstGeom prst="rect">
            <a:avLst/>
          </a:prstGeom>
          <a:solidFill>
            <a:schemeClr val="bg1"/>
          </a:solidFill>
          <a:ln w="19050">
            <a:solidFill>
              <a:srgbClr val="FF0000"/>
            </a:solidFill>
          </a:ln>
        </p:spPr>
        <p:txBody>
          <a:bodyPr wrap="square" rtlCol="0">
            <a:spAutoFit/>
          </a:bodyPr>
          <a:lstStyle/>
          <a:p>
            <a:r>
              <a:rPr lang="en-US" dirty="0"/>
              <a:t>If you don’t change these two parts of the </a:t>
            </a:r>
            <a:r>
              <a:rPr lang="en-US" dirty="0" err="1"/>
              <a:t>sim_folder</a:t>
            </a:r>
            <a:r>
              <a:rPr lang="en-US" dirty="0"/>
              <a:t> file path, your model won’t run because R won’t know where to look for your files!</a:t>
            </a:r>
          </a:p>
        </p:txBody>
      </p:sp>
      <p:cxnSp>
        <p:nvCxnSpPr>
          <p:cNvPr id="13" name="Straight Arrow Connector 12">
            <a:extLst>
              <a:ext uri="{FF2B5EF4-FFF2-40B4-BE49-F238E27FC236}">
                <a16:creationId xmlns:a16="http://schemas.microsoft.com/office/drawing/2014/main" id="{1B1B84B1-0BB0-406C-ACCD-C12E087222F7}"/>
              </a:ext>
            </a:extLst>
          </p:cNvPr>
          <p:cNvCxnSpPr>
            <a:cxnSpLocks/>
            <a:stCxn id="7" idx="0"/>
            <a:endCxn id="9" idx="2"/>
          </p:cNvCxnSpPr>
          <p:nvPr/>
        </p:nvCxnSpPr>
        <p:spPr>
          <a:xfrm flipV="1">
            <a:off x="4722823" y="4386614"/>
            <a:ext cx="1208417" cy="128920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929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cap="small" dirty="0"/>
              <a:t>Macrosystems eddie: </a:t>
            </a:r>
            <a:br>
              <a:rPr lang="en-US" sz="4000" b="1" cap="small" dirty="0"/>
            </a:br>
            <a:r>
              <a:rPr lang="en-US" sz="4000" b="1" cap="small" dirty="0"/>
              <a:t>GLM Troubleshooting tips</a:t>
            </a:r>
          </a:p>
        </p:txBody>
      </p:sp>
      <p:pic>
        <p:nvPicPr>
          <p:cNvPr id="1026" name="Picture 2" descr="Image result for err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5700" y="405765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940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40DE59-E783-4BA3-BE6F-4D110C0D4750}"/>
              </a:ext>
            </a:extLst>
          </p:cNvPr>
          <p:cNvSpPr>
            <a:spLocks noGrp="1"/>
          </p:cNvSpPr>
          <p:nvPr>
            <p:ph type="title"/>
          </p:nvPr>
        </p:nvSpPr>
        <p:spPr/>
        <p:txBody>
          <a:bodyPr/>
          <a:lstStyle/>
          <a:p>
            <a:r>
              <a:rPr lang="en-US" b="1" dirty="0"/>
              <a:t>Having trouble?</a:t>
            </a:r>
          </a:p>
        </p:txBody>
      </p:sp>
      <p:sp>
        <p:nvSpPr>
          <p:cNvPr id="5" name="Content Placeholder 4">
            <a:extLst>
              <a:ext uri="{FF2B5EF4-FFF2-40B4-BE49-F238E27FC236}">
                <a16:creationId xmlns:a16="http://schemas.microsoft.com/office/drawing/2014/main" id="{C002E1C4-E9C3-48FA-B8B7-5F8D9A4FB9F2}"/>
              </a:ext>
            </a:extLst>
          </p:cNvPr>
          <p:cNvSpPr>
            <a:spLocks noGrp="1"/>
          </p:cNvSpPr>
          <p:nvPr>
            <p:ph idx="1"/>
          </p:nvPr>
        </p:nvSpPr>
        <p:spPr>
          <a:xfrm>
            <a:off x="457200" y="1524000"/>
            <a:ext cx="8229600" cy="5334000"/>
          </a:xfrm>
        </p:spPr>
        <p:txBody>
          <a:bodyPr>
            <a:normAutofit/>
          </a:bodyPr>
          <a:lstStyle/>
          <a:p>
            <a:pPr marL="0" indent="0">
              <a:buNone/>
            </a:pPr>
            <a:r>
              <a:rPr lang="en-US" sz="2200" dirty="0"/>
              <a:t>If you’re having trouble running the Macrosystems EDDIE module, first double-check that you have the latest version of R!</a:t>
            </a:r>
          </a:p>
          <a:p>
            <a:r>
              <a:rPr lang="en-US" sz="1900" dirty="0"/>
              <a:t>Go to </a:t>
            </a:r>
            <a:r>
              <a:rPr lang="en-US" sz="1900" dirty="0">
                <a:hlinkClick r:id="rId3"/>
              </a:rPr>
              <a:t>https://www.r-project.org/</a:t>
            </a:r>
            <a:r>
              <a:rPr lang="en-US" sz="1900" dirty="0"/>
              <a:t> and make sure that the version listed on the home page matches the version that opens when you open RStudio</a:t>
            </a:r>
          </a:p>
          <a:p>
            <a:endParaRPr lang="en-US" sz="2100" dirty="0"/>
          </a:p>
          <a:p>
            <a:endParaRPr lang="en-US" sz="2100" dirty="0"/>
          </a:p>
          <a:p>
            <a:endParaRPr lang="en-US" sz="2100" dirty="0"/>
          </a:p>
          <a:p>
            <a:endParaRPr lang="en-US" sz="2100" dirty="0"/>
          </a:p>
          <a:p>
            <a:endParaRPr lang="en-US" sz="2100" dirty="0"/>
          </a:p>
          <a:p>
            <a:endParaRPr lang="en-US" sz="2100" dirty="0"/>
          </a:p>
          <a:p>
            <a:endParaRPr lang="en-US" sz="2100" dirty="0"/>
          </a:p>
          <a:p>
            <a:endParaRPr lang="en-US" sz="2100" dirty="0"/>
          </a:p>
          <a:p>
            <a:r>
              <a:rPr lang="en-US" sz="1900" dirty="0"/>
              <a:t>If it doesn’t match, close RStudio, download and install the new version of R, then reopen RStudio and the </a:t>
            </a:r>
            <a:r>
              <a:rPr lang="en-US" sz="1900" dirty="0" err="1"/>
              <a:t>Teleconnections_R_Script.R</a:t>
            </a:r>
            <a:r>
              <a:rPr lang="en-US" sz="1900" dirty="0"/>
              <a:t> file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969495"/>
            <a:ext cx="3080657" cy="2679963"/>
          </a:xfrm>
          <a:prstGeom prst="rect">
            <a:avLst/>
          </a:prstGeom>
        </p:spPr>
      </p:pic>
      <p:sp>
        <p:nvSpPr>
          <p:cNvPr id="9" name="Rectangle 8">
            <a:extLst>
              <a:ext uri="{FF2B5EF4-FFF2-40B4-BE49-F238E27FC236}">
                <a16:creationId xmlns:a16="http://schemas.microsoft.com/office/drawing/2014/main" id="{4C54C6EC-1FCF-4872-AE5C-C828A2857D1C}"/>
              </a:ext>
            </a:extLst>
          </p:cNvPr>
          <p:cNvSpPr/>
          <p:nvPr/>
        </p:nvSpPr>
        <p:spPr>
          <a:xfrm>
            <a:off x="1143451" y="5344885"/>
            <a:ext cx="2276024" cy="3045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4750" y="3300412"/>
            <a:ext cx="4972050" cy="1171575"/>
          </a:xfrm>
          <a:prstGeom prst="rect">
            <a:avLst/>
          </a:prstGeom>
        </p:spPr>
      </p:pic>
      <p:sp>
        <p:nvSpPr>
          <p:cNvPr id="11" name="Rectangle 10">
            <a:extLst>
              <a:ext uri="{FF2B5EF4-FFF2-40B4-BE49-F238E27FC236}">
                <a16:creationId xmlns:a16="http://schemas.microsoft.com/office/drawing/2014/main" id="{4C54C6EC-1FCF-4872-AE5C-C828A2857D1C}"/>
              </a:ext>
            </a:extLst>
          </p:cNvPr>
          <p:cNvSpPr/>
          <p:nvPr/>
        </p:nvSpPr>
        <p:spPr>
          <a:xfrm>
            <a:off x="3714750" y="3884385"/>
            <a:ext cx="3829050" cy="1923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1B1B84B1-0BB0-406C-ACCD-C12E087222F7}"/>
              </a:ext>
            </a:extLst>
          </p:cNvPr>
          <p:cNvCxnSpPr>
            <a:cxnSpLocks/>
            <a:stCxn id="13" idx="0"/>
            <a:endCxn id="9" idx="3"/>
          </p:cNvCxnSpPr>
          <p:nvPr/>
        </p:nvCxnSpPr>
        <p:spPr>
          <a:xfrm flipH="1">
            <a:off x="3419475" y="4776034"/>
            <a:ext cx="3189116" cy="7211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B1AF753-7E56-4D6C-90AC-98A4D9A99B6F}"/>
              </a:ext>
            </a:extLst>
          </p:cNvPr>
          <p:cNvSpPr txBox="1"/>
          <p:nvPr/>
        </p:nvSpPr>
        <p:spPr>
          <a:xfrm>
            <a:off x="4271394" y="4776034"/>
            <a:ext cx="4674394" cy="830997"/>
          </a:xfrm>
          <a:prstGeom prst="rect">
            <a:avLst/>
          </a:prstGeom>
          <a:solidFill>
            <a:schemeClr val="bg1"/>
          </a:solidFill>
          <a:ln w="19050">
            <a:solidFill>
              <a:srgbClr val="FF0000"/>
            </a:solidFill>
          </a:ln>
        </p:spPr>
        <p:txBody>
          <a:bodyPr wrap="square" rtlCol="0">
            <a:spAutoFit/>
          </a:bodyPr>
          <a:lstStyle/>
          <a:p>
            <a:r>
              <a:rPr lang="en-US" sz="1600" dirty="0"/>
              <a:t>These versions </a:t>
            </a:r>
            <a:r>
              <a:rPr lang="en-US" sz="1600" b="1" dirty="0"/>
              <a:t>must </a:t>
            </a:r>
            <a:r>
              <a:rPr lang="en-US" sz="1600" dirty="0"/>
              <a:t>match! </a:t>
            </a:r>
          </a:p>
          <a:p>
            <a:r>
              <a:rPr lang="en-US" sz="1600" dirty="0"/>
              <a:t>Otherwise you’ll get error messages when downloading packages to run the GLM model</a:t>
            </a:r>
          </a:p>
        </p:txBody>
      </p:sp>
      <p:cxnSp>
        <p:nvCxnSpPr>
          <p:cNvPr id="14" name="Straight Arrow Connector 13">
            <a:extLst>
              <a:ext uri="{FF2B5EF4-FFF2-40B4-BE49-F238E27FC236}">
                <a16:creationId xmlns:a16="http://schemas.microsoft.com/office/drawing/2014/main" id="{1B1B84B1-0BB0-406C-ACCD-C12E087222F7}"/>
              </a:ext>
            </a:extLst>
          </p:cNvPr>
          <p:cNvCxnSpPr>
            <a:cxnSpLocks/>
            <a:stCxn id="13" idx="0"/>
            <a:endCxn id="11" idx="2"/>
          </p:cNvCxnSpPr>
          <p:nvPr/>
        </p:nvCxnSpPr>
        <p:spPr>
          <a:xfrm flipH="1" flipV="1">
            <a:off x="5629275" y="4076701"/>
            <a:ext cx="979316" cy="6993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09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3601"/>
            <a:ext cx="9144000" cy="990600"/>
          </a:xfrm>
        </p:spPr>
        <p:txBody>
          <a:bodyPr>
            <a:normAutofit/>
          </a:bodyPr>
          <a:lstStyle/>
          <a:p>
            <a:r>
              <a:rPr lang="en-US" sz="3000" b="1" dirty="0"/>
              <a:t> Error: </a:t>
            </a:r>
            <a:r>
              <a:rPr lang="en-US" sz="3000" b="1" dirty="0">
                <a:solidFill>
                  <a:srgbClr val="C00000"/>
                </a:solidFill>
                <a:latin typeface="Courier New" panose="02070309020205020404" pitchFamily="49" charset="0"/>
                <a:ea typeface="Times New Roman" panose="02020603050405020304" pitchFamily="18" charset="0"/>
              </a:rPr>
              <a:t>gml.exe had status 309</a:t>
            </a:r>
            <a:endParaRPr lang="en-US" sz="3000" b="1" dirty="0"/>
          </a:p>
        </p:txBody>
      </p:sp>
      <p:sp>
        <p:nvSpPr>
          <p:cNvPr id="6" name="Content Placeholder 2"/>
          <p:cNvSpPr>
            <a:spLocks noGrp="1"/>
          </p:cNvSpPr>
          <p:nvPr>
            <p:ph idx="1"/>
          </p:nvPr>
        </p:nvSpPr>
        <p:spPr>
          <a:xfrm>
            <a:off x="300037" y="1364201"/>
            <a:ext cx="8543925" cy="5341399"/>
          </a:xfrm>
        </p:spPr>
        <p:txBody>
          <a:bodyPr>
            <a:normAutofit/>
          </a:bodyPr>
          <a:lstStyle/>
          <a:p>
            <a:pPr marL="0" indent="0">
              <a:buNone/>
            </a:pPr>
            <a:r>
              <a:rPr lang="en-US" sz="2200" b="1" dirty="0">
                <a:latin typeface="+mj-lt"/>
              </a:rPr>
              <a:t>When does it happen? </a:t>
            </a:r>
          </a:p>
          <a:p>
            <a:pPr marL="285750" lvl="1" indent="-285750">
              <a:buFont typeface="Wingdings" panose="05000000000000000000" pitchFamily="2" charset="2"/>
              <a:buChar char="§"/>
            </a:pPr>
            <a:r>
              <a:rPr lang="en-US" sz="1800" dirty="0" err="1"/>
              <a:t>run_glm</a:t>
            </a:r>
            <a:r>
              <a:rPr lang="en-US" sz="1800" dirty="0"/>
              <a:t>(sim_folder, verbose=TRUE) </a:t>
            </a:r>
            <a:r>
              <a:rPr lang="en-US" dirty="0"/>
              <a:t>will start the GLM run, but you will likely get an error similar to: “</a:t>
            </a:r>
            <a:r>
              <a:rPr lang="en-US" sz="1800" dirty="0">
                <a:solidFill>
                  <a:srgbClr val="C00000"/>
                </a:solidFill>
                <a:latin typeface="Courier New" panose="02070309020205020404" pitchFamily="49" charset="0"/>
                <a:ea typeface="Times New Roman" panose="02020603050405020304" pitchFamily="18" charset="0"/>
              </a:rPr>
              <a:t>gml.exe had status 309</a:t>
            </a:r>
            <a:r>
              <a:rPr lang="en-US" dirty="0"/>
              <a:t>”</a:t>
            </a:r>
          </a:p>
          <a:p>
            <a:pPr marL="0" indent="0">
              <a:buNone/>
            </a:pPr>
            <a:endParaRPr lang="en-US" sz="600" b="1" dirty="0">
              <a:latin typeface="+mj-lt"/>
            </a:endParaRPr>
          </a:p>
          <a:p>
            <a:pPr marL="0" indent="0">
              <a:buNone/>
            </a:pPr>
            <a:r>
              <a:rPr lang="en-US" sz="2200" b="1" dirty="0"/>
              <a:t>Why? </a:t>
            </a:r>
          </a:p>
          <a:p>
            <a:pPr marL="284163" indent="-284163">
              <a:buFont typeface="Wingdings" panose="05000000000000000000" pitchFamily="2" charset="2"/>
              <a:buChar char="§"/>
            </a:pPr>
            <a:r>
              <a:rPr lang="en-US" sz="1800" dirty="0"/>
              <a:t>Problem with 32-bit vs. 64-bit R in Windows 10</a:t>
            </a:r>
          </a:p>
          <a:p>
            <a:pPr marL="0" indent="0">
              <a:buNone/>
            </a:pPr>
            <a:endParaRPr lang="en-US" sz="600" dirty="0"/>
          </a:p>
          <a:p>
            <a:pPr marL="0" indent="0">
              <a:buNone/>
            </a:pPr>
            <a:r>
              <a:rPr lang="en-US" sz="2200" b="1" dirty="0"/>
              <a:t>How to fix it: </a:t>
            </a:r>
          </a:p>
          <a:p>
            <a:pPr marL="342900" indent="-342900">
              <a:buFont typeface="+mj-lt"/>
              <a:buAutoNum type="arabicParenR"/>
            </a:pPr>
            <a:r>
              <a:rPr lang="en-US" sz="1800" dirty="0"/>
              <a:t>In the RStudio menu, click on Tools, then Global Options.</a:t>
            </a:r>
          </a:p>
          <a:p>
            <a:pPr marL="342900" indent="-342900">
              <a:buFont typeface="+mj-lt"/>
              <a:buAutoNum type="arabicParenR"/>
            </a:pPr>
            <a:r>
              <a:rPr lang="en-US" sz="1800" dirty="0"/>
              <a:t>In the General tab, check what R version RStudio is using (the first line at the top of the window). </a:t>
            </a:r>
          </a:p>
          <a:p>
            <a:pPr marL="342900" indent="-342900">
              <a:buFont typeface="+mj-lt"/>
              <a:buAutoNum type="arabicParenR"/>
            </a:pPr>
            <a:r>
              <a:rPr lang="en-US" sz="1800" dirty="0"/>
              <a:t>If the selected version starts with [Default] [64-bit], try pressing Change and selecting the [Default] [32-bit] option. You will then need to restart RStudio and try the script again. </a:t>
            </a:r>
            <a:endParaRPr lang="en-US" sz="2200" b="1" dirty="0"/>
          </a:p>
        </p:txBody>
      </p:sp>
    </p:spTree>
    <p:extLst>
      <p:ext uri="{BB962C8B-B14F-4D97-AF65-F5344CB8AC3E}">
        <p14:creationId xmlns:p14="http://schemas.microsoft.com/office/powerpoint/2010/main" val="108363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40DE59-E783-4BA3-BE6F-4D110C0D4750}"/>
              </a:ext>
            </a:extLst>
          </p:cNvPr>
          <p:cNvSpPr>
            <a:spLocks noGrp="1"/>
          </p:cNvSpPr>
          <p:nvPr>
            <p:ph type="title"/>
          </p:nvPr>
        </p:nvSpPr>
        <p:spPr/>
        <p:txBody>
          <a:bodyPr/>
          <a:lstStyle/>
          <a:p>
            <a:r>
              <a:rPr lang="en-US" b="1" dirty="0"/>
              <a:t>R and RStudio</a:t>
            </a:r>
          </a:p>
        </p:txBody>
      </p:sp>
      <p:sp>
        <p:nvSpPr>
          <p:cNvPr id="10" name="Text Placeholder 9">
            <a:extLst>
              <a:ext uri="{FF2B5EF4-FFF2-40B4-BE49-F238E27FC236}">
                <a16:creationId xmlns:a16="http://schemas.microsoft.com/office/drawing/2014/main" id="{C9EEAB19-15BC-4EB2-9E52-4D8E46568637}"/>
              </a:ext>
            </a:extLst>
          </p:cNvPr>
          <p:cNvSpPr>
            <a:spLocks noGrp="1"/>
          </p:cNvSpPr>
          <p:nvPr>
            <p:ph type="body" idx="1"/>
          </p:nvPr>
        </p:nvSpPr>
        <p:spPr/>
        <p:txBody>
          <a:bodyPr/>
          <a:lstStyle/>
          <a:p>
            <a:r>
              <a:rPr lang="en-US" b="1" dirty="0"/>
              <a:t>R</a:t>
            </a:r>
          </a:p>
        </p:txBody>
      </p:sp>
      <p:sp>
        <p:nvSpPr>
          <p:cNvPr id="11" name="Content Placeholder 10">
            <a:extLst>
              <a:ext uri="{FF2B5EF4-FFF2-40B4-BE49-F238E27FC236}">
                <a16:creationId xmlns:a16="http://schemas.microsoft.com/office/drawing/2014/main" id="{D861C80C-9950-480B-96F1-00F7E6C08D02}"/>
              </a:ext>
            </a:extLst>
          </p:cNvPr>
          <p:cNvSpPr>
            <a:spLocks noGrp="1"/>
          </p:cNvSpPr>
          <p:nvPr>
            <p:ph sz="half" idx="2"/>
          </p:nvPr>
        </p:nvSpPr>
        <p:spPr>
          <a:xfrm>
            <a:off x="457200" y="2546636"/>
            <a:ext cx="3931920" cy="3843051"/>
          </a:xfrm>
        </p:spPr>
        <p:txBody>
          <a:bodyPr/>
          <a:lstStyle/>
          <a:p>
            <a:r>
              <a:rPr lang="en-US" dirty="0"/>
              <a:t>Statistical environment</a:t>
            </a:r>
          </a:p>
        </p:txBody>
      </p:sp>
      <p:sp>
        <p:nvSpPr>
          <p:cNvPr id="12" name="Text Placeholder 11">
            <a:extLst>
              <a:ext uri="{FF2B5EF4-FFF2-40B4-BE49-F238E27FC236}">
                <a16:creationId xmlns:a16="http://schemas.microsoft.com/office/drawing/2014/main" id="{548F5622-A420-4A3C-8F0E-C9940A55D132}"/>
              </a:ext>
            </a:extLst>
          </p:cNvPr>
          <p:cNvSpPr>
            <a:spLocks noGrp="1"/>
          </p:cNvSpPr>
          <p:nvPr>
            <p:ph type="body" sz="quarter" idx="3"/>
          </p:nvPr>
        </p:nvSpPr>
        <p:spPr/>
        <p:txBody>
          <a:bodyPr/>
          <a:lstStyle/>
          <a:p>
            <a:r>
              <a:rPr lang="en-US" b="1" dirty="0"/>
              <a:t>RStudio</a:t>
            </a:r>
          </a:p>
        </p:txBody>
      </p:sp>
      <p:sp>
        <p:nvSpPr>
          <p:cNvPr id="13" name="Content Placeholder 12">
            <a:extLst>
              <a:ext uri="{FF2B5EF4-FFF2-40B4-BE49-F238E27FC236}">
                <a16:creationId xmlns:a16="http://schemas.microsoft.com/office/drawing/2014/main" id="{1E3850A7-23CB-463A-8A1C-4DAD1C802708}"/>
              </a:ext>
            </a:extLst>
          </p:cNvPr>
          <p:cNvSpPr>
            <a:spLocks noGrp="1"/>
          </p:cNvSpPr>
          <p:nvPr>
            <p:ph sz="quarter" idx="4"/>
          </p:nvPr>
        </p:nvSpPr>
        <p:spPr>
          <a:xfrm>
            <a:off x="4754880" y="2546636"/>
            <a:ext cx="3915395" cy="3843052"/>
          </a:xfrm>
        </p:spPr>
        <p:txBody>
          <a:bodyPr/>
          <a:lstStyle/>
          <a:p>
            <a:r>
              <a:rPr lang="en-US" dirty="0"/>
              <a:t>Point and click program for using R in one place </a:t>
            </a:r>
          </a:p>
          <a:p>
            <a:pPr lvl="1"/>
            <a:r>
              <a:rPr lang="en-US" dirty="0"/>
              <a:t>Run code</a:t>
            </a:r>
          </a:p>
          <a:p>
            <a:pPr lvl="1"/>
            <a:r>
              <a:rPr lang="en-US" dirty="0"/>
              <a:t>Visualize plots</a:t>
            </a:r>
          </a:p>
          <a:p>
            <a:pPr lvl="1"/>
            <a:r>
              <a:rPr lang="en-US" dirty="0"/>
              <a:t>Access files</a:t>
            </a:r>
          </a:p>
        </p:txBody>
      </p:sp>
      <p:pic>
        <p:nvPicPr>
          <p:cNvPr id="14" name="Picture 2" descr="Image result for r">
            <a:extLst>
              <a:ext uri="{FF2B5EF4-FFF2-40B4-BE49-F238E27FC236}">
                <a16:creationId xmlns:a16="http://schemas.microsoft.com/office/drawing/2014/main" id="{3C7D1746-5B32-4D4D-AFCD-D80F0F6C3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148" y="1584937"/>
            <a:ext cx="806986" cy="8069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Image result for r statistical">
            <a:extLst>
              <a:ext uri="{FF2B5EF4-FFF2-40B4-BE49-F238E27FC236}">
                <a16:creationId xmlns:a16="http://schemas.microsoft.com/office/drawing/2014/main" id="{80A96DE8-FDEF-4DEF-99F5-DFCA9B47B6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87251"/>
            <a:ext cx="1038287" cy="80467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183B990D-0233-41BC-B97C-E1D1DACA7034}"/>
              </a:ext>
            </a:extLst>
          </p:cNvPr>
          <p:cNvSpPr txBox="1"/>
          <p:nvPr/>
        </p:nvSpPr>
        <p:spPr>
          <a:xfrm>
            <a:off x="236863" y="4660132"/>
            <a:ext cx="8670275" cy="2123658"/>
          </a:xfrm>
          <a:prstGeom prst="rect">
            <a:avLst/>
          </a:prstGeom>
          <a:solidFill>
            <a:schemeClr val="bg1"/>
          </a:solidFill>
          <a:ln w="28575">
            <a:solidFill>
              <a:schemeClr val="tx2">
                <a:lumMod val="75000"/>
              </a:schemeClr>
            </a:solidFill>
          </a:ln>
        </p:spPr>
        <p:txBody>
          <a:bodyPr wrap="square" rtlCol="0">
            <a:spAutoFit/>
          </a:bodyPr>
          <a:lstStyle/>
          <a:p>
            <a:r>
              <a:rPr lang="en-US" sz="2400" b="1" dirty="0">
                <a:solidFill>
                  <a:schemeClr val="tx2">
                    <a:lumMod val="75000"/>
                  </a:schemeClr>
                </a:solidFill>
              </a:rPr>
              <a:t>Check-in: </a:t>
            </a:r>
          </a:p>
          <a:p>
            <a:endParaRPr lang="en-US" sz="1200" dirty="0">
              <a:solidFill>
                <a:schemeClr val="tx2">
                  <a:lumMod val="75000"/>
                </a:schemeClr>
              </a:solidFill>
            </a:endParaRPr>
          </a:p>
          <a:p>
            <a:pPr marL="342900" indent="-342900">
              <a:buFont typeface="Arial" panose="020B0604020202020204" pitchFamily="34" charset="0"/>
              <a:buChar char="•"/>
            </a:pPr>
            <a:r>
              <a:rPr lang="en-US" sz="2400" dirty="0"/>
              <a:t>Have you downloaded </a:t>
            </a:r>
            <a:r>
              <a:rPr lang="en-US" sz="2400" b="1" i="1" dirty="0"/>
              <a:t>both</a:t>
            </a:r>
            <a:r>
              <a:rPr lang="en-US" sz="2400" i="1" dirty="0"/>
              <a:t> </a:t>
            </a:r>
            <a:r>
              <a:rPr lang="en-US" sz="2400" dirty="0"/>
              <a:t>R and RStudio? </a:t>
            </a:r>
          </a:p>
          <a:p>
            <a:pPr marL="342900" indent="-342900">
              <a:buFont typeface="Arial" panose="020B0604020202020204" pitchFamily="34" charset="0"/>
              <a:buChar char="•"/>
            </a:pPr>
            <a:r>
              <a:rPr lang="en-US" sz="2400" dirty="0"/>
              <a:t>Look in your Applications (Mac) or in the Start menu (Windows) to confirm this-- both programs should be listed. </a:t>
            </a:r>
          </a:p>
          <a:p>
            <a:pPr marL="342900" indent="-342900">
              <a:buFont typeface="Arial" panose="020B0604020202020204" pitchFamily="34" charset="0"/>
              <a:buChar char="•"/>
            </a:pPr>
            <a:r>
              <a:rPr lang="en-US" sz="2400" dirty="0"/>
              <a:t>If either program is missing, install it now! </a:t>
            </a:r>
          </a:p>
        </p:txBody>
      </p:sp>
    </p:spTree>
    <p:extLst>
      <p:ext uri="{BB962C8B-B14F-4D97-AF65-F5344CB8AC3E}">
        <p14:creationId xmlns:p14="http://schemas.microsoft.com/office/powerpoint/2010/main" val="2776889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3601"/>
            <a:ext cx="9144000" cy="990600"/>
          </a:xfrm>
        </p:spPr>
        <p:txBody>
          <a:bodyPr>
            <a:noAutofit/>
          </a:bodyPr>
          <a:lstStyle/>
          <a:p>
            <a:r>
              <a:rPr lang="en-US" sz="3000" b="1" dirty="0"/>
              <a:t> Error: </a:t>
            </a:r>
            <a:r>
              <a:rPr lang="en-US" sz="3000" b="1" dirty="0">
                <a:solidFill>
                  <a:srgbClr val="C00000"/>
                </a:solidFill>
                <a:latin typeface="Courier New" panose="02070309020205020404" pitchFamily="49" charset="0"/>
                <a:ea typeface="Times New Roman" panose="02020603050405020304" pitchFamily="18" charset="0"/>
              </a:rPr>
              <a:t>Day 2451636 (2000-04-01) not found</a:t>
            </a:r>
          </a:p>
        </p:txBody>
      </p:sp>
      <p:sp>
        <p:nvSpPr>
          <p:cNvPr id="3" name="Content Placeholder 2"/>
          <p:cNvSpPr>
            <a:spLocks noGrp="1"/>
          </p:cNvSpPr>
          <p:nvPr>
            <p:ph idx="1"/>
          </p:nvPr>
        </p:nvSpPr>
        <p:spPr>
          <a:xfrm>
            <a:off x="300037" y="1364201"/>
            <a:ext cx="8543925" cy="5341399"/>
          </a:xfrm>
        </p:spPr>
        <p:txBody>
          <a:bodyPr>
            <a:normAutofit/>
          </a:bodyPr>
          <a:lstStyle/>
          <a:p>
            <a:pPr marL="0" indent="0">
              <a:buNone/>
            </a:pPr>
            <a:r>
              <a:rPr lang="en-US" sz="2200" b="1" dirty="0">
                <a:latin typeface="+mj-lt"/>
              </a:rPr>
              <a:t>When does it happen? </a:t>
            </a:r>
          </a:p>
          <a:p>
            <a:pPr marL="285750" lvl="1" indent="-285750">
              <a:buFont typeface="Wingdings" panose="05000000000000000000" pitchFamily="2" charset="2"/>
              <a:buChar char="§"/>
            </a:pPr>
            <a:r>
              <a:rPr lang="en-US" sz="1800" dirty="0" err="1"/>
              <a:t>run_glm</a:t>
            </a:r>
            <a:r>
              <a:rPr lang="en-US" sz="1800" dirty="0"/>
              <a:t>(sim_folder, verbose=TRUE) </a:t>
            </a:r>
            <a:r>
              <a:rPr lang="en-US" dirty="0"/>
              <a:t>will start the GLM run, but you will likely get an error similar to: “</a:t>
            </a:r>
            <a:r>
              <a:rPr lang="en-US" sz="1800" dirty="0">
                <a:solidFill>
                  <a:srgbClr val="C00000"/>
                </a:solidFill>
                <a:latin typeface="Courier New" panose="02070309020205020404" pitchFamily="49" charset="0"/>
                <a:ea typeface="Times New Roman" panose="02020603050405020304" pitchFamily="18" charset="0"/>
              </a:rPr>
              <a:t>Day 2451636 (2000-04-01) not found</a:t>
            </a:r>
            <a:r>
              <a:rPr lang="en-US" dirty="0"/>
              <a:t>”</a:t>
            </a:r>
          </a:p>
          <a:p>
            <a:pPr marL="0" indent="0">
              <a:buNone/>
            </a:pPr>
            <a:endParaRPr lang="en-US" sz="600" b="1" dirty="0">
              <a:latin typeface="+mj-lt"/>
            </a:endParaRPr>
          </a:p>
          <a:p>
            <a:pPr marL="0" indent="0">
              <a:buNone/>
            </a:pPr>
            <a:r>
              <a:rPr lang="en-US" sz="2200" b="1" dirty="0"/>
              <a:t>Why? </a:t>
            </a:r>
          </a:p>
          <a:p>
            <a:pPr marL="284163" indent="-284163">
              <a:buFont typeface="Wingdings" panose="05000000000000000000" pitchFamily="2" charset="2"/>
              <a:buChar char="§"/>
            </a:pPr>
            <a:r>
              <a:rPr lang="en-US" sz="1800" dirty="0"/>
              <a:t>A GLM driver file (.csv) was opened in Excel, which corrupts the </a:t>
            </a:r>
            <a:r>
              <a:rPr lang="en-US" sz="1800" i="1" dirty="0"/>
              <a:t>time</a:t>
            </a:r>
            <a:r>
              <a:rPr lang="en-US" sz="1800" dirty="0"/>
              <a:t> column so it can’t be read by GLM</a:t>
            </a:r>
          </a:p>
          <a:p>
            <a:pPr marL="0" indent="0">
              <a:buNone/>
            </a:pPr>
            <a:endParaRPr lang="en-US" sz="600" dirty="0"/>
          </a:p>
          <a:p>
            <a:pPr marL="0" indent="0">
              <a:buNone/>
            </a:pPr>
            <a:r>
              <a:rPr lang="en-US" sz="2200" b="1" dirty="0"/>
              <a:t>How to fix it: </a:t>
            </a:r>
          </a:p>
          <a:p>
            <a:pPr marL="342900" indent="-342900">
              <a:buFont typeface="+mj-lt"/>
              <a:buAutoNum type="arabicParenR"/>
            </a:pPr>
            <a:r>
              <a:rPr lang="en-US" sz="1800" dirty="0"/>
              <a:t>Open the .csv file in Excel. Right click on the </a:t>
            </a:r>
            <a:r>
              <a:rPr lang="en-US" sz="1800" i="1" dirty="0"/>
              <a:t>time </a:t>
            </a:r>
            <a:r>
              <a:rPr lang="en-US" sz="1800" dirty="0"/>
              <a:t>column, then select Format.</a:t>
            </a:r>
          </a:p>
          <a:p>
            <a:pPr marL="342900" indent="-342900">
              <a:buFont typeface="+mj-lt"/>
              <a:buAutoNum type="arabicParenR"/>
            </a:pPr>
            <a:r>
              <a:rPr lang="en-US" sz="1800" dirty="0"/>
              <a:t>Choose Custom, then type in </a:t>
            </a:r>
            <a:r>
              <a:rPr lang="en-US" sz="1800" dirty="0" err="1">
                <a:solidFill>
                  <a:srgbClr val="C00000"/>
                </a:solidFill>
              </a:rPr>
              <a:t>YYYY</a:t>
            </a:r>
            <a:r>
              <a:rPr lang="en-US" sz="1800" dirty="0">
                <a:solidFill>
                  <a:srgbClr val="C00000"/>
                </a:solidFill>
              </a:rPr>
              <a:t>-MM-DD </a:t>
            </a:r>
            <a:r>
              <a:rPr lang="en-US" sz="1800" dirty="0" err="1">
                <a:solidFill>
                  <a:srgbClr val="C00000"/>
                </a:solidFill>
              </a:rPr>
              <a:t>HH:MM:SS</a:t>
            </a:r>
            <a:r>
              <a:rPr lang="en-US" sz="1800" dirty="0">
                <a:solidFill>
                  <a:srgbClr val="C00000"/>
                </a:solidFill>
              </a:rPr>
              <a:t> </a:t>
            </a:r>
            <a:r>
              <a:rPr lang="en-US" sz="1800" i="1" dirty="0"/>
              <a:t>exactly</a:t>
            </a:r>
            <a:r>
              <a:rPr lang="en-US" sz="1800" dirty="0"/>
              <a:t>. Save and close your .csv file.</a:t>
            </a:r>
          </a:p>
          <a:p>
            <a:pPr marL="342900" indent="-342900">
              <a:buFont typeface="+mj-lt"/>
              <a:buAutoNum type="arabicParenR"/>
            </a:pPr>
            <a:r>
              <a:rPr lang="en-US" sz="1800" dirty="0"/>
              <a:t>If you’re still having trouble with this error after reformatting the file, download a new copy of the files from the Module 3 website, and </a:t>
            </a:r>
            <a:r>
              <a:rPr lang="en-US" sz="1800" i="1" dirty="0"/>
              <a:t>do not open </a:t>
            </a:r>
            <a:r>
              <a:rPr lang="en-US" sz="1800" dirty="0"/>
              <a:t>any files in Excel.</a:t>
            </a:r>
            <a:endParaRPr lang="en-US" sz="2200" b="1" dirty="0"/>
          </a:p>
        </p:txBody>
      </p:sp>
    </p:spTree>
    <p:extLst>
      <p:ext uri="{BB962C8B-B14F-4D97-AF65-F5344CB8AC3E}">
        <p14:creationId xmlns:p14="http://schemas.microsoft.com/office/powerpoint/2010/main" val="2111421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3601"/>
            <a:ext cx="9144000" cy="990600"/>
          </a:xfrm>
        </p:spPr>
        <p:txBody>
          <a:bodyPr>
            <a:noAutofit/>
          </a:bodyPr>
          <a:lstStyle/>
          <a:p>
            <a:r>
              <a:rPr lang="en-US" sz="3000" b="1" dirty="0"/>
              <a:t> Error: </a:t>
            </a:r>
            <a:r>
              <a:rPr lang="en-US" sz="3000" b="1" dirty="0">
                <a:solidFill>
                  <a:srgbClr val="C00000"/>
                </a:solidFill>
                <a:latin typeface="Courier New" panose="02070309020205020404" pitchFamily="49" charset="0"/>
                <a:ea typeface="Times New Roman" panose="02020603050405020304" pitchFamily="18" charset="0"/>
              </a:rPr>
              <a:t>"MSVCR100.dll is missing"</a:t>
            </a:r>
          </a:p>
        </p:txBody>
      </p:sp>
      <p:sp>
        <p:nvSpPr>
          <p:cNvPr id="3" name="Content Placeholder 2"/>
          <p:cNvSpPr>
            <a:spLocks noGrp="1"/>
          </p:cNvSpPr>
          <p:nvPr>
            <p:ph idx="1"/>
          </p:nvPr>
        </p:nvSpPr>
        <p:spPr>
          <a:xfrm>
            <a:off x="300037" y="1364201"/>
            <a:ext cx="8543925" cy="5341399"/>
          </a:xfrm>
        </p:spPr>
        <p:txBody>
          <a:bodyPr>
            <a:normAutofit/>
          </a:bodyPr>
          <a:lstStyle/>
          <a:p>
            <a:pPr marL="0" indent="0">
              <a:buNone/>
            </a:pPr>
            <a:r>
              <a:rPr lang="en-US" sz="2200" b="1" dirty="0">
                <a:latin typeface="+mj-lt"/>
              </a:rPr>
              <a:t>When does it happen? </a:t>
            </a:r>
          </a:p>
          <a:p>
            <a:pPr marL="285750" lvl="1" indent="-285750">
              <a:buFont typeface="Wingdings" panose="05000000000000000000" pitchFamily="2" charset="2"/>
              <a:buChar char="§"/>
            </a:pPr>
            <a:r>
              <a:rPr lang="en-US" sz="1800" dirty="0"/>
              <a:t>When you try to run GLM commands, you receive the error: “</a:t>
            </a:r>
            <a:r>
              <a:rPr lang="en-US" sz="1800" dirty="0">
                <a:solidFill>
                  <a:srgbClr val="C00000"/>
                </a:solidFill>
                <a:latin typeface="Courier New" panose="02070309020205020404" pitchFamily="49" charset="0"/>
                <a:ea typeface="Times New Roman" panose="02020603050405020304" pitchFamily="18" charset="0"/>
              </a:rPr>
              <a:t>MSVCR100.dll is missing from your computer</a:t>
            </a:r>
            <a:r>
              <a:rPr lang="en-US" sz="1800" dirty="0"/>
              <a:t>” or “</a:t>
            </a:r>
            <a:r>
              <a:rPr lang="en-US" sz="1800" dirty="0">
                <a:solidFill>
                  <a:srgbClr val="C00000"/>
                </a:solidFill>
                <a:latin typeface="Courier New" panose="02070309020205020404" pitchFamily="49" charset="0"/>
                <a:ea typeface="Times New Roman" panose="02020603050405020304" pitchFamily="18" charset="0"/>
              </a:rPr>
              <a:t>The code execution cannot proceed because MSVCR100.dll was not found. Reinstalling the program may fix this problem</a:t>
            </a:r>
            <a:r>
              <a:rPr lang="en-US" sz="1800" dirty="0"/>
              <a:t>” </a:t>
            </a:r>
          </a:p>
          <a:p>
            <a:pPr marL="0" indent="0">
              <a:buNone/>
            </a:pPr>
            <a:endParaRPr lang="en-US" sz="600" b="1" dirty="0">
              <a:latin typeface="+mj-lt"/>
            </a:endParaRPr>
          </a:p>
          <a:p>
            <a:pPr marL="0" indent="0">
              <a:buNone/>
            </a:pPr>
            <a:r>
              <a:rPr lang="en-US" sz="2200" b="1" dirty="0"/>
              <a:t>Why? </a:t>
            </a:r>
          </a:p>
          <a:p>
            <a:pPr marL="284163" indent="-284163">
              <a:buFont typeface="Wingdings" panose="05000000000000000000" pitchFamily="2" charset="2"/>
              <a:buChar char="§"/>
            </a:pPr>
            <a:r>
              <a:rPr lang="en-US" sz="1800" dirty="0"/>
              <a:t>The MSVCR100.dll file is missing from your Windows C++ library</a:t>
            </a:r>
          </a:p>
          <a:p>
            <a:pPr marL="0" indent="0">
              <a:buNone/>
            </a:pPr>
            <a:endParaRPr lang="en-US" sz="600" dirty="0"/>
          </a:p>
          <a:p>
            <a:pPr marL="0" indent="0">
              <a:buNone/>
            </a:pPr>
            <a:r>
              <a:rPr lang="en-US" sz="2200" b="1" dirty="0"/>
              <a:t>How to fix it: </a:t>
            </a:r>
          </a:p>
          <a:p>
            <a:pPr marL="0" indent="0">
              <a:buNone/>
            </a:pPr>
            <a:r>
              <a:rPr lang="en-US" sz="1800" dirty="0"/>
              <a:t>The missing library (MSVCR100.dll) will need to be reinstalled on your computer. This is beyond the scope of Macrosystems EDDIE troubleshooting, and we recommend you check with a campus IT worker for help.</a:t>
            </a:r>
          </a:p>
          <a:p>
            <a:pPr marL="0" indent="0">
              <a:buNone/>
            </a:pPr>
            <a:endParaRPr lang="en-US" sz="1800" b="1" dirty="0"/>
          </a:p>
          <a:p>
            <a:pPr marL="0" indent="0">
              <a:buNone/>
            </a:pPr>
            <a:r>
              <a:rPr lang="en-US" sz="1800" dirty="0"/>
              <a:t>In the meantime, we recommend partnering with a student whose computer isn’t having this problem to run the Macrosystems EDDIE module.</a:t>
            </a:r>
            <a:endParaRPr lang="en-US" sz="2200" dirty="0"/>
          </a:p>
        </p:txBody>
      </p:sp>
    </p:spTree>
    <p:extLst>
      <p:ext uri="{BB962C8B-B14F-4D97-AF65-F5344CB8AC3E}">
        <p14:creationId xmlns:p14="http://schemas.microsoft.com/office/powerpoint/2010/main" val="292187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064256" y="3852909"/>
            <a:ext cx="5068523" cy="2831976"/>
          </a:xfrm>
          <a:prstGeom prst="rect">
            <a:avLst/>
          </a:prstGeom>
        </p:spPr>
      </p:pic>
      <p:sp>
        <p:nvSpPr>
          <p:cNvPr id="4" name="Title 3">
            <a:extLst>
              <a:ext uri="{FF2B5EF4-FFF2-40B4-BE49-F238E27FC236}">
                <a16:creationId xmlns:a16="http://schemas.microsoft.com/office/drawing/2014/main" id="{5B40DE59-E783-4BA3-BE6F-4D110C0D4750}"/>
              </a:ext>
            </a:extLst>
          </p:cNvPr>
          <p:cNvSpPr>
            <a:spLocks noGrp="1"/>
          </p:cNvSpPr>
          <p:nvPr>
            <p:ph type="title"/>
          </p:nvPr>
        </p:nvSpPr>
        <p:spPr>
          <a:xfrm>
            <a:off x="457200" y="533400"/>
            <a:ext cx="8515350" cy="990600"/>
          </a:xfrm>
        </p:spPr>
        <p:txBody>
          <a:bodyPr>
            <a:normAutofit/>
          </a:bodyPr>
          <a:lstStyle/>
          <a:p>
            <a:r>
              <a:rPr lang="en-US" b="1" dirty="0"/>
              <a:t>Are R &amp; RStudio up to date?</a:t>
            </a:r>
          </a:p>
        </p:txBody>
      </p:sp>
      <p:sp>
        <p:nvSpPr>
          <p:cNvPr id="5" name="Content Placeholder 4">
            <a:extLst>
              <a:ext uri="{FF2B5EF4-FFF2-40B4-BE49-F238E27FC236}">
                <a16:creationId xmlns:a16="http://schemas.microsoft.com/office/drawing/2014/main" id="{C002E1C4-E9C3-48FA-B8B7-5F8D9A4FB9F2}"/>
              </a:ext>
            </a:extLst>
          </p:cNvPr>
          <p:cNvSpPr>
            <a:spLocks noGrp="1"/>
          </p:cNvSpPr>
          <p:nvPr>
            <p:ph idx="1"/>
          </p:nvPr>
        </p:nvSpPr>
        <p:spPr>
          <a:xfrm>
            <a:off x="457200" y="1413767"/>
            <a:ext cx="8229600" cy="2146179"/>
          </a:xfrm>
        </p:spPr>
        <p:txBody>
          <a:bodyPr/>
          <a:lstStyle/>
          <a:p>
            <a:r>
              <a:rPr lang="en-US" sz="2000" dirty="0"/>
              <a:t>Check that R and RStudio are both up-to-date, and download new versions if necessary</a:t>
            </a:r>
          </a:p>
          <a:p>
            <a:pPr lvl="1"/>
            <a:r>
              <a:rPr lang="en-US" dirty="0"/>
              <a:t>When you open RStudio, you will see your version of R. It should be at least </a:t>
            </a:r>
            <a:r>
              <a:rPr lang="en-US" b="1" dirty="0">
                <a:solidFill>
                  <a:srgbClr val="FF0000"/>
                </a:solidFill>
              </a:rPr>
              <a:t>3.5.1</a:t>
            </a:r>
          </a:p>
          <a:p>
            <a:pPr lvl="1"/>
            <a:r>
              <a:rPr lang="en-US" dirty="0"/>
              <a:t>Check for updates to RStudio by clicking </a:t>
            </a:r>
            <a:r>
              <a:rPr lang="en-US" dirty="0">
                <a:solidFill>
                  <a:srgbClr val="0229AD"/>
                </a:solidFill>
              </a:rPr>
              <a:t>Help</a:t>
            </a:r>
            <a:r>
              <a:rPr lang="en-US" dirty="0"/>
              <a:t>, then </a:t>
            </a:r>
            <a:r>
              <a:rPr lang="en-US" dirty="0">
                <a:solidFill>
                  <a:srgbClr val="0229AD"/>
                </a:solidFill>
              </a:rPr>
              <a:t>Check for Updates</a:t>
            </a:r>
          </a:p>
        </p:txBody>
      </p:sp>
      <p:grpSp>
        <p:nvGrpSpPr>
          <p:cNvPr id="7" name="Group 6"/>
          <p:cNvGrpSpPr/>
          <p:nvPr/>
        </p:nvGrpSpPr>
        <p:grpSpPr>
          <a:xfrm>
            <a:off x="231974" y="3835153"/>
            <a:ext cx="3832282" cy="2866422"/>
            <a:chOff x="231973" y="3213717"/>
            <a:chExt cx="4663115" cy="3487858"/>
          </a:xfrm>
        </p:grpSpPr>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3"/>
            <a:stretch/>
          </p:blipFill>
          <p:spPr>
            <a:xfrm>
              <a:off x="231973" y="3213717"/>
              <a:ext cx="4663115" cy="3487858"/>
            </a:xfrm>
            <a:prstGeom prst="rect">
              <a:avLst/>
            </a:prstGeom>
          </p:spPr>
        </p:pic>
        <p:sp>
          <p:nvSpPr>
            <p:cNvPr id="6" name="Rectangle 5">
              <a:extLst>
                <a:ext uri="{FF2B5EF4-FFF2-40B4-BE49-F238E27FC236}">
                  <a16:creationId xmlns:a16="http://schemas.microsoft.com/office/drawing/2014/main" id="{1B49DC0B-5A80-48C4-8E91-4DD39A7DB3FD}"/>
                </a:ext>
              </a:extLst>
            </p:cNvPr>
            <p:cNvSpPr/>
            <p:nvPr/>
          </p:nvSpPr>
          <p:spPr>
            <a:xfrm>
              <a:off x="331917" y="4422886"/>
              <a:ext cx="3201395"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7111016" y="3995362"/>
            <a:ext cx="1943054" cy="709803"/>
            <a:chOff x="6968972" y="4004240"/>
            <a:chExt cx="1943054" cy="709803"/>
          </a:xfrm>
        </p:grpSpPr>
        <p:sp>
          <p:nvSpPr>
            <p:cNvPr id="8" name="Rectangle 7">
              <a:extLst>
                <a:ext uri="{FF2B5EF4-FFF2-40B4-BE49-F238E27FC236}">
                  <a16:creationId xmlns:a16="http://schemas.microsoft.com/office/drawing/2014/main" id="{1B49DC0B-5A80-48C4-8E91-4DD39A7DB3FD}"/>
                </a:ext>
              </a:extLst>
            </p:cNvPr>
            <p:cNvSpPr/>
            <p:nvPr/>
          </p:nvSpPr>
          <p:spPr>
            <a:xfrm>
              <a:off x="6968972" y="4004240"/>
              <a:ext cx="399495" cy="283673"/>
            </a:xfrm>
            <a:prstGeom prst="rect">
              <a:avLst/>
            </a:prstGeom>
            <a:noFill/>
            <a:ln>
              <a:solidFill>
                <a:srgbClr val="022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49DC0B-5A80-48C4-8E91-4DD39A7DB3FD}"/>
                </a:ext>
              </a:extLst>
            </p:cNvPr>
            <p:cNvSpPr/>
            <p:nvPr/>
          </p:nvSpPr>
          <p:spPr>
            <a:xfrm>
              <a:off x="7032595" y="4513554"/>
              <a:ext cx="1879431" cy="200489"/>
            </a:xfrm>
            <a:prstGeom prst="rect">
              <a:avLst/>
            </a:prstGeom>
            <a:noFill/>
            <a:ln>
              <a:solidFill>
                <a:srgbClr val="022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553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Download the module files	</a:t>
            </a:r>
          </a:p>
        </p:txBody>
      </p:sp>
      <p:sp>
        <p:nvSpPr>
          <p:cNvPr id="3" name="Content Placeholder 2"/>
          <p:cNvSpPr>
            <a:spLocks noGrp="1"/>
          </p:cNvSpPr>
          <p:nvPr>
            <p:ph idx="1"/>
          </p:nvPr>
        </p:nvSpPr>
        <p:spPr/>
        <p:txBody>
          <a:bodyPr/>
          <a:lstStyle/>
          <a:p>
            <a:r>
              <a:rPr lang="en-US" dirty="0"/>
              <a:t>Navigate to the Macrosystems EDDIE Module 3 website</a:t>
            </a:r>
          </a:p>
          <a:p>
            <a:pPr lvl="1"/>
            <a:r>
              <a:rPr lang="en-US" dirty="0">
                <a:hlinkClick r:id="rId2"/>
              </a:rPr>
              <a:t>http://module3.macrosystemseddie.org</a:t>
            </a:r>
            <a:r>
              <a:rPr lang="en-US" dirty="0"/>
              <a:t> </a:t>
            </a:r>
          </a:p>
          <a:p>
            <a:endParaRPr lang="en-US" dirty="0"/>
          </a:p>
          <a:p>
            <a:r>
              <a:rPr lang="en-US" dirty="0"/>
              <a:t>Scroll down to </a:t>
            </a:r>
            <a:r>
              <a:rPr lang="en-US" dirty="0">
                <a:solidFill>
                  <a:srgbClr val="224980"/>
                </a:solidFill>
                <a:latin typeface="Lucida Sans Unicode" panose="020B0602030504020204" pitchFamily="34" charset="0"/>
              </a:rPr>
              <a:t>Teaching Materials</a:t>
            </a:r>
            <a:r>
              <a:rPr lang="en-US" dirty="0"/>
              <a:t> and click </a:t>
            </a:r>
            <a:r>
              <a:rPr lang="en-US" dirty="0">
                <a:solidFill>
                  <a:schemeClr val="accent1">
                    <a:lumMod val="75000"/>
                  </a:schemeClr>
                </a:solidFill>
              </a:rPr>
              <a:t>Files for Running the Module</a:t>
            </a:r>
          </a:p>
          <a:p>
            <a:endParaRPr lang="en-US" dirty="0">
              <a:solidFill>
                <a:schemeClr val="accent1">
                  <a:lumMod val="75000"/>
                </a:schemeClr>
              </a:solidFill>
            </a:endParaRPr>
          </a:p>
          <a:p>
            <a:endParaRPr lang="en-US" dirty="0">
              <a:solidFill>
                <a:schemeClr val="accent1">
                  <a:lumMod val="75000"/>
                </a:schemeClr>
              </a:solidFill>
            </a:endParaRPr>
          </a:p>
          <a:p>
            <a:endParaRPr lang="en-US" dirty="0">
              <a:solidFill>
                <a:schemeClr val="accent1">
                  <a:lumMod val="75000"/>
                </a:schemeClr>
              </a:solidFill>
            </a:endParaRPr>
          </a:p>
          <a:p>
            <a:endParaRPr lang="en-US" dirty="0">
              <a:solidFill>
                <a:schemeClr val="accent1">
                  <a:lumMod val="75000"/>
                </a:schemeClr>
              </a:solidFill>
            </a:endParaRPr>
          </a:p>
          <a:p>
            <a:endParaRPr lang="en-US" dirty="0">
              <a:solidFill>
                <a:schemeClr val="accent1">
                  <a:lumMod val="75000"/>
                </a:schemeClr>
              </a:solidFill>
            </a:endParaRPr>
          </a:p>
          <a:p>
            <a:r>
              <a:rPr lang="en-US" dirty="0"/>
              <a:t>Save the .zip folder to your Desktop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825" y="3818844"/>
            <a:ext cx="5848350" cy="1876425"/>
          </a:xfrm>
          <a:prstGeom prst="rect">
            <a:avLst/>
          </a:prstGeom>
          <a:ln>
            <a:solidFill>
              <a:schemeClr val="accent1"/>
            </a:solidFill>
          </a:ln>
        </p:spPr>
      </p:pic>
    </p:spTree>
    <p:extLst>
      <p:ext uri="{BB962C8B-B14F-4D97-AF65-F5344CB8AC3E}">
        <p14:creationId xmlns:p14="http://schemas.microsoft.com/office/powerpoint/2010/main" val="486974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C7C69D0-6903-4FDC-9DD9-F4DB938780C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0" b="99174" l="1062" r="99788">
                        <a14:foregroundMark x1="2335" y1="76309" x2="47134" y2="76309"/>
                        <a14:foregroundMark x1="47134" y1="76309" x2="59023" y2="98347"/>
                        <a14:foregroundMark x1="59023" y1="98347" x2="78981" y2="95868"/>
                        <a14:foregroundMark x1="78981" y1="95868" x2="99363" y2="96143"/>
                        <a14:foregroundMark x1="99363" y1="96143" x2="81741" y2="87879"/>
                        <a14:foregroundMark x1="81741" y1="87879" x2="91295" y2="63085"/>
                        <a14:foregroundMark x1="91295" y1="63085" x2="65817" y2="43251"/>
                        <a14:foregroundMark x1="65817" y1="43251" x2="19321" y2="46281"/>
                        <a14:foregroundMark x1="19321" y1="46281" x2="38217" y2="64738"/>
                        <a14:foregroundMark x1="38217" y1="64738" x2="61783" y2="62810"/>
                        <a14:foregroundMark x1="61783" y1="62810" x2="43524" y2="69421"/>
                        <a14:foregroundMark x1="43524" y1="69421" x2="18259" y2="49862"/>
                        <a14:foregroundMark x1="18259" y1="49862" x2="5308" y2="551"/>
                        <a14:foregroundMark x1="5308" y1="551" x2="24204" y2="8815"/>
                        <a14:foregroundMark x1="24204" y1="8815" x2="46285" y2="8540"/>
                        <a14:foregroundMark x1="46285" y1="8540" x2="64968" y2="33609"/>
                        <a14:foregroundMark x1="64968" y1="33609" x2="76221" y2="12121"/>
                        <a14:foregroundMark x1="76221" y1="12121" x2="91507" y2="31405"/>
                        <a14:foregroundMark x1="91507" y1="31405" x2="90870" y2="7438"/>
                        <a14:foregroundMark x1="90870" y1="7438" x2="97028" y2="38843"/>
                        <a14:foregroundMark x1="97028" y1="38843" x2="94055" y2="59504"/>
                        <a14:foregroundMark x1="43737" y1="84573" x2="66667" y2="99174"/>
                        <a14:foregroundMark x1="66667" y1="99174" x2="99788" y2="97521"/>
                        <a14:foregroundMark x1="9554" y1="76860" x2="1062" y2="51240"/>
                        <a14:foregroundMark x1="1062" y1="51240" x2="3397" y2="7989"/>
                        <a14:foregroundMark x1="2972" y1="826" x2="68790" y2="826"/>
                        <a14:foregroundMark x1="68790" y1="826" x2="94268" y2="0"/>
                        <a14:foregroundMark x1="43737" y1="39394" x2="81316" y2="86777"/>
                        <a14:foregroundMark x1="67516" y1="88154" x2="76645" y2="33609"/>
                        <a14:foregroundMark x1="76645" y1="33609" x2="77707" y2="31680"/>
                        <a14:foregroundMark x1="73673" y1="44077" x2="65393" y2="84298"/>
                        <a14:backgroundMark x1="2760" y1="82920" x2="38004" y2="95868"/>
                      </a14:backgroundRemoval>
                    </a14:imgEffect>
                  </a14:imgLayer>
                </a14:imgProps>
              </a:ext>
              <a:ext uri="{28A0092B-C50C-407E-A947-70E740481C1C}">
                <a14:useLocalDpi xmlns:a14="http://schemas.microsoft.com/office/drawing/2010/main" val="0"/>
              </a:ext>
            </a:extLst>
          </a:blip>
          <a:srcRect/>
          <a:stretch/>
        </p:blipFill>
        <p:spPr>
          <a:xfrm>
            <a:off x="4527619" y="4754874"/>
            <a:ext cx="2641992" cy="2032301"/>
          </a:xfrm>
          <a:prstGeom prst="rect">
            <a:avLst/>
          </a:prstGeom>
        </p:spPr>
      </p:pic>
      <p:pic>
        <p:nvPicPr>
          <p:cNvPr id="28" name="Picture 27">
            <a:extLst>
              <a:ext uri="{FF2B5EF4-FFF2-40B4-BE49-F238E27FC236}">
                <a16:creationId xmlns:a16="http://schemas.microsoft.com/office/drawing/2014/main" id="{E71002AF-4E63-47F0-B760-00125D073B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7184" y="2787547"/>
            <a:ext cx="3994833" cy="1693776"/>
          </a:xfrm>
          <a:prstGeom prst="rect">
            <a:avLst/>
          </a:prstGeom>
        </p:spPr>
      </p:pic>
      <p:pic>
        <p:nvPicPr>
          <p:cNvPr id="26" name="Picture 25">
            <a:extLst>
              <a:ext uri="{FF2B5EF4-FFF2-40B4-BE49-F238E27FC236}">
                <a16:creationId xmlns:a16="http://schemas.microsoft.com/office/drawing/2014/main" id="{D7C3F9D8-7A77-4D80-B7BD-4F8E3F415246}"/>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5125778" y="1368811"/>
            <a:ext cx="1721224" cy="1180838"/>
          </a:xfrm>
          <a:prstGeom prst="rect">
            <a:avLst/>
          </a:prstGeom>
        </p:spPr>
      </p:pic>
      <p:sp>
        <p:nvSpPr>
          <p:cNvPr id="7" name="Title 6">
            <a:extLst>
              <a:ext uri="{FF2B5EF4-FFF2-40B4-BE49-F238E27FC236}">
                <a16:creationId xmlns:a16="http://schemas.microsoft.com/office/drawing/2014/main" id="{AAE6A7BA-220E-4276-BF0B-DBB055A60989}"/>
              </a:ext>
            </a:extLst>
          </p:cNvPr>
          <p:cNvSpPr>
            <a:spLocks noGrp="1"/>
          </p:cNvSpPr>
          <p:nvPr>
            <p:ph type="title"/>
          </p:nvPr>
        </p:nvSpPr>
        <p:spPr/>
        <p:txBody>
          <a:bodyPr>
            <a:normAutofit/>
          </a:bodyPr>
          <a:lstStyle/>
          <a:p>
            <a:r>
              <a:rPr lang="en-US" b="1" dirty="0"/>
              <a:t>Unzip Files to Desktop: Windows</a:t>
            </a:r>
          </a:p>
        </p:txBody>
      </p:sp>
      <p:sp>
        <p:nvSpPr>
          <p:cNvPr id="8" name="Content Placeholder 7">
            <a:extLst>
              <a:ext uri="{FF2B5EF4-FFF2-40B4-BE49-F238E27FC236}">
                <a16:creationId xmlns:a16="http://schemas.microsoft.com/office/drawing/2014/main" id="{16BB0832-A569-4226-888D-559685EE6D2B}"/>
              </a:ext>
            </a:extLst>
          </p:cNvPr>
          <p:cNvSpPr>
            <a:spLocks noGrp="1"/>
          </p:cNvSpPr>
          <p:nvPr>
            <p:ph idx="1"/>
          </p:nvPr>
        </p:nvSpPr>
        <p:spPr>
          <a:xfrm>
            <a:off x="31983" y="1637714"/>
            <a:ext cx="4495636" cy="5397623"/>
          </a:xfrm>
        </p:spPr>
        <p:txBody>
          <a:bodyPr>
            <a:normAutofit/>
          </a:bodyPr>
          <a:lstStyle/>
          <a:p>
            <a:pPr marL="457200" indent="-457200">
              <a:buFont typeface="+mj-lt"/>
              <a:buAutoNum type="arabicParenR"/>
            </a:pPr>
            <a:r>
              <a:rPr lang="en-US" sz="1750" dirty="0"/>
              <a:t>Download the zip folder directly from the Macrosystems EDDIE website to Desktop (or drag the zipped folder from Downloads to Desktop)</a:t>
            </a:r>
          </a:p>
          <a:p>
            <a:pPr marL="457200" indent="-457200">
              <a:buFont typeface="+mj-lt"/>
              <a:buAutoNum type="arabicParenR"/>
            </a:pPr>
            <a:r>
              <a:rPr lang="en-US" sz="1750" dirty="0"/>
              <a:t>Right click on the .zip folder and choose </a:t>
            </a:r>
            <a:r>
              <a:rPr lang="en-US" sz="1750" dirty="0">
                <a:solidFill>
                  <a:schemeClr val="accent6">
                    <a:lumMod val="75000"/>
                  </a:schemeClr>
                </a:solidFill>
              </a:rPr>
              <a:t>Extract All</a:t>
            </a:r>
          </a:p>
          <a:p>
            <a:pPr marL="457200" indent="-457200">
              <a:buFont typeface="+mj-lt"/>
              <a:buAutoNum type="arabicParenR" startAt="3"/>
            </a:pPr>
            <a:r>
              <a:rPr lang="en-US" sz="1750" dirty="0"/>
              <a:t>Check that your files are:</a:t>
            </a:r>
          </a:p>
          <a:p>
            <a:pPr marL="0" indent="0">
              <a:buNone/>
            </a:pPr>
            <a:r>
              <a:rPr lang="en-US" sz="1750" dirty="0"/>
              <a:t>    - being extracted to the </a:t>
            </a:r>
            <a:r>
              <a:rPr lang="en-US" sz="1750" dirty="0">
                <a:solidFill>
                  <a:srgbClr val="FF0000"/>
                </a:solidFill>
              </a:rPr>
              <a:t>Desktop</a:t>
            </a:r>
          </a:p>
          <a:p>
            <a:pPr marL="0" indent="0">
              <a:buNone/>
            </a:pPr>
            <a:r>
              <a:rPr lang="en-US" sz="1750" dirty="0"/>
              <a:t>    - called </a:t>
            </a:r>
            <a:r>
              <a:rPr lang="en-US" sz="1750" i="1" dirty="0"/>
              <a:t>exactly </a:t>
            </a:r>
            <a:r>
              <a:rPr lang="en-US" sz="1750" dirty="0">
                <a:solidFill>
                  <a:srgbClr val="750780"/>
                </a:solidFill>
              </a:rPr>
              <a:t>teleconnections</a:t>
            </a:r>
            <a:r>
              <a:rPr lang="en-US" sz="1750" dirty="0"/>
              <a:t>.  </a:t>
            </a:r>
          </a:p>
          <a:p>
            <a:pPr marL="0" indent="0">
              <a:buNone/>
            </a:pPr>
            <a:r>
              <a:rPr lang="en-US" sz="1750" dirty="0"/>
              <a:t>       Also </a:t>
            </a:r>
            <a:r>
              <a:rPr lang="en-US" sz="1750" dirty="0">
                <a:solidFill>
                  <a:schemeClr val="accent3"/>
                </a:solidFill>
              </a:rPr>
              <a:t>check the box  </a:t>
            </a:r>
            <a:r>
              <a:rPr lang="en-US" sz="1750" dirty="0"/>
              <a:t>“Show extracted </a:t>
            </a:r>
          </a:p>
          <a:p>
            <a:pPr marL="0" indent="0">
              <a:buNone/>
            </a:pPr>
            <a:r>
              <a:rPr lang="en-US" sz="1750" dirty="0"/>
              <a:t>       files when complete”</a:t>
            </a:r>
          </a:p>
          <a:p>
            <a:pPr marL="457200" indent="-457200">
              <a:buFont typeface="+mj-lt"/>
              <a:buAutoNum type="arabicParenR" startAt="4"/>
            </a:pPr>
            <a:r>
              <a:rPr lang="en-US" sz="1750" dirty="0"/>
              <a:t>To open the module script in RStudio, right click on the file name (</a:t>
            </a:r>
            <a:r>
              <a:rPr lang="en-US" sz="1750" dirty="0" err="1"/>
              <a:t>Teleconnections_R_Script.R</a:t>
            </a:r>
            <a:r>
              <a:rPr lang="en-US" sz="1750" dirty="0"/>
              <a:t>), then choose </a:t>
            </a:r>
            <a:r>
              <a:rPr lang="en-US" sz="1750" dirty="0">
                <a:solidFill>
                  <a:srgbClr val="7030A0"/>
                </a:solidFill>
              </a:rPr>
              <a:t>Open with… </a:t>
            </a:r>
            <a:r>
              <a:rPr lang="en-US" sz="1750" dirty="0"/>
              <a:t>and </a:t>
            </a:r>
            <a:r>
              <a:rPr lang="en-US" sz="1750" dirty="0">
                <a:solidFill>
                  <a:srgbClr val="7030A0"/>
                </a:solidFill>
              </a:rPr>
              <a:t>RStudio</a:t>
            </a:r>
            <a:r>
              <a:rPr lang="en-US" sz="1750" dirty="0"/>
              <a:t> </a:t>
            </a:r>
          </a:p>
          <a:p>
            <a:pPr marL="457200" indent="-457200">
              <a:buFont typeface="+mj-lt"/>
              <a:buAutoNum type="arabicParenR"/>
            </a:pPr>
            <a:endParaRPr lang="en-US" sz="1750" dirty="0">
              <a:solidFill>
                <a:srgbClr val="FF0000"/>
              </a:solidFill>
            </a:endParaRPr>
          </a:p>
        </p:txBody>
      </p:sp>
      <p:sp>
        <p:nvSpPr>
          <p:cNvPr id="10" name="Rectangle 9">
            <a:extLst>
              <a:ext uri="{FF2B5EF4-FFF2-40B4-BE49-F238E27FC236}">
                <a16:creationId xmlns:a16="http://schemas.microsoft.com/office/drawing/2014/main" id="{1B49DC0B-5A80-48C4-8E91-4DD39A7DB3FD}"/>
              </a:ext>
            </a:extLst>
          </p:cNvPr>
          <p:cNvSpPr/>
          <p:nvPr/>
        </p:nvSpPr>
        <p:spPr>
          <a:xfrm>
            <a:off x="5889961" y="2325926"/>
            <a:ext cx="737851" cy="17143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AC9145B-42C0-4BB7-80F8-AF300D6F248D}"/>
              </a:ext>
            </a:extLst>
          </p:cNvPr>
          <p:cNvGrpSpPr/>
          <p:nvPr/>
        </p:nvGrpSpPr>
        <p:grpSpPr>
          <a:xfrm>
            <a:off x="5759587" y="5143500"/>
            <a:ext cx="3331398" cy="1594402"/>
            <a:chOff x="3296721" y="3453122"/>
            <a:chExt cx="5693911" cy="2483355"/>
          </a:xfrm>
        </p:grpSpPr>
        <p:sp>
          <p:nvSpPr>
            <p:cNvPr id="18" name="Rectangle 17">
              <a:extLst>
                <a:ext uri="{FF2B5EF4-FFF2-40B4-BE49-F238E27FC236}">
                  <a16:creationId xmlns:a16="http://schemas.microsoft.com/office/drawing/2014/main" id="{1B49DC0B-5A80-48C4-8E91-4DD39A7DB3FD}"/>
                </a:ext>
              </a:extLst>
            </p:cNvPr>
            <p:cNvSpPr/>
            <p:nvPr/>
          </p:nvSpPr>
          <p:spPr>
            <a:xfrm>
              <a:off x="3296721" y="5721424"/>
              <a:ext cx="853385" cy="21505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7940EB30-56EB-4498-A619-554246173744}"/>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6423718" y="3453122"/>
              <a:ext cx="2566914" cy="1780279"/>
            </a:xfrm>
            <a:prstGeom prst="rect">
              <a:avLst/>
            </a:prstGeom>
          </p:spPr>
        </p:pic>
        <p:cxnSp>
          <p:nvCxnSpPr>
            <p:cNvPr id="20" name="Straight Arrow Connector 19">
              <a:extLst>
                <a:ext uri="{FF2B5EF4-FFF2-40B4-BE49-F238E27FC236}">
                  <a16:creationId xmlns:a16="http://schemas.microsoft.com/office/drawing/2014/main" id="{5EF0F811-4371-43AB-AF6E-F502136DEC22}"/>
                </a:ext>
              </a:extLst>
            </p:cNvPr>
            <p:cNvCxnSpPr>
              <a:cxnSpLocks/>
            </p:cNvCxnSpPr>
            <p:nvPr/>
          </p:nvCxnSpPr>
          <p:spPr>
            <a:xfrm flipV="1">
              <a:off x="4150106" y="4052685"/>
              <a:ext cx="2273612" cy="1668738"/>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4502186" y="1251344"/>
            <a:ext cx="641521" cy="707886"/>
          </a:xfrm>
          <a:prstGeom prst="rect">
            <a:avLst/>
          </a:prstGeom>
          <a:noFill/>
        </p:spPr>
        <p:txBody>
          <a:bodyPr wrap="none" lIns="91440" tIns="45720" rIns="91440" bIns="45720">
            <a:spAutoFit/>
          </a:bodyPr>
          <a:lstStyle/>
          <a:p>
            <a:pPr algn="ctr"/>
            <a:r>
              <a:rPr lang="en-US" sz="4000" b="1" cap="none" spc="0" dirty="0">
                <a:ln w="0"/>
                <a:solidFill>
                  <a:srgbClr val="FF0000"/>
                </a:solidFill>
              </a:rPr>
              <a:t>1)</a:t>
            </a:r>
          </a:p>
        </p:txBody>
      </p:sp>
      <p:sp>
        <p:nvSpPr>
          <p:cNvPr id="22" name="Rectangle 21"/>
          <p:cNvSpPr/>
          <p:nvPr/>
        </p:nvSpPr>
        <p:spPr>
          <a:xfrm>
            <a:off x="4543494" y="1888001"/>
            <a:ext cx="641521" cy="707886"/>
          </a:xfrm>
          <a:prstGeom prst="rect">
            <a:avLst/>
          </a:prstGeom>
          <a:noFill/>
        </p:spPr>
        <p:txBody>
          <a:bodyPr wrap="none" lIns="91440" tIns="45720" rIns="91440" bIns="45720">
            <a:spAutoFit/>
          </a:bodyPr>
          <a:lstStyle/>
          <a:p>
            <a:pPr algn="ctr"/>
            <a:r>
              <a:rPr lang="en-US" sz="4000" b="1" cap="none" spc="0" dirty="0">
                <a:ln w="0"/>
                <a:solidFill>
                  <a:schemeClr val="accent6">
                    <a:lumMod val="75000"/>
                  </a:schemeClr>
                </a:solidFill>
              </a:rPr>
              <a:t>2)</a:t>
            </a:r>
          </a:p>
        </p:txBody>
      </p:sp>
      <p:sp>
        <p:nvSpPr>
          <p:cNvPr id="23" name="Rectangle 22"/>
          <p:cNvSpPr/>
          <p:nvPr/>
        </p:nvSpPr>
        <p:spPr>
          <a:xfrm>
            <a:off x="4543494" y="2786322"/>
            <a:ext cx="641521" cy="707886"/>
          </a:xfrm>
          <a:prstGeom prst="rect">
            <a:avLst/>
          </a:prstGeom>
          <a:noFill/>
        </p:spPr>
        <p:txBody>
          <a:bodyPr wrap="none" lIns="91440" tIns="45720" rIns="91440" bIns="45720">
            <a:spAutoFit/>
          </a:bodyPr>
          <a:lstStyle/>
          <a:p>
            <a:pPr algn="ctr"/>
            <a:r>
              <a:rPr lang="en-US" sz="4000" b="1" cap="none" spc="0" dirty="0">
                <a:ln w="0"/>
                <a:solidFill>
                  <a:schemeClr val="accent3">
                    <a:lumMod val="75000"/>
                  </a:schemeClr>
                </a:solidFill>
              </a:rPr>
              <a:t>3)</a:t>
            </a:r>
          </a:p>
        </p:txBody>
      </p:sp>
      <p:sp>
        <p:nvSpPr>
          <p:cNvPr id="24" name="Rectangle 23"/>
          <p:cNvSpPr/>
          <p:nvPr/>
        </p:nvSpPr>
        <p:spPr>
          <a:xfrm>
            <a:off x="4238999" y="6097589"/>
            <a:ext cx="641521" cy="707886"/>
          </a:xfrm>
          <a:prstGeom prst="rect">
            <a:avLst/>
          </a:prstGeom>
          <a:noFill/>
        </p:spPr>
        <p:txBody>
          <a:bodyPr wrap="none" lIns="91440" tIns="45720" rIns="91440" bIns="45720">
            <a:spAutoFit/>
          </a:bodyPr>
          <a:lstStyle/>
          <a:p>
            <a:pPr algn="ctr"/>
            <a:r>
              <a:rPr lang="en-US" sz="4000" b="1" cap="none" spc="0" dirty="0">
                <a:ln w="0"/>
                <a:solidFill>
                  <a:schemeClr val="accent4">
                    <a:lumMod val="75000"/>
                  </a:schemeClr>
                </a:solidFill>
              </a:rPr>
              <a:t>4)</a:t>
            </a:r>
          </a:p>
        </p:txBody>
      </p:sp>
      <p:cxnSp>
        <p:nvCxnSpPr>
          <p:cNvPr id="11" name="Straight Connector 10"/>
          <p:cNvCxnSpPr/>
          <p:nvPr/>
        </p:nvCxnSpPr>
        <p:spPr>
          <a:xfrm>
            <a:off x="5893941" y="3900954"/>
            <a:ext cx="2444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172200" y="3900954"/>
            <a:ext cx="666750" cy="0"/>
          </a:xfrm>
          <a:prstGeom prst="line">
            <a:avLst/>
          </a:prstGeom>
          <a:ln w="57150">
            <a:solidFill>
              <a:srgbClr val="7507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28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4" descr="A screenshot of a social media post&#10;&#10;Description generated with very high confidence">
            <a:extLst>
              <a:ext uri="{FF2B5EF4-FFF2-40B4-BE49-F238E27FC236}">
                <a16:creationId xmlns:a16="http://schemas.microsoft.com/office/drawing/2014/main" id="{22685990-13F5-4090-8D67-5B0BDAD5C61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298057" y="3955376"/>
            <a:ext cx="3820140" cy="1531666"/>
          </a:xfrm>
          <a:prstGeom prst="rect">
            <a:avLst/>
          </a:prstGeom>
        </p:spPr>
      </p:pic>
      <p:pic>
        <p:nvPicPr>
          <p:cNvPr id="2" name="Picture 1">
            <a:extLst>
              <a:ext uri="{FF2B5EF4-FFF2-40B4-BE49-F238E27FC236}">
                <a16:creationId xmlns:a16="http://schemas.microsoft.com/office/drawing/2014/main" id="{55056CCF-BCFF-42B8-8EE9-DC3BDFD3D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699" y="1673447"/>
            <a:ext cx="3141963" cy="1365588"/>
          </a:xfrm>
          <a:prstGeom prst="rect">
            <a:avLst/>
          </a:prstGeom>
        </p:spPr>
      </p:pic>
      <p:sp>
        <p:nvSpPr>
          <p:cNvPr id="7" name="Title 6">
            <a:extLst>
              <a:ext uri="{FF2B5EF4-FFF2-40B4-BE49-F238E27FC236}">
                <a16:creationId xmlns:a16="http://schemas.microsoft.com/office/drawing/2014/main" id="{AAE6A7BA-220E-4276-BF0B-DBB055A60989}"/>
              </a:ext>
            </a:extLst>
          </p:cNvPr>
          <p:cNvSpPr>
            <a:spLocks noGrp="1"/>
          </p:cNvSpPr>
          <p:nvPr>
            <p:ph type="title"/>
          </p:nvPr>
        </p:nvSpPr>
        <p:spPr/>
        <p:txBody>
          <a:bodyPr/>
          <a:lstStyle/>
          <a:p>
            <a:r>
              <a:rPr lang="en-US" b="1" dirty="0"/>
              <a:t>Unzip Files to Desktop: Mac</a:t>
            </a:r>
          </a:p>
        </p:txBody>
      </p:sp>
      <p:sp>
        <p:nvSpPr>
          <p:cNvPr id="4" name="Content Placeholder 3"/>
          <p:cNvSpPr>
            <a:spLocks noGrp="1"/>
          </p:cNvSpPr>
          <p:nvPr>
            <p:ph idx="1"/>
          </p:nvPr>
        </p:nvSpPr>
        <p:spPr>
          <a:xfrm>
            <a:off x="84338" y="1524000"/>
            <a:ext cx="5363962" cy="5232400"/>
          </a:xfrm>
        </p:spPr>
        <p:txBody>
          <a:bodyPr>
            <a:normAutofit/>
          </a:bodyPr>
          <a:lstStyle/>
          <a:p>
            <a:pPr marL="457200" indent="-457200">
              <a:buFont typeface="+mj-lt"/>
              <a:buAutoNum type="arabicParenR"/>
            </a:pPr>
            <a:r>
              <a:rPr lang="en-US" sz="1750" dirty="0"/>
              <a:t>Download the zip folder directly from the Macrosystems EDDIE website, then drag the zipped ‘teleconnections’ folder from Downloads to the Desktop</a:t>
            </a:r>
          </a:p>
          <a:p>
            <a:pPr lvl="1"/>
            <a:r>
              <a:rPr lang="en-US" sz="1750" b="1" dirty="0"/>
              <a:t>Note</a:t>
            </a:r>
            <a:r>
              <a:rPr lang="en-US" sz="1750" dirty="0"/>
              <a:t>: Your folder may have automatically been unzipped when you downloaded it. If it was, drag the </a:t>
            </a:r>
            <a:r>
              <a:rPr lang="en-US" sz="1750" b="1" i="1" dirty="0"/>
              <a:t>un</a:t>
            </a:r>
            <a:r>
              <a:rPr lang="en-US" sz="1750" dirty="0"/>
              <a:t>zipped ‘teleconnections’ folder from Downloads to the Desktop, and skip to step 4</a:t>
            </a:r>
          </a:p>
          <a:p>
            <a:pPr marL="457200" indent="-457200">
              <a:buFont typeface="+mj-lt"/>
              <a:buAutoNum type="arabicParenR"/>
            </a:pPr>
            <a:r>
              <a:rPr lang="en-US" sz="1750" dirty="0"/>
              <a:t>Control + click on the .zip folder and choose </a:t>
            </a:r>
            <a:r>
              <a:rPr lang="en-US" sz="1750" dirty="0">
                <a:solidFill>
                  <a:schemeClr val="accent6">
                    <a:lumMod val="75000"/>
                  </a:schemeClr>
                </a:solidFill>
              </a:rPr>
              <a:t>Open with </a:t>
            </a:r>
            <a:r>
              <a:rPr lang="en-US" sz="1750" dirty="0">
                <a:sym typeface="Wingdings" panose="05000000000000000000" pitchFamily="2" charset="2"/>
              </a:rPr>
              <a:t> </a:t>
            </a:r>
            <a:r>
              <a:rPr lang="en-US" sz="1750" dirty="0">
                <a:solidFill>
                  <a:schemeClr val="accent6">
                    <a:lumMod val="75000"/>
                  </a:schemeClr>
                </a:solidFill>
                <a:sym typeface="Wingdings" panose="05000000000000000000" pitchFamily="2" charset="2"/>
              </a:rPr>
              <a:t>Archive Utility </a:t>
            </a:r>
            <a:r>
              <a:rPr lang="en-US" sz="1750" dirty="0">
                <a:sym typeface="Wingdings" panose="05000000000000000000" pitchFamily="2" charset="2"/>
              </a:rPr>
              <a:t>to unzip the folder. Then double click on the unzipped folder</a:t>
            </a:r>
          </a:p>
          <a:p>
            <a:pPr marL="457200" indent="-457200">
              <a:buFont typeface="+mj-lt"/>
              <a:buAutoNum type="arabicParenR" startAt="3"/>
            </a:pPr>
            <a:r>
              <a:rPr lang="en-US" sz="1750" dirty="0"/>
              <a:t>Check that your files are:</a:t>
            </a:r>
          </a:p>
          <a:p>
            <a:pPr marL="0" indent="0">
              <a:buNone/>
            </a:pPr>
            <a:r>
              <a:rPr lang="en-US" sz="1750" dirty="0"/>
              <a:t>    - being extracted to the </a:t>
            </a:r>
            <a:r>
              <a:rPr lang="en-US" sz="1750" dirty="0">
                <a:solidFill>
                  <a:srgbClr val="FF0000"/>
                </a:solidFill>
              </a:rPr>
              <a:t>Desktop</a:t>
            </a:r>
          </a:p>
          <a:p>
            <a:pPr marL="0" indent="0">
              <a:buNone/>
            </a:pPr>
            <a:r>
              <a:rPr lang="en-US" sz="1750" dirty="0"/>
              <a:t>    - called </a:t>
            </a:r>
            <a:r>
              <a:rPr lang="en-US" sz="1750" i="1" dirty="0"/>
              <a:t>exactly </a:t>
            </a:r>
            <a:r>
              <a:rPr lang="en-US" sz="1750" dirty="0">
                <a:solidFill>
                  <a:srgbClr val="750780"/>
                </a:solidFill>
              </a:rPr>
              <a:t>teleconnections</a:t>
            </a:r>
            <a:r>
              <a:rPr lang="en-US" sz="1750" dirty="0"/>
              <a:t>.  </a:t>
            </a:r>
          </a:p>
          <a:p>
            <a:pPr marL="457200" indent="-457200">
              <a:buFont typeface="+mj-lt"/>
              <a:buAutoNum type="arabicParenR" startAt="4"/>
            </a:pPr>
            <a:r>
              <a:rPr lang="en-US" sz="1750" dirty="0"/>
              <a:t>To open the module script in RStudio, control + click on the </a:t>
            </a:r>
            <a:r>
              <a:rPr lang="en-US" sz="1750" dirty="0" err="1"/>
              <a:t>Teleconnections_R_Script.R</a:t>
            </a:r>
            <a:r>
              <a:rPr lang="en-US" sz="1750" dirty="0"/>
              <a:t> file, then choose </a:t>
            </a:r>
            <a:r>
              <a:rPr lang="en-US" sz="1750" dirty="0">
                <a:solidFill>
                  <a:schemeClr val="accent3">
                    <a:lumMod val="75000"/>
                  </a:schemeClr>
                </a:solidFill>
              </a:rPr>
              <a:t>Open with… </a:t>
            </a:r>
            <a:r>
              <a:rPr lang="en-US" sz="1750" dirty="0"/>
              <a:t>and </a:t>
            </a:r>
            <a:r>
              <a:rPr lang="en-US" sz="1750" dirty="0">
                <a:solidFill>
                  <a:schemeClr val="accent3">
                    <a:lumMod val="75000"/>
                  </a:schemeClr>
                </a:solidFill>
              </a:rPr>
              <a:t>RStudio </a:t>
            </a:r>
            <a:endParaRPr lang="en-US" sz="1750" dirty="0">
              <a:sym typeface="Wingdings" panose="05000000000000000000" pitchFamily="2" charset="2"/>
            </a:endParaRPr>
          </a:p>
        </p:txBody>
      </p:sp>
      <p:sp>
        <p:nvSpPr>
          <p:cNvPr id="10" name="Rectangle 9">
            <a:extLst>
              <a:ext uri="{FF2B5EF4-FFF2-40B4-BE49-F238E27FC236}">
                <a16:creationId xmlns:a16="http://schemas.microsoft.com/office/drawing/2014/main" id="{43416D7D-9A37-46DE-9CE1-B3BA61097024}"/>
              </a:ext>
            </a:extLst>
          </p:cNvPr>
          <p:cNvSpPr/>
          <p:nvPr/>
        </p:nvSpPr>
        <p:spPr>
          <a:xfrm>
            <a:off x="5377129" y="1658471"/>
            <a:ext cx="641521" cy="707886"/>
          </a:xfrm>
          <a:prstGeom prst="rect">
            <a:avLst/>
          </a:prstGeom>
          <a:noFill/>
        </p:spPr>
        <p:txBody>
          <a:bodyPr wrap="none" lIns="91440" tIns="45720" rIns="91440" bIns="45720">
            <a:spAutoFit/>
          </a:bodyPr>
          <a:lstStyle/>
          <a:p>
            <a:pPr algn="ctr"/>
            <a:r>
              <a:rPr lang="en-US" sz="4000" b="1" cap="none" spc="0" dirty="0">
                <a:ln w="0"/>
                <a:solidFill>
                  <a:srgbClr val="FF0000"/>
                </a:solidFill>
              </a:rPr>
              <a:t>1)</a:t>
            </a:r>
          </a:p>
        </p:txBody>
      </p:sp>
      <p:sp>
        <p:nvSpPr>
          <p:cNvPr id="11" name="Rectangle 10">
            <a:extLst>
              <a:ext uri="{FF2B5EF4-FFF2-40B4-BE49-F238E27FC236}">
                <a16:creationId xmlns:a16="http://schemas.microsoft.com/office/drawing/2014/main" id="{E30EBD54-DFE6-41B6-B619-5144AFB3E374}"/>
              </a:ext>
            </a:extLst>
          </p:cNvPr>
          <p:cNvSpPr/>
          <p:nvPr/>
        </p:nvSpPr>
        <p:spPr>
          <a:xfrm>
            <a:off x="5364367" y="2348634"/>
            <a:ext cx="641521" cy="707886"/>
          </a:xfrm>
          <a:prstGeom prst="rect">
            <a:avLst/>
          </a:prstGeom>
          <a:noFill/>
        </p:spPr>
        <p:txBody>
          <a:bodyPr wrap="none" lIns="91440" tIns="45720" rIns="91440" bIns="45720">
            <a:spAutoFit/>
          </a:bodyPr>
          <a:lstStyle/>
          <a:p>
            <a:pPr algn="ctr"/>
            <a:r>
              <a:rPr lang="en-US" sz="4000" b="1" cap="none" spc="0" dirty="0">
                <a:ln w="0"/>
                <a:solidFill>
                  <a:schemeClr val="accent6">
                    <a:lumMod val="75000"/>
                  </a:schemeClr>
                </a:solidFill>
              </a:rPr>
              <a:t>2)</a:t>
            </a:r>
          </a:p>
        </p:txBody>
      </p:sp>
      <p:sp>
        <p:nvSpPr>
          <p:cNvPr id="12" name="Rectangle 11">
            <a:extLst>
              <a:ext uri="{FF2B5EF4-FFF2-40B4-BE49-F238E27FC236}">
                <a16:creationId xmlns:a16="http://schemas.microsoft.com/office/drawing/2014/main" id="{DFEA5216-A89C-42A2-BDFA-DD40A7F61C25}"/>
              </a:ext>
            </a:extLst>
          </p:cNvPr>
          <p:cNvSpPr/>
          <p:nvPr/>
        </p:nvSpPr>
        <p:spPr>
          <a:xfrm>
            <a:off x="6389637" y="2328674"/>
            <a:ext cx="510660" cy="15360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4F25665-4F4B-4D66-83EB-7D484834CEAA}"/>
              </a:ext>
            </a:extLst>
          </p:cNvPr>
          <p:cNvSpPr/>
          <p:nvPr/>
        </p:nvSpPr>
        <p:spPr>
          <a:xfrm>
            <a:off x="7925891" y="2329722"/>
            <a:ext cx="1032621" cy="15360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12B668-02D8-4079-891A-22AFDA2EFC82}"/>
              </a:ext>
            </a:extLst>
          </p:cNvPr>
          <p:cNvSpPr/>
          <p:nvPr/>
        </p:nvSpPr>
        <p:spPr>
          <a:xfrm>
            <a:off x="5276178" y="3447538"/>
            <a:ext cx="641521" cy="707886"/>
          </a:xfrm>
          <a:prstGeom prst="rect">
            <a:avLst/>
          </a:prstGeom>
          <a:noFill/>
        </p:spPr>
        <p:txBody>
          <a:bodyPr wrap="none" lIns="91440" tIns="45720" rIns="91440" bIns="45720">
            <a:spAutoFit/>
          </a:bodyPr>
          <a:lstStyle/>
          <a:p>
            <a:pPr algn="ctr"/>
            <a:r>
              <a:rPr lang="en-US" sz="4000" b="1" cap="none" spc="0" dirty="0">
                <a:ln w="0"/>
                <a:solidFill>
                  <a:schemeClr val="accent3">
                    <a:lumMod val="75000"/>
                  </a:schemeClr>
                </a:solidFill>
              </a:rPr>
              <a:t>4)</a:t>
            </a:r>
          </a:p>
        </p:txBody>
      </p:sp>
      <p:sp>
        <p:nvSpPr>
          <p:cNvPr id="16" name="Rectangle 15">
            <a:extLst>
              <a:ext uri="{FF2B5EF4-FFF2-40B4-BE49-F238E27FC236}">
                <a16:creationId xmlns:a16="http://schemas.microsoft.com/office/drawing/2014/main" id="{B0F48722-AFAE-4B9C-8B9B-EC4628A5E0C5}"/>
              </a:ext>
            </a:extLst>
          </p:cNvPr>
          <p:cNvSpPr/>
          <p:nvPr/>
        </p:nvSpPr>
        <p:spPr>
          <a:xfrm>
            <a:off x="6416532" y="4656490"/>
            <a:ext cx="895555" cy="12872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7CF1E8-9F67-46DB-B017-C6780ADBD4AB}"/>
              </a:ext>
            </a:extLst>
          </p:cNvPr>
          <p:cNvSpPr/>
          <p:nvPr/>
        </p:nvSpPr>
        <p:spPr>
          <a:xfrm>
            <a:off x="8265459" y="5220666"/>
            <a:ext cx="856958" cy="1319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24684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51" y="1918432"/>
            <a:ext cx="6752203" cy="4939568"/>
          </a:xfrm>
          <a:prstGeom prst="rect">
            <a:avLst/>
          </a:prstGeom>
        </p:spPr>
      </p:pic>
      <p:sp>
        <p:nvSpPr>
          <p:cNvPr id="9" name="Title 8">
            <a:extLst>
              <a:ext uri="{FF2B5EF4-FFF2-40B4-BE49-F238E27FC236}">
                <a16:creationId xmlns:a16="http://schemas.microsoft.com/office/drawing/2014/main" id="{63D7EAF6-562C-40B3-A534-2380239A318A}"/>
              </a:ext>
            </a:extLst>
          </p:cNvPr>
          <p:cNvSpPr>
            <a:spLocks noGrp="1"/>
          </p:cNvSpPr>
          <p:nvPr>
            <p:ph type="title"/>
          </p:nvPr>
        </p:nvSpPr>
        <p:spPr/>
        <p:txBody>
          <a:bodyPr/>
          <a:lstStyle/>
          <a:p>
            <a:r>
              <a:rPr lang="en-US" b="1" dirty="0"/>
              <a:t>Opening Module Files in RStudio</a:t>
            </a:r>
          </a:p>
        </p:txBody>
      </p:sp>
      <p:sp>
        <p:nvSpPr>
          <p:cNvPr id="10" name="Content Placeholder 9">
            <a:extLst>
              <a:ext uri="{FF2B5EF4-FFF2-40B4-BE49-F238E27FC236}">
                <a16:creationId xmlns:a16="http://schemas.microsoft.com/office/drawing/2014/main" id="{0F2D9111-621F-4763-8CDC-44F72AB2546C}"/>
              </a:ext>
            </a:extLst>
          </p:cNvPr>
          <p:cNvSpPr>
            <a:spLocks noGrp="1"/>
          </p:cNvSpPr>
          <p:nvPr>
            <p:ph idx="1"/>
          </p:nvPr>
        </p:nvSpPr>
        <p:spPr>
          <a:xfrm>
            <a:off x="457200" y="1512064"/>
            <a:ext cx="8229600" cy="527512"/>
          </a:xfrm>
        </p:spPr>
        <p:txBody>
          <a:bodyPr/>
          <a:lstStyle/>
          <a:p>
            <a:r>
              <a:rPr lang="en-US" dirty="0"/>
              <a:t>Congrats! You’ve opened the module script in RStudio!</a:t>
            </a:r>
          </a:p>
        </p:txBody>
      </p:sp>
      <p:sp>
        <p:nvSpPr>
          <p:cNvPr id="12" name="Rectangle 11">
            <a:extLst>
              <a:ext uri="{FF2B5EF4-FFF2-40B4-BE49-F238E27FC236}">
                <a16:creationId xmlns:a16="http://schemas.microsoft.com/office/drawing/2014/main" id="{A8489A65-8075-4B95-9CD9-4E16F8881A3B}"/>
              </a:ext>
            </a:extLst>
          </p:cNvPr>
          <p:cNvSpPr/>
          <p:nvPr/>
        </p:nvSpPr>
        <p:spPr>
          <a:xfrm>
            <a:off x="1013551" y="2331138"/>
            <a:ext cx="556351"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98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5512"/>
            <a:ext cx="7422415" cy="5429861"/>
          </a:xfrm>
          <a:prstGeom prst="rect">
            <a:avLst/>
          </a:prstGeom>
        </p:spPr>
      </p:pic>
      <p:sp>
        <p:nvSpPr>
          <p:cNvPr id="2" name="Title 1">
            <a:extLst>
              <a:ext uri="{FF2B5EF4-FFF2-40B4-BE49-F238E27FC236}">
                <a16:creationId xmlns:a16="http://schemas.microsoft.com/office/drawing/2014/main" id="{D6014EC9-6A0F-4405-8225-18A386F8D369}"/>
              </a:ext>
            </a:extLst>
          </p:cNvPr>
          <p:cNvSpPr>
            <a:spLocks noGrp="1"/>
          </p:cNvSpPr>
          <p:nvPr>
            <p:ph type="title"/>
          </p:nvPr>
        </p:nvSpPr>
        <p:spPr/>
        <p:txBody>
          <a:bodyPr/>
          <a:lstStyle/>
          <a:p>
            <a:r>
              <a:rPr lang="en-US" b="1" dirty="0"/>
              <a:t>RStudio Basics: Console</a:t>
            </a:r>
          </a:p>
        </p:txBody>
      </p:sp>
      <p:sp>
        <p:nvSpPr>
          <p:cNvPr id="5" name="Rectangle 4">
            <a:extLst>
              <a:ext uri="{FF2B5EF4-FFF2-40B4-BE49-F238E27FC236}">
                <a16:creationId xmlns:a16="http://schemas.microsoft.com/office/drawing/2014/main" id="{0B6E695F-885B-46B0-B18F-8018CC3C108B}"/>
              </a:ext>
            </a:extLst>
          </p:cNvPr>
          <p:cNvSpPr/>
          <p:nvPr/>
        </p:nvSpPr>
        <p:spPr>
          <a:xfrm>
            <a:off x="22035" y="4793941"/>
            <a:ext cx="4274543" cy="19814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02EDDA1-2DAA-4313-9AB3-CB0F4C55ECC1}"/>
              </a:ext>
            </a:extLst>
          </p:cNvPr>
          <p:cNvSpPr txBox="1"/>
          <p:nvPr/>
        </p:nvSpPr>
        <p:spPr>
          <a:xfrm>
            <a:off x="4357171" y="2629366"/>
            <a:ext cx="4726235" cy="3693319"/>
          </a:xfrm>
          <a:prstGeom prst="rect">
            <a:avLst/>
          </a:prstGeom>
          <a:solidFill>
            <a:schemeClr val="bg1"/>
          </a:solidFill>
          <a:ln w="19050">
            <a:solidFill>
              <a:srgbClr val="FF0000"/>
            </a:solidFill>
          </a:ln>
        </p:spPr>
        <p:txBody>
          <a:bodyPr wrap="square" rtlCol="0">
            <a:spAutoFit/>
          </a:bodyPr>
          <a:lstStyle/>
          <a:p>
            <a:r>
              <a:rPr lang="en-US" dirty="0"/>
              <a:t>The Console appears in the bottom left panel, and shows the status of your scripts. As you run the module, you will check here for confirmation messages and error codes. </a:t>
            </a:r>
          </a:p>
          <a:p>
            <a:endParaRPr lang="en-US" dirty="0"/>
          </a:p>
          <a:p>
            <a:r>
              <a:rPr lang="en-US" dirty="0"/>
              <a:t>You can also use the console to do math and ‘assign’ objects, which lets you save things for later. </a:t>
            </a:r>
          </a:p>
          <a:p>
            <a:endParaRPr lang="en-US" dirty="0"/>
          </a:p>
          <a:p>
            <a:r>
              <a:rPr lang="en-US" dirty="0"/>
              <a:t>Try typing in the following on the console:</a:t>
            </a:r>
          </a:p>
          <a:p>
            <a:endParaRPr lang="en-US" dirty="0"/>
          </a:p>
          <a:p>
            <a:r>
              <a:rPr lang="en-US" dirty="0" err="1"/>
              <a:t>mySum</a:t>
            </a:r>
            <a:r>
              <a:rPr lang="en-US" dirty="0"/>
              <a:t> &lt;- 2 + 2 + 4 (press Enter)</a:t>
            </a:r>
          </a:p>
          <a:p>
            <a:r>
              <a:rPr lang="en-US" dirty="0" err="1"/>
              <a:t>mySum</a:t>
            </a:r>
            <a:r>
              <a:rPr lang="en-US" dirty="0"/>
              <a:t> (press Enter)</a:t>
            </a:r>
          </a:p>
        </p:txBody>
      </p:sp>
      <p:cxnSp>
        <p:nvCxnSpPr>
          <p:cNvPr id="4" name="Straight Arrow Connector 3"/>
          <p:cNvCxnSpPr/>
          <p:nvPr/>
        </p:nvCxnSpPr>
        <p:spPr>
          <a:xfrm flipH="1">
            <a:off x="3212757" y="3534031"/>
            <a:ext cx="1096179" cy="1104210"/>
          </a:xfrm>
          <a:prstGeom prst="straightConnector1">
            <a:avLst/>
          </a:prstGeom>
          <a:ln w="857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2470"/>
            <a:ext cx="7424928" cy="5422903"/>
          </a:xfrm>
          <a:prstGeom prst="rect">
            <a:avLst/>
          </a:prstGeom>
        </p:spPr>
      </p:pic>
      <p:sp>
        <p:nvSpPr>
          <p:cNvPr id="2" name="Title 1">
            <a:extLst>
              <a:ext uri="{FF2B5EF4-FFF2-40B4-BE49-F238E27FC236}">
                <a16:creationId xmlns:a16="http://schemas.microsoft.com/office/drawing/2014/main" id="{D6014EC9-6A0F-4405-8225-18A386F8D369}"/>
              </a:ext>
            </a:extLst>
          </p:cNvPr>
          <p:cNvSpPr>
            <a:spLocks noGrp="1"/>
          </p:cNvSpPr>
          <p:nvPr>
            <p:ph type="title"/>
          </p:nvPr>
        </p:nvSpPr>
        <p:spPr/>
        <p:txBody>
          <a:bodyPr/>
          <a:lstStyle/>
          <a:p>
            <a:r>
              <a:rPr lang="en-US" b="1" dirty="0"/>
              <a:t>RStudio Basics: Console</a:t>
            </a:r>
          </a:p>
        </p:txBody>
      </p:sp>
      <p:sp>
        <p:nvSpPr>
          <p:cNvPr id="5" name="Rectangle 4">
            <a:extLst>
              <a:ext uri="{FF2B5EF4-FFF2-40B4-BE49-F238E27FC236}">
                <a16:creationId xmlns:a16="http://schemas.microsoft.com/office/drawing/2014/main" id="{0B6E695F-885B-46B0-B18F-8018CC3C108B}"/>
              </a:ext>
            </a:extLst>
          </p:cNvPr>
          <p:cNvSpPr/>
          <p:nvPr/>
        </p:nvSpPr>
        <p:spPr>
          <a:xfrm>
            <a:off x="22035" y="4662955"/>
            <a:ext cx="4274543" cy="21124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E9A0D20-BB54-4A24-B264-9410BD86F340}"/>
              </a:ext>
            </a:extLst>
          </p:cNvPr>
          <p:cNvSpPr txBox="1"/>
          <p:nvPr/>
        </p:nvSpPr>
        <p:spPr>
          <a:xfrm>
            <a:off x="4351479" y="2904788"/>
            <a:ext cx="4726235" cy="3139321"/>
          </a:xfrm>
          <a:prstGeom prst="rect">
            <a:avLst/>
          </a:prstGeom>
          <a:solidFill>
            <a:schemeClr val="bg1"/>
          </a:solidFill>
          <a:ln w="19050">
            <a:solidFill>
              <a:srgbClr val="FF0000"/>
            </a:solidFill>
          </a:ln>
        </p:spPr>
        <p:txBody>
          <a:bodyPr wrap="square" rtlCol="0">
            <a:spAutoFit/>
          </a:bodyPr>
          <a:lstStyle/>
          <a:p>
            <a:r>
              <a:rPr lang="en-US" dirty="0"/>
              <a:t>Try typing in the following on the console:</a:t>
            </a:r>
          </a:p>
          <a:p>
            <a:endParaRPr lang="en-US" dirty="0"/>
          </a:p>
          <a:p>
            <a:r>
              <a:rPr lang="en-US" dirty="0" err="1"/>
              <a:t>mySum</a:t>
            </a:r>
            <a:r>
              <a:rPr lang="en-US" dirty="0"/>
              <a:t> &lt;- 2 + 2 + 4 (press Enter)</a:t>
            </a:r>
          </a:p>
          <a:p>
            <a:r>
              <a:rPr lang="en-US" dirty="0" err="1"/>
              <a:t>mySum</a:t>
            </a:r>
            <a:r>
              <a:rPr lang="en-US" dirty="0"/>
              <a:t> (press Enter)</a:t>
            </a:r>
          </a:p>
          <a:p>
            <a:endParaRPr lang="en-US" dirty="0"/>
          </a:p>
          <a:p>
            <a:r>
              <a:rPr lang="en-US" dirty="0"/>
              <a:t>You now see that the object </a:t>
            </a:r>
            <a:r>
              <a:rPr lang="en-US" dirty="0" err="1"/>
              <a:t>mySum</a:t>
            </a:r>
            <a:r>
              <a:rPr lang="en-US" dirty="0"/>
              <a:t> is saved in the Environment tab, and when you type </a:t>
            </a:r>
            <a:r>
              <a:rPr lang="en-US" dirty="0" err="1"/>
              <a:t>mySum</a:t>
            </a:r>
            <a:r>
              <a:rPr lang="en-US" dirty="0"/>
              <a:t> into the console, you get the answer (8)!</a:t>
            </a:r>
          </a:p>
          <a:p>
            <a:endParaRPr lang="en-US" dirty="0"/>
          </a:p>
          <a:p>
            <a:endParaRPr lang="en-US" dirty="0"/>
          </a:p>
        </p:txBody>
      </p:sp>
      <p:sp>
        <p:nvSpPr>
          <p:cNvPr id="13" name="Rectangle 12">
            <a:extLst>
              <a:ext uri="{FF2B5EF4-FFF2-40B4-BE49-F238E27FC236}">
                <a16:creationId xmlns:a16="http://schemas.microsoft.com/office/drawing/2014/main" id="{B74820EE-0B05-4EF3-860B-2830B1A2BE77}"/>
              </a:ext>
            </a:extLst>
          </p:cNvPr>
          <p:cNvSpPr/>
          <p:nvPr/>
        </p:nvSpPr>
        <p:spPr>
          <a:xfrm>
            <a:off x="22035" y="6373367"/>
            <a:ext cx="1239837" cy="402005"/>
          </a:xfrm>
          <a:prstGeom prst="rect">
            <a:avLst/>
          </a:prstGeom>
          <a:noFill/>
          <a:ln>
            <a:solidFill>
              <a:srgbClr val="CA0F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flipV="1">
            <a:off x="1508391" y="6487278"/>
            <a:ext cx="1147591" cy="5963"/>
          </a:xfrm>
          <a:prstGeom prst="straightConnector1">
            <a:avLst/>
          </a:prstGeom>
          <a:ln w="857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918211" y="2483003"/>
            <a:ext cx="11384" cy="406983"/>
          </a:xfrm>
          <a:prstGeom prst="straightConnector1">
            <a:avLst/>
          </a:prstGeom>
          <a:ln w="857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962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F PPT go-t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KF PPT go-to" id="{E76051EC-2EF4-466F-9064-4572E175FA5A}" vid="{ACB51E47-E9F3-4CAF-89EE-0DDE2E027E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KF PPT go-to</Template>
  <TotalTime>4906</TotalTime>
  <Words>1879</Words>
  <Application>Microsoft Office PowerPoint</Application>
  <PresentationFormat>On-screen Show (4:3)</PresentationFormat>
  <Paragraphs>173</Paragraphs>
  <Slides>21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Lucida Sans Unicode</vt:lpstr>
      <vt:lpstr>Times New Roman</vt:lpstr>
      <vt:lpstr>Wingdings</vt:lpstr>
      <vt:lpstr>KF PPT go-to</vt:lpstr>
      <vt:lpstr>Macrosystems EDDIE:  Getting Started + Troubleshooting Tips </vt:lpstr>
      <vt:lpstr>R and RStudio</vt:lpstr>
      <vt:lpstr>Are R &amp; RStudio up to date?</vt:lpstr>
      <vt:lpstr>Download the module files </vt:lpstr>
      <vt:lpstr>Unzip Files to Desktop: Windows</vt:lpstr>
      <vt:lpstr>Unzip Files to Desktop: Mac</vt:lpstr>
      <vt:lpstr>Opening Module Files in RStudio</vt:lpstr>
      <vt:lpstr>RStudio Basics: Console</vt:lpstr>
      <vt:lpstr>RStudio Basics: Console</vt:lpstr>
      <vt:lpstr>RStudio Basics: Script</vt:lpstr>
      <vt:lpstr>RStudio Basics: Script</vt:lpstr>
      <vt:lpstr>RStudio Basics: Files</vt:lpstr>
      <vt:lpstr>RStudio Basics: Plots</vt:lpstr>
      <vt:lpstr>RStudio Basics: Plots</vt:lpstr>
      <vt:lpstr>Activity A: What’s my sim_folder?</vt:lpstr>
      <vt:lpstr>Activity A: What’s my sim_folder?</vt:lpstr>
      <vt:lpstr>Macrosystems eddie:  GLM Troubleshooting tips</vt:lpstr>
      <vt:lpstr>Having trouble?</vt:lpstr>
      <vt:lpstr> Error: gml.exe had status 309</vt:lpstr>
      <vt:lpstr> Error: Day 2451636 (2000-04-01) not found</vt:lpstr>
      <vt:lpstr> Error: "MSVCR100.dll is missing"</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CLIMATE CHANGE EFFECTS ON LAKES  USING DISTRIBUTED COMPUTING</dc:title>
  <dc:creator>Cayelan Carey</dc:creator>
  <cp:lastModifiedBy>KJF</cp:lastModifiedBy>
  <cp:revision>299</cp:revision>
  <dcterms:created xsi:type="dcterms:W3CDTF">2015-09-21T16:03:57Z</dcterms:created>
  <dcterms:modified xsi:type="dcterms:W3CDTF">2019-01-08T15:23:04Z</dcterms:modified>
</cp:coreProperties>
</file>