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271" r:id="rId4"/>
    <p:sldId id="257" r:id="rId5"/>
    <p:sldId id="272" r:id="rId6"/>
    <p:sldId id="273" r:id="rId7"/>
    <p:sldId id="274" r:id="rId8"/>
    <p:sldId id="261" r:id="rId9"/>
    <p:sldId id="276" r:id="rId10"/>
    <p:sldId id="277" r:id="rId11"/>
    <p:sldId id="278" r:id="rId12"/>
    <p:sldId id="279" r:id="rId13"/>
    <p:sldId id="280" r:id="rId14"/>
    <p:sldId id="281" r:id="rId15"/>
    <p:sldId id="266" r:id="rId16"/>
    <p:sldId id="267" r:id="rId17"/>
    <p:sldId id="268" r:id="rId18"/>
    <p:sldId id="283" r:id="rId19"/>
    <p:sldId id="282" r:id="rId20"/>
    <p:sldId id="285" r:id="rId21"/>
    <p:sldId id="287" r:id="rId22"/>
    <p:sldId id="288" r:id="rId23"/>
    <p:sldId id="289" r:id="rId24"/>
    <p:sldId id="290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6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DDFCD-3F30-1944-ABA1-69872AECA504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20EE3-0E66-7545-AD0E-C93C74C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Names + background in experience in coding, computer science,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20EE3-0E66-7545-AD0E-C93C74C01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1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! To indicate enthusiasm for</a:t>
            </a:r>
            <a:r>
              <a:rPr lang="en-US" baseline="0" dirty="0" smtClean="0"/>
              <a:t> teaching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20EE3-0E66-7545-AD0E-C93C74C01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4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Overarching question: What is thermal structure?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20EE3-0E66-7545-AD0E-C93C74C01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from Lake Sunapee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20EE3-0E66-7545-AD0E-C93C74C018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Solar radiation, air temp, wind, </a:t>
            </a:r>
            <a:r>
              <a:rPr lang="en-US" dirty="0" err="1" smtClean="0"/>
              <a:t>precip</a:t>
            </a:r>
            <a:r>
              <a:rPr lang="en-US" dirty="0" smtClean="0"/>
              <a:t>, inflow and outflow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20EE3-0E66-7545-AD0E-C93C74C018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7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developed in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20EE3-0E66-7545-AD0E-C93C74C01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us, no</a:t>
            </a:r>
            <a:r>
              <a:rPr lang="en-US" baseline="0" dirty="0" smtClean="0"/>
              <a:t> inflows/outflows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20EE3-0E66-7545-AD0E-C93C74C01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 service divides the problem into many parts,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HTCondor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dispatches them to be solved by different computers, and IPOP provides the network.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20EE3-0E66-7545-AD0E-C93C74C018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4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B0A-95E3-3D4C-82D3-99EC39D4E44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FE8-A619-F642-9571-C47EDB9D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B0A-95E3-3D4C-82D3-99EC39D4E44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FE8-A619-F642-9571-C47EDB9D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6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B0A-95E3-3D4C-82D3-99EC39D4E44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FE8-A619-F642-9571-C47EDB9D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9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76663748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6369227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B0A-95E3-3D4C-82D3-99EC39D4E44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FE8-A619-F642-9571-C47EDB9D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8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B0A-95E3-3D4C-82D3-99EC39D4E44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FE8-A619-F642-9571-C47EDB9D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B0A-95E3-3D4C-82D3-99EC39D4E44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FE8-A619-F642-9571-C47EDB9D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B0A-95E3-3D4C-82D3-99EC39D4E44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FE8-A619-F642-9571-C47EDB9D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B0A-95E3-3D4C-82D3-99EC39D4E44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FE8-A619-F642-9571-C47EDB9D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B0A-95E3-3D4C-82D3-99EC39D4E44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FE8-A619-F642-9571-C47EDB9D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0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B0A-95E3-3D4C-82D3-99EC39D4E44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FE8-A619-F642-9571-C47EDB9D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7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B0A-95E3-3D4C-82D3-99EC39D4E44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FE8-A619-F642-9571-C47EDB9D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1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2B0A-95E3-3D4C-82D3-99EC39D4E44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00FE8-A619-F642-9571-C47EDB9D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2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emast.illinoisstate.edu/data-for-students/modules/lake-modeling.shtml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ed.see.uwa.edu.au/research/models/GL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0626"/>
            <a:ext cx="7772400" cy="3259257"/>
          </a:xfrm>
        </p:spPr>
        <p:txBody>
          <a:bodyPr>
            <a:noAutofit/>
          </a:bodyPr>
          <a:lstStyle/>
          <a:p>
            <a:r>
              <a:rPr lang="en-US" dirty="0" smtClean="0"/>
              <a:t>Project EDDIE: Modeling climate change effects on lakes using distributed computing.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960" y="3463763"/>
            <a:ext cx="8155794" cy="1752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Carey</a:t>
            </a:r>
            <a:r>
              <a:rPr lang="en-US" dirty="0">
                <a:solidFill>
                  <a:srgbClr val="000000"/>
                </a:solidFill>
              </a:rPr>
              <a:t>, C.C., S. </a:t>
            </a:r>
            <a:r>
              <a:rPr lang="en-US" dirty="0" err="1">
                <a:solidFill>
                  <a:srgbClr val="000000"/>
                </a:solidFill>
              </a:rPr>
              <a:t>Aditya</a:t>
            </a:r>
            <a:r>
              <a:rPr lang="en-US" dirty="0">
                <a:solidFill>
                  <a:srgbClr val="000000"/>
                </a:solidFill>
              </a:rPr>
              <a:t>, K. </a:t>
            </a:r>
            <a:r>
              <a:rPr lang="en-US" dirty="0" err="1">
                <a:solidFill>
                  <a:srgbClr val="000000"/>
                </a:solidFill>
              </a:rPr>
              <a:t>Subratie</a:t>
            </a:r>
            <a:r>
              <a:rPr lang="en-US" dirty="0">
                <a:solidFill>
                  <a:srgbClr val="000000"/>
                </a:solidFill>
              </a:rPr>
              <a:t>, and R. </a:t>
            </a:r>
            <a:r>
              <a:rPr lang="en-US" dirty="0" err="1">
                <a:solidFill>
                  <a:srgbClr val="000000"/>
                </a:solidFill>
              </a:rPr>
              <a:t>Figueiredo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smtClean="0">
                <a:solidFill>
                  <a:srgbClr val="000000"/>
                </a:solidFill>
              </a:rPr>
              <a:t>1 May 2016. </a:t>
            </a:r>
            <a:r>
              <a:rPr lang="en-US" dirty="0">
                <a:solidFill>
                  <a:srgbClr val="000000"/>
                </a:solidFill>
              </a:rPr>
              <a:t>Project EDDIE: Modeling Climate Change Effects on Lakes Using Distributed Computing. Project EDDIE Module 4, Version 1. </a:t>
            </a:r>
            <a:r>
              <a:rPr lang="en-US" u="sng" dirty="0">
                <a:solidFill>
                  <a:srgbClr val="000000"/>
                </a:solidFill>
                <a:hlinkClick r:id="rId3"/>
              </a:rPr>
              <a:t>http://cemast.illinoisstate.edu/data-for-students/modules/lake-modeling.shtml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Module </a:t>
            </a:r>
            <a:r>
              <a:rPr lang="en-US" dirty="0">
                <a:solidFill>
                  <a:srgbClr val="000000"/>
                </a:solidFill>
              </a:rPr>
              <a:t>development was supported by NSF DEB 1245707 and ACI 1234983.</a:t>
            </a:r>
          </a:p>
        </p:txBody>
      </p:sp>
      <p:pic>
        <p:nvPicPr>
          <p:cNvPr id="4" name="Picture 3" descr="C:\Users\cmoreil\AppData\Local\Temp\ISU seal CeMast_logo 1.jpg"/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46" y="5943600"/>
            <a:ext cx="2424494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cmoreil\AppData\Local\Temp\NAGT1.jpg"/>
          <p:cNvPicPr preferRelativeResize="0"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349" y="5943600"/>
            <a:ext cx="819722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2" y="5943600"/>
            <a:ext cx="1811431" cy="594360"/>
          </a:xfrm>
          <a:prstGeom prst="rect">
            <a:avLst/>
          </a:prstGeom>
        </p:spPr>
      </p:pic>
      <p:pic>
        <p:nvPicPr>
          <p:cNvPr id="7" name="Picture 6" descr="http://www.nsf.gov/images/logos/nsf4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624" y="5943600"/>
            <a:ext cx="594360" cy="594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8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met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9-21 at 12.3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27" y="1296694"/>
            <a:ext cx="6284934" cy="6858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590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nml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21 at 12.34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4" y="1330399"/>
            <a:ext cx="756951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62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will run this model in the R statistical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74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 can run on different computer operating systems (PC, Mac, Linux)</a:t>
            </a:r>
          </a:p>
          <a:p>
            <a:r>
              <a:rPr lang="en-US" dirty="0" smtClean="0"/>
              <a:t>R is reproducible</a:t>
            </a:r>
          </a:p>
          <a:p>
            <a:r>
              <a:rPr lang="en-US" dirty="0" smtClean="0"/>
              <a:t>R is free(!) and easily downloadable</a:t>
            </a:r>
          </a:p>
          <a:p>
            <a:r>
              <a:rPr lang="en-US" dirty="0" smtClean="0"/>
              <a:t>R can run stats, make figures, and do a suite of different analyses in many disciplines</a:t>
            </a:r>
          </a:p>
          <a:p>
            <a:r>
              <a:rPr lang="en-US" dirty="0" smtClean="0"/>
              <a:t>Many packages for R to merge with other tools (such as GLM)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GLMr</a:t>
            </a:r>
            <a:r>
              <a:rPr lang="en-US" dirty="0" smtClean="0"/>
              <a:t> and </a:t>
            </a:r>
            <a:r>
              <a:rPr lang="en-US" dirty="0" err="1" smtClean="0"/>
              <a:t>glmtools</a:t>
            </a:r>
            <a:r>
              <a:rPr lang="en-US" dirty="0" smtClean="0"/>
              <a:t> packages allow you to run GLM directly from within 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GLM-associated 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GLMr</a:t>
            </a:r>
            <a:r>
              <a:rPr lang="en-US" dirty="0" smtClean="0"/>
              <a:t>: holds the current version of the GLM model and allows you to run GLM on any operating system</a:t>
            </a:r>
          </a:p>
          <a:p>
            <a:r>
              <a:rPr lang="en-US" b="1" dirty="0" err="1" smtClean="0"/>
              <a:t>glmtools</a:t>
            </a:r>
            <a:r>
              <a:rPr lang="en-US" dirty="0" smtClean="0"/>
              <a:t>: has different functions for analyzing and plotting GLM output from </a:t>
            </a:r>
            <a:r>
              <a:rPr lang="en-US" dirty="0" err="1" smtClean="0"/>
              <a:t>GLMr</a:t>
            </a:r>
            <a:endParaRPr lang="en-US" dirty="0" smtClean="0"/>
          </a:p>
          <a:p>
            <a:r>
              <a:rPr lang="en-US" dirty="0" smtClean="0"/>
              <a:t>Developed by Jordan Read and Luke Winslow</a:t>
            </a:r>
          </a:p>
          <a:p>
            <a:r>
              <a:rPr lang="en-US" dirty="0" smtClean="0"/>
              <a:t>Accessible at https://</a:t>
            </a:r>
            <a:r>
              <a:rPr lang="en-US" dirty="0" err="1" smtClean="0"/>
              <a:t>github.com</a:t>
            </a:r>
            <a:r>
              <a:rPr lang="en-US" dirty="0" smtClean="0"/>
              <a:t>/GLEON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objectives of today’s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01" y="1187294"/>
            <a:ext cx="8655653" cy="554031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Set up and run the General Lake Model (GLM) in the R statistical environment to simulate lake thermal structure.</a:t>
            </a:r>
          </a:p>
          <a:p>
            <a:pPr lvl="0"/>
            <a:r>
              <a:rPr lang="en-US" dirty="0"/>
              <a:t>Understand the structure and function of GLM configuration files, driver data, and output files.</a:t>
            </a:r>
          </a:p>
          <a:p>
            <a:pPr lvl="0"/>
            <a:r>
              <a:rPr lang="en-US" dirty="0"/>
              <a:t>Modify the input meteorological data for one GLM model to simulate the effects of different climate scenarios on lake thermal structure.</a:t>
            </a:r>
          </a:p>
          <a:p>
            <a:pPr lvl="0"/>
            <a:r>
              <a:rPr lang="en-US" dirty="0"/>
              <a:t>Interpret model output from GLM simulations to understand how changing climate will alter lake thermal characteristics.</a:t>
            </a:r>
          </a:p>
          <a:p>
            <a:pPr lvl="0"/>
            <a:r>
              <a:rPr lang="en-US" dirty="0"/>
              <a:t>Use the </a:t>
            </a:r>
            <a:r>
              <a:rPr lang="en-US" dirty="0" err="1"/>
              <a:t>GRAPLEr</a:t>
            </a:r>
            <a:r>
              <a:rPr lang="en-US" dirty="0"/>
              <a:t> R package to set up hundreds of model simulations with varying input meteorological data, and run those simulations using distributed computing.</a:t>
            </a:r>
          </a:p>
          <a:p>
            <a:pPr lvl="0"/>
            <a:r>
              <a:rPr lang="en-US" dirty="0"/>
              <a:t>Explore the application of distributed computing for modeling climate change effects on lakes.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Activity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372"/>
            <a:ext cx="8229600" cy="4885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With a partner:</a:t>
            </a:r>
          </a:p>
          <a:p>
            <a:r>
              <a:rPr lang="en-US" dirty="0" smtClean="0"/>
              <a:t>1) Download the GLM files and R packages successfully onto your computer (work in pairs)</a:t>
            </a:r>
          </a:p>
          <a:p>
            <a:r>
              <a:rPr lang="en-US" dirty="0" smtClean="0"/>
              <a:t>2) Migrate the GLM example files onto a new directory on your computer</a:t>
            </a:r>
          </a:p>
          <a:p>
            <a:r>
              <a:rPr lang="en-US" dirty="0" smtClean="0"/>
              <a:t>3) Run the model and look at the thermal output</a:t>
            </a:r>
          </a:p>
          <a:p>
            <a:r>
              <a:rPr lang="en-US" dirty="0" smtClean="0"/>
              <a:t>4) Examine how your model output compares to the observed field data for your lake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4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407" y="876196"/>
            <a:ext cx="8679050" cy="59774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 a climate scenario for any region and explore how it will affect lake thermal structure</a:t>
            </a:r>
          </a:p>
          <a:p>
            <a:pPr lvl="1"/>
            <a:r>
              <a:rPr lang="en-US" dirty="0" smtClean="0"/>
              <a:t>Develop a hypothesis about how climate change may alter lake thermal structure</a:t>
            </a:r>
          </a:p>
          <a:p>
            <a:pPr lvl="1"/>
            <a:r>
              <a:rPr lang="en-US" dirty="0" smtClean="0"/>
              <a:t>Create a corresponding meteorological input file</a:t>
            </a:r>
          </a:p>
          <a:p>
            <a:pPr lvl="1"/>
            <a:r>
              <a:rPr lang="en-US" dirty="0" smtClean="0"/>
              <a:t>Run your model and examine the lake’s response:</a:t>
            </a:r>
          </a:p>
          <a:p>
            <a:pPr lvl="2"/>
            <a:r>
              <a:rPr lang="en-US" dirty="0" smtClean="0"/>
              <a:t>How does your scenario alter the temperature profile in your lake over time?</a:t>
            </a:r>
          </a:p>
          <a:p>
            <a:pPr lvl="2"/>
            <a:r>
              <a:rPr lang="en-US" dirty="0" smtClean="0"/>
              <a:t>How does the thermocline depth change?</a:t>
            </a:r>
          </a:p>
          <a:p>
            <a:pPr lvl="2"/>
            <a:r>
              <a:rPr lang="en-US" dirty="0" smtClean="0"/>
              <a:t>How does the timing of stratification and evaporation change?</a:t>
            </a:r>
          </a:p>
          <a:p>
            <a:pPr lvl="1"/>
            <a:r>
              <a:rPr lang="en-US" dirty="0" smtClean="0"/>
              <a:t>Compare the modeled output to the observed data</a:t>
            </a:r>
          </a:p>
          <a:p>
            <a:pPr lvl="1"/>
            <a:r>
              <a:rPr lang="en-US" b="1" dirty="0" smtClean="0"/>
              <a:t>Create a few figures to highlight your climate scenario and share with the class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8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Activity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ideas for a climate scenario?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 out </a:t>
            </a:r>
            <a:r>
              <a:rPr lang="en-US" dirty="0" err="1" smtClean="0"/>
              <a:t>climatedata.us</a:t>
            </a:r>
            <a:endParaRPr lang="en-US" dirty="0" smtClean="0"/>
          </a:p>
          <a:p>
            <a:pPr lvl="1"/>
            <a:r>
              <a:rPr lang="en-US" dirty="0" smtClean="0"/>
              <a:t>Temperature &amp; precipitation predictions for US across the year under different emission scenarios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Check out </a:t>
            </a:r>
            <a:r>
              <a:rPr lang="en-US" dirty="0" err="1" smtClean="0"/>
              <a:t>maca.northwestknowledge.net</a:t>
            </a:r>
            <a:endParaRPr lang="en-US" dirty="0" smtClean="0"/>
          </a:p>
          <a:p>
            <a:pPr lvl="1"/>
            <a:r>
              <a:rPr lang="en-US" dirty="0" smtClean="0"/>
              <a:t>Temperature, precipitation, wind, relative humidity, and shortwave radiation</a:t>
            </a:r>
          </a:p>
          <a:p>
            <a:pPr lvl="1"/>
            <a:r>
              <a:rPr lang="en-US" dirty="0" smtClean="0"/>
              <a:t>Go to “Get the Data” </a:t>
            </a:r>
            <a:r>
              <a:rPr lang="en-US" dirty="0" smtClean="0">
                <a:sym typeface="Wingdings"/>
              </a:rPr>
              <a:t> “Design-Your-Own CSV point data”, then edit latitude/longitude coordinates and use drop down menus to choose scenarios and year of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5514"/>
          </a:xfrm>
        </p:spPr>
        <p:txBody>
          <a:bodyPr>
            <a:normAutofit/>
          </a:bodyPr>
          <a:lstStyle/>
          <a:p>
            <a:r>
              <a:rPr lang="en-US" dirty="0" smtClean="0"/>
              <a:t>How do you run 100s of lake simulations quickly? Is there a more efficient way to submit and analyze lots of different simulations than editing met files manually?</a:t>
            </a:r>
          </a:p>
          <a:p>
            <a:r>
              <a:rPr lang="en-US" dirty="0" smtClean="0"/>
              <a:t>YES! = </a:t>
            </a:r>
            <a:r>
              <a:rPr lang="en-US" dirty="0" err="1" smtClean="0"/>
              <a:t>GRAPLEr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 R package that allows you to create 100s of simulations, submit them to run via a suite of distributed computing tools, and then return the GLM output</a:t>
            </a:r>
          </a:p>
        </p:txBody>
      </p:sp>
    </p:spTree>
    <p:extLst>
      <p:ext uri="{BB962C8B-B14F-4D97-AF65-F5344CB8AC3E}">
        <p14:creationId xmlns:p14="http://schemas.microsoft.com/office/powerpoint/2010/main" val="41629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GRAPLEr</a:t>
            </a:r>
            <a:r>
              <a:rPr lang="en-US" dirty="0" smtClean="0"/>
              <a:t>: a new 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Authors</a:t>
            </a:r>
            <a:r>
              <a:rPr lang="en-US" dirty="0" smtClean="0"/>
              <a:t>: K. </a:t>
            </a:r>
            <a:r>
              <a:rPr lang="en-US" dirty="0" err="1" smtClean="0"/>
              <a:t>Subratie</a:t>
            </a:r>
            <a:r>
              <a:rPr lang="en-US" dirty="0" smtClean="0"/>
              <a:t>, S. </a:t>
            </a:r>
            <a:r>
              <a:rPr lang="en-US" dirty="0" err="1" smtClean="0"/>
              <a:t>Aditya</a:t>
            </a:r>
            <a:r>
              <a:rPr lang="en-US" dirty="0" smtClean="0"/>
              <a:t>, S.S. </a:t>
            </a:r>
            <a:r>
              <a:rPr lang="en-US" dirty="0" err="1" smtClean="0"/>
              <a:t>Mahesula</a:t>
            </a:r>
            <a:r>
              <a:rPr lang="en-US" dirty="0" smtClean="0"/>
              <a:t>, R. </a:t>
            </a:r>
            <a:r>
              <a:rPr lang="en-US" dirty="0" err="1" smtClean="0"/>
              <a:t>Figueiredo</a:t>
            </a:r>
            <a:r>
              <a:rPr lang="en-US" dirty="0"/>
              <a:t>, C.C. </a:t>
            </a:r>
            <a:r>
              <a:rPr lang="en-US" dirty="0" smtClean="0"/>
              <a:t>Carey, and P.C. Hanson</a:t>
            </a:r>
          </a:p>
          <a:p>
            <a:r>
              <a:rPr lang="en-US" dirty="0" smtClean="0"/>
              <a:t>Creates offsets for GLM met file variables (e.g., add +2</a:t>
            </a:r>
            <a:r>
              <a:rPr lang="en-US" baseline="30000" dirty="0" smtClean="0"/>
              <a:t>o</a:t>
            </a:r>
            <a:r>
              <a:rPr lang="en-US" dirty="0" smtClean="0"/>
              <a:t>C to all temperature values in a met file), submit the jobs via a Web service to run on other computers, and then analyze the output</a:t>
            </a:r>
          </a:p>
          <a:p>
            <a:r>
              <a:rPr lang="en-US" dirty="0" smtClean="0"/>
              <a:t>See: </a:t>
            </a:r>
            <a:r>
              <a:rPr lang="en-US" dirty="0" err="1" smtClean="0"/>
              <a:t>github.com</a:t>
            </a:r>
            <a:r>
              <a:rPr lang="en-US" dirty="0" smtClean="0"/>
              <a:t>/GRAPLE/</a:t>
            </a:r>
            <a:r>
              <a:rPr lang="en-US" dirty="0" err="1" smtClean="0"/>
              <a:t>GRAPLEr</a:t>
            </a:r>
            <a:r>
              <a:rPr lang="en-US" dirty="0" smtClean="0"/>
              <a:t>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powerpoint</a:t>
            </a:r>
            <a:r>
              <a:rPr lang="en-US" dirty="0" smtClean="0"/>
              <a:t> overview of lake modeling and some background on the tools we will be working with</a:t>
            </a:r>
          </a:p>
          <a:p>
            <a:r>
              <a:rPr lang="en-US" dirty="0" smtClean="0"/>
              <a:t>Activity A: </a:t>
            </a:r>
            <a:r>
              <a:rPr lang="en-US" dirty="0" smtClean="0"/>
              <a:t>Plot </a:t>
            </a:r>
            <a:r>
              <a:rPr lang="en-US" dirty="0" smtClean="0"/>
              <a:t>water temperatures from a lake model. </a:t>
            </a:r>
            <a:endParaRPr lang="en-US" dirty="0" smtClean="0"/>
          </a:p>
          <a:p>
            <a:r>
              <a:rPr lang="en-US" dirty="0" smtClean="0"/>
              <a:t>Activity B: </a:t>
            </a:r>
            <a:r>
              <a:rPr lang="en-US" dirty="0" smtClean="0"/>
              <a:t>Develop </a:t>
            </a:r>
            <a:r>
              <a:rPr lang="en-US" dirty="0" smtClean="0"/>
              <a:t>a climate scenario, </a:t>
            </a:r>
            <a:r>
              <a:rPr lang="en-US" dirty="0" smtClean="0"/>
              <a:t>generate hypotheses, and model how </a:t>
            </a:r>
            <a:r>
              <a:rPr lang="en-US" dirty="0" smtClean="0"/>
              <a:t>your lake </a:t>
            </a:r>
            <a:r>
              <a:rPr lang="en-US" dirty="0" smtClean="0"/>
              <a:t>responds.</a:t>
            </a:r>
            <a:endParaRPr lang="en-US" dirty="0" smtClean="0"/>
          </a:p>
          <a:p>
            <a:r>
              <a:rPr lang="en-US" dirty="0" smtClean="0"/>
              <a:t>Activity C: </a:t>
            </a:r>
            <a:r>
              <a:rPr lang="en-US" dirty="0" smtClean="0"/>
              <a:t>Use </a:t>
            </a:r>
            <a:r>
              <a:rPr lang="en-US" dirty="0" smtClean="0"/>
              <a:t>distributed computing to run 100s of lake model </a:t>
            </a:r>
            <a:r>
              <a:rPr lang="en-US" dirty="0" smtClean="0"/>
              <a:t>simulations.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distributed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model of computing where multiple networked computers work together towards a single problem, dividing the problem into many parts that are solved by different </a:t>
            </a:r>
            <a:r>
              <a:rPr lang="en-US" dirty="0" smtClean="0"/>
              <a:t>computers.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 dirty="0"/>
              <a:t>GLM in your computer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4314116" y="2982516"/>
            <a:ext cx="2329114" cy="892969"/>
            <a:chOff x="0" y="0"/>
            <a:chExt cx="3312517" cy="1270000"/>
          </a:xfrm>
        </p:grpSpPr>
        <p:grpSp>
          <p:nvGrpSpPr>
            <p:cNvPr id="46" name="Group 46"/>
            <p:cNvGrpSpPr/>
            <p:nvPr/>
          </p:nvGrpSpPr>
          <p:grpSpPr>
            <a:xfrm>
              <a:off x="1027211" y="0"/>
              <a:ext cx="1270001" cy="1270000"/>
              <a:chOff x="0" y="0"/>
              <a:chExt cx="1270000" cy="1270000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45" name="Group 45"/>
              <p:cNvGrpSpPr/>
              <p:nvPr/>
            </p:nvGrpSpPr>
            <p:grpSpPr>
              <a:xfrm>
                <a:off x="390502" y="388599"/>
                <a:ext cx="432432" cy="444599"/>
                <a:chOff x="0" y="0"/>
                <a:chExt cx="432430" cy="444598"/>
              </a:xfrm>
            </p:grpSpPr>
            <p:sp>
              <p:nvSpPr>
                <p:cNvPr id="43" name="Shape 43"/>
                <p:cNvSpPr/>
                <p:nvPr/>
              </p:nvSpPr>
              <p:spPr>
                <a:xfrm>
                  <a:off x="0" y="0"/>
                  <a:ext cx="432431" cy="4445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404" h="20446" extrusionOk="0">
                      <a:moveTo>
                        <a:pt x="998" y="14797"/>
                      </a:moveTo>
                      <a:cubicBezTo>
                        <a:pt x="-2403" y="7345"/>
                        <a:pt x="3379" y="-1154"/>
                        <a:pt x="10976" y="130"/>
                      </a:cubicBezTo>
                      <a:cubicBezTo>
                        <a:pt x="14691" y="758"/>
                        <a:pt x="17530" y="3979"/>
                        <a:pt x="18230" y="7993"/>
                      </a:cubicBezTo>
                      <a:cubicBezTo>
                        <a:pt x="19197" y="13543"/>
                        <a:pt x="16054" y="18965"/>
                        <a:pt x="11010" y="20446"/>
                      </a:cubicBezTo>
                      <a:lnTo>
                        <a:pt x="7810" y="20042"/>
                      </a:lnTo>
                    </a:path>
                  </a:pathLst>
                </a:cu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" name="Shape 44"/>
                <p:cNvSpPr/>
                <p:nvPr/>
              </p:nvSpPr>
              <p:spPr>
                <a:xfrm flipH="1">
                  <a:off x="37032" y="436900"/>
                  <a:ext cx="258266" cy="1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47" name="Shape 47"/>
            <p:cNvSpPr/>
            <p:nvPr/>
          </p:nvSpPr>
          <p:spPr>
            <a:xfrm flipV="1">
              <a:off x="0" y="650329"/>
              <a:ext cx="96301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flipV="1">
              <a:off x="2349500" y="637629"/>
              <a:ext cx="96301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sp>
        <p:nvSpPr>
          <p:cNvPr id="50" name="Shape 50"/>
          <p:cNvSpPr/>
          <p:nvPr/>
        </p:nvSpPr>
        <p:spPr>
          <a:xfrm>
            <a:off x="5270941" y="3986675"/>
            <a:ext cx="512148" cy="34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GLM</a:t>
            </a:r>
          </a:p>
        </p:txBody>
      </p:sp>
      <p:sp>
        <p:nvSpPr>
          <p:cNvPr id="51" name="Shape 51"/>
          <p:cNvSpPr/>
          <p:nvPr/>
        </p:nvSpPr>
        <p:spPr>
          <a:xfrm>
            <a:off x="4293724" y="3209863"/>
            <a:ext cx="534615" cy="995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nml,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csv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files</a:t>
            </a:r>
          </a:p>
        </p:txBody>
      </p:sp>
      <p:sp>
        <p:nvSpPr>
          <p:cNvPr id="52" name="Shape 52"/>
          <p:cNvSpPr/>
          <p:nvPr/>
        </p:nvSpPr>
        <p:spPr>
          <a:xfrm>
            <a:off x="5957323" y="3397703"/>
            <a:ext cx="1125973" cy="687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 err="1" smtClean="0"/>
              <a:t>Output.nc</a:t>
            </a:r>
            <a:endParaRPr sz="200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file</a:t>
            </a:r>
          </a:p>
        </p:txBody>
      </p:sp>
      <p:grpSp>
        <p:nvGrpSpPr>
          <p:cNvPr id="57" name="Group 57"/>
          <p:cNvGrpSpPr/>
          <p:nvPr/>
        </p:nvGrpSpPr>
        <p:grpSpPr>
          <a:xfrm>
            <a:off x="2205664" y="2982516"/>
            <a:ext cx="892969" cy="892969"/>
            <a:chOff x="0" y="0"/>
            <a:chExt cx="1270000" cy="1270000"/>
          </a:xfrm>
        </p:grpSpPr>
        <p:sp>
          <p:nvSpPr>
            <p:cNvPr id="53" name="Shape 53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56" name="Group 56"/>
            <p:cNvGrpSpPr/>
            <p:nvPr/>
          </p:nvGrpSpPr>
          <p:grpSpPr>
            <a:xfrm>
              <a:off x="390502" y="388599"/>
              <a:ext cx="432432" cy="444599"/>
              <a:chOff x="0" y="0"/>
              <a:chExt cx="432430" cy="444598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0" y="0"/>
                <a:ext cx="432431" cy="444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5" name="Shape 55"/>
              <p:cNvSpPr/>
              <p:nvPr/>
            </p:nvSpPr>
            <p:spPr>
              <a:xfrm flipH="1">
                <a:off x="37032" y="436900"/>
                <a:ext cx="258266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sp>
        <p:nvSpPr>
          <p:cNvPr id="60" name="Shape 60"/>
          <p:cNvSpPr/>
          <p:nvPr/>
        </p:nvSpPr>
        <p:spPr>
          <a:xfrm>
            <a:off x="2557772" y="3959886"/>
            <a:ext cx="200364" cy="34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>
            <a:lvl1pPr>
              <a:defRPr sz="28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R</a:t>
            </a:r>
          </a:p>
        </p:txBody>
      </p:sp>
      <p:sp>
        <p:nvSpPr>
          <p:cNvPr id="65" name="Shape 65"/>
          <p:cNvSpPr/>
          <p:nvPr/>
        </p:nvSpPr>
        <p:spPr>
          <a:xfrm>
            <a:off x="3300938" y="2977620"/>
            <a:ext cx="960175" cy="34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>
            <a:lvl1pPr>
              <a:defRPr sz="28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configure</a:t>
            </a:r>
          </a:p>
        </p:txBody>
      </p:sp>
      <p:sp>
        <p:nvSpPr>
          <p:cNvPr id="66" name="Shape 66"/>
          <p:cNvSpPr/>
          <p:nvPr/>
        </p:nvSpPr>
        <p:spPr>
          <a:xfrm>
            <a:off x="4660528" y="4799277"/>
            <a:ext cx="395154" cy="34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>
            <a:lvl1pPr>
              <a:defRPr sz="28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run</a:t>
            </a:r>
          </a:p>
        </p:txBody>
      </p:sp>
      <p:sp>
        <p:nvSpPr>
          <p:cNvPr id="61" name="Shape 61"/>
          <p:cNvSpPr/>
          <p:nvPr/>
        </p:nvSpPr>
        <p:spPr>
          <a:xfrm>
            <a:off x="829241" y="3410799"/>
            <a:ext cx="1204996" cy="687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6">
                    <a:lumMod val="75000"/>
                  </a:schemeClr>
                </a:solidFill>
              </a:rPr>
              <a:t>You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6">
                    <a:lumMod val="75000"/>
                  </a:schemeClr>
                </a:solidFill>
              </a:rPr>
              <a:t>(keyboard)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83405" y="2189092"/>
            <a:ext cx="5228160" cy="2631791"/>
            <a:chOff x="1483405" y="2189092"/>
            <a:chExt cx="5228160" cy="2631791"/>
          </a:xfrm>
        </p:grpSpPr>
        <p:sp>
          <p:nvSpPr>
            <p:cNvPr id="58" name="Shape 58"/>
            <p:cNvSpPr/>
            <p:nvPr/>
          </p:nvSpPr>
          <p:spPr>
            <a:xfrm>
              <a:off x="1483405" y="3609444"/>
              <a:ext cx="677122" cy="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135398" y="3430851"/>
              <a:ext cx="1088776" cy="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3135398" y="3741542"/>
              <a:ext cx="1292435" cy="107934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4412344" y="4804172"/>
              <a:ext cx="1088776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flipV="1">
              <a:off x="5496275" y="4438055"/>
              <a:ext cx="1" cy="37504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flipV="1">
              <a:off x="6711564" y="2189092"/>
              <a:ext cx="1" cy="123990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V="1">
              <a:off x="1838169" y="2189095"/>
              <a:ext cx="4873395" cy="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V="1">
              <a:off x="1821968" y="2189092"/>
              <a:ext cx="1" cy="123990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831663" y="3429000"/>
              <a:ext cx="34991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</p:grpSp>
      <p:sp>
        <p:nvSpPr>
          <p:cNvPr id="71" name="Shape 71"/>
          <p:cNvSpPr/>
          <p:nvPr/>
        </p:nvSpPr>
        <p:spPr>
          <a:xfrm>
            <a:off x="3431906" y="1763842"/>
            <a:ext cx="1752071" cy="34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>
            <a:lvl1pPr>
              <a:defRPr sz="28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get variables, plot</a:t>
            </a:r>
          </a:p>
        </p:txBody>
      </p:sp>
    </p:spTree>
    <p:extLst>
      <p:ext uri="{BB962C8B-B14F-4D97-AF65-F5344CB8AC3E}">
        <p14:creationId xmlns:p14="http://schemas.microsoft.com/office/powerpoint/2010/main" val="140936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 dirty="0"/>
              <a:t>GRAPLEr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40622" indent="-240622" defTabSz="316246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2700" dirty="0"/>
              <a:t>Enter distributed computing:</a:t>
            </a:r>
          </a:p>
          <a:p>
            <a:pPr marL="481242" lvl="1" indent="-240622" defTabSz="316246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2700" dirty="0"/>
              <a:t>Objective: to run </a:t>
            </a:r>
            <a:r>
              <a:rPr sz="2700" dirty="0" smtClean="0"/>
              <a:t>100s</a:t>
            </a:r>
            <a:r>
              <a:rPr lang="en-US" sz="2700" dirty="0" smtClean="0"/>
              <a:t> to </a:t>
            </a:r>
            <a:r>
              <a:rPr sz="2700" dirty="0" smtClean="0"/>
              <a:t>1000s </a:t>
            </a:r>
            <a:r>
              <a:rPr sz="2700" dirty="0"/>
              <a:t>of GLM jobs</a:t>
            </a:r>
          </a:p>
          <a:p>
            <a:pPr marL="481242" lvl="1" indent="-240622" defTabSz="316246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2700" dirty="0"/>
              <a:t>Take each GLM run and dispatch to a different computer across the Internet</a:t>
            </a:r>
          </a:p>
          <a:p>
            <a:pPr marL="721865" lvl="2" indent="-240622" defTabSz="316246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2700" dirty="0"/>
              <a:t>Shorten execution times for large numbers of runs (e.g</a:t>
            </a:r>
            <a:r>
              <a:rPr sz="2700" dirty="0" smtClean="0"/>
              <a:t>.</a:t>
            </a:r>
            <a:r>
              <a:rPr lang="en-US" sz="2700" dirty="0" smtClean="0"/>
              <a:t>,</a:t>
            </a:r>
            <a:r>
              <a:rPr sz="2700" dirty="0" smtClean="0"/>
              <a:t> </a:t>
            </a:r>
            <a:r>
              <a:rPr sz="2700" dirty="0"/>
              <a:t>climate change </a:t>
            </a:r>
            <a:r>
              <a:rPr lang="en-US" sz="2700" dirty="0" smtClean="0"/>
              <a:t>offsets</a:t>
            </a:r>
            <a:r>
              <a:rPr sz="2700" dirty="0" smtClean="0"/>
              <a:t>)</a:t>
            </a:r>
            <a:endParaRPr sz="2700" dirty="0"/>
          </a:p>
          <a:p>
            <a:pPr marL="481242" lvl="1" indent="-240622" defTabSz="316246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2700" dirty="0"/>
              <a:t>Distributed computing is not easy - but GRAPLEr makes it easy for you</a:t>
            </a:r>
          </a:p>
          <a:p>
            <a:pPr marL="721865" lvl="2" indent="-240622" defTabSz="316246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2700" dirty="0"/>
              <a:t>Can submit jobs directly from R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266880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300"/>
              <a:t>GRAPLEr under the hood</a:t>
            </a:r>
          </a:p>
        </p:txBody>
      </p:sp>
      <p:grpSp>
        <p:nvGrpSpPr>
          <p:cNvPr id="81" name="Group 81"/>
          <p:cNvGrpSpPr/>
          <p:nvPr/>
        </p:nvGrpSpPr>
        <p:grpSpPr>
          <a:xfrm>
            <a:off x="5251809" y="2926322"/>
            <a:ext cx="892969" cy="892969"/>
            <a:chOff x="0" y="0"/>
            <a:chExt cx="1270000" cy="1270000"/>
          </a:xfrm>
        </p:grpSpPr>
        <p:sp>
          <p:nvSpPr>
            <p:cNvPr id="77" name="Shape 77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80" name="Group 80"/>
            <p:cNvGrpSpPr/>
            <p:nvPr/>
          </p:nvGrpSpPr>
          <p:grpSpPr>
            <a:xfrm>
              <a:off x="390502" y="388599"/>
              <a:ext cx="432432" cy="444599"/>
              <a:chOff x="0" y="0"/>
              <a:chExt cx="432430" cy="444598"/>
            </a:xfrm>
          </p:grpSpPr>
          <p:sp>
            <p:nvSpPr>
              <p:cNvPr id="78" name="Shape 78"/>
              <p:cNvSpPr/>
              <p:nvPr/>
            </p:nvSpPr>
            <p:spPr>
              <a:xfrm>
                <a:off x="0" y="0"/>
                <a:ext cx="432431" cy="444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 flipH="1">
                <a:off x="37032" y="436900"/>
                <a:ext cx="258266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sp>
        <p:nvSpPr>
          <p:cNvPr id="82" name="Shape 82"/>
          <p:cNvSpPr/>
          <p:nvPr/>
        </p:nvSpPr>
        <p:spPr>
          <a:xfrm>
            <a:off x="4743864" y="3412991"/>
            <a:ext cx="45377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3" tIns="35713" rIns="35713" bIns="35713" anchor="ctr"/>
          <a:lstStyle/>
          <a:p>
            <a:pPr lvl="0">
              <a:defRPr sz="2600"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233281" y="3374656"/>
            <a:ext cx="617633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334109" y="3214687"/>
            <a:ext cx="364617" cy="375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3" tIns="35713" rIns="35713" bIns="35713" anchor="ctr"/>
          <a:lstStyle/>
          <a:p>
            <a:pPr lvl="0">
              <a:defRPr sz="2600"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8522132" y="3214687"/>
            <a:ext cx="364617" cy="375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3" tIns="35713" rIns="35713" bIns="35713" anchor="ctr"/>
          <a:lstStyle/>
          <a:p>
            <a:pPr lvl="0">
              <a:defRPr sz="2600"/>
            </a:pPr>
            <a:endParaRPr/>
          </a:p>
        </p:txBody>
      </p:sp>
      <p:grpSp>
        <p:nvGrpSpPr>
          <p:cNvPr id="90" name="Group 90"/>
          <p:cNvGrpSpPr/>
          <p:nvPr/>
        </p:nvGrpSpPr>
        <p:grpSpPr>
          <a:xfrm>
            <a:off x="1526976" y="2957576"/>
            <a:ext cx="892969" cy="892969"/>
            <a:chOff x="0" y="0"/>
            <a:chExt cx="1270000" cy="1270000"/>
          </a:xfrm>
        </p:grpSpPr>
        <p:sp>
          <p:nvSpPr>
            <p:cNvPr id="86" name="Shape 86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89" name="Group 89"/>
            <p:cNvGrpSpPr/>
            <p:nvPr/>
          </p:nvGrpSpPr>
          <p:grpSpPr>
            <a:xfrm>
              <a:off x="390502" y="388599"/>
              <a:ext cx="432432" cy="444599"/>
              <a:chOff x="0" y="0"/>
              <a:chExt cx="432430" cy="444598"/>
            </a:xfrm>
          </p:grpSpPr>
          <p:sp>
            <p:nvSpPr>
              <p:cNvPr id="87" name="Shape 87"/>
              <p:cNvSpPr/>
              <p:nvPr/>
            </p:nvSpPr>
            <p:spPr>
              <a:xfrm>
                <a:off x="0" y="0"/>
                <a:ext cx="432431" cy="444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88" name="Shape 88"/>
              <p:cNvSpPr/>
              <p:nvPr/>
            </p:nvSpPr>
            <p:spPr>
              <a:xfrm flipH="1">
                <a:off x="37032" y="436900"/>
                <a:ext cx="258266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sp>
        <p:nvSpPr>
          <p:cNvPr id="91" name="Shape 91"/>
          <p:cNvSpPr/>
          <p:nvPr/>
        </p:nvSpPr>
        <p:spPr>
          <a:xfrm>
            <a:off x="1392374" y="3806385"/>
            <a:ext cx="982629" cy="995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chemeClr val="accent6">
                    <a:lumMod val="75000"/>
                  </a:schemeClr>
                </a:solidFill>
              </a:rPr>
              <a:t>R, plus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chemeClr val="accent6">
                    <a:lumMod val="75000"/>
                  </a:schemeClr>
                </a:solidFill>
              </a:rPr>
              <a:t>GRAPLEr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chemeClr val="accent6">
                    <a:lumMod val="75000"/>
                  </a:schemeClr>
                </a:solidFill>
              </a:rPr>
              <a:t>library</a:t>
            </a:r>
          </a:p>
        </p:txBody>
      </p:sp>
      <p:sp>
        <p:nvSpPr>
          <p:cNvPr id="92" name="Shape 92"/>
          <p:cNvSpPr/>
          <p:nvPr/>
        </p:nvSpPr>
        <p:spPr>
          <a:xfrm>
            <a:off x="2637467" y="3216536"/>
            <a:ext cx="364617" cy="375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3" tIns="35713" rIns="35713" bIns="35713" anchor="ctr"/>
          <a:lstStyle/>
          <a:p>
            <a:pPr lvl="0">
              <a:defRPr sz="2600"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404602" y="3156214"/>
            <a:ext cx="841565" cy="34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>
            <a:lvl1pPr>
              <a:defRPr sz="28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Internet</a:t>
            </a:r>
          </a:p>
        </p:txBody>
      </p:sp>
      <p:sp>
        <p:nvSpPr>
          <p:cNvPr id="95" name="Shape 95"/>
          <p:cNvSpPr/>
          <p:nvPr/>
        </p:nvSpPr>
        <p:spPr>
          <a:xfrm>
            <a:off x="944840" y="2973587"/>
            <a:ext cx="364617" cy="375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3" tIns="35713" rIns="35713" bIns="35713" anchor="ctr"/>
          <a:lstStyle/>
          <a:p>
            <a:pPr lvl="0">
              <a:defRPr sz="2600"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34981" y="3737031"/>
            <a:ext cx="1049454" cy="687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6">
                    <a:lumMod val="75000"/>
                  </a:schemeClr>
                </a:solidFill>
              </a:rPr>
              <a:t>You,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6">
                    <a:lumMod val="75000"/>
                  </a:schemeClr>
                </a:solidFill>
              </a:rPr>
              <a:t>keyboard</a:t>
            </a:r>
          </a:p>
        </p:txBody>
      </p:sp>
      <p:sp>
        <p:nvSpPr>
          <p:cNvPr id="101" name="Shape 101"/>
          <p:cNvSpPr/>
          <p:nvPr/>
        </p:nvSpPr>
        <p:spPr>
          <a:xfrm flipH="1">
            <a:off x="1135119" y="2226329"/>
            <a:ext cx="1" cy="6786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697562" y="2226329"/>
            <a:ext cx="8078495" cy="1383116"/>
            <a:chOff x="697562" y="2226329"/>
            <a:chExt cx="8078495" cy="1383116"/>
          </a:xfrm>
        </p:grpSpPr>
        <p:sp>
          <p:nvSpPr>
            <p:cNvPr id="93" name="Shape 93"/>
            <p:cNvSpPr/>
            <p:nvPr/>
          </p:nvSpPr>
          <p:spPr>
            <a:xfrm>
              <a:off x="2427551" y="3404062"/>
              <a:ext cx="201651" cy="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97562" y="3609444"/>
              <a:ext cx="677122" cy="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3178689" y="3493359"/>
              <a:ext cx="1074319" cy="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V="1">
              <a:off x="8772338" y="2237270"/>
              <a:ext cx="1" cy="88327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130373" y="2226329"/>
              <a:ext cx="7645684" cy="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317392" y="3161109"/>
              <a:ext cx="201651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</p:grpSp>
      <p:sp>
        <p:nvSpPr>
          <p:cNvPr id="103" name="Shape 103"/>
          <p:cNvSpPr/>
          <p:nvPr/>
        </p:nvSpPr>
        <p:spPr>
          <a:xfrm>
            <a:off x="2586816" y="2898670"/>
            <a:ext cx="519812" cy="34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>
            <a:lvl1pPr>
              <a:defRPr sz="28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send</a:t>
            </a:r>
          </a:p>
        </p:txBody>
      </p:sp>
      <p:sp>
        <p:nvSpPr>
          <p:cNvPr id="104" name="Shape 104"/>
          <p:cNvSpPr/>
          <p:nvPr/>
        </p:nvSpPr>
        <p:spPr>
          <a:xfrm>
            <a:off x="1304544" y="2385922"/>
            <a:ext cx="751997" cy="34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>
            <a:lvl1pPr>
              <a:defRPr sz="28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receive</a:t>
            </a:r>
          </a:p>
        </p:txBody>
      </p:sp>
      <p:sp>
        <p:nvSpPr>
          <p:cNvPr id="105" name="Shape 105"/>
          <p:cNvSpPr/>
          <p:nvPr/>
        </p:nvSpPr>
        <p:spPr>
          <a:xfrm>
            <a:off x="6939415" y="2928937"/>
            <a:ext cx="892969" cy="892969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grpSp>
        <p:nvGrpSpPr>
          <p:cNvPr id="108" name="Group 108"/>
          <p:cNvGrpSpPr/>
          <p:nvPr/>
        </p:nvGrpSpPr>
        <p:grpSpPr>
          <a:xfrm>
            <a:off x="7213985" y="3202173"/>
            <a:ext cx="304054" cy="312609"/>
            <a:chOff x="0" y="0"/>
            <a:chExt cx="432430" cy="444598"/>
          </a:xfrm>
        </p:grpSpPr>
        <p:sp>
          <p:nvSpPr>
            <p:cNvPr id="106" name="Shape 106"/>
            <p:cNvSpPr/>
            <p:nvPr/>
          </p:nvSpPr>
          <p:spPr>
            <a:xfrm>
              <a:off x="0" y="0"/>
              <a:ext cx="432431" cy="444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04" h="20446" extrusionOk="0">
                  <a:moveTo>
                    <a:pt x="998" y="14797"/>
                  </a:moveTo>
                  <a:cubicBezTo>
                    <a:pt x="-2403" y="7345"/>
                    <a:pt x="3379" y="-1154"/>
                    <a:pt x="10976" y="130"/>
                  </a:cubicBezTo>
                  <a:cubicBezTo>
                    <a:pt x="14691" y="758"/>
                    <a:pt x="17530" y="3979"/>
                    <a:pt x="18230" y="7993"/>
                  </a:cubicBezTo>
                  <a:cubicBezTo>
                    <a:pt x="19197" y="13543"/>
                    <a:pt x="16054" y="18965"/>
                    <a:pt x="11010" y="20446"/>
                  </a:cubicBezTo>
                  <a:lnTo>
                    <a:pt x="7810" y="20042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 flipH="1">
              <a:off x="37032" y="436900"/>
              <a:ext cx="25826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7038330" y="2577201"/>
            <a:ext cx="1017995" cy="34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>
            <a:lvl1pPr>
              <a:defRPr sz="28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HTCondor</a:t>
            </a:r>
          </a:p>
        </p:txBody>
      </p:sp>
      <p:sp>
        <p:nvSpPr>
          <p:cNvPr id="110" name="Shape 110"/>
          <p:cNvSpPr/>
          <p:nvPr/>
        </p:nvSpPr>
        <p:spPr>
          <a:xfrm>
            <a:off x="8343295" y="3402211"/>
            <a:ext cx="20165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3" tIns="35713" rIns="35713" bIns="35713" anchor="ctr"/>
          <a:lstStyle/>
          <a:p>
            <a:pPr lvl="0">
              <a:defRPr sz="2600"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7881113" y="3411397"/>
            <a:ext cx="403320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188633" y="3868403"/>
            <a:ext cx="670807" cy="670808"/>
          </a:xfrm>
          <a:prstGeom prst="line">
            <a:avLst/>
          </a:prstGeom>
          <a:ln w="25400">
            <a:solidFill>
              <a:srgbClr val="E8A43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858357" y="4538228"/>
            <a:ext cx="482794" cy="1"/>
          </a:xfrm>
          <a:prstGeom prst="line">
            <a:avLst/>
          </a:prstGeom>
          <a:ln w="25400">
            <a:solidFill>
              <a:srgbClr val="E8A43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flipV="1">
            <a:off x="7354264" y="4274427"/>
            <a:ext cx="1" cy="263800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grpSp>
        <p:nvGrpSpPr>
          <p:cNvPr id="119" name="Group 119"/>
          <p:cNvGrpSpPr/>
          <p:nvPr/>
        </p:nvGrpSpPr>
        <p:grpSpPr>
          <a:xfrm>
            <a:off x="5046322" y="4795245"/>
            <a:ext cx="453775" cy="453775"/>
            <a:chOff x="0" y="0"/>
            <a:chExt cx="645368" cy="645368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18" name="Group 118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16" name="Shape 116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124" name="Group 124"/>
          <p:cNvGrpSpPr/>
          <p:nvPr/>
        </p:nvGrpSpPr>
        <p:grpSpPr>
          <a:xfrm>
            <a:off x="5323989" y="5639067"/>
            <a:ext cx="453775" cy="453775"/>
            <a:chOff x="0" y="0"/>
            <a:chExt cx="645368" cy="645368"/>
          </a:xfrm>
        </p:grpSpPr>
        <p:sp>
          <p:nvSpPr>
            <p:cNvPr id="120" name="Shape 120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23" name="Group 123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129" name="Group 129"/>
          <p:cNvGrpSpPr/>
          <p:nvPr/>
        </p:nvGrpSpPr>
        <p:grpSpPr>
          <a:xfrm>
            <a:off x="6270049" y="6054331"/>
            <a:ext cx="453775" cy="453775"/>
            <a:chOff x="0" y="0"/>
            <a:chExt cx="645368" cy="645368"/>
          </a:xfrm>
        </p:grpSpPr>
        <p:sp>
          <p:nvSpPr>
            <p:cNvPr id="125" name="Shape 125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28" name="Group 128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26" name="Shape 126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7" name="Shape 127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134" name="Group 134"/>
          <p:cNvGrpSpPr/>
          <p:nvPr/>
        </p:nvGrpSpPr>
        <p:grpSpPr>
          <a:xfrm>
            <a:off x="7127374" y="5875737"/>
            <a:ext cx="453776" cy="453775"/>
            <a:chOff x="0" y="0"/>
            <a:chExt cx="645368" cy="645368"/>
          </a:xfrm>
        </p:grpSpPr>
        <p:sp>
          <p:nvSpPr>
            <p:cNvPr id="130" name="Shape 130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33" name="Group 133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32" name="Shape 132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139" name="Group 139"/>
          <p:cNvGrpSpPr/>
          <p:nvPr/>
        </p:nvGrpSpPr>
        <p:grpSpPr>
          <a:xfrm>
            <a:off x="7806112" y="5728364"/>
            <a:ext cx="453775" cy="453775"/>
            <a:chOff x="0" y="0"/>
            <a:chExt cx="645368" cy="645368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38" name="Group 138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144" name="Group 144"/>
          <p:cNvGrpSpPr/>
          <p:nvPr/>
        </p:nvGrpSpPr>
        <p:grpSpPr>
          <a:xfrm>
            <a:off x="8477555" y="5366745"/>
            <a:ext cx="453775" cy="453775"/>
            <a:chOff x="0" y="0"/>
            <a:chExt cx="645368" cy="645368"/>
          </a:xfrm>
        </p:grpSpPr>
        <p:sp>
          <p:nvSpPr>
            <p:cNvPr id="140" name="Shape 140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43" name="Group 143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41" name="Shape 141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42" name="Shape 142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149" name="Group 149"/>
          <p:cNvGrpSpPr/>
          <p:nvPr/>
        </p:nvGrpSpPr>
        <p:grpSpPr>
          <a:xfrm>
            <a:off x="8566851" y="5456041"/>
            <a:ext cx="453775" cy="453775"/>
            <a:chOff x="0" y="0"/>
            <a:chExt cx="645368" cy="645368"/>
          </a:xfrm>
        </p:grpSpPr>
        <p:sp>
          <p:nvSpPr>
            <p:cNvPr id="145" name="Shape 145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48" name="Group 148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46" name="Shape 146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154" name="Group 154"/>
          <p:cNvGrpSpPr/>
          <p:nvPr/>
        </p:nvGrpSpPr>
        <p:grpSpPr>
          <a:xfrm>
            <a:off x="8656148" y="5545338"/>
            <a:ext cx="453775" cy="453775"/>
            <a:chOff x="0" y="0"/>
            <a:chExt cx="645368" cy="645368"/>
          </a:xfrm>
        </p:grpSpPr>
        <p:sp>
          <p:nvSpPr>
            <p:cNvPr id="150" name="Shape 150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53" name="Group 153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159" name="Group 159"/>
          <p:cNvGrpSpPr/>
          <p:nvPr/>
        </p:nvGrpSpPr>
        <p:grpSpPr>
          <a:xfrm>
            <a:off x="7895408" y="5817661"/>
            <a:ext cx="453775" cy="453775"/>
            <a:chOff x="0" y="0"/>
            <a:chExt cx="645368" cy="645368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58" name="Group 158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164" name="Group 164"/>
          <p:cNvGrpSpPr/>
          <p:nvPr/>
        </p:nvGrpSpPr>
        <p:grpSpPr>
          <a:xfrm>
            <a:off x="7984705" y="5906958"/>
            <a:ext cx="453775" cy="453775"/>
            <a:chOff x="0" y="0"/>
            <a:chExt cx="645368" cy="645368"/>
          </a:xfrm>
        </p:grpSpPr>
        <p:sp>
          <p:nvSpPr>
            <p:cNvPr id="160" name="Shape 160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63" name="Group 163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169" name="Group 169"/>
          <p:cNvGrpSpPr/>
          <p:nvPr/>
        </p:nvGrpSpPr>
        <p:grpSpPr>
          <a:xfrm>
            <a:off x="7216671" y="5965034"/>
            <a:ext cx="453776" cy="453775"/>
            <a:chOff x="0" y="0"/>
            <a:chExt cx="645368" cy="645368"/>
          </a:xfrm>
        </p:grpSpPr>
        <p:sp>
          <p:nvSpPr>
            <p:cNvPr id="165" name="Shape 165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68" name="Group 168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66" name="Shape 166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174" name="Group 174"/>
          <p:cNvGrpSpPr/>
          <p:nvPr/>
        </p:nvGrpSpPr>
        <p:grpSpPr>
          <a:xfrm>
            <a:off x="7305968" y="6054331"/>
            <a:ext cx="453776" cy="453775"/>
            <a:chOff x="0" y="0"/>
            <a:chExt cx="645368" cy="645368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73" name="Group 173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179" name="Group 179"/>
          <p:cNvGrpSpPr/>
          <p:nvPr/>
        </p:nvGrpSpPr>
        <p:grpSpPr>
          <a:xfrm>
            <a:off x="6359345" y="6143627"/>
            <a:ext cx="453775" cy="453775"/>
            <a:chOff x="0" y="0"/>
            <a:chExt cx="645368" cy="645368"/>
          </a:xfrm>
        </p:grpSpPr>
        <p:sp>
          <p:nvSpPr>
            <p:cNvPr id="175" name="Shape 175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78" name="Group 178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76" name="Shape 176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184" name="Group 184"/>
          <p:cNvGrpSpPr/>
          <p:nvPr/>
        </p:nvGrpSpPr>
        <p:grpSpPr>
          <a:xfrm>
            <a:off x="6448642" y="6232924"/>
            <a:ext cx="453775" cy="453775"/>
            <a:chOff x="0" y="0"/>
            <a:chExt cx="645368" cy="645368"/>
          </a:xfrm>
        </p:grpSpPr>
        <p:sp>
          <p:nvSpPr>
            <p:cNvPr id="180" name="Shape 180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83" name="Group 183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189" name="Group 189"/>
          <p:cNvGrpSpPr/>
          <p:nvPr/>
        </p:nvGrpSpPr>
        <p:grpSpPr>
          <a:xfrm>
            <a:off x="5413286" y="5728364"/>
            <a:ext cx="453775" cy="453775"/>
            <a:chOff x="0" y="0"/>
            <a:chExt cx="645368" cy="645368"/>
          </a:xfrm>
        </p:grpSpPr>
        <p:sp>
          <p:nvSpPr>
            <p:cNvPr id="185" name="Shape 185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88" name="Group 188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86" name="Shape 186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194" name="Group 194"/>
          <p:cNvGrpSpPr/>
          <p:nvPr/>
        </p:nvGrpSpPr>
        <p:grpSpPr>
          <a:xfrm>
            <a:off x="5502583" y="5817661"/>
            <a:ext cx="453775" cy="453775"/>
            <a:chOff x="0" y="0"/>
            <a:chExt cx="645368" cy="645368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93" name="Group 193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199" name="Group 199"/>
          <p:cNvGrpSpPr/>
          <p:nvPr/>
        </p:nvGrpSpPr>
        <p:grpSpPr>
          <a:xfrm>
            <a:off x="5135619" y="4884541"/>
            <a:ext cx="453775" cy="453775"/>
            <a:chOff x="0" y="0"/>
            <a:chExt cx="645368" cy="645368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198" name="Group 198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grpSp>
        <p:nvGrpSpPr>
          <p:cNvPr id="204" name="Group 204"/>
          <p:cNvGrpSpPr/>
          <p:nvPr/>
        </p:nvGrpSpPr>
        <p:grpSpPr>
          <a:xfrm>
            <a:off x="5224916" y="4973838"/>
            <a:ext cx="453775" cy="453775"/>
            <a:chOff x="0" y="0"/>
            <a:chExt cx="645368" cy="645368"/>
          </a:xfrm>
        </p:grpSpPr>
        <p:sp>
          <p:nvSpPr>
            <p:cNvPr id="200" name="Shape 200"/>
            <p:cNvSpPr/>
            <p:nvPr/>
          </p:nvSpPr>
          <p:spPr>
            <a:xfrm>
              <a:off x="0" y="0"/>
              <a:ext cx="645369" cy="645369"/>
            </a:xfrm>
            <a:prstGeom prst="rect">
              <a:avLst/>
            </a:prstGeom>
            <a:solidFill>
              <a:srgbClr val="888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grpSp>
          <p:nvGrpSpPr>
            <p:cNvPr id="203" name="Group 203"/>
            <p:cNvGrpSpPr/>
            <p:nvPr/>
          </p:nvGrpSpPr>
          <p:grpSpPr>
            <a:xfrm>
              <a:off x="198439" y="197472"/>
              <a:ext cx="219747" cy="225930"/>
              <a:chOff x="0" y="0"/>
              <a:chExt cx="219745" cy="225928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x="0" y="0"/>
                <a:ext cx="219746" cy="22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4" h="20446" extrusionOk="0">
                    <a:moveTo>
                      <a:pt x="998" y="14797"/>
                    </a:moveTo>
                    <a:cubicBezTo>
                      <a:pt x="-2403" y="7345"/>
                      <a:pt x="3379" y="-1154"/>
                      <a:pt x="10976" y="130"/>
                    </a:cubicBezTo>
                    <a:cubicBezTo>
                      <a:pt x="14691" y="758"/>
                      <a:pt x="17530" y="3979"/>
                      <a:pt x="18230" y="7993"/>
                    </a:cubicBezTo>
                    <a:cubicBezTo>
                      <a:pt x="19197" y="13543"/>
                      <a:pt x="16054" y="18965"/>
                      <a:pt x="11010" y="20446"/>
                    </a:cubicBezTo>
                    <a:lnTo>
                      <a:pt x="7810" y="20042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18818" y="222017"/>
                <a:ext cx="131242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</p:grpSp>
      <p:sp>
        <p:nvSpPr>
          <p:cNvPr id="205" name="Shape 205"/>
          <p:cNvSpPr/>
          <p:nvPr/>
        </p:nvSpPr>
        <p:spPr>
          <a:xfrm flipH="1">
            <a:off x="5664938" y="3786187"/>
            <a:ext cx="1126001" cy="975433"/>
          </a:xfrm>
          <a:prstGeom prst="line">
            <a:avLst/>
          </a:prstGeom>
          <a:ln w="25400">
            <a:solidFill>
              <a:srgbClr val="8881F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flipH="1">
            <a:off x="6019824" y="3875611"/>
            <a:ext cx="947091" cy="1711670"/>
          </a:xfrm>
          <a:prstGeom prst="line">
            <a:avLst/>
          </a:prstGeom>
          <a:ln w="25400">
            <a:solidFill>
              <a:srgbClr val="8881F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flipH="1">
            <a:off x="6537436" y="3964908"/>
            <a:ext cx="518779" cy="1969829"/>
          </a:xfrm>
          <a:prstGeom prst="line">
            <a:avLst/>
          </a:prstGeom>
          <a:ln w="25400">
            <a:solidFill>
              <a:srgbClr val="8881F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7317687" y="3876266"/>
            <a:ext cx="107274" cy="1817070"/>
          </a:xfrm>
          <a:prstGeom prst="line">
            <a:avLst/>
          </a:prstGeom>
          <a:ln w="25400">
            <a:solidFill>
              <a:srgbClr val="8881F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7508782" y="3909467"/>
            <a:ext cx="514327" cy="1783902"/>
          </a:xfrm>
          <a:prstGeom prst="line">
            <a:avLst/>
          </a:prstGeom>
          <a:ln w="25400">
            <a:solidFill>
              <a:srgbClr val="8881F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7847990" y="3879751"/>
            <a:ext cx="766382" cy="1385119"/>
          </a:xfrm>
          <a:prstGeom prst="line">
            <a:avLst/>
          </a:prstGeom>
          <a:ln w="25400">
            <a:solidFill>
              <a:srgbClr val="8881F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4585970" y="5025783"/>
            <a:ext cx="328604" cy="34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>
            <a:lvl1pPr>
              <a:defRPr sz="2800">
                <a:solidFill>
                  <a:srgbClr val="8881F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UF</a:t>
            </a:r>
          </a:p>
        </p:txBody>
      </p:sp>
      <p:sp>
        <p:nvSpPr>
          <p:cNvPr id="212" name="Shape 212"/>
          <p:cNvSpPr/>
          <p:nvPr/>
        </p:nvSpPr>
        <p:spPr>
          <a:xfrm>
            <a:off x="4946333" y="5962608"/>
            <a:ext cx="315780" cy="34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>
            <a:lvl1pPr>
              <a:defRPr sz="2800">
                <a:solidFill>
                  <a:srgbClr val="8881F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VT</a:t>
            </a:r>
          </a:p>
        </p:txBody>
      </p:sp>
      <p:sp>
        <p:nvSpPr>
          <p:cNvPr id="213" name="Shape 213"/>
          <p:cNvSpPr/>
          <p:nvPr/>
        </p:nvSpPr>
        <p:spPr>
          <a:xfrm>
            <a:off x="5815289" y="6408688"/>
            <a:ext cx="431196" cy="34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>
            <a:lvl1pPr>
              <a:defRPr sz="2800">
                <a:solidFill>
                  <a:srgbClr val="8881F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UW</a:t>
            </a:r>
          </a:p>
        </p:txBody>
      </p:sp>
      <p:sp>
        <p:nvSpPr>
          <p:cNvPr id="214" name="Shape 214"/>
          <p:cNvSpPr/>
          <p:nvPr/>
        </p:nvSpPr>
        <p:spPr>
          <a:xfrm>
            <a:off x="8022315" y="6408688"/>
            <a:ext cx="1098045" cy="34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>
            <a:lvl1pPr>
              <a:defRPr sz="2800">
                <a:solidFill>
                  <a:srgbClr val="8881F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Other sites</a:t>
            </a:r>
          </a:p>
        </p:txBody>
      </p:sp>
      <p:sp>
        <p:nvSpPr>
          <p:cNvPr id="215" name="Shape 215"/>
          <p:cNvSpPr/>
          <p:nvPr/>
        </p:nvSpPr>
        <p:spPr>
          <a:xfrm>
            <a:off x="3239315" y="2005463"/>
            <a:ext cx="5865315" cy="4800890"/>
          </a:xfrm>
          <a:prstGeom prst="rect">
            <a:avLst/>
          </a:prstGeom>
          <a:ln w="50800">
            <a:solidFill>
              <a:srgbClr val="11DBE3">
                <a:alpha val="71000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3496934" y="6402837"/>
            <a:ext cx="1085509" cy="34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>
            <a:lvl1pPr>
              <a:defRPr sz="2800" b="1">
                <a:solidFill>
                  <a:srgbClr val="11DBE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/>
              <a:t>GRAPLEr</a:t>
            </a:r>
          </a:p>
        </p:txBody>
      </p:sp>
      <p:sp>
        <p:nvSpPr>
          <p:cNvPr id="217" name="Shape 217"/>
          <p:cNvSpPr/>
          <p:nvPr/>
        </p:nvSpPr>
        <p:spPr>
          <a:xfrm>
            <a:off x="4081591" y="3778761"/>
            <a:ext cx="1055474" cy="99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rPr>
              <a:t>IPOP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rPr>
              <a:t>overlay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rPr>
              <a:t>network</a:t>
            </a:r>
          </a:p>
        </p:txBody>
      </p:sp>
      <p:sp>
        <p:nvSpPr>
          <p:cNvPr id="218" name="Shape 218"/>
          <p:cNvSpPr/>
          <p:nvPr/>
        </p:nvSpPr>
        <p:spPr>
          <a:xfrm>
            <a:off x="4973131" y="2502192"/>
            <a:ext cx="1341702" cy="34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3" tIns="35713" rIns="35713" bIns="35713" anchor="ctr">
            <a:spAutoFit/>
          </a:bodyPr>
          <a:lstStyle>
            <a:lvl1pPr>
              <a:defRPr sz="2800" b="1">
                <a:solidFill>
                  <a:srgbClr val="0065C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/>
              <a:t>Web service</a:t>
            </a:r>
          </a:p>
        </p:txBody>
      </p:sp>
    </p:spTree>
    <p:extLst>
      <p:ext uri="{BB962C8B-B14F-4D97-AF65-F5344CB8AC3E}">
        <p14:creationId xmlns:p14="http://schemas.microsoft.com/office/powerpoint/2010/main" val="3196941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300"/>
              <a:t>GRAPLEr under the hood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5621" indent="-265621" defTabSz="349102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300"/>
              <a:t>Web service:</a:t>
            </a:r>
          </a:p>
          <a:p>
            <a:pPr marL="531244" lvl="1" indent="-265621" defTabSz="349102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300"/>
              <a:t>A server takes requests from you through R</a:t>
            </a:r>
          </a:p>
          <a:p>
            <a:pPr marL="265621" indent="-265621" defTabSz="349102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300"/>
              <a:t>IPOP network overlay</a:t>
            </a:r>
          </a:p>
          <a:p>
            <a:pPr marL="531244" lvl="1" indent="-265621" defTabSz="349102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300"/>
              <a:t>Aggregates computers across the Internet as if they belong to the same domain</a:t>
            </a:r>
          </a:p>
          <a:p>
            <a:pPr marL="265621" indent="-265621" defTabSz="349102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300"/>
              <a:t>HTCondor</a:t>
            </a:r>
          </a:p>
          <a:p>
            <a:pPr marL="531244" lvl="1" indent="-265621" defTabSz="349102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300"/>
              <a:t>Distributes GLM jobs to the computers connected by IPOP so they can run concurrently and finish faster</a:t>
            </a:r>
          </a:p>
        </p:txBody>
      </p:sp>
    </p:spTree>
    <p:extLst>
      <p:ext uri="{BB962C8B-B14F-4D97-AF65-F5344CB8AC3E}">
        <p14:creationId xmlns:p14="http://schemas.microsoft.com/office/powerpoint/2010/main" val="3829439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through the </a:t>
            </a:r>
            <a:r>
              <a:rPr lang="en-US" dirty="0" err="1" smtClean="0"/>
              <a:t>GRAPLEr</a:t>
            </a:r>
            <a:r>
              <a:rPr lang="en-US" dirty="0" smtClean="0"/>
              <a:t> demo in the R script</a:t>
            </a:r>
          </a:p>
          <a:p>
            <a:pPr lvl="0"/>
            <a:r>
              <a:rPr lang="en-US" dirty="0"/>
              <a:t>Once you have finished the demonstration, design your own simulation "experiment" with your partner and use the </a:t>
            </a:r>
            <a:r>
              <a:rPr lang="en-US" dirty="0" err="1"/>
              <a:t>GRAPLEr</a:t>
            </a:r>
            <a:r>
              <a:rPr lang="en-US" dirty="0"/>
              <a:t> to examine the offsets of a meteorological variable and magnitude of your choice. </a:t>
            </a:r>
            <a:endParaRPr lang="en-US" dirty="0" smtClean="0"/>
          </a:p>
          <a:p>
            <a:pPr lvl="0"/>
            <a:r>
              <a:rPr lang="en-US" b="1" dirty="0" smtClean="0"/>
              <a:t>Create </a:t>
            </a:r>
            <a:r>
              <a:rPr lang="en-US" b="1" dirty="0"/>
              <a:t>some figures from your simulation and share them with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Lakes are changing worldwide…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response to altered climate, some regions are experiencing different temperature, precipitation, and wind conditions than in the past.</a:t>
            </a:r>
          </a:p>
          <a:p>
            <a:r>
              <a:rPr lang="en-US" dirty="0" smtClean="0"/>
              <a:t>Because of their position in the landscape and their thermal inertia, lakes can be powerful indicators of climate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will climate change affect lake thermal structure?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lake thermal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ullWtr_2012_wTe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26" y="1614171"/>
            <a:ext cx="9461526" cy="4725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083" y="6470596"/>
            <a:ext cx="934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Lake Sunapee, NH, USA: data from Lake Sunapee Protective Association buoy, 2012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8755" y="2591191"/>
            <a:ext cx="2257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Epilimnion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8755" y="5283477"/>
            <a:ext cx="2257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Hypolimnion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8755" y="4513817"/>
            <a:ext cx="2257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Thermocline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83" y="274638"/>
            <a:ext cx="900791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the drivers of thermal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85514"/>
          </a:xfrm>
        </p:spPr>
        <p:txBody>
          <a:bodyPr>
            <a:normAutofit/>
          </a:bodyPr>
          <a:lstStyle/>
          <a:p>
            <a:r>
              <a:rPr lang="en-US" dirty="0" smtClean="0"/>
              <a:t>Solar radiation</a:t>
            </a:r>
          </a:p>
          <a:p>
            <a:r>
              <a:rPr lang="en-US" dirty="0" smtClean="0"/>
              <a:t>Air temperature</a:t>
            </a:r>
          </a:p>
          <a:p>
            <a:r>
              <a:rPr lang="en-US" dirty="0" smtClean="0"/>
              <a:t>Wind</a:t>
            </a:r>
          </a:p>
          <a:p>
            <a:r>
              <a:rPr lang="en-US" dirty="0" smtClean="0"/>
              <a:t>Precipitation</a:t>
            </a:r>
          </a:p>
          <a:p>
            <a:r>
              <a:rPr lang="en-US" dirty="0" smtClean="0"/>
              <a:t>Inflow and outflow streams</a:t>
            </a:r>
          </a:p>
          <a:p>
            <a:endParaRPr lang="en-US" dirty="0"/>
          </a:p>
          <a:p>
            <a:pPr lvl="1"/>
            <a:r>
              <a:rPr lang="en-US" dirty="0" smtClean="0"/>
              <a:t>All of these factors will interact to control water temperature, thermocline depth, mixing, and more!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5-09-21 at 12.19.5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0"/>
          <a:stretch/>
        </p:blipFill>
        <p:spPr>
          <a:xfrm>
            <a:off x="4641257" y="1226880"/>
            <a:ext cx="4249478" cy="2756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10282"/>
            <a:ext cx="403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from </a:t>
            </a:r>
            <a:r>
              <a:rPr lang="en-US" dirty="0" err="1" smtClean="0"/>
              <a:t>Hipsey</a:t>
            </a:r>
            <a:r>
              <a:rPr lang="en-US" dirty="0" smtClean="0"/>
              <a:t>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1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GLM: General Lake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47" y="1417638"/>
            <a:ext cx="8482487" cy="544036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Authors</a:t>
            </a:r>
            <a:r>
              <a:rPr lang="en-US" dirty="0" smtClean="0"/>
              <a:t>: Matt </a:t>
            </a:r>
            <a:r>
              <a:rPr lang="en-US" dirty="0" err="1" smtClean="0"/>
              <a:t>Hipsey</a:t>
            </a:r>
            <a:r>
              <a:rPr lang="en-US" dirty="0" smtClean="0"/>
              <a:t>, Louise Bruce, and David Hamilton</a:t>
            </a:r>
          </a:p>
          <a:p>
            <a:r>
              <a:rPr lang="en-US" b="1" dirty="0" smtClean="0"/>
              <a:t>Location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http://aed.see.uwa.edu.au/research/models/GLM/</a:t>
            </a:r>
            <a:endParaRPr lang="en-US" dirty="0" smtClean="0"/>
          </a:p>
          <a:p>
            <a:r>
              <a:rPr lang="en-US" b="1" dirty="0" smtClean="0"/>
              <a:t>Overview</a:t>
            </a:r>
            <a:r>
              <a:rPr lang="en-US" dirty="0" smtClean="0"/>
              <a:t>: </a:t>
            </a:r>
            <a:r>
              <a:rPr lang="en-US" dirty="0"/>
              <a:t>The </a:t>
            </a:r>
            <a:r>
              <a:rPr lang="en-US" i="1" dirty="0"/>
              <a:t>General Lake Model </a:t>
            </a:r>
            <a:r>
              <a:rPr lang="en-US" dirty="0"/>
              <a:t>(GLM) is an open-access model developed for simulating lake dynamics. It simulates vertical stratification and mixing and accounts for the effect of inflows/outflows, surface heating and </a:t>
            </a:r>
            <a:r>
              <a:rPr lang="en-US" dirty="0" smtClean="0"/>
              <a:t>cooling.</a:t>
            </a:r>
          </a:p>
          <a:p>
            <a:r>
              <a:rPr lang="en-US" dirty="0" smtClean="0"/>
              <a:t>GLM </a:t>
            </a:r>
            <a:r>
              <a:rPr lang="en-US" dirty="0"/>
              <a:t>has been designed to be an open-source community model developed in collaboration with members </a:t>
            </a:r>
            <a:r>
              <a:rPr lang="en-US" dirty="0" smtClean="0"/>
              <a:t>of the </a:t>
            </a:r>
            <a:r>
              <a:rPr lang="en-US" dirty="0"/>
              <a:t>Global Lake Ecological Observatory Network (GLEON) to integrate with lake sensor data.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4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07 at 4.42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13089" r="1281" b="1940"/>
          <a:stretch/>
        </p:blipFill>
        <p:spPr>
          <a:xfrm>
            <a:off x="-1" y="650082"/>
            <a:ext cx="9113439" cy="5351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10282"/>
            <a:ext cx="403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from </a:t>
            </a:r>
            <a:r>
              <a:rPr lang="en-US" dirty="0" err="1" smtClean="0"/>
              <a:t>Hipsey</a:t>
            </a:r>
            <a:r>
              <a:rPr lang="en-US" dirty="0" smtClean="0"/>
              <a:t>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create a new folder (directory) on your computer.</a:t>
            </a:r>
          </a:p>
          <a:p>
            <a:r>
              <a:rPr lang="en-US" dirty="0" smtClean="0"/>
              <a:t>Within this folder, you will need:</a:t>
            </a:r>
          </a:p>
          <a:p>
            <a:pPr lvl="1"/>
            <a:r>
              <a:rPr lang="en-US" dirty="0" smtClean="0"/>
              <a:t> a meteorological CSV file (‘met file’) that forces the model: e.g., “</a:t>
            </a:r>
            <a:r>
              <a:rPr lang="en-US" dirty="0" err="1" smtClean="0"/>
              <a:t>met_hourly.csv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an ‘</a:t>
            </a:r>
            <a:r>
              <a:rPr lang="en-US" dirty="0" err="1" smtClean="0"/>
              <a:t>nml</a:t>
            </a:r>
            <a:r>
              <a:rPr lang="en-US" dirty="0" smtClean="0"/>
              <a:t>’ text file which acts as a ‘master’ script, </a:t>
            </a:r>
            <a:endParaRPr lang="en-US" dirty="0"/>
          </a:p>
          <a:p>
            <a:pPr lvl="1"/>
            <a:r>
              <a:rPr lang="en-US" dirty="0" smtClean="0"/>
              <a:t>any inflow/outflow CSV files that specify the temperature and flow rate of connected streams.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1365</Words>
  <Application>Microsoft Office PowerPoint</Application>
  <PresentationFormat>On-screen Show (4:3)</PresentationFormat>
  <Paragraphs>157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Helvetica</vt:lpstr>
      <vt:lpstr>Wingdings</vt:lpstr>
      <vt:lpstr>Office Theme</vt:lpstr>
      <vt:lpstr>Project EDDIE: Modeling climate change effects on lakes using distributed computing.  </vt:lpstr>
      <vt:lpstr>Overview of today</vt:lpstr>
      <vt:lpstr>Lakes are changing worldwide…</vt:lpstr>
      <vt:lpstr>How will climate change affect lake thermal structure?</vt:lpstr>
      <vt:lpstr>What is lake thermal structure?</vt:lpstr>
      <vt:lpstr>What are the drivers of thermal structure?</vt:lpstr>
      <vt:lpstr>GLM: General Lake Model </vt:lpstr>
      <vt:lpstr>PowerPoint Presentation</vt:lpstr>
      <vt:lpstr>Basic structure of the model</vt:lpstr>
      <vt:lpstr>Example met file</vt:lpstr>
      <vt:lpstr>Example nml file</vt:lpstr>
      <vt:lpstr>We will run this model in the R statistical environment</vt:lpstr>
      <vt:lpstr>GLM-associated R packages</vt:lpstr>
      <vt:lpstr>Learning objectives of today’s module</vt:lpstr>
      <vt:lpstr>Activity A</vt:lpstr>
      <vt:lpstr>Activity B</vt:lpstr>
      <vt:lpstr>Need ideas for a climate scenario? </vt:lpstr>
      <vt:lpstr>Activity C</vt:lpstr>
      <vt:lpstr>GRAPLEr: a new R package</vt:lpstr>
      <vt:lpstr>What is distributed computing?</vt:lpstr>
      <vt:lpstr>GLM in your computer</vt:lpstr>
      <vt:lpstr>GRAPLEr</vt:lpstr>
      <vt:lpstr>GRAPLEr under the hood</vt:lpstr>
      <vt:lpstr>GRAPLEr under the hood</vt:lpstr>
      <vt:lpstr>Activity C</vt:lpstr>
    </vt:vector>
  </TitlesOfParts>
  <Company>Virginia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CLIMATE CHANGE EFFECTS ON LAKES  USING DISTRIBUTED COMPUTING  </dc:title>
  <dc:creator>Cayelan Carey</dc:creator>
  <cp:lastModifiedBy>O'Reilly, Catherine</cp:lastModifiedBy>
  <cp:revision>80</cp:revision>
  <dcterms:created xsi:type="dcterms:W3CDTF">2015-09-21T16:03:57Z</dcterms:created>
  <dcterms:modified xsi:type="dcterms:W3CDTF">2016-05-12T13:01:59Z</dcterms:modified>
</cp:coreProperties>
</file>