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61" r:id="rId2"/>
    <p:sldId id="281" r:id="rId3"/>
    <p:sldId id="347" r:id="rId4"/>
    <p:sldId id="325" r:id="rId5"/>
    <p:sldId id="326" r:id="rId6"/>
    <p:sldId id="327" r:id="rId7"/>
    <p:sldId id="328" r:id="rId8"/>
    <p:sldId id="288" r:id="rId9"/>
    <p:sldId id="329" r:id="rId10"/>
    <p:sldId id="330" r:id="rId11"/>
    <p:sldId id="332" r:id="rId12"/>
    <p:sldId id="331" r:id="rId13"/>
    <p:sldId id="333" r:id="rId14"/>
    <p:sldId id="334" r:id="rId15"/>
    <p:sldId id="335" r:id="rId16"/>
    <p:sldId id="340" r:id="rId17"/>
    <p:sldId id="346" r:id="rId18"/>
    <p:sldId id="341" r:id="rId19"/>
    <p:sldId id="342" r:id="rId20"/>
    <p:sldId id="343" r:id="rId21"/>
    <p:sldId id="344" r:id="rId22"/>
    <p:sldId id="345" r:id="rId23"/>
    <p:sldId id="336" r:id="rId24"/>
    <p:sldId id="337" r:id="rId25"/>
    <p:sldId id="338" r:id="rId26"/>
    <p:sldId id="339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FF"/>
    <a:srgbClr val="CC0066"/>
    <a:srgbClr val="FFCC00"/>
    <a:srgbClr val="3333CC"/>
    <a:srgbClr val="FF0000"/>
    <a:srgbClr val="FFF9C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32787"/>
    <p:restoredTop sz="90942" autoAdjust="0"/>
  </p:normalViewPr>
  <p:slideViewPr>
    <p:cSldViewPr>
      <p:cViewPr>
        <p:scale>
          <a:sx n="80" d="100"/>
          <a:sy n="80" d="100"/>
        </p:scale>
        <p:origin x="-1301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Times New Roman" pitchFamily="18" charset="0"/>
              </a:defRPr>
            </a:lvl1pPr>
          </a:lstStyle>
          <a:p>
            <a:fld id="{133A3675-E2DD-47D5-84FF-2CA2D39141DD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Times New Roman" pitchFamily="18" charset="0"/>
              </a:defRPr>
            </a:lvl1pPr>
          </a:lstStyle>
          <a:p>
            <a:fld id="{4E4F3036-7333-4FBC-B0FD-E4400DB8A289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D351F0-4F03-47E3-9045-13E241679F78}" type="slidenum">
              <a:rPr lang="cs-CZ"/>
              <a:pPr/>
              <a:t>1</a:t>
            </a:fld>
            <a:endParaRPr lang="cs-CZ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Hovoríme, že funkcia</a:t>
            </a:r>
            <a:r>
              <a:rPr lang="sk-SK" baseline="0" dirty="0" smtClean="0"/>
              <a:t> f(n) je O(g(n)) práve vtedy, ak </a:t>
            </a:r>
            <a:r>
              <a:rPr lang="sk-SK" baseline="0" dirty="0" smtClean="0">
                <a:sym typeface="Symbol"/>
              </a:rPr>
              <a:t></a:t>
            </a:r>
            <a:r>
              <a:rPr lang="sk-SK" baseline="0" dirty="0" smtClean="0"/>
              <a:t> n</a:t>
            </a:r>
            <a:r>
              <a:rPr lang="sk-SK" baseline="-25000" dirty="0" smtClean="0"/>
              <a:t>0</a:t>
            </a:r>
            <a:r>
              <a:rPr lang="sk-SK" baseline="0" dirty="0" smtClean="0"/>
              <a:t> </a:t>
            </a:r>
            <a:r>
              <a:rPr lang="sk-SK" baseline="0" dirty="0" smtClean="0">
                <a:sym typeface="Symbol"/>
              </a:rPr>
              <a:t> Z</a:t>
            </a:r>
            <a:r>
              <a:rPr lang="sk-SK" baseline="30000" dirty="0" smtClean="0">
                <a:sym typeface="Symbol"/>
              </a:rPr>
              <a:t>+</a:t>
            </a:r>
            <a:r>
              <a:rPr lang="sk-SK" baseline="0" dirty="0" smtClean="0">
                <a:sym typeface="Symbol"/>
              </a:rPr>
              <a:t> a c</a:t>
            </a:r>
            <a:r>
              <a:rPr lang="sk-SK" baseline="0" dirty="0" smtClean="0"/>
              <a:t> </a:t>
            </a:r>
            <a:r>
              <a:rPr lang="sk-SK" baseline="0" dirty="0" smtClean="0">
                <a:sym typeface="Symbol"/>
              </a:rPr>
              <a:t> R</a:t>
            </a:r>
            <a:r>
              <a:rPr lang="sk-SK" baseline="30000" dirty="0" smtClean="0">
                <a:sym typeface="Symbol"/>
              </a:rPr>
              <a:t>+</a:t>
            </a:r>
            <a:r>
              <a:rPr lang="sk-SK" baseline="0" dirty="0" smtClean="0">
                <a:sym typeface="Symbol"/>
              </a:rPr>
              <a:t> také, že f(n)  g(n)  n  </a:t>
            </a:r>
            <a:r>
              <a:rPr lang="sk-SK" baseline="0" dirty="0" smtClean="0"/>
              <a:t>n</a:t>
            </a:r>
            <a:r>
              <a:rPr lang="sk-SK" baseline="-25000" dirty="0" smtClean="0"/>
              <a:t>0</a:t>
            </a:r>
            <a:r>
              <a:rPr lang="sk-SK" baseline="0" dirty="0" smtClean="0">
                <a:sym typeface="Symbol"/>
              </a:rPr>
              <a:t>. Hovoríme, že funkcia g(n) </a:t>
            </a:r>
            <a:r>
              <a:rPr lang="sk-SK" baseline="0" dirty="0" err="1" smtClean="0">
                <a:sym typeface="Symbol"/>
              </a:rPr>
              <a:t>asymptoticky</a:t>
            </a:r>
            <a:r>
              <a:rPr lang="sk-SK" baseline="0" dirty="0" smtClean="0">
                <a:sym typeface="Symbol"/>
              </a:rPr>
              <a:t> </a:t>
            </a:r>
            <a:r>
              <a:rPr lang="sk-SK" baseline="0" smtClean="0">
                <a:sym typeface="Symbol"/>
              </a:rPr>
              <a:t>dominuje funkcii f(n).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3036-7333-4FBC-B0FD-E4400DB8A289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3076" name="Group 4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3077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78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79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0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1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2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3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4" name="Rectangle 12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5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6" name="Rectangle 14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7" name="Rectangle 15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8" name="Rectangle 16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9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0" name="Rectangle 18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1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2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3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4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5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6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7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8" name="Rectangle 26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9" name="Rectangle 27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00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01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02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03" name="Rectangle 31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05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sp>
        <p:nvSpPr>
          <p:cNvPr id="3106" name="Rectangle 3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 algn="ctr">
              <a:defRPr>
                <a:solidFill>
                  <a:srgbClr val="00FFFF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107" name="Rectangle 3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6400800" cy="1752600"/>
          </a:xfrm>
        </p:spPr>
        <p:txBody>
          <a:bodyPr lIns="92075" tIns="46038" rIns="92075" bIns="46038"/>
          <a:lstStyle>
            <a:lvl1pPr marL="0" indent="0" algn="ctr">
              <a:buFont typeface="Wingdings" pitchFamily="2" charset="2"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3108" name="Rectangle 3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3109" name="Rectangle 3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3110" name="Rectangle 3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2701C6-8BFA-4062-9311-E3885956F0DB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FD1FD-AFC1-4448-A9CF-663CDC252025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992938" y="609600"/>
            <a:ext cx="1949450" cy="545147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609600"/>
            <a:ext cx="5697538" cy="545147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E2C665-9F01-4057-B9FA-9A8C8034C152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55AFA7-640F-403A-A87C-F6F6DBCD412C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DB218F-3185-4F4B-BA96-6870517B5F69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169988" y="19462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132388" y="19462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5BF4F-C969-412F-8206-320172D93BA7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4AE0D-A7A8-4317-89D6-7B9CF7F8D534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3BE668-52B3-4F71-BAB1-73A7C90353B0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4432E-6A98-44ED-A738-FE5AF70F7136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EBB98-407D-4779-8EB0-47393B990993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EC6CA-8A4C-4E39-8418-16EC01C5B88C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2052" name="Group 4"/>
            <p:cNvGrpSpPr>
              <a:grpSpLocks/>
            </p:cNvGrpSpPr>
            <p:nvPr/>
          </p:nvGrpSpPr>
          <p:grpSpPr bwMode="auto">
            <a:xfrm>
              <a:off x="48" y="102"/>
              <a:ext cx="96" cy="4128"/>
              <a:chOff x="48" y="102"/>
              <a:chExt cx="96" cy="4128"/>
            </a:xfrm>
          </p:grpSpPr>
          <p:sp>
            <p:nvSpPr>
              <p:cNvPr id="2053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54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55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56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57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58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59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60" name="Rectangle 12"/>
              <p:cNvSpPr>
                <a:spLocks noChangeArrowheads="1"/>
              </p:cNvSpPr>
              <p:nvPr/>
            </p:nvSpPr>
            <p:spPr bwMode="auto">
              <a:xfrm>
                <a:off x="48" y="2115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61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62" name="Rectangle 14"/>
              <p:cNvSpPr>
                <a:spLocks noChangeArrowheads="1"/>
              </p:cNvSpPr>
              <p:nvPr/>
            </p:nvSpPr>
            <p:spPr bwMode="auto">
              <a:xfrm>
                <a:off x="48" y="240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63" name="Rectangle 15"/>
              <p:cNvSpPr>
                <a:spLocks noChangeArrowheads="1"/>
              </p:cNvSpPr>
              <p:nvPr/>
            </p:nvSpPr>
            <p:spPr bwMode="auto">
              <a:xfrm>
                <a:off x="48" y="254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64" name="Rectangle 16"/>
              <p:cNvSpPr>
                <a:spLocks noChangeArrowheads="1"/>
              </p:cNvSpPr>
              <p:nvPr/>
            </p:nvSpPr>
            <p:spPr bwMode="auto">
              <a:xfrm>
                <a:off x="48" y="269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65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66" name="Rectangle 18"/>
              <p:cNvSpPr>
                <a:spLocks noChangeArrowheads="1"/>
              </p:cNvSpPr>
              <p:nvPr/>
            </p:nvSpPr>
            <p:spPr bwMode="auto">
              <a:xfrm>
                <a:off x="48" y="298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67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68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69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70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71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72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73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74" name="Rectangle 26"/>
              <p:cNvSpPr>
                <a:spLocks noChangeArrowheads="1"/>
              </p:cNvSpPr>
              <p:nvPr/>
            </p:nvSpPr>
            <p:spPr bwMode="auto">
              <a:xfrm>
                <a:off x="48" y="413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75" name="Rectangle 27"/>
              <p:cNvSpPr>
                <a:spLocks noChangeArrowheads="1"/>
              </p:cNvSpPr>
              <p:nvPr/>
            </p:nvSpPr>
            <p:spPr bwMode="auto">
              <a:xfrm>
                <a:off x="48" y="10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76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77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78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79" name="Rectangle 31"/>
              <p:cNvSpPr>
                <a:spLocks noChangeArrowheads="1"/>
              </p:cNvSpPr>
              <p:nvPr/>
            </p:nvSpPr>
            <p:spPr bwMode="auto">
              <a:xfrm>
                <a:off x="48" y="67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80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81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sp>
        <p:nvSpPr>
          <p:cNvPr id="2082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2084" name="Rectangle 3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2085" name="Rectangle 3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/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2086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/>
                <a:latin typeface="Times New Roman" pitchFamily="18" charset="0"/>
              </a:defRPr>
            </a:lvl1pPr>
          </a:lstStyle>
          <a:p>
            <a:fld id="{6D404CB4-2802-4588-AA38-975C84D2D2A8}" type="slidenum">
              <a:rPr lang="cs-CZ"/>
              <a:pPr/>
              <a:t>‹#›</a:t>
            </a:fld>
            <a:endParaRPr lang="cs-CZ"/>
          </a:p>
        </p:txBody>
      </p:sp>
      <p:sp>
        <p:nvSpPr>
          <p:cNvPr id="2087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9988" y="1946275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t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3" name="Rectangle 11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772400" cy="609600"/>
          </a:xfrm>
        </p:spPr>
        <p:txBody>
          <a:bodyPr/>
          <a:lstStyle/>
          <a:p>
            <a:r>
              <a:rPr lang="sk-SK" sz="3200" dirty="0"/>
              <a:t>Prevody medzi číselnými sústavami</a:t>
            </a:r>
            <a:endParaRPr lang="cs-CZ" sz="3200" dirty="0"/>
          </a:p>
        </p:txBody>
      </p:sp>
      <p:sp>
        <p:nvSpPr>
          <p:cNvPr id="3892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1143000" y="1412776"/>
            <a:ext cx="8077200" cy="4876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k-SK" sz="2400" dirty="0">
                <a:solidFill>
                  <a:srgbClr val="FFFFFF"/>
                </a:solidFill>
              </a:rPr>
              <a:t>Zápis čísla </a:t>
            </a:r>
            <a:r>
              <a:rPr lang="sk-SK" sz="2400" i="1" dirty="0">
                <a:solidFill>
                  <a:srgbClr val="FFFFFF"/>
                </a:solidFill>
              </a:rPr>
              <a:t>a: a</a:t>
            </a:r>
            <a:r>
              <a:rPr lang="sk-SK" sz="2400" i="1" baseline="-25000" dirty="0">
                <a:solidFill>
                  <a:srgbClr val="FFFFFF"/>
                </a:solidFill>
              </a:rPr>
              <a:t>n</a:t>
            </a:r>
            <a:r>
              <a:rPr lang="sk-SK" sz="2400" i="1" dirty="0">
                <a:solidFill>
                  <a:srgbClr val="FFFFFF"/>
                </a:solidFill>
              </a:rPr>
              <a:t>a</a:t>
            </a:r>
            <a:r>
              <a:rPr lang="sk-SK" sz="2400" i="1" baseline="-25000" dirty="0">
                <a:solidFill>
                  <a:srgbClr val="FFFFFF"/>
                </a:solidFill>
              </a:rPr>
              <a:t>n-1</a:t>
            </a:r>
            <a:r>
              <a:rPr lang="sk-SK" sz="2400" i="1" dirty="0">
                <a:solidFill>
                  <a:srgbClr val="FFFFFF"/>
                </a:solidFill>
              </a:rPr>
              <a:t> ... a</a:t>
            </a:r>
            <a:r>
              <a:rPr lang="sk-SK" sz="2400" i="1" baseline="-25000" dirty="0">
                <a:solidFill>
                  <a:srgbClr val="FFFFFF"/>
                </a:solidFill>
              </a:rPr>
              <a:t>1</a:t>
            </a:r>
            <a:r>
              <a:rPr lang="sk-SK" sz="2400" i="1" dirty="0">
                <a:solidFill>
                  <a:srgbClr val="FFFFFF"/>
                </a:solidFill>
              </a:rPr>
              <a:t>a</a:t>
            </a:r>
            <a:r>
              <a:rPr lang="sk-SK" sz="2400" i="1" baseline="-25000" dirty="0">
                <a:solidFill>
                  <a:srgbClr val="FFFFFF"/>
                </a:solidFill>
              </a:rPr>
              <a:t>0</a:t>
            </a:r>
          </a:p>
          <a:p>
            <a:pPr>
              <a:buFont typeface="Wingdings" pitchFamily="2" charset="2"/>
              <a:buNone/>
            </a:pPr>
            <a:r>
              <a:rPr lang="sk-SK" sz="2400" i="1" dirty="0" err="1">
                <a:solidFill>
                  <a:srgbClr val="FFFFFF"/>
                </a:solidFill>
              </a:rPr>
              <a:t>a</a:t>
            </a:r>
            <a:r>
              <a:rPr lang="sk-SK" sz="2400" i="1" baseline="-25000" dirty="0" err="1">
                <a:solidFill>
                  <a:srgbClr val="FFFFFF"/>
                </a:solidFill>
              </a:rPr>
              <a:t>i</a:t>
            </a:r>
            <a:r>
              <a:rPr lang="sk-SK" sz="2400" i="1" dirty="0">
                <a:solidFill>
                  <a:srgbClr val="FFFFFF"/>
                </a:solidFill>
              </a:rPr>
              <a:t> ...</a:t>
            </a:r>
            <a:r>
              <a:rPr lang="sk-SK" sz="2400" dirty="0">
                <a:solidFill>
                  <a:srgbClr val="FFFFFF"/>
                </a:solidFill>
              </a:rPr>
              <a:t> </a:t>
            </a:r>
            <a:r>
              <a:rPr lang="sk-SK" sz="2400" i="1" dirty="0" err="1">
                <a:solidFill>
                  <a:srgbClr val="FFFFFF"/>
                </a:solidFill>
              </a:rPr>
              <a:t>i</a:t>
            </a:r>
            <a:r>
              <a:rPr lang="sk-SK" sz="2400" dirty="0" err="1">
                <a:solidFill>
                  <a:srgbClr val="FFFFFF"/>
                </a:solidFill>
              </a:rPr>
              <a:t>-ta</a:t>
            </a:r>
            <a:r>
              <a:rPr lang="sk-SK" sz="2400" dirty="0">
                <a:solidFill>
                  <a:srgbClr val="FFFFFF"/>
                </a:solidFill>
              </a:rPr>
              <a:t> číslica, </a:t>
            </a:r>
            <a:r>
              <a:rPr lang="sk-SK" sz="2400" i="1" dirty="0">
                <a:solidFill>
                  <a:srgbClr val="FFFFFF"/>
                </a:solidFill>
              </a:rPr>
              <a:t>i</a:t>
            </a:r>
            <a:r>
              <a:rPr lang="sk-SK" sz="2400" dirty="0">
                <a:solidFill>
                  <a:srgbClr val="FFFFFF"/>
                </a:solidFill>
              </a:rPr>
              <a:t> = 0, 1, ..., </a:t>
            </a:r>
            <a:r>
              <a:rPr lang="sk-SK" sz="2400" i="1" dirty="0">
                <a:solidFill>
                  <a:srgbClr val="FFFFFF"/>
                </a:solidFill>
              </a:rPr>
              <a:t>n</a:t>
            </a:r>
          </a:p>
          <a:p>
            <a:pPr>
              <a:buFont typeface="Wingdings" pitchFamily="2" charset="2"/>
              <a:buNone/>
            </a:pPr>
            <a:r>
              <a:rPr lang="sk-SK" sz="2400" dirty="0" smtClean="0">
                <a:solidFill>
                  <a:srgbClr val="FFFFFF"/>
                </a:solidFill>
              </a:rPr>
              <a:t>Hodnotu</a:t>
            </a:r>
            <a:r>
              <a:rPr lang="sk-SK" sz="2400" i="1" dirty="0" smtClean="0">
                <a:solidFill>
                  <a:srgbClr val="FFFFFF"/>
                </a:solidFill>
              </a:rPr>
              <a:t> </a:t>
            </a:r>
            <a:r>
              <a:rPr lang="sk-SK" sz="2400" dirty="0">
                <a:solidFill>
                  <a:srgbClr val="FFFFFF"/>
                </a:solidFill>
              </a:rPr>
              <a:t>čísla </a:t>
            </a:r>
            <a:r>
              <a:rPr lang="sk-SK" sz="2400" i="1" dirty="0" smtClean="0">
                <a:solidFill>
                  <a:srgbClr val="FFFFFF"/>
                </a:solidFill>
              </a:rPr>
              <a:t>a </a:t>
            </a:r>
            <a:r>
              <a:rPr lang="sk-SK" sz="2400" dirty="0" smtClean="0">
                <a:solidFill>
                  <a:srgbClr val="FFFFFF"/>
                </a:solidFill>
              </a:rPr>
              <a:t>vypočítame takto:</a:t>
            </a:r>
            <a:r>
              <a:rPr lang="sk-SK" sz="2400" i="1" dirty="0" smtClean="0">
                <a:solidFill>
                  <a:srgbClr val="FFFFFF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sk-SK" sz="2400" i="1" dirty="0" err="1" smtClean="0">
                <a:solidFill>
                  <a:srgbClr val="FFFFFF"/>
                </a:solidFill>
              </a:rPr>
              <a:t>a</a:t>
            </a:r>
            <a:r>
              <a:rPr lang="sk-SK" sz="2400" i="1" baseline="-25000" dirty="0" err="1" smtClean="0">
                <a:solidFill>
                  <a:srgbClr val="FFFFFF"/>
                </a:solidFill>
              </a:rPr>
              <a:t>n</a:t>
            </a:r>
            <a:r>
              <a:rPr lang="sk-SK" sz="2400" i="1" baseline="-25000" dirty="0" smtClean="0">
                <a:solidFill>
                  <a:srgbClr val="FFFFFF"/>
                </a:solidFill>
              </a:rPr>
              <a:t> </a:t>
            </a:r>
            <a:r>
              <a:rPr lang="sk-SK" sz="2400" i="1" dirty="0">
                <a:solidFill>
                  <a:srgbClr val="FFFFFF"/>
                </a:solidFill>
                <a:cs typeface="Arial" charset="0"/>
              </a:rPr>
              <a:t>·</a:t>
            </a:r>
            <a:r>
              <a:rPr lang="sk-SK" sz="2400" i="1" dirty="0">
                <a:solidFill>
                  <a:srgbClr val="FFFFFF"/>
                </a:solidFill>
              </a:rPr>
              <a:t> </a:t>
            </a:r>
            <a:r>
              <a:rPr lang="sk-SK" sz="2400" i="1" dirty="0" err="1">
                <a:solidFill>
                  <a:srgbClr val="FFFFFF"/>
                </a:solidFill>
              </a:rPr>
              <a:t>z</a:t>
            </a:r>
            <a:r>
              <a:rPr lang="sk-SK" sz="2400" i="1" baseline="30000" dirty="0" err="1">
                <a:solidFill>
                  <a:srgbClr val="FFFFFF"/>
                </a:solidFill>
              </a:rPr>
              <a:t>n</a:t>
            </a:r>
            <a:r>
              <a:rPr lang="sk-SK" sz="2400" i="1" dirty="0">
                <a:solidFill>
                  <a:srgbClr val="FFFFFF"/>
                </a:solidFill>
              </a:rPr>
              <a:t> </a:t>
            </a:r>
            <a:r>
              <a:rPr lang="sk-SK" sz="2400" dirty="0">
                <a:solidFill>
                  <a:srgbClr val="FFFFFF"/>
                </a:solidFill>
              </a:rPr>
              <a:t>+ </a:t>
            </a:r>
            <a:r>
              <a:rPr lang="sk-SK" sz="2400" i="1" dirty="0">
                <a:solidFill>
                  <a:srgbClr val="FFFFFF"/>
                </a:solidFill>
              </a:rPr>
              <a:t>a</a:t>
            </a:r>
            <a:r>
              <a:rPr lang="sk-SK" sz="2400" i="1" baseline="-25000" dirty="0">
                <a:solidFill>
                  <a:srgbClr val="FFFFFF"/>
                </a:solidFill>
              </a:rPr>
              <a:t>n-1 </a:t>
            </a:r>
            <a:r>
              <a:rPr lang="sk-SK" sz="2400" i="1" dirty="0">
                <a:solidFill>
                  <a:srgbClr val="FFFFFF"/>
                </a:solidFill>
                <a:cs typeface="Arial" charset="0"/>
              </a:rPr>
              <a:t>·</a:t>
            </a:r>
            <a:r>
              <a:rPr lang="sk-SK" sz="2400" i="1" dirty="0">
                <a:solidFill>
                  <a:srgbClr val="FFFFFF"/>
                </a:solidFill>
              </a:rPr>
              <a:t> z</a:t>
            </a:r>
            <a:r>
              <a:rPr lang="sk-SK" sz="2400" i="1" baseline="30000" dirty="0">
                <a:solidFill>
                  <a:srgbClr val="FFFFFF"/>
                </a:solidFill>
              </a:rPr>
              <a:t>n-1</a:t>
            </a:r>
            <a:r>
              <a:rPr lang="sk-SK" sz="2400" i="1" dirty="0">
                <a:solidFill>
                  <a:srgbClr val="FFFFFF"/>
                </a:solidFill>
              </a:rPr>
              <a:t> + ... + a</a:t>
            </a:r>
            <a:r>
              <a:rPr lang="sk-SK" sz="2400" i="1" baseline="-25000" dirty="0">
                <a:solidFill>
                  <a:srgbClr val="FFFFFF"/>
                </a:solidFill>
              </a:rPr>
              <a:t>1</a:t>
            </a:r>
            <a:r>
              <a:rPr lang="sk-SK" sz="2400" i="1" dirty="0">
                <a:solidFill>
                  <a:srgbClr val="FFFFFF"/>
                </a:solidFill>
              </a:rPr>
              <a:t>z + a</a:t>
            </a:r>
            <a:r>
              <a:rPr lang="sk-SK" sz="2400" i="1" baseline="-25000" dirty="0">
                <a:solidFill>
                  <a:srgbClr val="FFFFFF"/>
                </a:solidFill>
              </a:rPr>
              <a:t>0</a:t>
            </a:r>
          </a:p>
          <a:p>
            <a:pPr>
              <a:buFont typeface="Wingdings" pitchFamily="2" charset="2"/>
              <a:buNone/>
            </a:pPr>
            <a:r>
              <a:rPr lang="sk-SK" sz="2400" i="1" dirty="0">
                <a:solidFill>
                  <a:srgbClr val="FFFFFF"/>
                </a:solidFill>
              </a:rPr>
              <a:t>z </a:t>
            </a:r>
            <a:r>
              <a:rPr lang="sk-SK" sz="2400" dirty="0">
                <a:solidFill>
                  <a:srgbClr val="FFFFFF"/>
                </a:solidFill>
              </a:rPr>
              <a:t>... základ číselnej sústavy</a:t>
            </a:r>
          </a:p>
          <a:p>
            <a:pPr>
              <a:buFont typeface="Wingdings" pitchFamily="2" charset="2"/>
              <a:buNone/>
            </a:pPr>
            <a:endParaRPr lang="sk-SK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1143000" y="3048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Pr: 100101 + 11001</a:t>
            </a: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1143000" y="8382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Výsledok:</a:t>
            </a:r>
            <a:r>
              <a:rPr lang="sk-SK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111110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762000"/>
          </a:xfrm>
        </p:spPr>
        <p:txBody>
          <a:bodyPr/>
          <a:lstStyle/>
          <a:p>
            <a:r>
              <a:rPr lang="sk-SK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Pravidlá pre odčítanie v dvojkovej sústave</a:t>
            </a:r>
          </a:p>
        </p:txBody>
      </p:sp>
      <p:graphicFrame>
        <p:nvGraphicFramePr>
          <p:cNvPr id="150615" name="Group 87"/>
          <p:cNvGraphicFramePr>
            <a:graphicFrameLocks noGrp="1"/>
          </p:cNvGraphicFramePr>
          <p:nvPr/>
        </p:nvGraphicFramePr>
        <p:xfrm>
          <a:off x="3276600" y="1066800"/>
          <a:ext cx="3733800" cy="5610229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990600"/>
                <a:gridCol w="685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</a:t>
                      </a:r>
                      <a:r>
                        <a:rPr kumimoji="0" lang="sk-SK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i-1</a:t>
                      </a:r>
                    </a:p>
                  </a:txBody>
                  <a:tcPr marL="76200" marR="76200" marT="114300" marB="38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  <a:r>
                        <a:rPr kumimoji="0" lang="sk-SK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  <a:r>
                        <a:rPr kumimoji="0" lang="sk-SK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</a:t>
                      </a:r>
                      <a:r>
                        <a:rPr kumimoji="0" lang="sk-SK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a-b</a:t>
                      </a: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)</a:t>
                      </a:r>
                      <a:r>
                        <a:rPr kumimoji="0" lang="sk-SK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</a:t>
                      </a:r>
                      <a:r>
                        <a:rPr kumimoji="0" lang="sk-SK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50593" name="Group 65"/>
          <p:cNvGrpSpPr>
            <a:grpSpLocks/>
          </p:cNvGrpSpPr>
          <p:nvPr/>
        </p:nvGrpSpPr>
        <p:grpSpPr bwMode="auto">
          <a:xfrm>
            <a:off x="5638800" y="1752600"/>
            <a:ext cx="1295400" cy="457200"/>
            <a:chOff x="3552" y="1104"/>
            <a:chExt cx="816" cy="288"/>
          </a:xfrm>
        </p:grpSpPr>
        <p:sp>
          <p:nvSpPr>
            <p:cNvPr id="150594" name="Text Box 66"/>
            <p:cNvSpPr txBox="1">
              <a:spLocks noChangeArrowheads="1"/>
            </p:cNvSpPr>
            <p:nvPr/>
          </p:nvSpPr>
          <p:spPr bwMode="auto">
            <a:xfrm>
              <a:off x="3552" y="110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150595" name="Text Box 67"/>
            <p:cNvSpPr txBox="1">
              <a:spLocks noChangeArrowheads="1"/>
            </p:cNvSpPr>
            <p:nvPr/>
          </p:nvSpPr>
          <p:spPr bwMode="auto">
            <a:xfrm>
              <a:off x="4080" y="110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</p:grpSp>
      <p:grpSp>
        <p:nvGrpSpPr>
          <p:cNvPr id="150596" name="Group 68"/>
          <p:cNvGrpSpPr>
            <a:grpSpLocks/>
          </p:cNvGrpSpPr>
          <p:nvPr/>
        </p:nvGrpSpPr>
        <p:grpSpPr bwMode="auto">
          <a:xfrm>
            <a:off x="5638800" y="3048000"/>
            <a:ext cx="1295400" cy="457200"/>
            <a:chOff x="3552" y="1920"/>
            <a:chExt cx="816" cy="288"/>
          </a:xfrm>
        </p:grpSpPr>
        <p:sp>
          <p:nvSpPr>
            <p:cNvPr id="150597" name="Text Box 69"/>
            <p:cNvSpPr txBox="1">
              <a:spLocks noChangeArrowheads="1"/>
            </p:cNvSpPr>
            <p:nvPr/>
          </p:nvSpPr>
          <p:spPr bwMode="auto">
            <a:xfrm>
              <a:off x="4080" y="192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150598" name="Text Box 70"/>
            <p:cNvSpPr txBox="1">
              <a:spLocks noChangeArrowheads="1"/>
            </p:cNvSpPr>
            <p:nvPr/>
          </p:nvSpPr>
          <p:spPr bwMode="auto">
            <a:xfrm>
              <a:off x="3552" y="192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150599" name="Group 71"/>
          <p:cNvGrpSpPr>
            <a:grpSpLocks/>
          </p:cNvGrpSpPr>
          <p:nvPr/>
        </p:nvGrpSpPr>
        <p:grpSpPr bwMode="auto">
          <a:xfrm>
            <a:off x="5638800" y="2438400"/>
            <a:ext cx="1295400" cy="457200"/>
            <a:chOff x="3552" y="1536"/>
            <a:chExt cx="816" cy="288"/>
          </a:xfrm>
        </p:grpSpPr>
        <p:sp>
          <p:nvSpPr>
            <p:cNvPr id="150600" name="Text Box 72"/>
            <p:cNvSpPr txBox="1">
              <a:spLocks noChangeArrowheads="1"/>
            </p:cNvSpPr>
            <p:nvPr/>
          </p:nvSpPr>
          <p:spPr bwMode="auto">
            <a:xfrm>
              <a:off x="4080" y="15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150601" name="Text Box 73"/>
            <p:cNvSpPr txBox="1">
              <a:spLocks noChangeArrowheads="1"/>
            </p:cNvSpPr>
            <p:nvPr/>
          </p:nvSpPr>
          <p:spPr bwMode="auto">
            <a:xfrm>
              <a:off x="3552" y="15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150602" name="Group 74"/>
          <p:cNvGrpSpPr>
            <a:grpSpLocks/>
          </p:cNvGrpSpPr>
          <p:nvPr/>
        </p:nvGrpSpPr>
        <p:grpSpPr bwMode="auto">
          <a:xfrm>
            <a:off x="5638800" y="4267200"/>
            <a:ext cx="1295400" cy="457200"/>
            <a:chOff x="3552" y="2688"/>
            <a:chExt cx="816" cy="288"/>
          </a:xfrm>
        </p:grpSpPr>
        <p:sp>
          <p:nvSpPr>
            <p:cNvPr id="150603" name="Text Box 75"/>
            <p:cNvSpPr txBox="1">
              <a:spLocks noChangeArrowheads="1"/>
            </p:cNvSpPr>
            <p:nvPr/>
          </p:nvSpPr>
          <p:spPr bwMode="auto">
            <a:xfrm>
              <a:off x="4080" y="268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150604" name="Text Box 76"/>
            <p:cNvSpPr txBox="1">
              <a:spLocks noChangeArrowheads="1"/>
            </p:cNvSpPr>
            <p:nvPr/>
          </p:nvSpPr>
          <p:spPr bwMode="auto">
            <a:xfrm>
              <a:off x="3552" y="268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150605" name="Group 77"/>
          <p:cNvGrpSpPr>
            <a:grpSpLocks/>
          </p:cNvGrpSpPr>
          <p:nvPr/>
        </p:nvGrpSpPr>
        <p:grpSpPr bwMode="auto">
          <a:xfrm>
            <a:off x="5638800" y="3657600"/>
            <a:ext cx="1295400" cy="457200"/>
            <a:chOff x="3552" y="2304"/>
            <a:chExt cx="816" cy="288"/>
          </a:xfrm>
        </p:grpSpPr>
        <p:sp>
          <p:nvSpPr>
            <p:cNvPr id="150606" name="Text Box 78"/>
            <p:cNvSpPr txBox="1">
              <a:spLocks noChangeArrowheads="1"/>
            </p:cNvSpPr>
            <p:nvPr/>
          </p:nvSpPr>
          <p:spPr bwMode="auto">
            <a:xfrm>
              <a:off x="3552" y="230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150607" name="Text Box 79"/>
            <p:cNvSpPr txBox="1">
              <a:spLocks noChangeArrowheads="1"/>
            </p:cNvSpPr>
            <p:nvPr/>
          </p:nvSpPr>
          <p:spPr bwMode="auto">
            <a:xfrm>
              <a:off x="4080" y="230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</p:grpSp>
      <p:grpSp>
        <p:nvGrpSpPr>
          <p:cNvPr id="150608" name="Group 80"/>
          <p:cNvGrpSpPr>
            <a:grpSpLocks/>
          </p:cNvGrpSpPr>
          <p:nvPr/>
        </p:nvGrpSpPr>
        <p:grpSpPr bwMode="auto">
          <a:xfrm>
            <a:off x="5638800" y="5486400"/>
            <a:ext cx="1295400" cy="457200"/>
            <a:chOff x="3552" y="3456"/>
            <a:chExt cx="816" cy="288"/>
          </a:xfrm>
        </p:grpSpPr>
        <p:sp>
          <p:nvSpPr>
            <p:cNvPr id="150609" name="Text Box 81"/>
            <p:cNvSpPr txBox="1">
              <a:spLocks noChangeArrowheads="1"/>
            </p:cNvSpPr>
            <p:nvPr/>
          </p:nvSpPr>
          <p:spPr bwMode="auto">
            <a:xfrm>
              <a:off x="3552" y="345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150610" name="Text Box 82"/>
            <p:cNvSpPr txBox="1">
              <a:spLocks noChangeArrowheads="1"/>
            </p:cNvSpPr>
            <p:nvPr/>
          </p:nvSpPr>
          <p:spPr bwMode="auto">
            <a:xfrm>
              <a:off x="4080" y="345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</p:grpSp>
      <p:sp>
        <p:nvSpPr>
          <p:cNvPr id="150611" name="Text Box 83"/>
          <p:cNvSpPr txBox="1">
            <a:spLocks noChangeArrowheads="1"/>
          </p:cNvSpPr>
          <p:nvPr/>
        </p:nvSpPr>
        <p:spPr bwMode="auto">
          <a:xfrm>
            <a:off x="5638800" y="4876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50612" name="Text Box 84"/>
          <p:cNvSpPr txBox="1">
            <a:spLocks noChangeArrowheads="1"/>
          </p:cNvSpPr>
          <p:nvPr/>
        </p:nvSpPr>
        <p:spPr bwMode="auto">
          <a:xfrm>
            <a:off x="6477000" y="4876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50613" name="Text Box 85"/>
          <p:cNvSpPr txBox="1">
            <a:spLocks noChangeArrowheads="1"/>
          </p:cNvSpPr>
          <p:nvPr/>
        </p:nvSpPr>
        <p:spPr bwMode="auto">
          <a:xfrm>
            <a:off x="6477000" y="6096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50614" name="Text Box 86"/>
          <p:cNvSpPr txBox="1">
            <a:spLocks noChangeArrowheads="1"/>
          </p:cNvSpPr>
          <p:nvPr/>
        </p:nvSpPr>
        <p:spPr bwMode="auto">
          <a:xfrm>
            <a:off x="5638800" y="6096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0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0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0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0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0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0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0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0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0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0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0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0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11" grpId="0" autoUpdateAnimBg="0"/>
      <p:bldP spid="150612" grpId="0" autoUpdateAnimBg="0"/>
      <p:bldP spid="150613" grpId="0" autoUpdateAnimBg="0"/>
      <p:bldP spid="15061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1143000" y="3048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Pr: 100101 - 11001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1143000" y="8382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Výsledok:</a:t>
            </a:r>
            <a:r>
              <a:rPr lang="sk-SK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1100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762000"/>
          </a:xfrm>
        </p:spPr>
        <p:txBody>
          <a:bodyPr/>
          <a:lstStyle/>
          <a:p>
            <a:r>
              <a:rPr lang="sk-SK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Zobrazenie celých záporných čísiel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1143000" y="838200"/>
            <a:ext cx="77724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-"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 dvojkovom doplnku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(doplnok kladného čísla do čísla 2</a:t>
            </a:r>
            <a:r>
              <a:rPr lang="sk-SK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kde n je počet bitov, v ktorých je číslo uložené)</a:t>
            </a:r>
          </a:p>
          <a:p>
            <a:pPr>
              <a:spcBef>
                <a:spcPct val="50000"/>
              </a:spcBef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Pr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: Ako je uložené číslo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 jednom bajte?</a:t>
            </a:r>
          </a:p>
          <a:p>
            <a:pPr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sk-SK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= 1 0000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0000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sk-SK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 = 1111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1111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1066800" y="34290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Pr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: Ako je uložené číslo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37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 jednom bajte?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1066800" y="38862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Riešenie: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143000" y="4343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(37)</a:t>
            </a:r>
            <a:r>
              <a:rPr lang="sk-SK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 = (100101)</a:t>
            </a:r>
            <a:r>
              <a:rPr lang="sk-SK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1143000" y="48006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1 0000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0000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100101 = 1101 1011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autoUpdateAnimBg="0"/>
      <p:bldP spid="151557" grpId="0" autoUpdateAnimBg="0"/>
      <p:bldP spid="151558" grpId="0" autoUpdateAnimBg="0"/>
      <p:bldP spid="15155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1143000" y="1524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Výpočet dvojkového doplnku cez inverzný kód</a:t>
            </a: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3733800" y="1447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52582" name="Line 6"/>
          <p:cNvSpPr>
            <a:spLocks noChangeShapeType="1"/>
          </p:cNvSpPr>
          <p:nvPr/>
        </p:nvSpPr>
        <p:spPr bwMode="auto">
          <a:xfrm>
            <a:off x="2895600" y="19050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sk-SK"/>
          </a:p>
        </p:txBody>
      </p:sp>
      <p:grpSp>
        <p:nvGrpSpPr>
          <p:cNvPr id="152597" name="Group 21"/>
          <p:cNvGrpSpPr>
            <a:grpSpLocks/>
          </p:cNvGrpSpPr>
          <p:nvPr/>
        </p:nvGrpSpPr>
        <p:grpSpPr bwMode="auto">
          <a:xfrm>
            <a:off x="1219200" y="685800"/>
            <a:ext cx="7162800" cy="838200"/>
            <a:chOff x="768" y="576"/>
            <a:chExt cx="4512" cy="528"/>
          </a:xfrm>
        </p:grpSpPr>
        <p:sp>
          <p:nvSpPr>
            <p:cNvPr id="152579" name="Text Box 3"/>
            <p:cNvSpPr txBox="1">
              <a:spLocks noChangeArrowheads="1"/>
            </p:cNvSpPr>
            <p:nvPr/>
          </p:nvSpPr>
          <p:spPr bwMode="auto">
            <a:xfrm>
              <a:off x="816" y="576"/>
              <a:ext cx="19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0010 0101</a:t>
              </a:r>
            </a:p>
          </p:txBody>
        </p:sp>
        <p:sp>
          <p:nvSpPr>
            <p:cNvPr id="152580" name="Text Box 4"/>
            <p:cNvSpPr txBox="1">
              <a:spLocks noChangeArrowheads="1"/>
            </p:cNvSpPr>
            <p:nvPr/>
          </p:nvSpPr>
          <p:spPr bwMode="auto">
            <a:xfrm>
              <a:off x="768" y="816"/>
              <a:ext cx="20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1101 1010</a:t>
              </a:r>
            </a:p>
          </p:txBody>
        </p:sp>
        <p:sp>
          <p:nvSpPr>
            <p:cNvPr id="152584" name="Text Box 8"/>
            <p:cNvSpPr txBox="1">
              <a:spLocks noChangeArrowheads="1"/>
            </p:cNvSpPr>
            <p:nvPr/>
          </p:nvSpPr>
          <p:spPr bwMode="auto">
            <a:xfrm>
              <a:off x="2784" y="576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... 37</a:t>
              </a:r>
            </a:p>
          </p:txBody>
        </p:sp>
        <p:sp>
          <p:nvSpPr>
            <p:cNvPr id="152585" name="Text Box 9"/>
            <p:cNvSpPr txBox="1">
              <a:spLocks noChangeArrowheads="1"/>
            </p:cNvSpPr>
            <p:nvPr/>
          </p:nvSpPr>
          <p:spPr bwMode="auto">
            <a:xfrm>
              <a:off x="2784" y="816"/>
              <a:ext cx="24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... 37 v inverznom kóde</a:t>
              </a:r>
            </a:p>
          </p:txBody>
        </p:sp>
      </p:grpSp>
      <p:grpSp>
        <p:nvGrpSpPr>
          <p:cNvPr id="152598" name="Group 22"/>
          <p:cNvGrpSpPr>
            <a:grpSpLocks/>
          </p:cNvGrpSpPr>
          <p:nvPr/>
        </p:nvGrpSpPr>
        <p:grpSpPr bwMode="auto">
          <a:xfrm>
            <a:off x="2514600" y="1905000"/>
            <a:ext cx="5867400" cy="457200"/>
            <a:chOff x="1584" y="1200"/>
            <a:chExt cx="3696" cy="288"/>
          </a:xfrm>
        </p:grpSpPr>
        <p:sp>
          <p:nvSpPr>
            <p:cNvPr id="152583" name="Text Box 7"/>
            <p:cNvSpPr txBox="1">
              <a:spLocks noChangeArrowheads="1"/>
            </p:cNvSpPr>
            <p:nvPr/>
          </p:nvSpPr>
          <p:spPr bwMode="auto">
            <a:xfrm>
              <a:off x="1584" y="1200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1101 1011</a:t>
              </a:r>
            </a:p>
          </p:txBody>
        </p:sp>
        <p:sp>
          <p:nvSpPr>
            <p:cNvPr id="152587" name="Text Box 11"/>
            <p:cNvSpPr txBox="1">
              <a:spLocks noChangeArrowheads="1"/>
            </p:cNvSpPr>
            <p:nvPr/>
          </p:nvSpPr>
          <p:spPr bwMode="auto">
            <a:xfrm>
              <a:off x="2784" y="1200"/>
              <a:ext cx="24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... -37 v dvojkovom doplnku</a:t>
              </a:r>
            </a:p>
          </p:txBody>
        </p:sp>
      </p:grpSp>
      <p:sp>
        <p:nvSpPr>
          <p:cNvPr id="152588" name="Text Box 12"/>
          <p:cNvSpPr txBox="1">
            <a:spLocks noChangeArrowheads="1"/>
          </p:cNvSpPr>
          <p:nvPr/>
        </p:nvSpPr>
        <p:spPr bwMode="auto">
          <a:xfrm>
            <a:off x="1143000" y="2438400"/>
            <a:ext cx="7315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Akému číslu v desiatkovej sústave zodpovedá číslo 11011011, ak viete, že je to číslo so znamienkom?</a:t>
            </a:r>
          </a:p>
        </p:txBody>
      </p:sp>
      <p:sp>
        <p:nvSpPr>
          <p:cNvPr id="152589" name="Text Box 13"/>
          <p:cNvSpPr txBox="1">
            <a:spLocks noChangeArrowheads="1"/>
          </p:cNvSpPr>
          <p:nvPr/>
        </p:nvSpPr>
        <p:spPr bwMode="auto">
          <a:xfrm>
            <a:off x="1143000" y="3200400"/>
            <a:ext cx="8001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Riešenie:</a:t>
            </a:r>
          </a:p>
          <a:p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-2</a:t>
            </a:r>
            <a:r>
              <a:rPr lang="sk-SK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 + 2</a:t>
            </a:r>
            <a:r>
              <a:rPr lang="sk-SK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6 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+ 2</a:t>
            </a:r>
            <a:r>
              <a:rPr lang="sk-SK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 + 2</a:t>
            </a:r>
            <a:r>
              <a:rPr lang="sk-SK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 + 2</a:t>
            </a:r>
            <a:r>
              <a:rPr lang="sk-SK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 + 2</a:t>
            </a:r>
            <a:r>
              <a:rPr lang="sk-SK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 = -128 + 64 + 16 + 8 + 2 + 1 = -37</a:t>
            </a:r>
          </a:p>
        </p:txBody>
      </p:sp>
      <p:sp>
        <p:nvSpPr>
          <p:cNvPr id="152590" name="Text Box 14"/>
          <p:cNvSpPr txBox="1">
            <a:spLocks noChangeArrowheads="1"/>
          </p:cNvSpPr>
          <p:nvPr/>
        </p:nvSpPr>
        <p:spPr bwMode="auto">
          <a:xfrm>
            <a:off x="1143000" y="44958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Pr: -37 + 24 = ?</a:t>
            </a:r>
          </a:p>
        </p:txBody>
      </p:sp>
      <p:grpSp>
        <p:nvGrpSpPr>
          <p:cNvPr id="152599" name="Group 23"/>
          <p:cNvGrpSpPr>
            <a:grpSpLocks/>
          </p:cNvGrpSpPr>
          <p:nvPr/>
        </p:nvGrpSpPr>
        <p:grpSpPr bwMode="auto">
          <a:xfrm>
            <a:off x="1447800" y="5029200"/>
            <a:ext cx="5791200" cy="457200"/>
            <a:chOff x="864" y="3504"/>
            <a:chExt cx="3648" cy="288"/>
          </a:xfrm>
        </p:grpSpPr>
        <p:sp>
          <p:nvSpPr>
            <p:cNvPr id="152591" name="Text Box 15"/>
            <p:cNvSpPr txBox="1">
              <a:spLocks noChangeArrowheads="1"/>
            </p:cNvSpPr>
            <p:nvPr/>
          </p:nvSpPr>
          <p:spPr bwMode="auto">
            <a:xfrm>
              <a:off x="864" y="3504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1101 1011</a:t>
              </a:r>
            </a:p>
          </p:txBody>
        </p:sp>
        <p:sp>
          <p:nvSpPr>
            <p:cNvPr id="152592" name="Text Box 16"/>
            <p:cNvSpPr txBox="1">
              <a:spLocks noChangeArrowheads="1"/>
            </p:cNvSpPr>
            <p:nvPr/>
          </p:nvSpPr>
          <p:spPr bwMode="auto">
            <a:xfrm>
              <a:off x="2016" y="3504"/>
              <a:ext cx="24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... -37 v dvojkovom doplnku</a:t>
              </a:r>
            </a:p>
          </p:txBody>
        </p:sp>
      </p:grpSp>
      <p:grpSp>
        <p:nvGrpSpPr>
          <p:cNvPr id="152600" name="Group 24"/>
          <p:cNvGrpSpPr>
            <a:grpSpLocks/>
          </p:cNvGrpSpPr>
          <p:nvPr/>
        </p:nvGrpSpPr>
        <p:grpSpPr bwMode="auto">
          <a:xfrm>
            <a:off x="1295400" y="5410200"/>
            <a:ext cx="2971800" cy="457200"/>
            <a:chOff x="768" y="3744"/>
            <a:chExt cx="1872" cy="288"/>
          </a:xfrm>
        </p:grpSpPr>
        <p:sp>
          <p:nvSpPr>
            <p:cNvPr id="152593" name="Text Box 17"/>
            <p:cNvSpPr txBox="1">
              <a:spLocks noChangeArrowheads="1"/>
            </p:cNvSpPr>
            <p:nvPr/>
          </p:nvSpPr>
          <p:spPr bwMode="auto">
            <a:xfrm>
              <a:off x="768" y="3744"/>
              <a:ext cx="1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0001 1000</a:t>
              </a:r>
            </a:p>
          </p:txBody>
        </p:sp>
        <p:sp>
          <p:nvSpPr>
            <p:cNvPr id="152594" name="Text Box 18"/>
            <p:cNvSpPr txBox="1">
              <a:spLocks noChangeArrowheads="1"/>
            </p:cNvSpPr>
            <p:nvPr/>
          </p:nvSpPr>
          <p:spPr bwMode="auto">
            <a:xfrm>
              <a:off x="2016" y="3744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... 24</a:t>
              </a:r>
            </a:p>
          </p:txBody>
        </p:sp>
      </p:grpSp>
      <p:sp>
        <p:nvSpPr>
          <p:cNvPr id="152595" name="Line 19"/>
          <p:cNvSpPr>
            <a:spLocks noChangeShapeType="1"/>
          </p:cNvSpPr>
          <p:nvPr/>
        </p:nvSpPr>
        <p:spPr bwMode="auto">
          <a:xfrm>
            <a:off x="1828800" y="59436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sk-SK"/>
          </a:p>
        </p:txBody>
      </p:sp>
      <p:sp>
        <p:nvSpPr>
          <p:cNvPr id="152596" name="Text Box 20"/>
          <p:cNvSpPr txBox="1">
            <a:spLocks noChangeArrowheads="1"/>
          </p:cNvSpPr>
          <p:nvPr/>
        </p:nvSpPr>
        <p:spPr bwMode="auto">
          <a:xfrm>
            <a:off x="1524000" y="59436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1111 0011</a:t>
            </a:r>
          </a:p>
        </p:txBody>
      </p:sp>
      <p:sp>
        <p:nvSpPr>
          <p:cNvPr id="152601" name="Text Box 25"/>
          <p:cNvSpPr txBox="1">
            <a:spLocks noChangeArrowheads="1"/>
          </p:cNvSpPr>
          <p:nvPr/>
        </p:nvSpPr>
        <p:spPr bwMode="auto">
          <a:xfrm>
            <a:off x="3276600" y="59436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... (?)</a:t>
            </a:r>
            <a:r>
              <a:rPr lang="sk-SK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endParaRPr lang="sk-SK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2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2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2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2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2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2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1" grpId="0" autoUpdateAnimBg="0"/>
      <p:bldP spid="152582" grpId="0" animBg="1"/>
      <p:bldP spid="152588" grpId="0" autoUpdateAnimBg="0"/>
      <p:bldP spid="152589" grpId="0" autoUpdateAnimBg="0"/>
      <p:bldP spid="152590" grpId="0" autoUpdateAnimBg="0"/>
      <p:bldP spid="152595" grpId="0" animBg="1"/>
      <p:bldP spid="152596" grpId="0" autoUpdateAnimBg="0"/>
      <p:bldP spid="15260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1066800" y="2971800"/>
            <a:ext cx="80772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Pre </a:t>
            </a:r>
            <a:r>
              <a:rPr lang="sk-SK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násobenie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a </a:t>
            </a:r>
            <a:r>
              <a:rPr lang="sk-SK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delenie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ale treba vedieť, či čísla majú alebo nemajú znamienko (výsledok násobenia sa vždy zapisuje do dvojnásobného počtu bitov):</a:t>
            </a:r>
          </a:p>
          <a:p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Neznamienkovo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: 05 * FF = 5 * 255 = 1275 = 04FB</a:t>
            </a:r>
          </a:p>
          <a:p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Znamienkovo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: 05 * FF = 5 * (-1) = -5 = FFFB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1066800" y="152400"/>
            <a:ext cx="7772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Výhoda dvojkového doplnku: </a:t>
            </a:r>
          </a:p>
          <a:p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Na </a:t>
            </a:r>
            <a:r>
              <a:rPr lang="sk-SK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sčítanie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 a </a:t>
            </a:r>
            <a:r>
              <a:rPr lang="sk-SK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odčítanie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 možno použiť rovnaké logické obvody ako pre čísla bez znamienka.</a:t>
            </a:r>
          </a:p>
        </p:txBody>
      </p:sp>
      <p:grpSp>
        <p:nvGrpSpPr>
          <p:cNvPr id="153614" name="Group 14"/>
          <p:cNvGrpSpPr>
            <a:grpSpLocks/>
          </p:cNvGrpSpPr>
          <p:nvPr/>
        </p:nvGrpSpPr>
        <p:grpSpPr bwMode="auto">
          <a:xfrm>
            <a:off x="1295400" y="1447800"/>
            <a:ext cx="5943600" cy="1371600"/>
            <a:chOff x="816" y="1152"/>
            <a:chExt cx="3744" cy="864"/>
          </a:xfrm>
        </p:grpSpPr>
        <p:sp>
          <p:nvSpPr>
            <p:cNvPr id="153610" name="Line 10"/>
            <p:cNvSpPr>
              <a:spLocks noChangeShapeType="1"/>
            </p:cNvSpPr>
            <p:nvPr/>
          </p:nvSpPr>
          <p:spPr bwMode="auto">
            <a:xfrm>
              <a:off x="1152" y="168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k-SK"/>
            </a:p>
          </p:txBody>
        </p:sp>
        <p:grpSp>
          <p:nvGrpSpPr>
            <p:cNvPr id="153613" name="Group 13"/>
            <p:cNvGrpSpPr>
              <a:grpSpLocks/>
            </p:cNvGrpSpPr>
            <p:nvPr/>
          </p:nvGrpSpPr>
          <p:grpSpPr bwMode="auto">
            <a:xfrm>
              <a:off x="816" y="1152"/>
              <a:ext cx="3744" cy="864"/>
              <a:chOff x="816" y="1152"/>
              <a:chExt cx="3744" cy="864"/>
            </a:xfrm>
          </p:grpSpPr>
          <p:grpSp>
            <p:nvGrpSpPr>
              <p:cNvPr id="153604" name="Group 4"/>
              <p:cNvGrpSpPr>
                <a:grpSpLocks/>
              </p:cNvGrpSpPr>
              <p:nvPr/>
            </p:nvGrpSpPr>
            <p:grpSpPr bwMode="auto">
              <a:xfrm>
                <a:off x="912" y="1152"/>
                <a:ext cx="3648" cy="288"/>
                <a:chOff x="864" y="3504"/>
                <a:chExt cx="3648" cy="36"/>
              </a:xfrm>
            </p:grpSpPr>
            <p:sp>
              <p:nvSpPr>
                <p:cNvPr id="15360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864" y="3504"/>
                  <a:ext cx="1200" cy="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r">
                    <a:spcBef>
                      <a:spcPct val="50000"/>
                    </a:spcBef>
                  </a:pPr>
                  <a:r>
                    <a:rPr lang="sk-SK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1101 1011</a:t>
                  </a:r>
                </a:p>
              </p:txBody>
            </p:sp>
            <p:sp>
              <p:nvSpPr>
                <p:cNvPr id="15360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016" y="3504"/>
                  <a:ext cx="2496" cy="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sk-SK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... 219</a:t>
                  </a:r>
                </a:p>
              </p:txBody>
            </p:sp>
          </p:grpSp>
          <p:grpSp>
            <p:nvGrpSpPr>
              <p:cNvPr id="153607" name="Group 7"/>
              <p:cNvGrpSpPr>
                <a:grpSpLocks/>
              </p:cNvGrpSpPr>
              <p:nvPr/>
            </p:nvGrpSpPr>
            <p:grpSpPr bwMode="auto">
              <a:xfrm>
                <a:off x="816" y="1392"/>
                <a:ext cx="1872" cy="288"/>
                <a:chOff x="768" y="3744"/>
                <a:chExt cx="1872" cy="36"/>
              </a:xfrm>
            </p:grpSpPr>
            <p:sp>
              <p:nvSpPr>
                <p:cNvPr id="15360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768" y="3744"/>
                  <a:ext cx="1296" cy="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r">
                    <a:spcBef>
                      <a:spcPct val="50000"/>
                    </a:spcBef>
                  </a:pPr>
                  <a:r>
                    <a:rPr lang="sk-SK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0001 1000</a:t>
                  </a:r>
                </a:p>
              </p:txBody>
            </p:sp>
            <p:sp>
              <p:nvSpPr>
                <p:cNvPr id="15360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016" y="3744"/>
                  <a:ext cx="624" cy="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sk-SK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... 24</a:t>
                  </a:r>
                </a:p>
              </p:txBody>
            </p:sp>
          </p:grpSp>
          <p:sp>
            <p:nvSpPr>
              <p:cNvPr id="153611" name="Text Box 11"/>
              <p:cNvSpPr txBox="1">
                <a:spLocks noChangeArrowheads="1"/>
              </p:cNvSpPr>
              <p:nvPr/>
            </p:nvSpPr>
            <p:spPr bwMode="auto">
              <a:xfrm>
                <a:off x="960" y="1728"/>
                <a:ext cx="115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sk-SK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1111 0011</a:t>
                </a:r>
              </a:p>
            </p:txBody>
          </p:sp>
          <p:sp>
            <p:nvSpPr>
              <p:cNvPr id="153612" name="Text Box 12"/>
              <p:cNvSpPr txBox="1">
                <a:spLocks noChangeArrowheads="1"/>
              </p:cNvSpPr>
              <p:nvPr/>
            </p:nvSpPr>
            <p:spPr bwMode="auto">
              <a:xfrm>
                <a:off x="2064" y="1728"/>
                <a:ext cx="13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... 243</a:t>
                </a:r>
              </a:p>
            </p:txBody>
          </p:sp>
        </p:grpSp>
      </p:grpSp>
      <p:sp>
        <p:nvSpPr>
          <p:cNvPr id="153615" name="Text Box 15"/>
          <p:cNvSpPr txBox="1">
            <a:spLocks noChangeArrowheads="1"/>
          </p:cNvSpPr>
          <p:nvPr/>
        </p:nvSpPr>
        <p:spPr bwMode="auto">
          <a:xfrm>
            <a:off x="1066800" y="5029200"/>
            <a:ext cx="80010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Aj pri </a:t>
            </a:r>
            <a:r>
              <a:rPr lang="sk-SK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porovnaní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treba vedieť, či ide o čísla bez znamienka alebo so znamienkom: </a:t>
            </a:r>
          </a:p>
          <a:p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Neznamienkovo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: 05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FF ...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true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lebo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5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255</a:t>
            </a:r>
          </a:p>
          <a:p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Znamienkovo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: 05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FF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... false,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lebo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5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-1</a:t>
            </a:r>
          </a:p>
          <a:p>
            <a:pPr>
              <a:spcBef>
                <a:spcPct val="50000"/>
              </a:spcBef>
            </a:pP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autoUpdateAnimBg="0"/>
      <p:bldP spid="15361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685800"/>
          </a:xfrm>
        </p:spPr>
        <p:txBody>
          <a:bodyPr/>
          <a:lstStyle/>
          <a:p>
            <a:r>
              <a:rPr lang="sk-SK" sz="3200"/>
              <a:t>Reprezentácia čísiel v počítači</a:t>
            </a:r>
          </a:p>
        </p:txBody>
      </p:sp>
      <p:graphicFrame>
        <p:nvGraphicFramePr>
          <p:cNvPr id="158793" name="Group 73"/>
          <p:cNvGraphicFramePr>
            <a:graphicFrameLocks noGrp="1"/>
          </p:cNvGraphicFramePr>
          <p:nvPr/>
        </p:nvGraphicFramePr>
        <p:xfrm>
          <a:off x="2209800" y="1600200"/>
          <a:ext cx="4191000" cy="838200"/>
        </p:xfrm>
        <a:graphic>
          <a:graphicData uri="http://schemas.openxmlformats.org/drawingml/2006/table">
            <a:tbl>
              <a:tblPr/>
              <a:tblGrid>
                <a:gridCol w="4572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marL="38100" marR="3810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8791" name="Text Box 71"/>
          <p:cNvSpPr txBox="1">
            <a:spLocks noChangeArrowheads="1"/>
          </p:cNvSpPr>
          <p:nvPr/>
        </p:nvSpPr>
        <p:spPr bwMode="auto">
          <a:xfrm>
            <a:off x="1143000" y="914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Hodnoty v pamäti sú abstraktné numerické veličiny.</a:t>
            </a:r>
          </a:p>
        </p:txBody>
      </p:sp>
      <p:sp>
        <p:nvSpPr>
          <p:cNvPr id="158794" name="AutoShape 74"/>
          <p:cNvSpPr>
            <a:spLocks noChangeArrowheads="1"/>
          </p:cNvSpPr>
          <p:nvPr/>
        </p:nvSpPr>
        <p:spPr bwMode="auto">
          <a:xfrm>
            <a:off x="1371600" y="2743200"/>
            <a:ext cx="838200" cy="533400"/>
          </a:xfrm>
          <a:prstGeom prst="wedgeRoundRectCallout">
            <a:avLst>
              <a:gd name="adj1" fmla="val 250569"/>
              <a:gd name="adj2" fmla="val -87204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65</a:t>
            </a:r>
          </a:p>
        </p:txBody>
      </p:sp>
      <p:sp>
        <p:nvSpPr>
          <p:cNvPr id="158795" name="AutoShape 75"/>
          <p:cNvSpPr>
            <a:spLocks noChangeArrowheads="1"/>
          </p:cNvSpPr>
          <p:nvPr/>
        </p:nvSpPr>
        <p:spPr bwMode="auto">
          <a:xfrm>
            <a:off x="2895600" y="3352800"/>
            <a:ext cx="838200" cy="533400"/>
          </a:xfrm>
          <a:prstGeom prst="wedgeRoundRectCallout">
            <a:avLst>
              <a:gd name="adj1" fmla="val 87310"/>
              <a:gd name="adj2" fmla="val -197319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65</a:t>
            </a:r>
          </a:p>
        </p:txBody>
      </p:sp>
      <p:sp>
        <p:nvSpPr>
          <p:cNvPr id="158796" name="AutoShape 76"/>
          <p:cNvSpPr>
            <a:spLocks noChangeArrowheads="1"/>
          </p:cNvSpPr>
          <p:nvPr/>
        </p:nvSpPr>
        <p:spPr bwMode="auto">
          <a:xfrm>
            <a:off x="4343400" y="3276600"/>
            <a:ext cx="1143000" cy="533400"/>
          </a:xfrm>
          <a:prstGeom prst="wedgeRoundRectCallout">
            <a:avLst>
              <a:gd name="adj1" fmla="val -59444"/>
              <a:gd name="adj2" fmla="val -179764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(41)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endParaRPr lang="sk-SK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8797" name="AutoShape 77"/>
          <p:cNvSpPr>
            <a:spLocks noChangeArrowheads="1"/>
          </p:cNvSpPr>
          <p:nvPr/>
        </p:nvSpPr>
        <p:spPr bwMode="auto">
          <a:xfrm>
            <a:off x="6019800" y="2743200"/>
            <a:ext cx="838200" cy="533400"/>
          </a:xfrm>
          <a:prstGeom prst="wedgeRoundRectCallout">
            <a:avLst>
              <a:gd name="adj1" fmla="val -242236"/>
              <a:gd name="adj2" fmla="val -81847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‘A’</a:t>
            </a:r>
            <a:endParaRPr lang="sk-SK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8798" name="Text Box 78"/>
          <p:cNvSpPr txBox="1">
            <a:spLocks noChangeArrowheads="1"/>
          </p:cNvSpPr>
          <p:nvPr/>
        </p:nvSpPr>
        <p:spPr bwMode="auto">
          <a:xfrm>
            <a:off x="1143000" y="4343400"/>
            <a:ext cx="7772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Počítač zobrazuje čísla v </a:t>
            </a:r>
            <a:r>
              <a:rPr lang="sk-SK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obmedzenom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počte bitov.</a:t>
            </a:r>
          </a:p>
          <a:p>
            <a:pPr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 := x + 1 sa vypočíta správne pre ľubovoľné x </a:t>
            </a: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ts val="0"/>
              </a:spcBef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nekonečne presnej aritmetike. </a:t>
            </a:r>
          </a:p>
          <a:p>
            <a:pPr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Na počítači sa priradenie pre celočíselné x vykoná správne, len ak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maxint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 x &lt;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maxint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.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Count sheep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19" y="2492896"/>
            <a:ext cx="8750339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1187624" y="3717032"/>
            <a:ext cx="7543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Pre reálne x je situácia ešte horšia, lebo: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rozsah (daný exponentom) je obmedzený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presnosť (daná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mantisou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je obmedzená, t.j. je obmedzený počet hodnôt medzi dvomi číslami </a:t>
            </a:r>
          </a:p>
          <a:p>
            <a:pPr marL="457200" indent="-457200">
              <a:spcBef>
                <a:spcPct val="50000"/>
              </a:spcBef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=&gt; výpočet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 reálnymi číslami na počítači </a:t>
            </a:r>
            <a:r>
              <a:rPr lang="sk-SK" u="sng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aproximuje</a:t>
            </a:r>
            <a:r>
              <a:rPr lang="sk-SK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reálnu aritmetiku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1187624" y="1412776"/>
            <a:ext cx="6934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Semilogaritmický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zápis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reálneho čísla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1.23 e 1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1" name="Skupina 10"/>
          <p:cNvGrpSpPr/>
          <p:nvPr/>
        </p:nvGrpSpPr>
        <p:grpSpPr>
          <a:xfrm>
            <a:off x="5436096" y="1389881"/>
            <a:ext cx="1746895" cy="1132632"/>
            <a:chOff x="5436096" y="381769"/>
            <a:chExt cx="1746895" cy="1132632"/>
          </a:xfrm>
        </p:grpSpPr>
        <p:sp>
          <p:nvSpPr>
            <p:cNvPr id="6" name="Bublina v tvare zaobleného obdĺžnika 5"/>
            <p:cNvSpPr/>
            <p:nvPr/>
          </p:nvSpPr>
          <p:spPr bwMode="auto">
            <a:xfrm>
              <a:off x="6534919" y="381769"/>
              <a:ext cx="648072" cy="504056"/>
            </a:xfrm>
            <a:prstGeom prst="wedgeRoundRectCallout">
              <a:avLst>
                <a:gd name="adj1" fmla="val -75214"/>
                <a:gd name="adj2" fmla="val 83286"/>
                <a:gd name="adj3" fmla="val 1666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5436096" y="1052736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mtClean="0"/>
                <a:t>mantisa</a:t>
              </a:r>
              <a:endParaRPr lang="sk-SK"/>
            </a:p>
          </p:txBody>
        </p:sp>
      </p:grpSp>
      <p:grpSp>
        <p:nvGrpSpPr>
          <p:cNvPr id="12" name="Skupina 11"/>
          <p:cNvGrpSpPr/>
          <p:nvPr/>
        </p:nvGrpSpPr>
        <p:grpSpPr>
          <a:xfrm>
            <a:off x="7308304" y="1412776"/>
            <a:ext cx="1656184" cy="1109737"/>
            <a:chOff x="7308304" y="404664"/>
            <a:chExt cx="1656184" cy="1109737"/>
          </a:xfrm>
        </p:grpSpPr>
        <p:sp>
          <p:nvSpPr>
            <p:cNvPr id="9" name="BlokTextu 8"/>
            <p:cNvSpPr txBox="1"/>
            <p:nvPr/>
          </p:nvSpPr>
          <p:spPr>
            <a:xfrm>
              <a:off x="7308304" y="1052736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mtClean="0"/>
                <a:t>exponent</a:t>
              </a:r>
              <a:endParaRPr lang="sk-SK"/>
            </a:p>
          </p:txBody>
        </p:sp>
        <p:sp>
          <p:nvSpPr>
            <p:cNvPr id="10" name="Bublina v tvare zaobleného obdĺžnika 9"/>
            <p:cNvSpPr/>
            <p:nvPr/>
          </p:nvSpPr>
          <p:spPr bwMode="auto">
            <a:xfrm>
              <a:off x="7452320" y="404664"/>
              <a:ext cx="360040" cy="504056"/>
            </a:xfrm>
            <a:prstGeom prst="wedgeRoundRectCallout">
              <a:avLst>
                <a:gd name="adj1" fmla="val 21789"/>
                <a:gd name="adj2" fmla="val 90845"/>
                <a:gd name="adj3" fmla="val 1666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187624" y="116632"/>
            <a:ext cx="717760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sk-SK" sz="3200" dirty="0">
                <a:solidFill>
                  <a:schemeClr val="tx2"/>
                </a:solidFill>
                <a:effectLst/>
              </a:rPr>
              <a:t>Zobrazenie čísiel v pohyblivej rádovej čiarke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187624" y="2708920"/>
            <a:ext cx="6934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Hodnota čísla: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mantisa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* základ sústavy umocnený na exponent (1.23 * 10</a:t>
            </a:r>
            <a:r>
              <a:rPr lang="sk-SK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= 12.3)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1187624" y="332656"/>
            <a:ext cx="6934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Predpokladajme formát: </a:t>
            </a:r>
          </a:p>
          <a:p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m.mmee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1111424" y="1475656"/>
            <a:ext cx="7467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Pr1: 1.23e1 + 4.56e0 = 1.23e1 + 0.456e1 = ?</a:t>
            </a:r>
          </a:p>
          <a:p>
            <a:pPr marL="457200" indent="-457200">
              <a:spcBef>
                <a:spcPct val="50000"/>
              </a:spcBef>
              <a:buFontTx/>
              <a:buAutoNum type="alphaLcParenR"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1.68e1 ... ak pri výpočte použijeme dve desatinné miesta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mantisy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spcBef>
                <a:spcPct val="50000"/>
              </a:spcBef>
              <a:buFontTx/>
              <a:buAutoNum type="alphaLcParenR"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1.69e1 ... ak pri výpočte použijeme tri desatinné miesta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mantisy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a výsledok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zaokrúhlime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1187624" y="4142656"/>
            <a:ext cx="7772400" cy="831850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Aritmetické operácie vykonávajte s číslami s podobnými exponentmi.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01000" cy="1066800"/>
          </a:xfrm>
        </p:spPr>
        <p:txBody>
          <a:bodyPr/>
          <a:lstStyle/>
          <a:p>
            <a:r>
              <a:rPr lang="sk-SK" sz="320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sk-SK" sz="32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sk-SK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Prevod postupným násobením</a:t>
            </a:r>
            <a:br>
              <a:rPr lang="sk-SK" sz="32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sk-SK" sz="3200"/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1066800" y="914400"/>
            <a:ext cx="80772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sk-SK" dirty="0" smtClean="0">
                <a:solidFill>
                  <a:srgbClr val="FFFFFF"/>
                </a:solidFill>
              </a:rPr>
              <a:t>Hodnotu čísla </a:t>
            </a:r>
            <a:r>
              <a:rPr lang="sk-SK" i="1" dirty="0" smtClean="0">
                <a:solidFill>
                  <a:srgbClr val="FFFFFF"/>
                </a:solidFill>
              </a:rPr>
              <a:t>a</a:t>
            </a:r>
          </a:p>
          <a:p>
            <a:pPr>
              <a:spcBef>
                <a:spcPct val="20000"/>
              </a:spcBef>
            </a:pPr>
            <a:r>
              <a:rPr lang="sk-SK" i="1" dirty="0" err="1" smtClean="0">
                <a:solidFill>
                  <a:srgbClr val="FFFFFF"/>
                </a:solidFill>
              </a:rPr>
              <a:t>a</a:t>
            </a:r>
            <a:r>
              <a:rPr lang="sk-SK" i="1" baseline="-25000" dirty="0" err="1" smtClean="0">
                <a:solidFill>
                  <a:srgbClr val="FFFFFF"/>
                </a:solidFill>
              </a:rPr>
              <a:t>n</a:t>
            </a:r>
            <a:r>
              <a:rPr lang="sk-SK" i="1" baseline="-25000" dirty="0" smtClean="0">
                <a:solidFill>
                  <a:srgbClr val="FFFFFF"/>
                </a:solidFill>
              </a:rPr>
              <a:t> </a:t>
            </a:r>
            <a:r>
              <a:rPr lang="sk-SK" i="1" dirty="0" smtClean="0">
                <a:solidFill>
                  <a:srgbClr val="FFFFFF"/>
                </a:solidFill>
                <a:cs typeface="Arial" charset="0"/>
              </a:rPr>
              <a:t>·</a:t>
            </a:r>
            <a:r>
              <a:rPr lang="sk-SK" i="1" dirty="0" smtClean="0">
                <a:solidFill>
                  <a:srgbClr val="FFFFFF"/>
                </a:solidFill>
              </a:rPr>
              <a:t> </a:t>
            </a:r>
            <a:r>
              <a:rPr lang="sk-SK" i="1" dirty="0" err="1" smtClean="0">
                <a:solidFill>
                  <a:srgbClr val="FFFFFF"/>
                </a:solidFill>
              </a:rPr>
              <a:t>z</a:t>
            </a:r>
            <a:r>
              <a:rPr lang="sk-SK" i="1" baseline="30000" dirty="0" err="1" smtClean="0">
                <a:solidFill>
                  <a:srgbClr val="FFFFFF"/>
                </a:solidFill>
              </a:rPr>
              <a:t>n</a:t>
            </a:r>
            <a:r>
              <a:rPr lang="sk-SK" i="1" dirty="0" smtClean="0">
                <a:solidFill>
                  <a:srgbClr val="FFFFFF"/>
                </a:solidFill>
              </a:rPr>
              <a:t> </a:t>
            </a:r>
            <a:r>
              <a:rPr lang="sk-SK" dirty="0" smtClean="0">
                <a:solidFill>
                  <a:srgbClr val="FFFFFF"/>
                </a:solidFill>
              </a:rPr>
              <a:t>+ </a:t>
            </a:r>
            <a:r>
              <a:rPr lang="sk-SK" i="1" dirty="0" smtClean="0">
                <a:solidFill>
                  <a:srgbClr val="FFFFFF"/>
                </a:solidFill>
              </a:rPr>
              <a:t>a</a:t>
            </a:r>
            <a:r>
              <a:rPr lang="sk-SK" i="1" baseline="-25000" dirty="0" smtClean="0">
                <a:solidFill>
                  <a:srgbClr val="FFFFFF"/>
                </a:solidFill>
              </a:rPr>
              <a:t>n-1 </a:t>
            </a:r>
            <a:r>
              <a:rPr lang="sk-SK" i="1" dirty="0" smtClean="0">
                <a:solidFill>
                  <a:srgbClr val="FFFFFF"/>
                </a:solidFill>
                <a:cs typeface="Arial" charset="0"/>
              </a:rPr>
              <a:t>·</a:t>
            </a:r>
            <a:r>
              <a:rPr lang="sk-SK" i="1" dirty="0" smtClean="0">
                <a:solidFill>
                  <a:srgbClr val="FFFFFF"/>
                </a:solidFill>
              </a:rPr>
              <a:t> z</a:t>
            </a:r>
            <a:r>
              <a:rPr lang="sk-SK" i="1" baseline="30000" dirty="0" smtClean="0">
                <a:solidFill>
                  <a:srgbClr val="FFFFFF"/>
                </a:solidFill>
              </a:rPr>
              <a:t>n-1</a:t>
            </a:r>
            <a:r>
              <a:rPr lang="sk-SK" i="1" dirty="0" smtClean="0">
                <a:solidFill>
                  <a:srgbClr val="FFFFFF"/>
                </a:solidFill>
              </a:rPr>
              <a:t> + ... + a</a:t>
            </a:r>
            <a:r>
              <a:rPr lang="sk-SK" i="1" baseline="-25000" dirty="0" smtClean="0">
                <a:solidFill>
                  <a:srgbClr val="FFFFFF"/>
                </a:solidFill>
              </a:rPr>
              <a:t>1</a:t>
            </a:r>
            <a:r>
              <a:rPr lang="sk-SK" i="1" dirty="0" smtClean="0">
                <a:solidFill>
                  <a:srgbClr val="FFFFFF"/>
                </a:solidFill>
              </a:rPr>
              <a:t>z + a</a:t>
            </a:r>
            <a:r>
              <a:rPr lang="sk-SK" i="1" baseline="-25000" dirty="0" smtClean="0">
                <a:solidFill>
                  <a:srgbClr val="FFFFFF"/>
                </a:solidFill>
              </a:rPr>
              <a:t>0</a:t>
            </a:r>
            <a:r>
              <a:rPr lang="sk-SK" dirty="0" smtClean="0">
                <a:solidFill>
                  <a:srgbClr val="FFFFFF"/>
                </a:solidFill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sk-SK" dirty="0" smtClean="0">
                <a:solidFill>
                  <a:srgbClr val="FFFFFF"/>
                </a:solidFill>
              </a:rPr>
              <a:t>dostaneme vyhodnotením polynómu </a:t>
            </a:r>
          </a:p>
          <a:p>
            <a:pPr>
              <a:spcBef>
                <a:spcPct val="20000"/>
              </a:spcBef>
            </a:pPr>
            <a:r>
              <a:rPr lang="sk-SK" i="1" dirty="0" smtClean="0">
                <a:solidFill>
                  <a:srgbClr val="FFFFFF"/>
                </a:solidFill>
              </a:rPr>
              <a:t>p</a:t>
            </a:r>
            <a:r>
              <a:rPr lang="sk-SK" dirty="0" smtClean="0">
                <a:solidFill>
                  <a:srgbClr val="FFFFFF"/>
                </a:solidFill>
              </a:rPr>
              <a:t>(</a:t>
            </a:r>
            <a:r>
              <a:rPr lang="sk-SK" i="1" dirty="0" smtClean="0">
                <a:solidFill>
                  <a:srgbClr val="FFFFFF"/>
                </a:solidFill>
              </a:rPr>
              <a:t>x</a:t>
            </a:r>
            <a:r>
              <a:rPr lang="sk-SK" dirty="0" smtClean="0">
                <a:solidFill>
                  <a:srgbClr val="FFFFFF"/>
                </a:solidFill>
              </a:rPr>
              <a:t>)</a:t>
            </a:r>
            <a:r>
              <a:rPr lang="sk-SK" i="1" dirty="0" smtClean="0">
                <a:solidFill>
                  <a:srgbClr val="FFFFFF"/>
                </a:solidFill>
              </a:rPr>
              <a:t> = </a:t>
            </a:r>
            <a:r>
              <a:rPr lang="sk-SK" i="1" dirty="0" err="1" smtClean="0">
                <a:solidFill>
                  <a:srgbClr val="FFFFFF"/>
                </a:solidFill>
              </a:rPr>
              <a:t>a</a:t>
            </a:r>
            <a:r>
              <a:rPr lang="sk-SK" i="1" baseline="-25000" dirty="0" err="1" smtClean="0">
                <a:solidFill>
                  <a:srgbClr val="FFFFFF"/>
                </a:solidFill>
              </a:rPr>
              <a:t>n</a:t>
            </a:r>
            <a:r>
              <a:rPr lang="sk-SK" i="1" baseline="-25000" dirty="0" smtClean="0">
                <a:solidFill>
                  <a:srgbClr val="FFFFFF"/>
                </a:solidFill>
              </a:rPr>
              <a:t> </a:t>
            </a:r>
            <a:r>
              <a:rPr lang="sk-SK" i="1" dirty="0" smtClean="0">
                <a:solidFill>
                  <a:srgbClr val="FFFFFF"/>
                </a:solidFill>
                <a:cs typeface="Arial" charset="0"/>
              </a:rPr>
              <a:t>·</a:t>
            </a:r>
            <a:r>
              <a:rPr lang="sk-SK" i="1" dirty="0" smtClean="0">
                <a:solidFill>
                  <a:srgbClr val="FFFFFF"/>
                </a:solidFill>
              </a:rPr>
              <a:t> </a:t>
            </a:r>
            <a:r>
              <a:rPr lang="sk-SK" i="1" dirty="0" err="1" smtClean="0">
                <a:solidFill>
                  <a:srgbClr val="FFFFFF"/>
                </a:solidFill>
              </a:rPr>
              <a:t>x</a:t>
            </a:r>
            <a:r>
              <a:rPr lang="sk-SK" i="1" baseline="30000" dirty="0" err="1" smtClean="0">
                <a:solidFill>
                  <a:srgbClr val="FFFFFF"/>
                </a:solidFill>
              </a:rPr>
              <a:t>n</a:t>
            </a:r>
            <a:r>
              <a:rPr lang="sk-SK" i="1" dirty="0" smtClean="0">
                <a:solidFill>
                  <a:srgbClr val="FFFFFF"/>
                </a:solidFill>
              </a:rPr>
              <a:t> </a:t>
            </a:r>
            <a:r>
              <a:rPr lang="sk-SK" dirty="0" smtClean="0">
                <a:solidFill>
                  <a:srgbClr val="FFFFFF"/>
                </a:solidFill>
              </a:rPr>
              <a:t>+ </a:t>
            </a:r>
            <a:r>
              <a:rPr lang="sk-SK" i="1" dirty="0" smtClean="0">
                <a:solidFill>
                  <a:srgbClr val="FFFFFF"/>
                </a:solidFill>
              </a:rPr>
              <a:t>a</a:t>
            </a:r>
            <a:r>
              <a:rPr lang="sk-SK" i="1" baseline="-25000" dirty="0" smtClean="0">
                <a:solidFill>
                  <a:srgbClr val="FFFFFF"/>
                </a:solidFill>
              </a:rPr>
              <a:t>n-1 </a:t>
            </a:r>
            <a:r>
              <a:rPr lang="sk-SK" i="1" dirty="0" smtClean="0">
                <a:solidFill>
                  <a:srgbClr val="FFFFFF"/>
                </a:solidFill>
                <a:cs typeface="Arial" charset="0"/>
              </a:rPr>
              <a:t>·</a:t>
            </a:r>
            <a:r>
              <a:rPr lang="sk-SK" i="1" dirty="0" smtClean="0">
                <a:solidFill>
                  <a:srgbClr val="FFFFFF"/>
                </a:solidFill>
              </a:rPr>
              <a:t> x</a:t>
            </a:r>
            <a:r>
              <a:rPr lang="sk-SK" i="1" baseline="30000" dirty="0" smtClean="0">
                <a:solidFill>
                  <a:srgbClr val="FFFFFF"/>
                </a:solidFill>
              </a:rPr>
              <a:t>n-1</a:t>
            </a:r>
            <a:r>
              <a:rPr lang="sk-SK" i="1" dirty="0" smtClean="0">
                <a:solidFill>
                  <a:srgbClr val="FFFFFF"/>
                </a:solidFill>
              </a:rPr>
              <a:t> + ... + a</a:t>
            </a:r>
            <a:r>
              <a:rPr lang="sk-SK" i="1" baseline="-25000" dirty="0" smtClean="0">
                <a:solidFill>
                  <a:srgbClr val="FFFFFF"/>
                </a:solidFill>
              </a:rPr>
              <a:t>1</a:t>
            </a:r>
            <a:r>
              <a:rPr lang="sk-SK" i="1" dirty="0" smtClean="0">
                <a:solidFill>
                  <a:srgbClr val="FFFFFF"/>
                </a:solidFill>
              </a:rPr>
              <a:t>x</a:t>
            </a:r>
            <a:r>
              <a:rPr lang="sk-SK" baseline="30000" dirty="0" smtClean="0">
                <a:solidFill>
                  <a:srgbClr val="FFFFFF"/>
                </a:solidFill>
              </a:rPr>
              <a:t>1</a:t>
            </a:r>
            <a:r>
              <a:rPr lang="sk-SK" i="1" dirty="0" smtClean="0">
                <a:solidFill>
                  <a:srgbClr val="FFFFFF"/>
                </a:solidFill>
              </a:rPr>
              <a:t> + a</a:t>
            </a:r>
            <a:r>
              <a:rPr lang="sk-SK" i="1" baseline="-25000" dirty="0" smtClean="0">
                <a:solidFill>
                  <a:srgbClr val="FFFFFF"/>
                </a:solidFill>
              </a:rPr>
              <a:t>0</a:t>
            </a:r>
            <a:r>
              <a:rPr lang="sk-SK" i="1" dirty="0" smtClean="0">
                <a:solidFill>
                  <a:srgbClr val="FFFFFF"/>
                </a:solidFill>
              </a:rPr>
              <a:t>x</a:t>
            </a:r>
            <a:r>
              <a:rPr lang="sk-SK" i="1" baseline="30000" dirty="0" smtClean="0">
                <a:solidFill>
                  <a:srgbClr val="FFFFFF"/>
                </a:solidFill>
              </a:rPr>
              <a:t>0</a:t>
            </a:r>
            <a:endParaRPr lang="sk-SK" i="1" baseline="-25000" dirty="0" smtClean="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</a:pPr>
            <a:r>
              <a:rPr lang="sk-SK" dirty="0" smtClean="0">
                <a:solidFill>
                  <a:srgbClr val="FFFFFF"/>
                </a:solidFill>
              </a:rPr>
              <a:t>pre </a:t>
            </a:r>
            <a:r>
              <a:rPr lang="sk-SK" i="1" dirty="0" smtClean="0">
                <a:solidFill>
                  <a:srgbClr val="FFFFFF"/>
                </a:solidFill>
              </a:rPr>
              <a:t>x</a:t>
            </a:r>
            <a:r>
              <a:rPr lang="sk-SK" dirty="0" smtClean="0">
                <a:solidFill>
                  <a:srgbClr val="FFFFFF"/>
                </a:solidFill>
              </a:rPr>
              <a:t> = </a:t>
            </a:r>
            <a:r>
              <a:rPr lang="sk-SK" i="1" dirty="0" smtClean="0">
                <a:solidFill>
                  <a:srgbClr val="FFFFFF"/>
                </a:solidFill>
              </a:rPr>
              <a:t>z</a:t>
            </a:r>
            <a:r>
              <a:rPr lang="sk-SK" dirty="0" smtClean="0">
                <a:solidFill>
                  <a:srgbClr val="FFFFFF"/>
                </a:solidFill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sk-SK" dirty="0" err="1" smtClean="0">
                <a:solidFill>
                  <a:srgbClr val="FFFFFF"/>
                </a:solidFill>
              </a:rPr>
              <a:t>Hornerova</a:t>
            </a:r>
            <a:r>
              <a:rPr lang="sk-SK" dirty="0" smtClean="0">
                <a:solidFill>
                  <a:srgbClr val="FFFFFF"/>
                </a:solidFill>
              </a:rPr>
              <a:t> schéma pre vyhodnotenie polynómu:</a:t>
            </a:r>
          </a:p>
          <a:p>
            <a:pPr>
              <a:spcBef>
                <a:spcPct val="20000"/>
              </a:spcBef>
            </a:pPr>
            <a:r>
              <a:rPr lang="sk-SK" i="1" dirty="0" smtClean="0">
                <a:solidFill>
                  <a:srgbClr val="FFFFFF"/>
                </a:solidFill>
              </a:rPr>
              <a:t>p</a:t>
            </a:r>
            <a:r>
              <a:rPr lang="sk-SK" dirty="0" smtClean="0">
                <a:solidFill>
                  <a:srgbClr val="FFFFFF"/>
                </a:solidFill>
              </a:rPr>
              <a:t>(</a:t>
            </a:r>
            <a:r>
              <a:rPr lang="sk-SK" i="1" dirty="0" smtClean="0">
                <a:solidFill>
                  <a:srgbClr val="FFFFFF"/>
                </a:solidFill>
              </a:rPr>
              <a:t>x</a:t>
            </a:r>
            <a:r>
              <a:rPr lang="sk-SK" dirty="0" smtClean="0">
                <a:solidFill>
                  <a:srgbClr val="FFFFFF"/>
                </a:solidFill>
              </a:rPr>
              <a:t>)</a:t>
            </a:r>
            <a:r>
              <a:rPr lang="sk-SK" i="1" dirty="0" smtClean="0">
                <a:solidFill>
                  <a:srgbClr val="FFFFFF"/>
                </a:solidFill>
              </a:rPr>
              <a:t> = </a:t>
            </a:r>
            <a:r>
              <a:rPr lang="sk-SK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</a:t>
            </a:r>
            <a:r>
              <a:rPr lang="sk-SK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... </a:t>
            </a:r>
            <a:r>
              <a:rPr lang="sk-SK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sk-SK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sk-SK" i="1" baseline="-25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sk-SK" i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·</a:t>
            </a:r>
            <a:r>
              <a:rPr lang="sk-SK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sk-SK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 </a:t>
            </a:r>
            <a:r>
              <a:rPr lang="sk-SK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sk-SK" i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n-1 </a:t>
            </a:r>
            <a:r>
              <a:rPr lang="sk-SK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  <a:r>
              <a:rPr lang="sk-SK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·</a:t>
            </a:r>
            <a:r>
              <a:rPr lang="sk-SK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</a:t>
            </a:r>
            <a:r>
              <a:rPr lang="sk-SK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 ... + a</a:t>
            </a:r>
            <a:r>
              <a:rPr lang="sk-SK" i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sk-SK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  <a:r>
              <a:rPr lang="sk-SK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·</a:t>
            </a:r>
            <a:r>
              <a:rPr lang="sk-SK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sk-SK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 </a:t>
            </a:r>
            <a:r>
              <a:rPr lang="sk-SK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sk-SK" i="1" baseline="-25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sk-SK" i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20000"/>
              </a:spcBef>
            </a:pPr>
            <a:r>
              <a:rPr lang="sk-SK" dirty="0" smtClean="0">
                <a:solidFill>
                  <a:srgbClr val="FFFFFF"/>
                </a:solidFill>
                <a:sym typeface="Symbol" pitchFamily="18" charset="2"/>
              </a:rPr>
              <a:t>Zložitosť algoritmu: </a:t>
            </a:r>
            <a:r>
              <a:rPr lang="sk-SK" i="1" dirty="0" smtClean="0">
                <a:solidFill>
                  <a:srgbClr val="FFFFFF"/>
                </a:solidFill>
                <a:sym typeface="Symbol" pitchFamily="18" charset="2"/>
              </a:rPr>
              <a:t>O</a:t>
            </a:r>
            <a:r>
              <a:rPr lang="sk-SK" dirty="0" smtClean="0">
                <a:solidFill>
                  <a:srgbClr val="FFFFFF"/>
                </a:solidFill>
                <a:sym typeface="Symbol" pitchFamily="18" charset="2"/>
              </a:rPr>
              <a:t>(</a:t>
            </a:r>
            <a:r>
              <a:rPr lang="sk-SK" i="1" dirty="0" smtClean="0">
                <a:solidFill>
                  <a:srgbClr val="FFFFFF"/>
                </a:solidFill>
                <a:sym typeface="Symbol" pitchFamily="18" charset="2"/>
              </a:rPr>
              <a:t>n</a:t>
            </a:r>
            <a:r>
              <a:rPr lang="sk-SK" dirty="0" smtClean="0">
                <a:solidFill>
                  <a:srgbClr val="FFFFFF"/>
                </a:solidFill>
                <a:sym typeface="Symbol" pitchFamily="18" charset="2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sk-SK" dirty="0" smtClean="0">
                <a:solidFill>
                  <a:srgbClr val="FFFFFF"/>
                </a:solidFill>
                <a:sym typeface="Symbol" pitchFamily="18" charset="2"/>
              </a:rPr>
              <a:t>Príklad: </a:t>
            </a:r>
            <a:r>
              <a:rPr lang="sk-SK" i="1" dirty="0" smtClean="0">
                <a:solidFill>
                  <a:srgbClr val="FFFFFF"/>
                </a:solidFill>
              </a:rPr>
              <a:t>p</a:t>
            </a:r>
            <a:r>
              <a:rPr lang="sk-SK" dirty="0" smtClean="0">
                <a:solidFill>
                  <a:srgbClr val="FFFFFF"/>
                </a:solidFill>
              </a:rPr>
              <a:t>(</a:t>
            </a:r>
            <a:r>
              <a:rPr lang="sk-SK" i="1" dirty="0" smtClean="0">
                <a:solidFill>
                  <a:srgbClr val="FFFFFF"/>
                </a:solidFill>
              </a:rPr>
              <a:t>x</a:t>
            </a:r>
            <a:r>
              <a:rPr lang="sk-SK" dirty="0" smtClean="0">
                <a:solidFill>
                  <a:srgbClr val="FFFFFF"/>
                </a:solidFill>
              </a:rPr>
              <a:t>)</a:t>
            </a:r>
            <a:r>
              <a:rPr lang="sk-SK" i="1" dirty="0" smtClean="0">
                <a:solidFill>
                  <a:srgbClr val="FFFFFF"/>
                </a:solidFill>
              </a:rPr>
              <a:t> = </a:t>
            </a:r>
            <a:r>
              <a:rPr lang="sk-SK" dirty="0" smtClean="0">
                <a:solidFill>
                  <a:srgbClr val="FFFFFF"/>
                </a:solidFill>
              </a:rPr>
              <a:t>2x</a:t>
            </a:r>
            <a:r>
              <a:rPr lang="sk-SK" baseline="30000" dirty="0" smtClean="0">
                <a:solidFill>
                  <a:srgbClr val="FFFFFF"/>
                </a:solidFill>
              </a:rPr>
              <a:t>4</a:t>
            </a:r>
            <a:r>
              <a:rPr lang="sk-SK" dirty="0" smtClean="0">
                <a:solidFill>
                  <a:srgbClr val="FFFFFF"/>
                </a:solidFill>
              </a:rPr>
              <a:t> – x</a:t>
            </a:r>
            <a:r>
              <a:rPr lang="sk-SK" baseline="30000" dirty="0" smtClean="0">
                <a:solidFill>
                  <a:srgbClr val="FFFFFF"/>
                </a:solidFill>
              </a:rPr>
              <a:t>3</a:t>
            </a:r>
            <a:r>
              <a:rPr lang="sk-SK" dirty="0" smtClean="0">
                <a:solidFill>
                  <a:srgbClr val="FFFFFF"/>
                </a:solidFill>
              </a:rPr>
              <a:t> + 3x</a:t>
            </a:r>
            <a:r>
              <a:rPr lang="sk-SK" baseline="30000" dirty="0" smtClean="0">
                <a:solidFill>
                  <a:srgbClr val="FFFFFF"/>
                </a:solidFill>
              </a:rPr>
              <a:t>2</a:t>
            </a:r>
            <a:r>
              <a:rPr lang="sk-SK" dirty="0" smtClean="0">
                <a:solidFill>
                  <a:srgbClr val="FFFFFF"/>
                </a:solidFill>
              </a:rPr>
              <a:t> + x – 5 pre x = 3.</a:t>
            </a:r>
          </a:p>
          <a:p>
            <a:pPr>
              <a:spcBef>
                <a:spcPct val="20000"/>
              </a:spcBef>
            </a:pPr>
            <a:r>
              <a:rPr lang="sk-SK" dirty="0" smtClean="0">
                <a:solidFill>
                  <a:srgbClr val="FFFFFF"/>
                </a:solidFill>
              </a:rPr>
              <a:t>koeficienty:</a:t>
            </a:r>
          </a:p>
          <a:p>
            <a:pPr>
              <a:spcBef>
                <a:spcPct val="20000"/>
              </a:spcBef>
            </a:pPr>
            <a:endParaRPr lang="sk-SK" dirty="0" smtClean="0">
              <a:solidFill>
                <a:srgbClr val="FFFFFF"/>
              </a:solidFill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endParaRPr lang="sk-SK" dirty="0"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2699793" y="4848225"/>
            <a:ext cx="4608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        -1	3          1 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-5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2715667" y="610393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3630067" y="5189537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3630067" y="6103937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4355976" y="5189537"/>
            <a:ext cx="5694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4283968" y="6103937"/>
            <a:ext cx="6414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18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" name="Line 13"/>
          <p:cNvSpPr>
            <a:spLocks noChangeShapeType="1"/>
          </p:cNvSpPr>
          <p:nvPr/>
        </p:nvSpPr>
        <p:spPr bwMode="auto">
          <a:xfrm flipV="1">
            <a:off x="4163467" y="5646737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sk-SK"/>
          </a:p>
        </p:txBody>
      </p:sp>
      <p:sp>
        <p:nvSpPr>
          <p:cNvPr id="43" name="Line 14"/>
          <p:cNvSpPr>
            <a:spLocks noChangeShapeType="1"/>
          </p:cNvSpPr>
          <p:nvPr/>
        </p:nvSpPr>
        <p:spPr bwMode="auto">
          <a:xfrm flipV="1">
            <a:off x="4925467" y="5646737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sk-SK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4696867" y="5646737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sk-SK"/>
          </a:p>
        </p:txBody>
      </p:sp>
      <p:sp>
        <p:nvSpPr>
          <p:cNvPr id="45" name="Text Box 24"/>
          <p:cNvSpPr txBox="1">
            <a:spLocks noChangeArrowheads="1"/>
          </p:cNvSpPr>
          <p:nvPr/>
        </p:nvSpPr>
        <p:spPr bwMode="auto">
          <a:xfrm>
            <a:off x="8202067" y="64008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sk-SK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6" name="Group 27"/>
          <p:cNvGrpSpPr>
            <a:grpSpLocks/>
          </p:cNvGrpSpPr>
          <p:nvPr/>
        </p:nvGrpSpPr>
        <p:grpSpPr bwMode="auto">
          <a:xfrm>
            <a:off x="5306467" y="5189537"/>
            <a:ext cx="3886200" cy="1436688"/>
            <a:chOff x="2448" y="720"/>
            <a:chExt cx="2448" cy="905"/>
          </a:xfrm>
        </p:grpSpPr>
        <p:grpSp>
          <p:nvGrpSpPr>
            <p:cNvPr id="47" name="Group 23"/>
            <p:cNvGrpSpPr>
              <a:grpSpLocks/>
            </p:cNvGrpSpPr>
            <p:nvPr/>
          </p:nvGrpSpPr>
          <p:grpSpPr bwMode="auto">
            <a:xfrm>
              <a:off x="2448" y="720"/>
              <a:ext cx="2448" cy="864"/>
              <a:chOff x="2448" y="720"/>
              <a:chExt cx="2448" cy="864"/>
            </a:xfrm>
          </p:grpSpPr>
          <p:sp>
            <p:nvSpPr>
              <p:cNvPr id="49" name="Text Box 9"/>
              <p:cNvSpPr txBox="1">
                <a:spLocks noChangeArrowheads="1"/>
              </p:cNvSpPr>
              <p:nvPr/>
            </p:nvSpPr>
            <p:spPr bwMode="auto">
              <a:xfrm>
                <a:off x="2448" y="720"/>
                <a:ext cx="20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  <a:r>
                  <a:rPr lang="sk-SK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54</a:t>
                </a:r>
                <a:r>
                  <a:rPr lang="sk-SK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	</a:t>
                </a:r>
                <a:r>
                  <a:rPr lang="sk-SK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165</a:t>
                </a:r>
                <a:r>
                  <a:rPr lang="sk-SK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	</a:t>
                </a:r>
              </a:p>
            </p:txBody>
          </p:sp>
          <p:sp>
            <p:nvSpPr>
              <p:cNvPr id="50" name="Text Box 10"/>
              <p:cNvSpPr txBox="1">
                <a:spLocks noChangeArrowheads="1"/>
              </p:cNvSpPr>
              <p:nvPr/>
            </p:nvSpPr>
            <p:spPr bwMode="auto">
              <a:xfrm>
                <a:off x="2448" y="1296"/>
                <a:ext cx="244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  <a:r>
                  <a:rPr lang="sk-SK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55</a:t>
                </a:r>
                <a:r>
                  <a:rPr lang="sk-SK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	</a:t>
                </a:r>
                <a:r>
                  <a:rPr lang="sk-SK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160</a:t>
                </a:r>
                <a:r>
                  <a:rPr lang="sk-SK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	</a:t>
                </a:r>
              </a:p>
            </p:txBody>
          </p:sp>
          <p:sp>
            <p:nvSpPr>
              <p:cNvPr id="51" name="Line 15"/>
              <p:cNvSpPr>
                <a:spLocks noChangeShapeType="1"/>
              </p:cNvSpPr>
              <p:nvPr/>
            </p:nvSpPr>
            <p:spPr bwMode="auto">
              <a:xfrm flipV="1">
                <a:off x="2832" y="100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54" name="Line 19"/>
              <p:cNvSpPr>
                <a:spLocks noChangeShapeType="1"/>
              </p:cNvSpPr>
              <p:nvPr/>
            </p:nvSpPr>
            <p:spPr bwMode="auto">
              <a:xfrm>
                <a:off x="2640" y="10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55" name="Line 20"/>
              <p:cNvSpPr>
                <a:spLocks noChangeShapeType="1"/>
              </p:cNvSpPr>
              <p:nvPr/>
            </p:nvSpPr>
            <p:spPr bwMode="auto">
              <a:xfrm>
                <a:off x="3216" y="10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sk-SK"/>
              </a:p>
            </p:txBody>
          </p:sp>
        </p:grpSp>
        <p:sp>
          <p:nvSpPr>
            <p:cNvPr id="48" name="Rectangle 26"/>
            <p:cNvSpPr>
              <a:spLocks noChangeArrowheads="1"/>
            </p:cNvSpPr>
            <p:nvPr/>
          </p:nvSpPr>
          <p:spPr bwMode="auto">
            <a:xfrm>
              <a:off x="3029" y="1289"/>
              <a:ext cx="432" cy="33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58" name="Skupina 57"/>
          <p:cNvGrpSpPr/>
          <p:nvPr/>
        </p:nvGrpSpPr>
        <p:grpSpPr>
          <a:xfrm>
            <a:off x="3172867" y="5603329"/>
            <a:ext cx="381000" cy="400110"/>
            <a:chOff x="1752600" y="1556792"/>
            <a:chExt cx="381000" cy="400110"/>
          </a:xfrm>
        </p:grpSpPr>
        <p:sp>
          <p:nvSpPr>
            <p:cNvPr id="59" name="Line 11"/>
            <p:cNvSpPr>
              <a:spLocks noChangeShapeType="1"/>
            </p:cNvSpPr>
            <p:nvPr/>
          </p:nvSpPr>
          <p:spPr bwMode="auto">
            <a:xfrm flipV="1">
              <a:off x="1752600" y="1600200"/>
              <a:ext cx="3810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60" name="BlokTextu 59"/>
            <p:cNvSpPr txBox="1"/>
            <p:nvPr/>
          </p:nvSpPr>
          <p:spPr>
            <a:xfrm>
              <a:off x="1763688" y="1556792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*</a:t>
              </a:r>
              <a:endParaRPr lang="sk-SK" sz="2000" dirty="0"/>
            </a:p>
          </p:txBody>
        </p:sp>
      </p:grpSp>
      <p:grpSp>
        <p:nvGrpSpPr>
          <p:cNvPr id="61" name="Skupina 60"/>
          <p:cNvGrpSpPr/>
          <p:nvPr/>
        </p:nvGrpSpPr>
        <p:grpSpPr>
          <a:xfrm>
            <a:off x="3746970" y="5588421"/>
            <a:ext cx="414561" cy="439316"/>
            <a:chOff x="2326703" y="1541884"/>
            <a:chExt cx="414561" cy="439316"/>
          </a:xfrm>
        </p:grpSpPr>
        <p:sp>
          <p:nvSpPr>
            <p:cNvPr id="62" name="Line 12"/>
            <p:cNvSpPr>
              <a:spLocks noChangeShapeType="1"/>
            </p:cNvSpPr>
            <p:nvPr/>
          </p:nvSpPr>
          <p:spPr bwMode="auto">
            <a:xfrm>
              <a:off x="2362200" y="16002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63" name="BlokTextu 62"/>
            <p:cNvSpPr txBox="1"/>
            <p:nvPr/>
          </p:nvSpPr>
          <p:spPr>
            <a:xfrm>
              <a:off x="2326703" y="1541884"/>
              <a:ext cx="4145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+</a:t>
              </a:r>
              <a:endParaRPr lang="sk-SK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41" grpId="0" autoUpdateAnimBg="0"/>
      <p:bldP spid="42" grpId="0" animBg="1"/>
      <p:bldP spid="43" grpId="0" animBg="1"/>
      <p:bldP spid="4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1066800" y="332656"/>
            <a:ext cx="7924800" cy="275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Pr2: K číslu 1.23e3 pripočítajte desaťkrát číslo 1.00e0.</a:t>
            </a:r>
          </a:p>
          <a:p>
            <a:pPr marL="457200" indent="-457200"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Riešenie A:</a:t>
            </a:r>
          </a:p>
          <a:p>
            <a:pPr marL="457200" indent="-457200">
              <a:spcBef>
                <a:spcPct val="30000"/>
              </a:spcBef>
              <a:buFontTx/>
              <a:buAutoNum type="arabicPeriod"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krok: 1.23e3 + 0.001e3 = 1.23e3</a:t>
            </a:r>
          </a:p>
          <a:p>
            <a:pPr marL="457200" indent="-457200">
              <a:buFontTx/>
              <a:buAutoNum type="arabicPeriod"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krok: 1.23e3 + 0.001e3 = 1.23e3</a:t>
            </a:r>
          </a:p>
          <a:p>
            <a:pPr marL="457200" indent="-457200"/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...</a:t>
            </a:r>
          </a:p>
          <a:p>
            <a:pPr marL="457200" indent="-457200"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Výsledok: 1.23e3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1066800" y="3124200"/>
            <a:ext cx="762000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Riešenie B:</a:t>
            </a:r>
          </a:p>
          <a:p>
            <a:pPr marL="457200" indent="-457200">
              <a:spcBef>
                <a:spcPct val="30000"/>
              </a:spcBef>
              <a:buFontTx/>
              <a:buAutoNum type="arabicPeriod"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krok: 10 * 1.00e0 = 1.00e1</a:t>
            </a:r>
          </a:p>
          <a:p>
            <a:pPr marL="457200" indent="-457200">
              <a:buFontTx/>
              <a:buAutoNum type="arabicPeriod"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krok: 1.23e3 + 0.01e3 = 1.24e3 </a:t>
            </a: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1066800" y="4572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Výsledok operácie závisí od poradia čiastočných operácií.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4" grpId="0" autoUpdateAnimBg="0"/>
      <p:bldP spid="161795" grpId="0" autoUpdateAnimBg="0"/>
      <p:bldP spid="16179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1219200" y="304800"/>
            <a:ext cx="75438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Násobením a delením sa chyba zväčšuje.</a:t>
            </a:r>
          </a:p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Pr: 2 * výsledok z Pr2.</a:t>
            </a:r>
          </a:p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2 * 1.23e3 = 2.46e3</a:t>
            </a:r>
          </a:p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Správne: 2 * 1.24e3 = 2.48e3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1143000" y="2590800"/>
            <a:ext cx="7086600" cy="831850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Najprv robte násobenie a delenie, potom sčítanie a odčítanie.</a:t>
            </a: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1219200" y="373380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 * (y + z)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x * y + x * z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1219200" y="533400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Porovnanie reálnych čísiel na počítači</a:t>
            </a: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1219200" y="1143000"/>
            <a:ext cx="6781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Relácia x = y sa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vyhodnotí ako pravdivá len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vtedy, keď </a:t>
            </a:r>
            <a:r>
              <a:rPr lang="sk-SK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všetky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bity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operandov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sú rovnaké.</a:t>
            </a: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1219200" y="2133600"/>
            <a:ext cx="716280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Lepšie: zvolíme toleranciu, s akou považujeme dve čísla za rovnaké 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 = y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if abs(x-y) &lt;=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tolerancia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then ... 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&gt; y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if x-y &gt;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tolerancia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then ... </a:t>
            </a:r>
          </a:p>
          <a:p>
            <a:pPr>
              <a:spcBef>
                <a:spcPct val="50000"/>
              </a:spcBef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 &lt; y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if x-y &lt; -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tolerancia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then ... 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1066800" y="914400"/>
            <a:ext cx="8077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Norma IEEE (The Institute of Electrical and Electronics Engineers), číslo v jednoduchej presnosti:</a:t>
            </a:r>
          </a:p>
        </p:txBody>
      </p:sp>
      <p:graphicFrame>
        <p:nvGraphicFramePr>
          <p:cNvPr id="154783" name="Group 159"/>
          <p:cNvGraphicFramePr>
            <a:graphicFrameLocks noGrp="1"/>
          </p:cNvGraphicFramePr>
          <p:nvPr/>
        </p:nvGraphicFramePr>
        <p:xfrm>
          <a:off x="1143000" y="2057400"/>
          <a:ext cx="7848600" cy="8382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31</a:t>
                      </a:r>
                    </a:p>
                  </a:txBody>
                  <a:tcPr marL="38100" marR="3810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30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29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28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27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26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25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24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23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22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21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19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18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17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16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780" name="Group 156"/>
          <p:cNvGraphicFramePr>
            <a:graphicFrameLocks noGrp="1"/>
          </p:cNvGraphicFramePr>
          <p:nvPr/>
        </p:nvGraphicFramePr>
        <p:xfrm>
          <a:off x="1143000" y="3200400"/>
          <a:ext cx="7848600" cy="8382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marL="38100" marR="3810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14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12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</a:tr>
            </a:tbl>
          </a:graphicData>
        </a:graphic>
      </p:graphicFrame>
      <p:grpSp>
        <p:nvGrpSpPr>
          <p:cNvPr id="154776" name="Group 152"/>
          <p:cNvGrpSpPr>
            <a:grpSpLocks/>
          </p:cNvGrpSpPr>
          <p:nvPr/>
        </p:nvGrpSpPr>
        <p:grpSpPr bwMode="auto">
          <a:xfrm>
            <a:off x="1219200" y="4495800"/>
            <a:ext cx="5638800" cy="493713"/>
            <a:chOff x="768" y="3456"/>
            <a:chExt cx="3552" cy="311"/>
          </a:xfrm>
        </p:grpSpPr>
        <p:sp>
          <p:nvSpPr>
            <p:cNvPr id="154777" name="Rectangle 153"/>
            <p:cNvSpPr>
              <a:spLocks noChangeArrowheads="1"/>
            </p:cNvSpPr>
            <p:nvPr/>
          </p:nvSpPr>
          <p:spPr bwMode="auto">
            <a:xfrm>
              <a:off x="768" y="3504"/>
              <a:ext cx="288" cy="240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82800" anchor="ctr"/>
            <a:lstStyle/>
            <a:p>
              <a:endParaRPr lang="sk-SK"/>
            </a:p>
          </p:txBody>
        </p:sp>
        <p:sp>
          <p:nvSpPr>
            <p:cNvPr id="154778" name="Text Box 154"/>
            <p:cNvSpPr txBox="1">
              <a:spLocks noChangeArrowheads="1"/>
            </p:cNvSpPr>
            <p:nvPr/>
          </p:nvSpPr>
          <p:spPr bwMode="auto">
            <a:xfrm>
              <a:off x="1200" y="3456"/>
              <a:ext cx="3120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82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mantisa</a:t>
              </a:r>
            </a:p>
          </p:txBody>
        </p:sp>
      </p:grpSp>
      <p:sp>
        <p:nvSpPr>
          <p:cNvPr id="154785" name="Rectangle 161"/>
          <p:cNvSpPr>
            <a:spLocks noChangeArrowheads="1"/>
          </p:cNvSpPr>
          <p:nvPr/>
        </p:nvSpPr>
        <p:spPr bwMode="auto">
          <a:xfrm>
            <a:off x="1219200" y="5029200"/>
            <a:ext cx="4572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82800" anchor="ctr"/>
          <a:lstStyle/>
          <a:p>
            <a:endParaRPr lang="sk-SK"/>
          </a:p>
        </p:txBody>
      </p:sp>
      <p:sp>
        <p:nvSpPr>
          <p:cNvPr id="154786" name="Text Box 162"/>
          <p:cNvSpPr txBox="1">
            <a:spLocks noChangeArrowheads="1"/>
          </p:cNvSpPr>
          <p:nvPr/>
        </p:nvSpPr>
        <p:spPr bwMode="auto">
          <a:xfrm>
            <a:off x="1905000" y="4953000"/>
            <a:ext cx="4953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exponent</a:t>
            </a:r>
          </a:p>
        </p:txBody>
      </p:sp>
      <p:sp>
        <p:nvSpPr>
          <p:cNvPr id="154788" name="Rectangle 164"/>
          <p:cNvSpPr>
            <a:spLocks noChangeArrowheads="1"/>
          </p:cNvSpPr>
          <p:nvPr/>
        </p:nvSpPr>
        <p:spPr bwMode="auto">
          <a:xfrm>
            <a:off x="1219200" y="5486400"/>
            <a:ext cx="4572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82800" anchor="ctr"/>
          <a:lstStyle/>
          <a:p>
            <a:endParaRPr lang="sk-SK"/>
          </a:p>
        </p:txBody>
      </p:sp>
      <p:sp>
        <p:nvSpPr>
          <p:cNvPr id="154789" name="Text Box 165"/>
          <p:cNvSpPr txBox="1">
            <a:spLocks noChangeArrowheads="1"/>
          </p:cNvSpPr>
          <p:nvPr/>
        </p:nvSpPr>
        <p:spPr bwMode="auto">
          <a:xfrm>
            <a:off x="1905000" y="5410200"/>
            <a:ext cx="7239000" cy="499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znamienko čísla (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mantisy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):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 ... 0, - ...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1115616" y="260648"/>
            <a:ext cx="7848600" cy="692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Normalizované číslo má </a:t>
            </a:r>
            <a:r>
              <a:rPr lang="sk-SK" u="sng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mantisu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 1; 2), t.j. 1.m</a:t>
            </a:r>
            <a:r>
              <a:rPr lang="sk-SK" baseline="-250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22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m</a:t>
            </a:r>
            <a:r>
              <a:rPr lang="sk-SK" baseline="-250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21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...m</a:t>
            </a:r>
            <a:r>
              <a:rPr lang="sk-SK" baseline="-250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0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sk-SK" u="sng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Exponent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je uložený vo formáte posunutej nuly </a:t>
            </a:r>
            <a:endParaRPr lang="sk-SK" dirty="0" smtClean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spcBef>
                <a:spcPts val="0"/>
              </a:spcBef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k exponentu pripočítame 127):</a:t>
            </a:r>
          </a:p>
          <a:p>
            <a:pPr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e  -126; 127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=&gt; k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ód  1; 254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Kódy 0 a 255 sú rezervované pre špeciálne čísla, napr.:</a:t>
            </a:r>
          </a:p>
          <a:p>
            <a:pPr>
              <a:spcBef>
                <a:spcPct val="50000"/>
              </a:spcBef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Nula</a:t>
            </a:r>
          </a:p>
          <a:p>
            <a:pPr marL="709200" lvl="1" indent="-457200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exponent: -127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(kód 0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)</a:t>
            </a:r>
          </a:p>
          <a:p>
            <a:pPr marL="709200" lvl="1" indent="-457200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mantisa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: 0</a:t>
            </a:r>
          </a:p>
          <a:p>
            <a:pPr marL="709200" lvl="1" indent="-457200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znamienko: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môže byť + aj -.</a:t>
            </a:r>
          </a:p>
          <a:p>
            <a:pPr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Plus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nekonečno</a:t>
            </a:r>
          </a:p>
          <a:p>
            <a:pPr marL="709200" lvl="1" indent="-457200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exponent: 128 (kód 255)</a:t>
            </a:r>
          </a:p>
          <a:p>
            <a:pPr marL="709200" lvl="1" indent="-457200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mantisa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: 0</a:t>
            </a:r>
          </a:p>
          <a:p>
            <a:pPr marL="709200" lvl="1" indent="-457200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znamienko: +</a:t>
            </a:r>
          </a:p>
          <a:p>
            <a:pPr>
              <a:spcBef>
                <a:spcPct val="50000"/>
              </a:spcBef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1219200" y="304800"/>
            <a:ext cx="7620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Pr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: Ako je uložené číslo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0.3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 jednoduchej presnosti? 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0.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 (?)</a:t>
            </a:r>
            <a:r>
              <a:rPr lang="sk-SK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0.3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* 2</a:t>
            </a:r>
          </a:p>
          <a:p>
            <a:pPr>
              <a:spcBef>
                <a:spcPct val="50000"/>
              </a:spcBef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0.6 * 2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1.2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0.2 * 2</a:t>
            </a:r>
          </a:p>
          <a:p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0.4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* 2</a:t>
            </a:r>
          </a:p>
          <a:p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0.8 * 2</a:t>
            </a:r>
          </a:p>
          <a:p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1.6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0.6 * 2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1.2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0.2 * 2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0.4 * 2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0.8 * 2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1.6 ...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2339752" y="4869160"/>
            <a:ext cx="680424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Výsledok: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0.0100110011001100110011001</a:t>
            </a:r>
            <a:r>
              <a:rPr lang="sk-SK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10...</a:t>
            </a:r>
            <a:endParaRPr lang="sk-SK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 normalizovanom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tvare a po zaokrúhlení: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mantisa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: (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1.00110011001100110011010)</a:t>
            </a:r>
            <a:r>
              <a:rPr lang="sk-SK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exponent: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-2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6677" name="Line 5"/>
          <p:cNvSpPr>
            <a:spLocks noChangeShapeType="1"/>
          </p:cNvSpPr>
          <p:nvPr/>
        </p:nvSpPr>
        <p:spPr bwMode="auto">
          <a:xfrm>
            <a:off x="1219200" y="19050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7772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Exponent v tvare posunutej nuly: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-2+127=125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125)</a:t>
            </a:r>
            <a:r>
              <a:rPr lang="sk-SK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 (?)</a:t>
            </a:r>
            <a:r>
              <a:rPr lang="sk-SK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1143000" y="13716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Kód exponentu: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01111101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1143000" y="2564904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Zobrazenie čísla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0.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sk-SK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 jednoduchej presnosti: </a:t>
            </a:r>
            <a:endParaRPr lang="sk-SK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191816" y="3403104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496616" y="3403104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01111101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2944416" y="3403104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00110011001100110011010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1191816" y="4088904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 (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3E99999A)</a:t>
            </a:r>
            <a:r>
              <a:rPr lang="sk-SK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143000" y="1988840"/>
            <a:ext cx="731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Mantisa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: 1. 00110011001100110011010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/>
      <p:bldP spid="157701" grpId="0"/>
      <p:bldP spid="157702" grpId="0"/>
      <p:bldP spid="157703" grpId="0"/>
      <p:bldP spid="157704" grpId="0"/>
      <p:bldP spid="1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01000" cy="1066800"/>
          </a:xfrm>
        </p:spPr>
        <p:txBody>
          <a:bodyPr/>
          <a:lstStyle/>
          <a:p>
            <a:r>
              <a:rPr lang="sk-SK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sk-SK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sk-SK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Prevod postupným násobením</a:t>
            </a:r>
            <a:br>
              <a:rPr lang="sk-SK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sk-SK" sz="3200" dirty="0"/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1066800" y="914400"/>
            <a:ext cx="80772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Postupne násobíme čiastočný výsledok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prevodu základom sústavy, z ktorej prevádzame a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pripočítame ďalšiu číslicu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prevádzaného čísla.</a:t>
            </a:r>
          </a:p>
          <a:p>
            <a:pPr>
              <a:spcBef>
                <a:spcPct val="2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Aritmetika sa vykonáva v sústave, do ktorej prevádzame.</a:t>
            </a:r>
          </a:p>
          <a:p>
            <a:pPr>
              <a:spcBef>
                <a:spcPct val="2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človek: 2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10</a:t>
            </a:r>
          </a:p>
          <a:p>
            <a:pPr>
              <a:spcBef>
                <a:spcPct val="20000"/>
              </a:spcBef>
            </a:pP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sk-SK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Hodnota</a:t>
            </a:r>
            <a:r>
              <a:rPr lang="sk-SK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čísla </a:t>
            </a:r>
            <a:r>
              <a:rPr lang="sk-SK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a: </a:t>
            </a:r>
            <a:r>
              <a:rPr lang="sk-SK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</a:t>
            </a:r>
            <a:r>
              <a:rPr lang="sk-SK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... </a:t>
            </a:r>
            <a:r>
              <a:rPr lang="sk-SK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sk-SK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sk-SK" i="1" baseline="-25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sk-SK" i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·</a:t>
            </a:r>
            <a:r>
              <a:rPr lang="sk-SK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sk-SK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 </a:t>
            </a:r>
            <a:r>
              <a:rPr lang="sk-SK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sk-SK" i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n-1 </a:t>
            </a:r>
            <a:r>
              <a:rPr lang="sk-SK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  <a:r>
              <a:rPr lang="sk-SK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·</a:t>
            </a:r>
            <a:r>
              <a:rPr lang="sk-SK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 </a:t>
            </a:r>
            <a:r>
              <a:rPr lang="sk-SK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 ... + a</a:t>
            </a:r>
            <a:r>
              <a:rPr lang="sk-SK" i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sk-SK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  <a:r>
              <a:rPr lang="sk-SK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·</a:t>
            </a:r>
            <a:r>
              <a:rPr lang="sk-SK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</a:t>
            </a:r>
            <a:r>
              <a:rPr lang="sk-SK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a</a:t>
            </a:r>
            <a:r>
              <a:rPr lang="sk-SK" i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581400" y="3352800"/>
            <a:ext cx="4038600" cy="1752600"/>
            <a:chOff x="2256" y="2112"/>
            <a:chExt cx="2544" cy="1104"/>
          </a:xfrm>
        </p:grpSpPr>
        <p:sp>
          <p:nvSpPr>
            <p:cNvPr id="90119" name="Text Box 7"/>
            <p:cNvSpPr txBox="1">
              <a:spLocks noChangeArrowheads="1"/>
            </p:cNvSpPr>
            <p:nvPr/>
          </p:nvSpPr>
          <p:spPr bwMode="auto">
            <a:xfrm>
              <a:off x="2256" y="2928"/>
              <a:ext cx="2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čiastočný výsledok prevodu</a:t>
              </a:r>
            </a:p>
          </p:txBody>
        </p:sp>
        <p:sp>
          <p:nvSpPr>
            <p:cNvPr id="90120" name="AutoShape 8"/>
            <p:cNvSpPr>
              <a:spLocks noChangeArrowheads="1"/>
            </p:cNvSpPr>
            <p:nvPr/>
          </p:nvSpPr>
          <p:spPr bwMode="auto">
            <a:xfrm>
              <a:off x="2544" y="2112"/>
              <a:ext cx="240" cy="336"/>
            </a:xfrm>
            <a:prstGeom prst="wedgeRoundRectCallout">
              <a:avLst>
                <a:gd name="adj1" fmla="val 50417"/>
                <a:gd name="adj2" fmla="val 169644"/>
                <a:gd name="adj3" fmla="val 16667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sk-SK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90121" name="AutoShape 9"/>
          <p:cNvSpPr>
            <a:spLocks noChangeArrowheads="1"/>
          </p:cNvSpPr>
          <p:nvPr/>
        </p:nvSpPr>
        <p:spPr bwMode="auto">
          <a:xfrm>
            <a:off x="3962400" y="3352800"/>
            <a:ext cx="1752600" cy="533400"/>
          </a:xfrm>
          <a:prstGeom prst="wedgeRoundRectCallout">
            <a:avLst>
              <a:gd name="adj1" fmla="val 13856"/>
              <a:gd name="adj2" fmla="val 173514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sk-SK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1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1219200" y="3048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Príklad: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(1001110)</a:t>
            </a:r>
            <a:r>
              <a:rPr lang="sk-SK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= (?)</a:t>
            </a:r>
            <a:r>
              <a:rPr lang="sk-SK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1279525" y="801688"/>
            <a:ext cx="748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1	0	0	1	1	1	0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1295400" y="205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2209800" y="1143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2209800" y="2057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43367" name="Text Box 7"/>
          <p:cNvSpPr txBox="1">
            <a:spLocks noChangeArrowheads="1"/>
          </p:cNvSpPr>
          <p:nvPr/>
        </p:nvSpPr>
        <p:spPr bwMode="auto">
          <a:xfrm>
            <a:off x="3124200" y="114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143368" name="Text Box 8"/>
          <p:cNvSpPr txBox="1">
            <a:spLocks noChangeArrowheads="1"/>
          </p:cNvSpPr>
          <p:nvPr/>
        </p:nvSpPr>
        <p:spPr bwMode="auto">
          <a:xfrm>
            <a:off x="3124200" y="205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143373" name="Line 13"/>
          <p:cNvSpPr>
            <a:spLocks noChangeShapeType="1"/>
          </p:cNvSpPr>
          <p:nvPr/>
        </p:nvSpPr>
        <p:spPr bwMode="auto">
          <a:xfrm flipV="1">
            <a:off x="2743200" y="16002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sk-SK"/>
          </a:p>
        </p:txBody>
      </p:sp>
      <p:sp>
        <p:nvSpPr>
          <p:cNvPr id="143374" name="Line 14"/>
          <p:cNvSpPr>
            <a:spLocks noChangeShapeType="1"/>
          </p:cNvSpPr>
          <p:nvPr/>
        </p:nvSpPr>
        <p:spPr bwMode="auto">
          <a:xfrm flipV="1">
            <a:off x="3505200" y="16002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sk-SK"/>
          </a:p>
        </p:txBody>
      </p:sp>
      <p:sp>
        <p:nvSpPr>
          <p:cNvPr id="143378" name="Line 18"/>
          <p:cNvSpPr>
            <a:spLocks noChangeShapeType="1"/>
          </p:cNvSpPr>
          <p:nvPr/>
        </p:nvSpPr>
        <p:spPr bwMode="auto">
          <a:xfrm>
            <a:off x="3276600" y="1600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sk-SK"/>
          </a:p>
        </p:txBody>
      </p:sp>
      <p:sp>
        <p:nvSpPr>
          <p:cNvPr id="143384" name="Text Box 24"/>
          <p:cNvSpPr txBox="1">
            <a:spLocks noChangeArrowheads="1"/>
          </p:cNvSpPr>
          <p:nvPr/>
        </p:nvSpPr>
        <p:spPr bwMode="auto">
          <a:xfrm>
            <a:off x="6781800" y="2354263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sk-SK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43387" name="Group 27"/>
          <p:cNvGrpSpPr>
            <a:grpSpLocks/>
          </p:cNvGrpSpPr>
          <p:nvPr/>
        </p:nvGrpSpPr>
        <p:grpSpPr bwMode="auto">
          <a:xfrm>
            <a:off x="3886200" y="1143000"/>
            <a:ext cx="3886200" cy="1371600"/>
            <a:chOff x="2448" y="720"/>
            <a:chExt cx="2448" cy="864"/>
          </a:xfrm>
        </p:grpSpPr>
        <p:grpSp>
          <p:nvGrpSpPr>
            <p:cNvPr id="143383" name="Group 23"/>
            <p:cNvGrpSpPr>
              <a:grpSpLocks/>
            </p:cNvGrpSpPr>
            <p:nvPr/>
          </p:nvGrpSpPr>
          <p:grpSpPr bwMode="auto">
            <a:xfrm>
              <a:off x="2448" y="720"/>
              <a:ext cx="2448" cy="864"/>
              <a:chOff x="2448" y="720"/>
              <a:chExt cx="2448" cy="864"/>
            </a:xfrm>
          </p:grpSpPr>
          <p:sp>
            <p:nvSpPr>
              <p:cNvPr id="143369" name="Text Box 9"/>
              <p:cNvSpPr txBox="1">
                <a:spLocks noChangeArrowheads="1"/>
              </p:cNvSpPr>
              <p:nvPr/>
            </p:nvSpPr>
            <p:spPr bwMode="auto">
              <a:xfrm>
                <a:off x="2448" y="720"/>
                <a:ext cx="20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 8	18	38	78</a:t>
                </a:r>
              </a:p>
            </p:txBody>
          </p:sp>
          <p:sp>
            <p:nvSpPr>
              <p:cNvPr id="143370" name="Text Box 10"/>
              <p:cNvSpPr txBox="1">
                <a:spLocks noChangeArrowheads="1"/>
              </p:cNvSpPr>
              <p:nvPr/>
            </p:nvSpPr>
            <p:spPr bwMode="auto">
              <a:xfrm>
                <a:off x="2448" y="1296"/>
                <a:ext cx="244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 9	19	39	78</a:t>
                </a:r>
              </a:p>
            </p:txBody>
          </p:sp>
          <p:sp>
            <p:nvSpPr>
              <p:cNvPr id="143375" name="Line 15"/>
              <p:cNvSpPr>
                <a:spLocks noChangeShapeType="1"/>
              </p:cNvSpPr>
              <p:nvPr/>
            </p:nvSpPr>
            <p:spPr bwMode="auto">
              <a:xfrm flipV="1">
                <a:off x="2832" y="100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143376" name="Line 16"/>
              <p:cNvSpPr>
                <a:spLocks noChangeShapeType="1"/>
              </p:cNvSpPr>
              <p:nvPr/>
            </p:nvSpPr>
            <p:spPr bwMode="auto">
              <a:xfrm flipV="1">
                <a:off x="3360" y="100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143377" name="Line 17"/>
              <p:cNvSpPr>
                <a:spLocks noChangeShapeType="1"/>
              </p:cNvSpPr>
              <p:nvPr/>
            </p:nvSpPr>
            <p:spPr bwMode="auto">
              <a:xfrm flipV="1">
                <a:off x="3936" y="100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143379" name="Line 19"/>
              <p:cNvSpPr>
                <a:spLocks noChangeShapeType="1"/>
              </p:cNvSpPr>
              <p:nvPr/>
            </p:nvSpPr>
            <p:spPr bwMode="auto">
              <a:xfrm>
                <a:off x="2640" y="10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143380" name="Line 20"/>
              <p:cNvSpPr>
                <a:spLocks noChangeShapeType="1"/>
              </p:cNvSpPr>
              <p:nvPr/>
            </p:nvSpPr>
            <p:spPr bwMode="auto">
              <a:xfrm>
                <a:off x="3216" y="10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143381" name="Line 21"/>
              <p:cNvSpPr>
                <a:spLocks noChangeShapeType="1"/>
              </p:cNvSpPr>
              <p:nvPr/>
            </p:nvSpPr>
            <p:spPr bwMode="auto">
              <a:xfrm>
                <a:off x="3744" y="10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143382" name="Line 22"/>
              <p:cNvSpPr>
                <a:spLocks noChangeShapeType="1"/>
              </p:cNvSpPr>
              <p:nvPr/>
            </p:nvSpPr>
            <p:spPr bwMode="auto">
              <a:xfrm>
                <a:off x="4320" y="10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sk-SK"/>
              </a:p>
            </p:txBody>
          </p:sp>
        </p:grpSp>
        <p:sp>
          <p:nvSpPr>
            <p:cNvPr id="143386" name="Rectangle 26"/>
            <p:cNvSpPr>
              <a:spLocks noChangeArrowheads="1"/>
            </p:cNvSpPr>
            <p:nvPr/>
          </p:nvSpPr>
          <p:spPr bwMode="auto">
            <a:xfrm>
              <a:off x="4128" y="1248"/>
              <a:ext cx="432" cy="33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1" name="Skupina 30"/>
          <p:cNvGrpSpPr/>
          <p:nvPr/>
        </p:nvGrpSpPr>
        <p:grpSpPr>
          <a:xfrm>
            <a:off x="1752600" y="1556792"/>
            <a:ext cx="381000" cy="400110"/>
            <a:chOff x="1752600" y="1556792"/>
            <a:chExt cx="381000" cy="400110"/>
          </a:xfrm>
        </p:grpSpPr>
        <p:sp>
          <p:nvSpPr>
            <p:cNvPr id="143371" name="Line 11"/>
            <p:cNvSpPr>
              <a:spLocks noChangeShapeType="1"/>
            </p:cNvSpPr>
            <p:nvPr/>
          </p:nvSpPr>
          <p:spPr bwMode="auto">
            <a:xfrm flipV="1">
              <a:off x="1752600" y="1600200"/>
              <a:ext cx="3810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29" name="BlokTextu 28"/>
            <p:cNvSpPr txBox="1"/>
            <p:nvPr/>
          </p:nvSpPr>
          <p:spPr>
            <a:xfrm>
              <a:off x="1763688" y="1556792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*</a:t>
              </a:r>
              <a:endParaRPr lang="sk-SK" sz="2000" dirty="0"/>
            </a:p>
          </p:txBody>
        </p:sp>
      </p:grpSp>
      <p:grpSp>
        <p:nvGrpSpPr>
          <p:cNvPr id="32" name="Skupina 31"/>
          <p:cNvGrpSpPr/>
          <p:nvPr/>
        </p:nvGrpSpPr>
        <p:grpSpPr>
          <a:xfrm>
            <a:off x="2326703" y="1541884"/>
            <a:ext cx="414561" cy="439316"/>
            <a:chOff x="2326703" y="1541884"/>
            <a:chExt cx="414561" cy="439316"/>
          </a:xfrm>
        </p:grpSpPr>
        <p:sp>
          <p:nvSpPr>
            <p:cNvPr id="143372" name="Line 12"/>
            <p:cNvSpPr>
              <a:spLocks noChangeShapeType="1"/>
            </p:cNvSpPr>
            <p:nvPr/>
          </p:nvSpPr>
          <p:spPr bwMode="auto">
            <a:xfrm>
              <a:off x="2362200" y="16002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0" name="BlokTextu 29"/>
            <p:cNvSpPr txBox="1"/>
            <p:nvPr/>
          </p:nvSpPr>
          <p:spPr>
            <a:xfrm>
              <a:off x="2326703" y="1541884"/>
              <a:ext cx="4145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+</a:t>
              </a:r>
              <a:endParaRPr lang="sk-SK" sz="2000" dirty="0"/>
            </a:p>
          </p:txBody>
        </p:sp>
      </p:grp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1259632" y="3068960"/>
            <a:ext cx="7239000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počítač: 10  2 (načítanie čísla)</a:t>
            </a:r>
          </a:p>
          <a:p>
            <a:pPr>
              <a:spcBef>
                <a:spcPts val="600"/>
              </a:spcBef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Pascal: procedúra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Read</a:t>
            </a:r>
            <a:endParaRPr lang="sk-SK" dirty="0" smtClean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spcBef>
                <a:spcPts val="600"/>
              </a:spcBef>
            </a:pP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Java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: metóda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Integer.parseInt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(jTextField1.getText())</a:t>
            </a:r>
          </a:p>
          <a:p>
            <a:pPr>
              <a:spcBef>
                <a:spcPts val="600"/>
              </a:spcBef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Napíšte algoritmus pre prevod z reťazca na číslo!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3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3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autoUpdateAnimBg="0"/>
      <p:bldP spid="143364" grpId="0" autoUpdateAnimBg="0"/>
      <p:bldP spid="143365" grpId="0" autoUpdateAnimBg="0"/>
      <p:bldP spid="143366" grpId="0" autoUpdateAnimBg="0"/>
      <p:bldP spid="143367" grpId="0" autoUpdateAnimBg="0"/>
      <p:bldP spid="143368" grpId="0" autoUpdateAnimBg="0"/>
      <p:bldP spid="143373" grpId="0" animBg="1"/>
      <p:bldP spid="143374" grpId="0" animBg="1"/>
      <p:bldP spid="143378" grpId="0" animBg="1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01000" cy="838200"/>
          </a:xfrm>
        </p:spPr>
        <p:txBody>
          <a:bodyPr/>
          <a:lstStyle/>
          <a:p>
            <a:r>
              <a:rPr lang="sk-SK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sk-SK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sk-SK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Prevod postupným delením</a:t>
            </a:r>
            <a:br>
              <a:rPr lang="sk-SK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sk-SK" sz="3200" dirty="0"/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1066800" y="762000"/>
            <a:ext cx="807720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prevádzaného čísla základom sústavy, do ktorej prevádzame a zapisovaním zvyšku po delení.</a:t>
            </a:r>
          </a:p>
          <a:p>
            <a:pPr>
              <a:spcBef>
                <a:spcPct val="2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Aritmetika sa vykonáva v sústave, z ktorej prevádzame.</a:t>
            </a:r>
          </a:p>
          <a:p>
            <a:pPr>
              <a:spcBef>
                <a:spcPct val="2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človek: 10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2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1066800" y="2492896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Pr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: (78)</a:t>
            </a:r>
            <a:r>
              <a:rPr lang="sk-SK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= (?)</a:t>
            </a:r>
            <a:r>
              <a:rPr lang="sk-SK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44396" name="Group 12"/>
          <p:cNvGrpSpPr>
            <a:grpSpLocks/>
          </p:cNvGrpSpPr>
          <p:nvPr/>
        </p:nvGrpSpPr>
        <p:grpSpPr bwMode="auto">
          <a:xfrm>
            <a:off x="1066800" y="2996952"/>
            <a:ext cx="7772400" cy="914400"/>
            <a:chOff x="672" y="2304"/>
            <a:chExt cx="4896" cy="576"/>
          </a:xfrm>
        </p:grpSpPr>
        <p:sp>
          <p:nvSpPr>
            <p:cNvPr id="144392" name="Text Box 8"/>
            <p:cNvSpPr txBox="1">
              <a:spLocks noChangeArrowheads="1"/>
            </p:cNvSpPr>
            <p:nvPr/>
          </p:nvSpPr>
          <p:spPr bwMode="auto">
            <a:xfrm>
              <a:off x="720" y="2304"/>
              <a:ext cx="48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78 : 2 = 39 : 2 = 19 : 2 = 9 : 2 = 4 : 2 = 2 : 2 = 1 : 2 = 0</a:t>
              </a:r>
            </a:p>
          </p:txBody>
        </p:sp>
        <p:sp>
          <p:nvSpPr>
            <p:cNvPr id="144393" name="Text Box 9"/>
            <p:cNvSpPr txBox="1">
              <a:spLocks noChangeArrowheads="1"/>
            </p:cNvSpPr>
            <p:nvPr/>
          </p:nvSpPr>
          <p:spPr bwMode="auto">
            <a:xfrm>
              <a:off x="672" y="2592"/>
              <a:ext cx="48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0           1           1          1         0         0         1</a:t>
              </a:r>
            </a:p>
          </p:txBody>
        </p:sp>
      </p:grpSp>
      <p:sp>
        <p:nvSpPr>
          <p:cNvPr id="144394" name="Line 10"/>
          <p:cNvSpPr>
            <a:spLocks noChangeShapeType="1"/>
          </p:cNvSpPr>
          <p:nvPr/>
        </p:nvSpPr>
        <p:spPr bwMode="auto">
          <a:xfrm flipH="1">
            <a:off x="6525816" y="4093096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sk-SK"/>
          </a:p>
        </p:txBody>
      </p:sp>
      <p:sp>
        <p:nvSpPr>
          <p:cNvPr id="144395" name="Text Box 11"/>
          <p:cNvSpPr txBox="1">
            <a:spLocks noChangeArrowheads="1"/>
          </p:cNvSpPr>
          <p:nvPr/>
        </p:nvSpPr>
        <p:spPr bwMode="auto">
          <a:xfrm>
            <a:off x="1066800" y="4221088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Výsledok: 1001110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066800" y="4797152"/>
            <a:ext cx="7239000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počítač: 2  10 (výpis čísla)</a:t>
            </a:r>
          </a:p>
          <a:p>
            <a:pPr>
              <a:spcBef>
                <a:spcPts val="600"/>
              </a:spcBef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Pascal: procedúra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Write</a:t>
            </a:r>
            <a:endParaRPr lang="sk-SK" dirty="0" smtClean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spcBef>
                <a:spcPts val="600"/>
              </a:spcBef>
            </a:pP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Java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: metóda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System.out.println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Napíšte algoritmus pre prevod z čísla na reťazec!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1" grpId="0" autoUpdateAnimBg="0"/>
      <p:bldP spid="144394" grpId="0" animBg="1"/>
      <p:bldP spid="144395" grpId="0" autoUpdateAnimBg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1143000" y="381000"/>
            <a:ext cx="7162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Rýchly prevod medzi dvojkovou a šestnástkovou sústavou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1143000" y="12192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16 = 2</a:t>
            </a:r>
            <a:r>
              <a:rPr lang="sk-SK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endParaRPr lang="sk-SK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1143000" y="17526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Pr: (1001110)</a:t>
            </a:r>
            <a:r>
              <a:rPr lang="sk-SK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 = (?)</a:t>
            </a:r>
            <a:r>
              <a:rPr lang="sk-SK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endParaRPr lang="sk-SK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2286000" y="2362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1110</a:t>
            </a:r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1447800" y="2362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0100</a:t>
            </a:r>
          </a:p>
        </p:txBody>
      </p:sp>
      <p:sp>
        <p:nvSpPr>
          <p:cNvPr id="145415" name="AutoShape 7"/>
          <p:cNvSpPr>
            <a:spLocks/>
          </p:cNvSpPr>
          <p:nvPr/>
        </p:nvSpPr>
        <p:spPr bwMode="auto">
          <a:xfrm rot="5400000">
            <a:off x="2705100" y="2552700"/>
            <a:ext cx="76200" cy="609600"/>
          </a:xfrm>
          <a:prstGeom prst="rightBrace">
            <a:avLst>
              <a:gd name="adj1" fmla="val 66667"/>
              <a:gd name="adj2" fmla="val 5025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2590800" y="2971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</a:p>
        </p:txBody>
      </p:sp>
      <p:sp>
        <p:nvSpPr>
          <p:cNvPr id="145417" name="Text Box 9"/>
          <p:cNvSpPr txBox="1">
            <a:spLocks noChangeArrowheads="1"/>
          </p:cNvSpPr>
          <p:nvPr/>
        </p:nvSpPr>
        <p:spPr bwMode="auto">
          <a:xfrm>
            <a:off x="1676400" y="2971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145418" name="AutoShape 10"/>
          <p:cNvSpPr>
            <a:spLocks/>
          </p:cNvSpPr>
          <p:nvPr/>
        </p:nvSpPr>
        <p:spPr bwMode="auto">
          <a:xfrm rot="5400000">
            <a:off x="1828800" y="2514600"/>
            <a:ext cx="76200" cy="685800"/>
          </a:xfrm>
          <a:prstGeom prst="rightBrace">
            <a:avLst>
              <a:gd name="adj1" fmla="val 75000"/>
              <a:gd name="adj2" fmla="val 5025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45419" name="Text Box 11"/>
          <p:cNvSpPr txBox="1">
            <a:spLocks noChangeArrowheads="1"/>
          </p:cNvSpPr>
          <p:nvPr/>
        </p:nvSpPr>
        <p:spPr bwMode="auto">
          <a:xfrm>
            <a:off x="1219200" y="3505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Výsledok:</a:t>
            </a:r>
            <a:r>
              <a:rPr lang="sk-SK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4E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utoUpdateAnimBg="0"/>
      <p:bldP spid="145413" grpId="0" autoUpdateAnimBg="0"/>
      <p:bldP spid="145414" grpId="0" autoUpdateAnimBg="0"/>
      <p:bldP spid="145415" grpId="0" animBg="1"/>
      <p:bldP spid="145416" grpId="0" autoUpdateAnimBg="0"/>
      <p:bldP spid="145417" grpId="0" autoUpdateAnimBg="0"/>
      <p:bldP spid="145418" grpId="0" animBg="1"/>
      <p:bldP spid="14541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1143000" y="3048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Pr: (11101100010)</a:t>
            </a:r>
            <a:r>
              <a:rPr lang="sk-SK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 = (?)</a:t>
            </a:r>
            <a:r>
              <a:rPr lang="sk-SK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endParaRPr lang="sk-SK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6456" name="Text Box 24"/>
          <p:cNvSpPr txBox="1">
            <a:spLocks noChangeArrowheads="1"/>
          </p:cNvSpPr>
          <p:nvPr/>
        </p:nvSpPr>
        <p:spPr bwMode="auto">
          <a:xfrm>
            <a:off x="1143000" y="9144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Výsledok:</a:t>
            </a:r>
            <a:r>
              <a:rPr lang="sk-SK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1890</a:t>
            </a:r>
          </a:p>
        </p:txBody>
      </p:sp>
      <p:sp>
        <p:nvSpPr>
          <p:cNvPr id="146457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Pr: (1789)</a:t>
            </a:r>
            <a:r>
              <a:rPr lang="sk-SK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 = (?)</a:t>
            </a:r>
            <a:r>
              <a:rPr lang="sk-SK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sk-SK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6458" name="Text Box 26"/>
          <p:cNvSpPr txBox="1">
            <a:spLocks noChangeArrowheads="1"/>
          </p:cNvSpPr>
          <p:nvPr/>
        </p:nvSpPr>
        <p:spPr bwMode="auto">
          <a:xfrm>
            <a:off x="1143000" y="21336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Výsledok:</a:t>
            </a:r>
            <a:r>
              <a:rPr lang="sk-SK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11011111101</a:t>
            </a:r>
          </a:p>
        </p:txBody>
      </p:sp>
      <p:sp>
        <p:nvSpPr>
          <p:cNvPr id="146459" name="Text Box 27"/>
          <p:cNvSpPr txBox="1">
            <a:spLocks noChangeArrowheads="1"/>
          </p:cNvSpPr>
          <p:nvPr/>
        </p:nvSpPr>
        <p:spPr bwMode="auto">
          <a:xfrm>
            <a:off x="1143000" y="28194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Pr: (11011111101)</a:t>
            </a:r>
            <a:r>
              <a:rPr lang="sk-SK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 = (?)</a:t>
            </a:r>
            <a:r>
              <a:rPr lang="sk-SK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endParaRPr lang="sk-SK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6460" name="Text Box 28"/>
          <p:cNvSpPr txBox="1">
            <a:spLocks noChangeArrowheads="1"/>
          </p:cNvSpPr>
          <p:nvPr/>
        </p:nvSpPr>
        <p:spPr bwMode="auto">
          <a:xfrm>
            <a:off x="1143000" y="34290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Výsledok:</a:t>
            </a:r>
            <a:r>
              <a:rPr lang="sk-SK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6FD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56" grpId="0" autoUpdateAnimBg="0"/>
      <p:bldP spid="146457" grpId="0" autoUpdateAnimBg="0"/>
      <p:bldP spid="146458" grpId="0" autoUpdateAnimBg="0"/>
      <p:bldP spid="146459" grpId="0" autoUpdateAnimBg="0"/>
      <p:bldP spid="14646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762000"/>
          </a:xfrm>
        </p:spPr>
        <p:txBody>
          <a:bodyPr/>
          <a:lstStyle/>
          <a:p>
            <a:r>
              <a:rPr lang="sk-SK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Pravidlá pre sčítanie v dvojkovej sústave</a:t>
            </a:r>
          </a:p>
        </p:txBody>
      </p:sp>
      <p:sp>
        <p:nvSpPr>
          <p:cNvPr id="99695" name="Text Box 367"/>
          <p:cNvSpPr txBox="1">
            <a:spLocks noChangeArrowheads="1"/>
          </p:cNvSpPr>
          <p:nvPr/>
        </p:nvSpPr>
        <p:spPr bwMode="auto">
          <a:xfrm>
            <a:off x="1219200" y="1219200"/>
            <a:ext cx="7772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i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sk-SK" i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... </a:t>
            </a:r>
            <a:r>
              <a:rPr lang="sk-SK" i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-ta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číslica čísla </a:t>
            </a:r>
            <a:r>
              <a:rPr lang="sk-SK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sk-SK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sk-SK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... </a:t>
            </a:r>
            <a:r>
              <a:rPr lang="sk-SK" i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-ta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číslica čísla </a:t>
            </a:r>
            <a:r>
              <a:rPr lang="sk-SK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  <a:p>
            <a:pPr>
              <a:spcBef>
                <a:spcPct val="50000"/>
              </a:spcBef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sk-SK" i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a+b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sk-SK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... </a:t>
            </a:r>
            <a:r>
              <a:rPr lang="sk-SK" i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-ta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číslica čísla súčtu </a:t>
            </a:r>
            <a:r>
              <a:rPr lang="sk-SK" i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a+b</a:t>
            </a:r>
            <a:endParaRPr lang="sk-SK" i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sk-SK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sk-SK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i-1</a:t>
            </a:r>
            <a:r>
              <a:rPr lang="sk-SK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... prenos z predchádzajúceho rádu do rádu </a:t>
            </a:r>
            <a:r>
              <a:rPr lang="sk-SK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</a:p>
          <a:p>
            <a:pPr>
              <a:spcBef>
                <a:spcPct val="50000"/>
              </a:spcBef>
            </a:pPr>
            <a:r>
              <a:rPr lang="sk-SK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sk-SK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sk-SK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... prenos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do vyššieho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rádu</a:t>
            </a:r>
            <a:endParaRPr lang="sk-SK" i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762000"/>
          </a:xfrm>
        </p:spPr>
        <p:txBody>
          <a:bodyPr/>
          <a:lstStyle/>
          <a:p>
            <a:r>
              <a:rPr lang="sk-SK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Pravidlá pre sčítanie v dvojkovej sústave</a:t>
            </a:r>
          </a:p>
        </p:txBody>
      </p:sp>
      <p:graphicFrame>
        <p:nvGraphicFramePr>
          <p:cNvPr id="147750" name="Group 294"/>
          <p:cNvGraphicFramePr>
            <a:graphicFrameLocks noGrp="1"/>
          </p:cNvGraphicFramePr>
          <p:nvPr/>
        </p:nvGraphicFramePr>
        <p:xfrm>
          <a:off x="3276600" y="1066800"/>
          <a:ext cx="3733800" cy="5610229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990600"/>
                <a:gridCol w="685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</a:t>
                      </a:r>
                      <a:r>
                        <a:rPr kumimoji="0" lang="sk-SK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i-1</a:t>
                      </a:r>
                    </a:p>
                  </a:txBody>
                  <a:tcPr marL="76200" marR="76200" marT="114300" marB="38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  <a:r>
                        <a:rPr kumimoji="0" lang="sk-SK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  <a:r>
                        <a:rPr kumimoji="0" lang="sk-SK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</a:t>
                      </a:r>
                      <a:r>
                        <a:rPr kumimoji="0" lang="sk-SK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a+b</a:t>
                      </a: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)</a:t>
                      </a:r>
                      <a:r>
                        <a:rPr kumimoji="0" lang="sk-SK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</a:t>
                      </a:r>
                      <a:r>
                        <a:rPr kumimoji="0" lang="sk-SK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76200" marR="76200" marT="1143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47743" name="Group 287"/>
          <p:cNvGrpSpPr>
            <a:grpSpLocks/>
          </p:cNvGrpSpPr>
          <p:nvPr/>
        </p:nvGrpSpPr>
        <p:grpSpPr bwMode="auto">
          <a:xfrm>
            <a:off x="5638800" y="1752600"/>
            <a:ext cx="1295400" cy="457200"/>
            <a:chOff x="3552" y="1104"/>
            <a:chExt cx="816" cy="288"/>
          </a:xfrm>
        </p:grpSpPr>
        <p:sp>
          <p:nvSpPr>
            <p:cNvPr id="147726" name="Text Box 270"/>
            <p:cNvSpPr txBox="1">
              <a:spLocks noChangeArrowheads="1"/>
            </p:cNvSpPr>
            <p:nvPr/>
          </p:nvSpPr>
          <p:spPr bwMode="auto">
            <a:xfrm>
              <a:off x="3552" y="110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147727" name="Text Box 271"/>
            <p:cNvSpPr txBox="1">
              <a:spLocks noChangeArrowheads="1"/>
            </p:cNvSpPr>
            <p:nvPr/>
          </p:nvSpPr>
          <p:spPr bwMode="auto">
            <a:xfrm>
              <a:off x="4080" y="110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</p:grpSp>
      <p:grpSp>
        <p:nvGrpSpPr>
          <p:cNvPr id="147745" name="Group 289"/>
          <p:cNvGrpSpPr>
            <a:grpSpLocks/>
          </p:cNvGrpSpPr>
          <p:nvPr/>
        </p:nvGrpSpPr>
        <p:grpSpPr bwMode="auto">
          <a:xfrm>
            <a:off x="5638800" y="3048000"/>
            <a:ext cx="1295400" cy="457200"/>
            <a:chOff x="3552" y="1920"/>
            <a:chExt cx="816" cy="288"/>
          </a:xfrm>
        </p:grpSpPr>
        <p:sp>
          <p:nvSpPr>
            <p:cNvPr id="147728" name="Text Box 272"/>
            <p:cNvSpPr txBox="1">
              <a:spLocks noChangeArrowheads="1"/>
            </p:cNvSpPr>
            <p:nvPr/>
          </p:nvSpPr>
          <p:spPr bwMode="auto">
            <a:xfrm>
              <a:off x="4080" y="192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147734" name="Text Box 278"/>
            <p:cNvSpPr txBox="1">
              <a:spLocks noChangeArrowheads="1"/>
            </p:cNvSpPr>
            <p:nvPr/>
          </p:nvSpPr>
          <p:spPr bwMode="auto">
            <a:xfrm>
              <a:off x="3552" y="192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147744" name="Group 288"/>
          <p:cNvGrpSpPr>
            <a:grpSpLocks/>
          </p:cNvGrpSpPr>
          <p:nvPr/>
        </p:nvGrpSpPr>
        <p:grpSpPr bwMode="auto">
          <a:xfrm>
            <a:off x="5638800" y="2438400"/>
            <a:ext cx="1295400" cy="457200"/>
            <a:chOff x="3552" y="1536"/>
            <a:chExt cx="816" cy="288"/>
          </a:xfrm>
        </p:grpSpPr>
        <p:sp>
          <p:nvSpPr>
            <p:cNvPr id="147730" name="Text Box 274"/>
            <p:cNvSpPr txBox="1">
              <a:spLocks noChangeArrowheads="1"/>
            </p:cNvSpPr>
            <p:nvPr/>
          </p:nvSpPr>
          <p:spPr bwMode="auto">
            <a:xfrm>
              <a:off x="4080" y="15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147735" name="Text Box 279"/>
            <p:cNvSpPr txBox="1">
              <a:spLocks noChangeArrowheads="1"/>
            </p:cNvSpPr>
            <p:nvPr/>
          </p:nvSpPr>
          <p:spPr bwMode="auto">
            <a:xfrm>
              <a:off x="3552" y="15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147747" name="Group 291"/>
          <p:cNvGrpSpPr>
            <a:grpSpLocks/>
          </p:cNvGrpSpPr>
          <p:nvPr/>
        </p:nvGrpSpPr>
        <p:grpSpPr bwMode="auto">
          <a:xfrm>
            <a:off x="5638800" y="4267200"/>
            <a:ext cx="1295400" cy="457200"/>
            <a:chOff x="3552" y="2688"/>
            <a:chExt cx="816" cy="288"/>
          </a:xfrm>
        </p:grpSpPr>
        <p:sp>
          <p:nvSpPr>
            <p:cNvPr id="147732" name="Text Box 276"/>
            <p:cNvSpPr txBox="1">
              <a:spLocks noChangeArrowheads="1"/>
            </p:cNvSpPr>
            <p:nvPr/>
          </p:nvSpPr>
          <p:spPr bwMode="auto">
            <a:xfrm>
              <a:off x="4080" y="268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147736" name="Text Box 280"/>
            <p:cNvSpPr txBox="1">
              <a:spLocks noChangeArrowheads="1"/>
            </p:cNvSpPr>
            <p:nvPr/>
          </p:nvSpPr>
          <p:spPr bwMode="auto">
            <a:xfrm>
              <a:off x="3552" y="268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147746" name="Group 290"/>
          <p:cNvGrpSpPr>
            <a:grpSpLocks/>
          </p:cNvGrpSpPr>
          <p:nvPr/>
        </p:nvGrpSpPr>
        <p:grpSpPr bwMode="auto">
          <a:xfrm>
            <a:off x="5638800" y="3657600"/>
            <a:ext cx="1295400" cy="457200"/>
            <a:chOff x="3552" y="2304"/>
            <a:chExt cx="816" cy="288"/>
          </a:xfrm>
        </p:grpSpPr>
        <p:sp>
          <p:nvSpPr>
            <p:cNvPr id="147731" name="Text Box 275"/>
            <p:cNvSpPr txBox="1">
              <a:spLocks noChangeArrowheads="1"/>
            </p:cNvSpPr>
            <p:nvPr/>
          </p:nvSpPr>
          <p:spPr bwMode="auto">
            <a:xfrm>
              <a:off x="3552" y="230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147737" name="Text Box 281"/>
            <p:cNvSpPr txBox="1">
              <a:spLocks noChangeArrowheads="1"/>
            </p:cNvSpPr>
            <p:nvPr/>
          </p:nvSpPr>
          <p:spPr bwMode="auto">
            <a:xfrm>
              <a:off x="4080" y="230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</p:grpSp>
      <p:sp>
        <p:nvSpPr>
          <p:cNvPr id="147733" name="Text Box 277"/>
          <p:cNvSpPr txBox="1">
            <a:spLocks noChangeArrowheads="1"/>
          </p:cNvSpPr>
          <p:nvPr/>
        </p:nvSpPr>
        <p:spPr bwMode="auto">
          <a:xfrm>
            <a:off x="5638800" y="5486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47738" name="Text Box 282"/>
          <p:cNvSpPr txBox="1">
            <a:spLocks noChangeArrowheads="1"/>
          </p:cNvSpPr>
          <p:nvPr/>
        </p:nvSpPr>
        <p:spPr bwMode="auto">
          <a:xfrm>
            <a:off x="6477000" y="5486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grpSp>
        <p:nvGrpSpPr>
          <p:cNvPr id="147752" name="Group 296"/>
          <p:cNvGrpSpPr>
            <a:grpSpLocks/>
          </p:cNvGrpSpPr>
          <p:nvPr/>
        </p:nvGrpSpPr>
        <p:grpSpPr bwMode="auto">
          <a:xfrm>
            <a:off x="5638800" y="4876800"/>
            <a:ext cx="1295400" cy="457200"/>
            <a:chOff x="3552" y="3072"/>
            <a:chExt cx="816" cy="288"/>
          </a:xfrm>
        </p:grpSpPr>
        <p:sp>
          <p:nvSpPr>
            <p:cNvPr id="147729" name="Text Box 273"/>
            <p:cNvSpPr txBox="1">
              <a:spLocks noChangeArrowheads="1"/>
            </p:cNvSpPr>
            <p:nvPr/>
          </p:nvSpPr>
          <p:spPr bwMode="auto">
            <a:xfrm>
              <a:off x="3552" y="30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147739" name="Text Box 283"/>
            <p:cNvSpPr txBox="1">
              <a:spLocks noChangeArrowheads="1"/>
            </p:cNvSpPr>
            <p:nvPr/>
          </p:nvSpPr>
          <p:spPr bwMode="auto">
            <a:xfrm>
              <a:off x="4080" y="30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</p:grpSp>
      <p:sp>
        <p:nvSpPr>
          <p:cNvPr id="147740" name="Text Box 284"/>
          <p:cNvSpPr txBox="1">
            <a:spLocks noChangeArrowheads="1"/>
          </p:cNvSpPr>
          <p:nvPr/>
        </p:nvSpPr>
        <p:spPr bwMode="auto">
          <a:xfrm>
            <a:off x="6477000" y="6096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47741" name="Text Box 285"/>
          <p:cNvSpPr txBox="1">
            <a:spLocks noChangeArrowheads="1"/>
          </p:cNvSpPr>
          <p:nvPr/>
        </p:nvSpPr>
        <p:spPr bwMode="auto">
          <a:xfrm>
            <a:off x="5638800" y="6096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7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7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7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7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7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7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7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7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733" grpId="0" autoUpdateAnimBg="0"/>
      <p:bldP spid="147738" grpId="0" autoUpdateAnimBg="0"/>
      <p:bldP spid="147740" grpId="0" autoUpdateAnimBg="0"/>
      <p:bldP spid="147741" grpId="0" autoUpdateAnimBg="0"/>
    </p:bldLst>
  </p:timing>
</p:sld>
</file>

<file path=ppt/theme/theme1.xml><?xml version="1.0" encoding="utf-8"?>
<a:theme xmlns:a="http://schemas.openxmlformats.org/drawingml/2006/main" name="Azur">
  <a:themeElements>
    <a:clrScheme name="Azur 1">
      <a:dk1>
        <a:srgbClr val="000000"/>
      </a:dk1>
      <a:lt1>
        <a:srgbClr val="FFFFFF"/>
      </a:lt1>
      <a:dk2>
        <a:srgbClr val="3333FF"/>
      </a:dk2>
      <a:lt2>
        <a:srgbClr val="00FFFF"/>
      </a:lt2>
      <a:accent1>
        <a:srgbClr val="00CCCC"/>
      </a:accent1>
      <a:accent2>
        <a:srgbClr val="6666FF"/>
      </a:accent2>
      <a:accent3>
        <a:srgbClr val="ADADFF"/>
      </a:accent3>
      <a:accent4>
        <a:srgbClr val="DADADA"/>
      </a:accent4>
      <a:accent5>
        <a:srgbClr val="AAE2E2"/>
      </a:accent5>
      <a:accent6>
        <a:srgbClr val="5C5CE7"/>
      </a:accent6>
      <a:hlink>
        <a:srgbClr val="CCCCFF"/>
      </a:hlink>
      <a:folHlink>
        <a:srgbClr val="CC99FF"/>
      </a:folHlink>
    </a:clrScheme>
    <a:fontScheme name="Azu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Azur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6666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5C5CE7"/>
        </a:accent6>
        <a:hlink>
          <a:srgbClr val="CC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Designs\Azur.pot</Template>
  <TotalTime>3892</TotalTime>
  <Words>1578</Words>
  <Application>Microsoft Office PowerPoint</Application>
  <PresentationFormat>Prezentácia na obrazovke (4:3)</PresentationFormat>
  <Paragraphs>360</Paragraphs>
  <Slides>26</Slides>
  <Notes>2</Notes>
  <HiddenSlides>1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26</vt:i4>
      </vt:variant>
    </vt:vector>
  </HeadingPairs>
  <TitlesOfParts>
    <vt:vector size="27" baseType="lpstr">
      <vt:lpstr>Azur</vt:lpstr>
      <vt:lpstr>Prevody medzi číselnými sústavami</vt:lpstr>
      <vt:lpstr> Prevod postupným násobením </vt:lpstr>
      <vt:lpstr> Prevod postupným násobením </vt:lpstr>
      <vt:lpstr>Snímka 4</vt:lpstr>
      <vt:lpstr> Prevod postupným delením </vt:lpstr>
      <vt:lpstr>Snímka 6</vt:lpstr>
      <vt:lpstr>Snímka 7</vt:lpstr>
      <vt:lpstr>Pravidlá pre sčítanie v dvojkovej sústave</vt:lpstr>
      <vt:lpstr>Pravidlá pre sčítanie v dvojkovej sústave</vt:lpstr>
      <vt:lpstr>Snímka 10</vt:lpstr>
      <vt:lpstr>Pravidlá pre odčítanie v dvojkovej sústave</vt:lpstr>
      <vt:lpstr>Snímka 12</vt:lpstr>
      <vt:lpstr>Zobrazenie celých záporných čísiel</vt:lpstr>
      <vt:lpstr>Snímka 14</vt:lpstr>
      <vt:lpstr>Snímka 15</vt:lpstr>
      <vt:lpstr>Reprezentácia čísiel v počítači</vt:lpstr>
      <vt:lpstr>Snímka 17</vt:lpstr>
      <vt:lpstr>Snímka 18</vt:lpstr>
      <vt:lpstr>Snímka 19</vt:lpstr>
      <vt:lpstr>Snímka 20</vt:lpstr>
      <vt:lpstr>Snímka 21</vt:lpstr>
      <vt:lpstr>Snímka 22</vt:lpstr>
      <vt:lpstr>Snímka 23</vt:lpstr>
      <vt:lpstr>Snímka 24</vt:lpstr>
      <vt:lpstr>Snímka 25</vt:lpstr>
      <vt:lpstr>Snímka 26</vt:lpstr>
    </vt:vector>
  </TitlesOfParts>
  <Company>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Terrain Modelling</dc:title>
  <dc:creator>m</dc:creator>
  <cp:lastModifiedBy>Ludmila Janosikova</cp:lastModifiedBy>
  <cp:revision>229</cp:revision>
  <cp:lastPrinted>1601-01-01T00:00:00Z</cp:lastPrinted>
  <dcterms:created xsi:type="dcterms:W3CDTF">2002-09-06T09:08:08Z</dcterms:created>
  <dcterms:modified xsi:type="dcterms:W3CDTF">2014-09-25T06:09:25Z</dcterms:modified>
</cp:coreProperties>
</file>