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3"/>
  </p:notesMasterIdLst>
  <p:handoutMasterIdLst>
    <p:handoutMasterId r:id="rId34"/>
  </p:handoutMasterIdLst>
  <p:sldIdLst>
    <p:sldId id="256" r:id="rId2"/>
    <p:sldId id="291" r:id="rId3"/>
    <p:sldId id="345" r:id="rId4"/>
    <p:sldId id="261" r:id="rId5"/>
    <p:sldId id="280" r:id="rId6"/>
    <p:sldId id="281" r:id="rId7"/>
    <p:sldId id="282" r:id="rId8"/>
    <p:sldId id="283" r:id="rId9"/>
    <p:sldId id="284" r:id="rId10"/>
    <p:sldId id="322" r:id="rId11"/>
    <p:sldId id="326" r:id="rId12"/>
    <p:sldId id="340" r:id="rId13"/>
    <p:sldId id="325" r:id="rId14"/>
    <p:sldId id="341" r:id="rId15"/>
    <p:sldId id="342" r:id="rId16"/>
    <p:sldId id="343" r:id="rId17"/>
    <p:sldId id="344" r:id="rId18"/>
    <p:sldId id="286" r:id="rId19"/>
    <p:sldId id="287" r:id="rId20"/>
    <p:sldId id="288" r:id="rId21"/>
    <p:sldId id="289" r:id="rId22"/>
    <p:sldId id="323" r:id="rId23"/>
    <p:sldId id="314" r:id="rId24"/>
    <p:sldId id="324" r:id="rId25"/>
    <p:sldId id="297" r:id="rId26"/>
    <p:sldId id="334" r:id="rId27"/>
    <p:sldId id="298" r:id="rId28"/>
    <p:sldId id="329" r:id="rId29"/>
    <p:sldId id="299" r:id="rId30"/>
    <p:sldId id="328" r:id="rId31"/>
    <p:sldId id="300" r:id="rId3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66"/>
    <a:srgbClr val="C1C1FF"/>
    <a:srgbClr val="FC9804"/>
    <a:srgbClr val="00FF00"/>
    <a:srgbClr val="FFFF00"/>
    <a:srgbClr val="FF33CC"/>
    <a:srgbClr val="FFFFFF"/>
    <a:srgbClr val="D9FDFB"/>
    <a:srgbClr val="FF99FF"/>
  </p:clrMru>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Tmavý štýl 1 - zvýrazneni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Stredný štýl 4 - zvýrazneni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Stredný štýl 4 - zvýrazneni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Bez štýlu, bez mriežky">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049" autoAdjust="0"/>
    <p:restoredTop sz="76812" autoAdjust="0"/>
  </p:normalViewPr>
  <p:slideViewPr>
    <p:cSldViewPr>
      <p:cViewPr varScale="1">
        <p:scale>
          <a:sx n="79" d="100"/>
          <a:sy n="79" d="100"/>
        </p:scale>
        <p:origin x="-1566" y="-78"/>
      </p:cViewPr>
      <p:guideLst>
        <p:guide orient="horz" pos="2160"/>
        <p:guide pos="2880"/>
      </p:guideLst>
    </p:cSldViewPr>
  </p:slideViewPr>
  <p:outlineViewPr>
    <p:cViewPr>
      <p:scale>
        <a:sx n="33" d="100"/>
        <a:sy n="33" d="100"/>
      </p:scale>
      <p:origin x="0" y="1637"/>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3096" y="-77"/>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18.xml"/><Relationship Id="rId7" Type="http://schemas.openxmlformats.org/officeDocument/2006/relationships/slide" Target="slides/slide26.xml"/><Relationship Id="rId2" Type="http://schemas.openxmlformats.org/officeDocument/2006/relationships/slide" Target="slides/slide8.xml"/><Relationship Id="rId1" Type="http://schemas.openxmlformats.org/officeDocument/2006/relationships/slide" Target="slides/slide5.xml"/><Relationship Id="rId6" Type="http://schemas.openxmlformats.org/officeDocument/2006/relationships/slide" Target="slides/slide25.xml"/><Relationship Id="rId5" Type="http://schemas.openxmlformats.org/officeDocument/2006/relationships/slide" Target="slides/slide23.xml"/><Relationship Id="rId4" Type="http://schemas.openxmlformats.org/officeDocument/2006/relationships/slide" Target="slides/slide1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latin typeface="Times New Roman" charset="0"/>
              </a:defRPr>
            </a:lvl1pPr>
          </a:lstStyle>
          <a:p>
            <a:pPr>
              <a:defRPr/>
            </a:pPr>
            <a:endParaRPr lang="cs-CZ"/>
          </a:p>
        </p:txBody>
      </p:sp>
      <p:sp>
        <p:nvSpPr>
          <p:cNvPr id="501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latin typeface="Times New Roman" charset="0"/>
              </a:defRPr>
            </a:lvl1pPr>
          </a:lstStyle>
          <a:p>
            <a:pPr>
              <a:defRPr/>
            </a:pPr>
            <a:endParaRPr lang="cs-CZ"/>
          </a:p>
        </p:txBody>
      </p:sp>
      <p:sp>
        <p:nvSpPr>
          <p:cNvPr id="501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latin typeface="Times New Roman" charset="0"/>
              </a:defRPr>
            </a:lvl1pPr>
          </a:lstStyle>
          <a:p>
            <a:pPr>
              <a:defRPr/>
            </a:pPr>
            <a:endParaRPr lang="cs-CZ"/>
          </a:p>
        </p:txBody>
      </p:sp>
      <p:sp>
        <p:nvSpPr>
          <p:cNvPr id="501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latin typeface="Times New Roman" charset="0"/>
              </a:defRPr>
            </a:lvl1pPr>
          </a:lstStyle>
          <a:p>
            <a:pPr>
              <a:defRPr/>
            </a:pPr>
            <a:fld id="{7B4B352E-ECB4-46A0-B47B-488625679B8D}" type="slidenum">
              <a:rPr lang="cs-CZ"/>
              <a:pPr>
                <a:defRPr/>
              </a:pPr>
              <a:t>‹#›</a:t>
            </a:fld>
            <a:endParaRPr lang="cs-CZ"/>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latin typeface="Times New Roman" charset="0"/>
              </a:defRPr>
            </a:lvl1pPr>
          </a:lstStyle>
          <a:p>
            <a:pPr>
              <a:defRPr/>
            </a:pPr>
            <a:endParaRPr lang="cs-CZ"/>
          </a:p>
        </p:txBody>
      </p:sp>
      <p:sp>
        <p:nvSpPr>
          <p:cNvPr id="4915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latin typeface="Times New Roman" charset="0"/>
              </a:defRPr>
            </a:lvl1pPr>
          </a:lstStyle>
          <a:p>
            <a:pPr>
              <a:defRPr/>
            </a:pPr>
            <a:endParaRPr lang="cs-CZ"/>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cs-CZ" noProof="0" smtClean="0"/>
              <a:t>Klepnutím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4915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latin typeface="Times New Roman" charset="0"/>
              </a:defRPr>
            </a:lvl1pPr>
          </a:lstStyle>
          <a:p>
            <a:pPr>
              <a:defRPr/>
            </a:pPr>
            <a:endParaRPr lang="cs-CZ"/>
          </a:p>
        </p:txBody>
      </p:sp>
      <p:sp>
        <p:nvSpPr>
          <p:cNvPr id="4915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latin typeface="Times New Roman" charset="0"/>
              </a:defRPr>
            </a:lvl1pPr>
          </a:lstStyle>
          <a:p>
            <a:pPr>
              <a:defRPr/>
            </a:pPr>
            <a:fld id="{43726CC0-24A8-4774-BB1C-819A96A85442}" type="slidenum">
              <a:rPr lang="cs-CZ"/>
              <a:pPr>
                <a:defRPr/>
              </a:pPr>
              <a:t>‹#›</a:t>
            </a:fld>
            <a:endParaRPr lang="cs-CZ"/>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96DD7D1F-F145-4D03-A1F2-94FFCAEE9234}" type="slidenum">
              <a:rPr lang="cs-CZ" smtClean="0"/>
              <a:pPr/>
              <a:t>1</a:t>
            </a:fld>
            <a:endParaRPr lang="cs-CZ"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cs-CZ"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dirty="0"/>
          </a:p>
        </p:txBody>
      </p:sp>
      <p:sp>
        <p:nvSpPr>
          <p:cNvPr id="4" name="Zástupný symbol čísla snímky 3"/>
          <p:cNvSpPr>
            <a:spLocks noGrp="1"/>
          </p:cNvSpPr>
          <p:nvPr>
            <p:ph type="sldNum" sz="quarter" idx="10"/>
          </p:nvPr>
        </p:nvSpPr>
        <p:spPr/>
        <p:txBody>
          <a:bodyPr/>
          <a:lstStyle/>
          <a:p>
            <a:pPr>
              <a:defRPr/>
            </a:pPr>
            <a:fld id="{43726CC0-24A8-4774-BB1C-819A96A85442}" type="slidenum">
              <a:rPr lang="cs-CZ" smtClean="0"/>
              <a:pPr>
                <a:defRPr/>
              </a:pPr>
              <a:t>15</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pPr>
              <a:defRPr/>
            </a:pPr>
            <a:fld id="{43726CC0-24A8-4774-BB1C-819A96A85442}" type="slidenum">
              <a:rPr lang="cs-CZ" smtClean="0"/>
              <a:pPr>
                <a:defRPr/>
              </a:pPr>
              <a:t>16</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EBD54D6-9B14-4F3B-BA46-E922355611AF}" type="slidenum">
              <a:rPr lang="cs-CZ" smtClean="0"/>
              <a:pPr/>
              <a:t>17</a:t>
            </a:fld>
            <a:endParaRPr lang="cs-CZ"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sk-SK"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dirty="0" smtClean="0"/>
              <a:t>Od architektúry </a:t>
            </a:r>
            <a:r>
              <a:rPr lang="sk-SK" dirty="0" err="1" smtClean="0"/>
              <a:t>Core</a:t>
            </a:r>
            <a:r>
              <a:rPr lang="sk-SK" dirty="0" smtClean="0"/>
              <a:t> (vrátane </a:t>
            </a:r>
            <a:r>
              <a:rPr lang="sk-SK" dirty="0" err="1" smtClean="0"/>
              <a:t>Haswell</a:t>
            </a:r>
            <a:r>
              <a:rPr lang="sk-SK" dirty="0" smtClean="0"/>
              <a:t>)</a:t>
            </a:r>
            <a:r>
              <a:rPr lang="sk-SK" baseline="0" dirty="0" smtClean="0"/>
              <a:t> </a:t>
            </a:r>
            <a:r>
              <a:rPr lang="sk-SK" dirty="0" smtClean="0"/>
              <a:t>sa používa 14-stupňový </a:t>
            </a:r>
            <a:r>
              <a:rPr lang="sk-SK" dirty="0" err="1" smtClean="0"/>
              <a:t>pipeline</a:t>
            </a:r>
            <a:r>
              <a:rPr lang="sk-SK" baseline="0" dirty="0" smtClean="0"/>
              <a:t>.</a:t>
            </a:r>
            <a:endParaRPr lang="sk-SK" dirty="0"/>
          </a:p>
        </p:txBody>
      </p:sp>
      <p:sp>
        <p:nvSpPr>
          <p:cNvPr id="4" name="Zástupný symbol čísla snímky 3"/>
          <p:cNvSpPr>
            <a:spLocks noGrp="1"/>
          </p:cNvSpPr>
          <p:nvPr>
            <p:ph type="sldNum" sz="quarter" idx="10"/>
          </p:nvPr>
        </p:nvSpPr>
        <p:spPr/>
        <p:txBody>
          <a:bodyPr/>
          <a:lstStyle/>
          <a:p>
            <a:pPr>
              <a:defRPr/>
            </a:pPr>
            <a:fld id="{43726CC0-24A8-4774-BB1C-819A96A85442}" type="slidenum">
              <a:rPr lang="cs-CZ" smtClean="0"/>
              <a:pPr>
                <a:defRPr/>
              </a:pPr>
              <a:t>18</a:t>
            </a:fld>
            <a:endParaRPr lang="cs-C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dirty="0"/>
          </a:p>
        </p:txBody>
      </p:sp>
      <p:sp>
        <p:nvSpPr>
          <p:cNvPr id="4" name="Zástupný symbol čísla snímky 3"/>
          <p:cNvSpPr>
            <a:spLocks noGrp="1"/>
          </p:cNvSpPr>
          <p:nvPr>
            <p:ph type="sldNum" sz="quarter" idx="10"/>
          </p:nvPr>
        </p:nvSpPr>
        <p:spPr/>
        <p:txBody>
          <a:bodyPr/>
          <a:lstStyle/>
          <a:p>
            <a:pPr>
              <a:defRPr/>
            </a:pPr>
            <a:fld id="{43726CC0-24A8-4774-BB1C-819A96A85442}" type="slidenum">
              <a:rPr lang="cs-CZ" smtClean="0"/>
              <a:pPr>
                <a:defRPr/>
              </a:pPr>
              <a:t>23</a:t>
            </a:fld>
            <a:endParaRPr lang="cs-C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dirty="0"/>
          </a:p>
        </p:txBody>
      </p:sp>
      <p:sp>
        <p:nvSpPr>
          <p:cNvPr id="4" name="Zástupný symbol čísla snímky 3"/>
          <p:cNvSpPr>
            <a:spLocks noGrp="1"/>
          </p:cNvSpPr>
          <p:nvPr>
            <p:ph type="sldNum" sz="quarter" idx="10"/>
          </p:nvPr>
        </p:nvSpPr>
        <p:spPr/>
        <p:txBody>
          <a:bodyPr/>
          <a:lstStyle/>
          <a:p>
            <a:pPr>
              <a:defRPr/>
            </a:pPr>
            <a:fld id="{43726CC0-24A8-4774-BB1C-819A96A85442}" type="slidenum">
              <a:rPr lang="cs-CZ" smtClean="0"/>
              <a:pPr>
                <a:defRPr/>
              </a:pPr>
              <a:t>24</a:t>
            </a:fld>
            <a:endParaRPr lang="cs-C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pPr>
              <a:defRPr/>
            </a:pPr>
            <a:fld id="{43726CC0-24A8-4774-BB1C-819A96A85442}" type="slidenum">
              <a:rPr lang="cs-CZ" smtClean="0"/>
              <a:pPr>
                <a:defRPr/>
              </a:pPr>
              <a:t>25</a:t>
            </a:fld>
            <a:endParaRPr lang="cs-C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pPr>
              <a:defRPr/>
            </a:pPr>
            <a:fld id="{43726CC0-24A8-4774-BB1C-819A96A85442}" type="slidenum">
              <a:rPr lang="cs-CZ" smtClean="0"/>
              <a:pPr>
                <a:defRPr/>
              </a:pPr>
              <a:t>26</a:t>
            </a:fld>
            <a:endParaRPr lang="cs-C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dirty="0"/>
          </a:p>
        </p:txBody>
      </p:sp>
      <p:sp>
        <p:nvSpPr>
          <p:cNvPr id="4" name="Zástupný symbol čísla snímky 3"/>
          <p:cNvSpPr>
            <a:spLocks noGrp="1"/>
          </p:cNvSpPr>
          <p:nvPr>
            <p:ph type="sldNum" sz="quarter" idx="10"/>
          </p:nvPr>
        </p:nvSpPr>
        <p:spPr/>
        <p:txBody>
          <a:bodyPr/>
          <a:lstStyle/>
          <a:p>
            <a:pPr>
              <a:defRPr/>
            </a:pPr>
            <a:fld id="{43726CC0-24A8-4774-BB1C-819A96A85442}" type="slidenum">
              <a:rPr lang="cs-CZ" smtClean="0"/>
              <a:pPr>
                <a:defRPr/>
              </a:pPr>
              <a:t>27</a:t>
            </a:fld>
            <a:endParaRPr lang="cs-C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pPr>
              <a:defRPr/>
            </a:pPr>
            <a:fld id="{43726CC0-24A8-4774-BB1C-819A96A85442}" type="slidenum">
              <a:rPr lang="cs-CZ" smtClean="0"/>
              <a:pPr>
                <a:defRPr/>
              </a:pPr>
              <a:t>28</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pPr>
              <a:defRPr/>
            </a:pPr>
            <a:fld id="{43726CC0-24A8-4774-BB1C-819A96A85442}" type="slidenum">
              <a:rPr lang="cs-CZ" smtClean="0"/>
              <a:pPr>
                <a:defRPr/>
              </a:pPr>
              <a:t>2</a:t>
            </a:fld>
            <a:endParaRPr lang="cs-C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pPr>
              <a:defRPr/>
            </a:pPr>
            <a:fld id="{43726CC0-24A8-4774-BB1C-819A96A85442}" type="slidenum">
              <a:rPr lang="cs-CZ" smtClean="0"/>
              <a:pPr>
                <a:defRPr/>
              </a:pPr>
              <a:t>29</a:t>
            </a:fld>
            <a:endParaRPr lang="cs-CZ"/>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pPr>
              <a:defRPr/>
            </a:pPr>
            <a:fld id="{43726CC0-24A8-4774-BB1C-819A96A85442}" type="slidenum">
              <a:rPr lang="cs-CZ" smtClean="0"/>
              <a:pPr>
                <a:defRPr/>
              </a:pPr>
              <a:t>30</a:t>
            </a:fld>
            <a:endParaRPr lang="cs-CZ"/>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pPr>
              <a:defRPr/>
            </a:pPr>
            <a:fld id="{43726CC0-24A8-4774-BB1C-819A96A85442}" type="slidenum">
              <a:rPr lang="cs-CZ" smtClean="0"/>
              <a:pPr>
                <a:defRPr/>
              </a:pPr>
              <a:t>31</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5AF4C31E-811D-4D33-931E-E81C4B4ED6AD}" type="slidenum">
              <a:rPr lang="cs-CZ" smtClean="0"/>
              <a:pPr/>
              <a:t>4</a:t>
            </a:fld>
            <a:endParaRPr lang="cs-CZ"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cs-CZ"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dirty="0"/>
          </a:p>
        </p:txBody>
      </p:sp>
      <p:sp>
        <p:nvSpPr>
          <p:cNvPr id="4" name="Zástupný symbol čísla snímky 3"/>
          <p:cNvSpPr>
            <a:spLocks noGrp="1"/>
          </p:cNvSpPr>
          <p:nvPr>
            <p:ph type="sldNum" sz="quarter" idx="10"/>
          </p:nvPr>
        </p:nvSpPr>
        <p:spPr/>
        <p:txBody>
          <a:bodyPr/>
          <a:lstStyle/>
          <a:p>
            <a:pPr>
              <a:defRPr/>
            </a:pPr>
            <a:fld id="{43726CC0-24A8-4774-BB1C-819A96A85442}" type="slidenum">
              <a:rPr lang="cs-CZ" smtClean="0"/>
              <a:pPr>
                <a:defRPr/>
              </a:pPr>
              <a:t>5</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dirty="0" smtClean="0"/>
              <a:t>Zbernica je skupina paralelných vodičov, ktoré prenášajú dáta z jednej časti</a:t>
            </a:r>
            <a:r>
              <a:rPr lang="sk-SK" baseline="0" dirty="0" smtClean="0"/>
              <a:t> počítača do druhej.</a:t>
            </a:r>
            <a:endParaRPr lang="sk-SK" dirty="0"/>
          </a:p>
        </p:txBody>
      </p:sp>
      <p:sp>
        <p:nvSpPr>
          <p:cNvPr id="4" name="Zástupný symbol čísla snímky 3"/>
          <p:cNvSpPr>
            <a:spLocks noGrp="1"/>
          </p:cNvSpPr>
          <p:nvPr>
            <p:ph type="sldNum" sz="quarter" idx="10"/>
          </p:nvPr>
        </p:nvSpPr>
        <p:spPr/>
        <p:txBody>
          <a:bodyPr/>
          <a:lstStyle/>
          <a:p>
            <a:pPr>
              <a:defRPr/>
            </a:pPr>
            <a:fld id="{43726CC0-24A8-4774-BB1C-819A96A85442}" type="slidenum">
              <a:rPr lang="cs-CZ" smtClean="0"/>
              <a:pPr>
                <a:defRPr/>
              </a:pPr>
              <a:t>10</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dirty="0" smtClean="0"/>
              <a:t>Intel predstavil CPU s </a:t>
            </a:r>
            <a:r>
              <a:rPr lang="sk-SK" dirty="0" err="1" smtClean="0"/>
              <a:t>mikroarchitektúrou</a:t>
            </a:r>
            <a:r>
              <a:rPr lang="sk-SK" dirty="0" smtClean="0"/>
              <a:t> </a:t>
            </a:r>
            <a:r>
              <a:rPr lang="sk-SK" dirty="0" err="1" smtClean="0"/>
              <a:t>Haswell</a:t>
            </a:r>
            <a:r>
              <a:rPr lang="sk-SK" dirty="0" smtClean="0"/>
              <a:t> 4. júna 2103 na veľtrhu v </a:t>
            </a:r>
            <a:r>
              <a:rPr lang="sk-SK" dirty="0" err="1" smtClean="0"/>
              <a:t>Taipei</a:t>
            </a:r>
            <a:r>
              <a:rPr lang="sk-SK" dirty="0" smtClean="0"/>
              <a:t> (Taiwan).</a:t>
            </a:r>
          </a:p>
          <a:p>
            <a:r>
              <a:rPr lang="sk-SK" dirty="0" smtClean="0"/>
              <a:t>Architektúra </a:t>
            </a:r>
            <a:r>
              <a:rPr lang="sk-SK" dirty="0" err="1" smtClean="0"/>
              <a:t>Haswell</a:t>
            </a:r>
            <a:r>
              <a:rPr lang="sk-SK" dirty="0" smtClean="0"/>
              <a:t> je veľmi podobná </a:t>
            </a:r>
            <a:r>
              <a:rPr lang="sk-SK" dirty="0" err="1" smtClean="0"/>
              <a:t>Sandy</a:t>
            </a:r>
            <a:r>
              <a:rPr lang="sk-SK" dirty="0" smtClean="0"/>
              <a:t> </a:t>
            </a:r>
            <a:r>
              <a:rPr lang="sk-SK" dirty="0" err="1" smtClean="0"/>
              <a:t>Bridge</a:t>
            </a:r>
            <a:r>
              <a:rPr lang="sk-SK" dirty="0" smtClean="0"/>
              <a:t>, hlavné vylepšenia</a:t>
            </a:r>
            <a:r>
              <a:rPr lang="sk-SK" baseline="0" dirty="0" smtClean="0"/>
              <a:t> sú v oblasti spracovania grafiky a spotreby energie; hlavný zámer </a:t>
            </a:r>
            <a:r>
              <a:rPr lang="sk-SK" baseline="0" dirty="0" err="1" smtClean="0"/>
              <a:t>Intelu</a:t>
            </a:r>
            <a:r>
              <a:rPr lang="sk-SK" baseline="0" dirty="0" smtClean="0"/>
              <a:t> bol vytvoriť dobrý procesor pre prenosné počítače (</a:t>
            </a:r>
            <a:r>
              <a:rPr lang="sk-SK" baseline="0" dirty="0" err="1" smtClean="0"/>
              <a:t>tablet</a:t>
            </a:r>
            <a:r>
              <a:rPr lang="sk-SK" baseline="0" dirty="0" smtClean="0"/>
              <a:t>, </a:t>
            </a:r>
            <a:r>
              <a:rPr lang="sk-SK" baseline="0" dirty="0" err="1" smtClean="0"/>
              <a:t>ultrabook</a:t>
            </a:r>
            <a:r>
              <a:rPr lang="sk-SK" baseline="0" dirty="0" smtClean="0"/>
              <a:t>, notebook). Na energetickej úspore pracoval Intel niekoľko posledných rokov. Hlavný vplyv na ňu mala integrácia viacerých funkcií do jedného čipu (radič pamäti, grafická karta).</a:t>
            </a:r>
          </a:p>
          <a:p>
            <a:r>
              <a:rPr lang="sk-SK" baseline="0" dirty="0" smtClean="0"/>
              <a:t>Údaj v </a:t>
            </a:r>
            <a:r>
              <a:rPr lang="sk-SK" baseline="0" dirty="0" err="1" smtClean="0"/>
              <a:t>nanometroch</a:t>
            </a:r>
            <a:r>
              <a:rPr lang="sk-SK" baseline="0" dirty="0" smtClean="0"/>
              <a:t> je približne polovica rozstupu medzi susednými tranzistormi na čipe.</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dirty="0" smtClean="0">
                <a:solidFill>
                  <a:srgbClr val="0645AD"/>
                </a:solidFill>
              </a:rPr>
              <a:t>The processors of the Core </a:t>
            </a:r>
            <a:r>
              <a:rPr lang="en-GB" sz="1200" dirty="0" err="1" smtClean="0">
                <a:solidFill>
                  <a:srgbClr val="0645AD"/>
                </a:solidFill>
              </a:rPr>
              <a:t>microarchitecture</a:t>
            </a:r>
            <a:r>
              <a:rPr lang="en-GB" sz="1200" dirty="0" smtClean="0">
                <a:solidFill>
                  <a:srgbClr val="0645AD"/>
                </a:solidFill>
              </a:rPr>
              <a:t> can be categorized by number of cores, cache size, and socket; each combination of these has a unique code name and product code that is used across a number of brands. For instance, code name "Allendale" with product code 80557 has two cores, 2 MB L2 cache and uses the desktop socket 775, but has been marketed as Celeron, Pentium, Core 2 and Xeon, each with different sets of features enabled.</a:t>
            </a:r>
            <a:endParaRPr lang="sk-SK" sz="1200" dirty="0" smtClean="0">
              <a:solidFill>
                <a:srgbClr val="0645AD"/>
              </a:solidFill>
            </a:endParaRPr>
          </a:p>
          <a:p>
            <a:endParaRPr lang="sk-SK" dirty="0"/>
          </a:p>
        </p:txBody>
      </p:sp>
      <p:sp>
        <p:nvSpPr>
          <p:cNvPr id="4" name="Zástupný symbol čísla snímky 3"/>
          <p:cNvSpPr>
            <a:spLocks noGrp="1"/>
          </p:cNvSpPr>
          <p:nvPr>
            <p:ph type="sldNum" sz="quarter" idx="10"/>
          </p:nvPr>
        </p:nvSpPr>
        <p:spPr/>
        <p:txBody>
          <a:bodyPr/>
          <a:lstStyle/>
          <a:p>
            <a:pPr>
              <a:defRPr/>
            </a:pPr>
            <a:fld id="{43726CC0-24A8-4774-BB1C-819A96A85442}" type="slidenum">
              <a:rPr lang="cs-CZ" smtClean="0"/>
              <a:pPr>
                <a:defRPr/>
              </a:pPr>
              <a:t>11</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sk-SK" dirty="0" err="1" smtClean="0"/>
              <a:t>Sandy</a:t>
            </a:r>
            <a:r>
              <a:rPr kumimoji="1" lang="sk-SK" dirty="0" smtClean="0"/>
              <a:t> </a:t>
            </a:r>
            <a:r>
              <a:rPr kumimoji="1" lang="en-US" dirty="0" smtClean="0"/>
              <a:t>Bridge </a:t>
            </a:r>
            <a:r>
              <a:rPr kumimoji="1" lang="sk-SK" dirty="0" smtClean="0"/>
              <a:t>GPU (vo verzii Intel HD </a:t>
            </a:r>
            <a:r>
              <a:rPr kumimoji="1" lang="sk-SK" dirty="0" err="1" smtClean="0"/>
              <a:t>Graphics</a:t>
            </a:r>
            <a:r>
              <a:rPr kumimoji="1" lang="sk-SK" dirty="0" smtClean="0"/>
              <a:t> 4000) má 16 výkonných jednotiek, 1150 MHz, podporuje API </a:t>
            </a:r>
            <a:r>
              <a:rPr kumimoji="1" lang="en-US" dirty="0" smtClean="0"/>
              <a:t>OpenGL 3.1 a DirectX 10.1</a:t>
            </a:r>
            <a:r>
              <a:rPr kumimoji="1" lang="sk-SK"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sk-SK" dirty="0" err="1" smtClean="0"/>
              <a:t>Haswell</a:t>
            </a:r>
            <a:r>
              <a:rPr kumimoji="1" lang="sk-SK" dirty="0" smtClean="0"/>
              <a:t> GPU (Iris </a:t>
            </a:r>
            <a:r>
              <a:rPr kumimoji="1" lang="sk-SK" dirty="0" err="1" smtClean="0"/>
              <a:t>Pro</a:t>
            </a:r>
            <a:r>
              <a:rPr kumimoji="1" lang="sk-SK" dirty="0" smtClean="0"/>
              <a:t> 5200) má 40 výkonných jednotiek, 1300 MHz, podporuje knižnice funkcií pre trojrozmernú grafiku </a:t>
            </a:r>
            <a:r>
              <a:rPr kumimoji="1" lang="sk-SK" dirty="0" err="1" smtClean="0"/>
              <a:t>OpenGL</a:t>
            </a:r>
            <a:r>
              <a:rPr kumimoji="1" lang="sk-SK" dirty="0" smtClean="0"/>
              <a:t> 4.0 and </a:t>
            </a:r>
            <a:r>
              <a:rPr kumimoji="1" lang="sk-SK" dirty="0" err="1" smtClean="0"/>
              <a:t>DirectX</a:t>
            </a:r>
            <a:r>
              <a:rPr kumimoji="1" lang="sk-SK" dirty="0" smtClean="0"/>
              <a:t> 11.1. Umožňuje pridať L4 </a:t>
            </a:r>
            <a:r>
              <a:rPr kumimoji="1" lang="sk-SK" dirty="0" err="1" smtClean="0"/>
              <a:t>cache</a:t>
            </a:r>
            <a:r>
              <a:rPr kumimoji="1" lang="sk-SK" dirty="0" smtClean="0"/>
              <a:t> spoločnú</a:t>
            </a:r>
            <a:r>
              <a:rPr kumimoji="1" lang="sk-SK" baseline="0" dirty="0" smtClean="0"/>
              <a:t> pre GPU aj jadrá.</a:t>
            </a:r>
            <a:endParaRPr kumimoji="1" lang="sk-SK" dirty="0" smtClean="0"/>
          </a:p>
          <a:p>
            <a:endParaRPr lang="sk-SK" dirty="0"/>
          </a:p>
        </p:txBody>
      </p:sp>
      <p:sp>
        <p:nvSpPr>
          <p:cNvPr id="4" name="Zástupný symbol čísla snímky 3"/>
          <p:cNvSpPr>
            <a:spLocks noGrp="1"/>
          </p:cNvSpPr>
          <p:nvPr>
            <p:ph type="sldNum" sz="quarter" idx="10"/>
          </p:nvPr>
        </p:nvSpPr>
        <p:spPr/>
        <p:txBody>
          <a:bodyPr/>
          <a:lstStyle/>
          <a:p>
            <a:pPr>
              <a:defRPr/>
            </a:pPr>
            <a:fld id="{43726CC0-24A8-4774-BB1C-819A96A85442}" type="slidenum">
              <a:rPr lang="cs-CZ" smtClean="0"/>
              <a:pPr>
                <a:defRPr/>
              </a:pPr>
              <a:t>12</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pPr>
              <a:defRPr/>
            </a:pPr>
            <a:fld id="{43726CC0-24A8-4774-BB1C-819A96A85442}" type="slidenum">
              <a:rPr lang="cs-CZ" smtClean="0"/>
              <a:pPr>
                <a:defRPr/>
              </a:pPr>
              <a:t>13</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en-US" dirty="0" smtClean="0"/>
              <a:t>The instruction fetcher will retrieve 16B from the instruction cache into the pre-decode buffer. The pre-decoder will find and mark the instruction boundaries, decode any prefixes and check for certain properties (e.g. branches). </a:t>
            </a:r>
            <a:endParaRPr lang="sk-SK" dirty="0">
              <a:solidFill>
                <a:schemeClr val="bg2"/>
              </a:solidFill>
            </a:endParaRPr>
          </a:p>
        </p:txBody>
      </p:sp>
      <p:sp>
        <p:nvSpPr>
          <p:cNvPr id="4" name="Zástupný symbol čísla snímky 3"/>
          <p:cNvSpPr>
            <a:spLocks noGrp="1"/>
          </p:cNvSpPr>
          <p:nvPr>
            <p:ph type="sldNum" sz="quarter" idx="10"/>
          </p:nvPr>
        </p:nvSpPr>
        <p:spPr/>
        <p:txBody>
          <a:bodyPr/>
          <a:lstStyle/>
          <a:p>
            <a:pPr>
              <a:defRPr/>
            </a:pPr>
            <a:fld id="{43726CC0-24A8-4774-BB1C-819A96A85442}" type="slidenum">
              <a:rPr lang="cs-CZ" smtClean="0"/>
              <a:pPr>
                <a:defRPr/>
              </a:pPr>
              <a:t>14</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1085850" cy="6854825"/>
            <a:chOff x="0" y="0"/>
            <a:chExt cx="684" cy="4318"/>
          </a:xfrm>
        </p:grpSpPr>
        <p:sp>
          <p:nvSpPr>
            <p:cNvPr id="5" name="Rectangle 3"/>
            <p:cNvSpPr>
              <a:spLocks noChangeArrowheads="1"/>
            </p:cNvSpPr>
            <p:nvPr/>
          </p:nvSpPr>
          <p:spPr bwMode="auto">
            <a:xfrm>
              <a:off x="0" y="0"/>
              <a:ext cx="684" cy="4318"/>
            </a:xfrm>
            <a:prstGeom prst="rect">
              <a:avLst/>
            </a:prstGeom>
            <a:gradFill rotWithShape="0">
              <a:gsLst>
                <a:gs pos="0">
                  <a:schemeClr val="bg1"/>
                </a:gs>
                <a:gs pos="50000">
                  <a:schemeClr val="bg2"/>
                </a:gs>
                <a:gs pos="100000">
                  <a:schemeClr val="bg1"/>
                </a:gs>
              </a:gsLst>
              <a:lin ang="5400000" scaled="1"/>
            </a:gradFill>
            <a:ln w="9525">
              <a:noFill/>
              <a:miter lim="800000"/>
              <a:headEnd/>
              <a:tailEnd/>
            </a:ln>
            <a:effectLst/>
          </p:spPr>
          <p:txBody>
            <a:bodyPr wrap="none" anchor="ctr"/>
            <a:lstStyle/>
            <a:p>
              <a:pPr>
                <a:defRPr/>
              </a:pPr>
              <a:endParaRPr lang="sk-SK"/>
            </a:p>
          </p:txBody>
        </p:sp>
        <p:grpSp>
          <p:nvGrpSpPr>
            <p:cNvPr id="6" name="Group 4"/>
            <p:cNvGrpSpPr>
              <a:grpSpLocks/>
            </p:cNvGrpSpPr>
            <p:nvPr/>
          </p:nvGrpSpPr>
          <p:grpSpPr bwMode="auto">
            <a:xfrm>
              <a:off x="48" y="103"/>
              <a:ext cx="96" cy="4126"/>
              <a:chOff x="48" y="103"/>
              <a:chExt cx="96" cy="4126"/>
            </a:xfrm>
          </p:grpSpPr>
          <p:sp>
            <p:nvSpPr>
              <p:cNvPr id="7" name="Rectangle 5"/>
              <p:cNvSpPr>
                <a:spLocks noChangeArrowheads="1"/>
              </p:cNvSpPr>
              <p:nvPr/>
            </p:nvSpPr>
            <p:spPr bwMode="auto">
              <a:xfrm>
                <a:off x="48" y="1105"/>
                <a:ext cx="96" cy="97"/>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8" name="Rectangle 6"/>
              <p:cNvSpPr>
                <a:spLocks noChangeArrowheads="1"/>
              </p:cNvSpPr>
              <p:nvPr/>
            </p:nvSpPr>
            <p:spPr bwMode="auto">
              <a:xfrm>
                <a:off x="48" y="1250"/>
                <a:ext cx="96" cy="97"/>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9" name="Rectangle 7"/>
              <p:cNvSpPr>
                <a:spLocks noChangeArrowheads="1"/>
              </p:cNvSpPr>
              <p:nvPr/>
            </p:nvSpPr>
            <p:spPr bwMode="auto">
              <a:xfrm>
                <a:off x="48" y="1393"/>
                <a:ext cx="96" cy="97"/>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10" name="Rectangle 8"/>
              <p:cNvSpPr>
                <a:spLocks noChangeArrowheads="1"/>
              </p:cNvSpPr>
              <p:nvPr/>
            </p:nvSpPr>
            <p:spPr bwMode="auto">
              <a:xfrm>
                <a:off x="48" y="1538"/>
                <a:ext cx="96" cy="97"/>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11" name="Rectangle 9"/>
              <p:cNvSpPr>
                <a:spLocks noChangeArrowheads="1"/>
              </p:cNvSpPr>
              <p:nvPr/>
            </p:nvSpPr>
            <p:spPr bwMode="auto">
              <a:xfrm>
                <a:off x="48" y="1683"/>
                <a:ext cx="96" cy="95"/>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12" name="Rectangle 10"/>
              <p:cNvSpPr>
                <a:spLocks noChangeArrowheads="1"/>
              </p:cNvSpPr>
              <p:nvPr/>
            </p:nvSpPr>
            <p:spPr bwMode="auto">
              <a:xfrm>
                <a:off x="48" y="1826"/>
                <a:ext cx="96" cy="96"/>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13" name="Rectangle 11"/>
              <p:cNvSpPr>
                <a:spLocks noChangeArrowheads="1"/>
              </p:cNvSpPr>
              <p:nvPr/>
            </p:nvSpPr>
            <p:spPr bwMode="auto">
              <a:xfrm>
                <a:off x="48" y="1971"/>
                <a:ext cx="96" cy="96"/>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14" name="Rectangle 12"/>
              <p:cNvSpPr>
                <a:spLocks noChangeArrowheads="1"/>
              </p:cNvSpPr>
              <p:nvPr/>
            </p:nvSpPr>
            <p:spPr bwMode="auto">
              <a:xfrm>
                <a:off x="48" y="2116"/>
                <a:ext cx="96" cy="94"/>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15" name="Rectangle 13"/>
              <p:cNvSpPr>
                <a:spLocks noChangeArrowheads="1"/>
              </p:cNvSpPr>
              <p:nvPr/>
            </p:nvSpPr>
            <p:spPr bwMode="auto">
              <a:xfrm>
                <a:off x="48" y="2259"/>
                <a:ext cx="96" cy="96"/>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16" name="Rectangle 14"/>
              <p:cNvSpPr>
                <a:spLocks noChangeArrowheads="1"/>
              </p:cNvSpPr>
              <p:nvPr/>
            </p:nvSpPr>
            <p:spPr bwMode="auto">
              <a:xfrm>
                <a:off x="48" y="2404"/>
                <a:ext cx="96" cy="96"/>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17" name="Rectangle 15"/>
              <p:cNvSpPr>
                <a:spLocks noChangeArrowheads="1"/>
              </p:cNvSpPr>
              <p:nvPr/>
            </p:nvSpPr>
            <p:spPr bwMode="auto">
              <a:xfrm>
                <a:off x="48" y="2549"/>
                <a:ext cx="96" cy="94"/>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18" name="Rectangle 16"/>
              <p:cNvSpPr>
                <a:spLocks noChangeArrowheads="1"/>
              </p:cNvSpPr>
              <p:nvPr/>
            </p:nvSpPr>
            <p:spPr bwMode="auto">
              <a:xfrm>
                <a:off x="48" y="2691"/>
                <a:ext cx="96" cy="97"/>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19" name="Rectangle 17"/>
              <p:cNvSpPr>
                <a:spLocks noChangeArrowheads="1"/>
              </p:cNvSpPr>
              <p:nvPr/>
            </p:nvSpPr>
            <p:spPr bwMode="auto">
              <a:xfrm>
                <a:off x="48" y="2836"/>
                <a:ext cx="96" cy="97"/>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0" name="Rectangle 18"/>
              <p:cNvSpPr>
                <a:spLocks noChangeArrowheads="1"/>
              </p:cNvSpPr>
              <p:nvPr/>
            </p:nvSpPr>
            <p:spPr bwMode="auto">
              <a:xfrm>
                <a:off x="48" y="2979"/>
                <a:ext cx="96" cy="97"/>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1" name="Rectangle 19"/>
              <p:cNvSpPr>
                <a:spLocks noChangeArrowheads="1"/>
              </p:cNvSpPr>
              <p:nvPr/>
            </p:nvSpPr>
            <p:spPr bwMode="auto">
              <a:xfrm>
                <a:off x="48" y="3124"/>
                <a:ext cx="96" cy="97"/>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2" name="Rectangle 20"/>
              <p:cNvSpPr>
                <a:spLocks noChangeArrowheads="1"/>
              </p:cNvSpPr>
              <p:nvPr/>
            </p:nvSpPr>
            <p:spPr bwMode="auto">
              <a:xfrm>
                <a:off x="48" y="3269"/>
                <a:ext cx="96" cy="95"/>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3" name="Rectangle 21"/>
              <p:cNvSpPr>
                <a:spLocks noChangeArrowheads="1"/>
              </p:cNvSpPr>
              <p:nvPr/>
            </p:nvSpPr>
            <p:spPr bwMode="auto">
              <a:xfrm>
                <a:off x="48" y="3412"/>
                <a:ext cx="96" cy="97"/>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4" name="Rectangle 22"/>
              <p:cNvSpPr>
                <a:spLocks noChangeArrowheads="1"/>
              </p:cNvSpPr>
              <p:nvPr/>
            </p:nvSpPr>
            <p:spPr bwMode="auto">
              <a:xfrm>
                <a:off x="48" y="3557"/>
                <a:ext cx="96" cy="97"/>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5" name="Rectangle 23"/>
              <p:cNvSpPr>
                <a:spLocks noChangeArrowheads="1"/>
              </p:cNvSpPr>
              <p:nvPr/>
            </p:nvSpPr>
            <p:spPr bwMode="auto">
              <a:xfrm>
                <a:off x="48" y="3702"/>
                <a:ext cx="96" cy="95"/>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6" name="Rectangle 24"/>
              <p:cNvSpPr>
                <a:spLocks noChangeArrowheads="1"/>
              </p:cNvSpPr>
              <p:nvPr/>
            </p:nvSpPr>
            <p:spPr bwMode="auto">
              <a:xfrm>
                <a:off x="48" y="3845"/>
                <a:ext cx="96" cy="97"/>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7" name="Rectangle 25"/>
              <p:cNvSpPr>
                <a:spLocks noChangeArrowheads="1"/>
              </p:cNvSpPr>
              <p:nvPr/>
            </p:nvSpPr>
            <p:spPr bwMode="auto">
              <a:xfrm>
                <a:off x="48" y="3990"/>
                <a:ext cx="96" cy="96"/>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8" name="Rectangle 26"/>
              <p:cNvSpPr>
                <a:spLocks noChangeArrowheads="1"/>
              </p:cNvSpPr>
              <p:nvPr/>
            </p:nvSpPr>
            <p:spPr bwMode="auto">
              <a:xfrm>
                <a:off x="48" y="4134"/>
                <a:ext cx="96" cy="95"/>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9" name="Rectangle 27"/>
              <p:cNvSpPr>
                <a:spLocks noChangeArrowheads="1"/>
              </p:cNvSpPr>
              <p:nvPr/>
            </p:nvSpPr>
            <p:spPr bwMode="auto">
              <a:xfrm>
                <a:off x="48" y="103"/>
                <a:ext cx="96" cy="94"/>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30" name="Rectangle 28"/>
              <p:cNvSpPr>
                <a:spLocks noChangeArrowheads="1"/>
              </p:cNvSpPr>
              <p:nvPr/>
            </p:nvSpPr>
            <p:spPr bwMode="auto">
              <a:xfrm>
                <a:off x="48" y="246"/>
                <a:ext cx="96" cy="96"/>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31" name="Rectangle 29"/>
              <p:cNvSpPr>
                <a:spLocks noChangeArrowheads="1"/>
              </p:cNvSpPr>
              <p:nvPr/>
            </p:nvSpPr>
            <p:spPr bwMode="auto">
              <a:xfrm>
                <a:off x="48" y="391"/>
                <a:ext cx="96" cy="96"/>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32" name="Rectangle 30"/>
              <p:cNvSpPr>
                <a:spLocks noChangeArrowheads="1"/>
              </p:cNvSpPr>
              <p:nvPr/>
            </p:nvSpPr>
            <p:spPr bwMode="auto">
              <a:xfrm>
                <a:off x="48" y="535"/>
                <a:ext cx="96" cy="95"/>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33" name="Rectangle 31"/>
              <p:cNvSpPr>
                <a:spLocks noChangeArrowheads="1"/>
              </p:cNvSpPr>
              <p:nvPr/>
            </p:nvSpPr>
            <p:spPr bwMode="auto">
              <a:xfrm>
                <a:off x="48" y="678"/>
                <a:ext cx="96" cy="97"/>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34" name="Rectangle 32"/>
              <p:cNvSpPr>
                <a:spLocks noChangeArrowheads="1"/>
              </p:cNvSpPr>
              <p:nvPr/>
            </p:nvSpPr>
            <p:spPr bwMode="auto">
              <a:xfrm>
                <a:off x="48" y="823"/>
                <a:ext cx="96" cy="97"/>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35" name="Rectangle 33"/>
              <p:cNvSpPr>
                <a:spLocks noChangeArrowheads="1"/>
              </p:cNvSpPr>
              <p:nvPr/>
            </p:nvSpPr>
            <p:spPr bwMode="auto">
              <a:xfrm>
                <a:off x="48" y="968"/>
                <a:ext cx="96" cy="95"/>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grpSp>
      </p:grpSp>
      <p:sp>
        <p:nvSpPr>
          <p:cNvPr id="3106" name="Rectangle 34"/>
          <p:cNvSpPr>
            <a:spLocks noGrp="1" noChangeArrowheads="1"/>
          </p:cNvSpPr>
          <p:nvPr>
            <p:ph type="ctrTitle" sz="quarter"/>
          </p:nvPr>
        </p:nvSpPr>
        <p:spPr>
          <a:xfrm>
            <a:off x="1143000" y="2286000"/>
            <a:ext cx="7772400" cy="1143000"/>
          </a:xfrm>
        </p:spPr>
        <p:txBody>
          <a:bodyPr/>
          <a:lstStyle>
            <a:lvl1pPr algn="ctr">
              <a:defRPr>
                <a:solidFill>
                  <a:srgbClr val="00FFFF"/>
                </a:solidFill>
              </a:defRPr>
            </a:lvl1pPr>
          </a:lstStyle>
          <a:p>
            <a:r>
              <a:rPr lang="cs-CZ"/>
              <a:t>Klepnutím lze upravit styl předlohy nadpisů.</a:t>
            </a:r>
          </a:p>
        </p:txBody>
      </p:sp>
      <p:sp>
        <p:nvSpPr>
          <p:cNvPr id="3107" name="Rectangle 35"/>
          <p:cNvSpPr>
            <a:spLocks noGrp="1" noChangeArrowheads="1"/>
          </p:cNvSpPr>
          <p:nvPr>
            <p:ph type="subTitle" sz="quarter" idx="1"/>
          </p:nvPr>
        </p:nvSpPr>
        <p:spPr>
          <a:xfrm>
            <a:off x="1828800" y="3886200"/>
            <a:ext cx="6400800" cy="1752600"/>
          </a:xfrm>
        </p:spPr>
        <p:txBody>
          <a:bodyPr lIns="92075" tIns="46038" rIns="92075" bIns="46038"/>
          <a:lstStyle>
            <a:lvl1pPr marL="0" indent="0" algn="ctr">
              <a:buFont typeface="Wingdings" pitchFamily="2" charset="2"/>
              <a:buNone/>
              <a:defRPr>
                <a:solidFill>
                  <a:srgbClr val="FFFFFF"/>
                </a:solidFill>
              </a:defRPr>
            </a:lvl1pPr>
          </a:lstStyle>
          <a:p>
            <a:r>
              <a:rPr lang="cs-CZ"/>
              <a:t>Klepnutím lze upravit styl předlohy podnadpisů.</a:t>
            </a:r>
          </a:p>
        </p:txBody>
      </p:sp>
      <p:sp>
        <p:nvSpPr>
          <p:cNvPr id="36" name="Rectangle 36"/>
          <p:cNvSpPr>
            <a:spLocks noGrp="1" noChangeArrowheads="1"/>
          </p:cNvSpPr>
          <p:nvPr>
            <p:ph type="dt" sz="quarter" idx="10"/>
          </p:nvPr>
        </p:nvSpPr>
        <p:spPr/>
        <p:txBody>
          <a:bodyPr/>
          <a:lstStyle>
            <a:lvl1pPr>
              <a:defRPr>
                <a:solidFill>
                  <a:srgbClr val="FFFFFF"/>
                </a:solidFill>
              </a:defRPr>
            </a:lvl1pPr>
          </a:lstStyle>
          <a:p>
            <a:pPr>
              <a:defRPr/>
            </a:pPr>
            <a:endParaRPr lang="cs-CZ"/>
          </a:p>
        </p:txBody>
      </p:sp>
      <p:sp>
        <p:nvSpPr>
          <p:cNvPr id="37" name="Rectangle 37"/>
          <p:cNvSpPr>
            <a:spLocks noGrp="1" noChangeArrowheads="1"/>
          </p:cNvSpPr>
          <p:nvPr>
            <p:ph type="ftr" sz="quarter" idx="11"/>
          </p:nvPr>
        </p:nvSpPr>
        <p:spPr/>
        <p:txBody>
          <a:bodyPr/>
          <a:lstStyle>
            <a:lvl1pPr>
              <a:defRPr>
                <a:solidFill>
                  <a:srgbClr val="FFFFFF"/>
                </a:solidFill>
              </a:defRPr>
            </a:lvl1pPr>
          </a:lstStyle>
          <a:p>
            <a:pPr>
              <a:defRPr/>
            </a:pPr>
            <a:endParaRPr lang="cs-CZ"/>
          </a:p>
        </p:txBody>
      </p:sp>
      <p:sp>
        <p:nvSpPr>
          <p:cNvPr id="38" name="Rectangle 38"/>
          <p:cNvSpPr>
            <a:spLocks noGrp="1" noChangeArrowheads="1"/>
          </p:cNvSpPr>
          <p:nvPr>
            <p:ph type="sldNum" sz="quarter" idx="12"/>
          </p:nvPr>
        </p:nvSpPr>
        <p:spPr/>
        <p:txBody>
          <a:bodyPr/>
          <a:lstStyle>
            <a:lvl1pPr>
              <a:defRPr>
                <a:solidFill>
                  <a:srgbClr val="FFFFFF"/>
                </a:solidFill>
              </a:defRPr>
            </a:lvl1pPr>
          </a:lstStyle>
          <a:p>
            <a:pPr>
              <a:defRPr/>
            </a:pPr>
            <a:fld id="{A83F3790-DC94-4DD4-A627-11E137CD0C6A}" type="slidenum">
              <a:rPr lang="cs-CZ"/>
              <a:pPr>
                <a:defRPr/>
              </a:pPr>
              <a:t>‹#›</a:t>
            </a:fld>
            <a:endParaRPr lang="cs-C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Rectangle 36"/>
          <p:cNvSpPr>
            <a:spLocks noGrp="1" noChangeArrowheads="1"/>
          </p:cNvSpPr>
          <p:nvPr>
            <p:ph type="dt" sz="half" idx="10"/>
          </p:nvPr>
        </p:nvSpPr>
        <p:spPr>
          <a:ln/>
        </p:spPr>
        <p:txBody>
          <a:bodyPr/>
          <a:lstStyle>
            <a:lvl1pPr>
              <a:defRPr/>
            </a:lvl1pPr>
          </a:lstStyle>
          <a:p>
            <a:pPr>
              <a:defRPr/>
            </a:pPr>
            <a:endParaRPr lang="cs-CZ"/>
          </a:p>
        </p:txBody>
      </p:sp>
      <p:sp>
        <p:nvSpPr>
          <p:cNvPr id="5" name="Rectangle 37"/>
          <p:cNvSpPr>
            <a:spLocks noGrp="1" noChangeArrowheads="1"/>
          </p:cNvSpPr>
          <p:nvPr>
            <p:ph type="ftr" sz="quarter" idx="11"/>
          </p:nvPr>
        </p:nvSpPr>
        <p:spPr>
          <a:ln/>
        </p:spPr>
        <p:txBody>
          <a:bodyPr/>
          <a:lstStyle>
            <a:lvl1pPr>
              <a:defRPr/>
            </a:lvl1pPr>
          </a:lstStyle>
          <a:p>
            <a:pPr>
              <a:defRPr/>
            </a:pPr>
            <a:endParaRPr lang="cs-CZ"/>
          </a:p>
        </p:txBody>
      </p:sp>
      <p:sp>
        <p:nvSpPr>
          <p:cNvPr id="6" name="Rectangle 38"/>
          <p:cNvSpPr>
            <a:spLocks noGrp="1" noChangeArrowheads="1"/>
          </p:cNvSpPr>
          <p:nvPr>
            <p:ph type="sldNum" sz="quarter" idx="12"/>
          </p:nvPr>
        </p:nvSpPr>
        <p:spPr>
          <a:ln/>
        </p:spPr>
        <p:txBody>
          <a:bodyPr/>
          <a:lstStyle>
            <a:lvl1pPr>
              <a:defRPr/>
            </a:lvl1pPr>
          </a:lstStyle>
          <a:p>
            <a:pPr>
              <a:defRPr/>
            </a:pPr>
            <a:fld id="{2B3D3D65-D771-4A1E-AE17-5EB35302CBF9}" type="slidenum">
              <a:rPr lang="cs-CZ"/>
              <a:pPr>
                <a:defRPr/>
              </a:pPr>
              <a:t>‹#›</a:t>
            </a:fld>
            <a:endParaRPr lang="cs-C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992938" y="609600"/>
            <a:ext cx="1949450" cy="5451475"/>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1143000" y="609600"/>
            <a:ext cx="5697538" cy="5451475"/>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Rectangle 36"/>
          <p:cNvSpPr>
            <a:spLocks noGrp="1" noChangeArrowheads="1"/>
          </p:cNvSpPr>
          <p:nvPr>
            <p:ph type="dt" sz="half" idx="10"/>
          </p:nvPr>
        </p:nvSpPr>
        <p:spPr>
          <a:ln/>
        </p:spPr>
        <p:txBody>
          <a:bodyPr/>
          <a:lstStyle>
            <a:lvl1pPr>
              <a:defRPr/>
            </a:lvl1pPr>
          </a:lstStyle>
          <a:p>
            <a:pPr>
              <a:defRPr/>
            </a:pPr>
            <a:endParaRPr lang="cs-CZ"/>
          </a:p>
        </p:txBody>
      </p:sp>
      <p:sp>
        <p:nvSpPr>
          <p:cNvPr id="5" name="Rectangle 37"/>
          <p:cNvSpPr>
            <a:spLocks noGrp="1" noChangeArrowheads="1"/>
          </p:cNvSpPr>
          <p:nvPr>
            <p:ph type="ftr" sz="quarter" idx="11"/>
          </p:nvPr>
        </p:nvSpPr>
        <p:spPr>
          <a:ln/>
        </p:spPr>
        <p:txBody>
          <a:bodyPr/>
          <a:lstStyle>
            <a:lvl1pPr>
              <a:defRPr/>
            </a:lvl1pPr>
          </a:lstStyle>
          <a:p>
            <a:pPr>
              <a:defRPr/>
            </a:pPr>
            <a:endParaRPr lang="cs-CZ"/>
          </a:p>
        </p:txBody>
      </p:sp>
      <p:sp>
        <p:nvSpPr>
          <p:cNvPr id="6" name="Rectangle 38"/>
          <p:cNvSpPr>
            <a:spLocks noGrp="1" noChangeArrowheads="1"/>
          </p:cNvSpPr>
          <p:nvPr>
            <p:ph type="sldNum" sz="quarter" idx="12"/>
          </p:nvPr>
        </p:nvSpPr>
        <p:spPr>
          <a:ln/>
        </p:spPr>
        <p:txBody>
          <a:bodyPr/>
          <a:lstStyle>
            <a:lvl1pPr>
              <a:defRPr/>
            </a:lvl1pPr>
          </a:lstStyle>
          <a:p>
            <a:pPr>
              <a:defRPr/>
            </a:pPr>
            <a:fld id="{3D791538-5615-473D-A3DD-D9F665A1E708}" type="slidenum">
              <a:rPr lang="cs-CZ"/>
              <a:pPr>
                <a:defRPr/>
              </a:pPr>
              <a:t>‹#›</a:t>
            </a:fld>
            <a:endParaRPr lang="cs-C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Rectangle 36"/>
          <p:cNvSpPr>
            <a:spLocks noGrp="1" noChangeArrowheads="1"/>
          </p:cNvSpPr>
          <p:nvPr>
            <p:ph type="dt" sz="half" idx="10"/>
          </p:nvPr>
        </p:nvSpPr>
        <p:spPr>
          <a:ln/>
        </p:spPr>
        <p:txBody>
          <a:bodyPr/>
          <a:lstStyle>
            <a:lvl1pPr>
              <a:defRPr/>
            </a:lvl1pPr>
          </a:lstStyle>
          <a:p>
            <a:pPr>
              <a:defRPr/>
            </a:pPr>
            <a:endParaRPr lang="cs-CZ"/>
          </a:p>
        </p:txBody>
      </p:sp>
      <p:sp>
        <p:nvSpPr>
          <p:cNvPr id="5" name="Rectangle 37"/>
          <p:cNvSpPr>
            <a:spLocks noGrp="1" noChangeArrowheads="1"/>
          </p:cNvSpPr>
          <p:nvPr>
            <p:ph type="ftr" sz="quarter" idx="11"/>
          </p:nvPr>
        </p:nvSpPr>
        <p:spPr>
          <a:ln/>
        </p:spPr>
        <p:txBody>
          <a:bodyPr/>
          <a:lstStyle>
            <a:lvl1pPr>
              <a:defRPr/>
            </a:lvl1pPr>
          </a:lstStyle>
          <a:p>
            <a:pPr>
              <a:defRPr/>
            </a:pPr>
            <a:endParaRPr lang="cs-CZ"/>
          </a:p>
        </p:txBody>
      </p:sp>
      <p:sp>
        <p:nvSpPr>
          <p:cNvPr id="6" name="Rectangle 38"/>
          <p:cNvSpPr>
            <a:spLocks noGrp="1" noChangeArrowheads="1"/>
          </p:cNvSpPr>
          <p:nvPr>
            <p:ph type="sldNum" sz="quarter" idx="12"/>
          </p:nvPr>
        </p:nvSpPr>
        <p:spPr>
          <a:ln/>
        </p:spPr>
        <p:txBody>
          <a:bodyPr/>
          <a:lstStyle>
            <a:lvl1pPr>
              <a:defRPr/>
            </a:lvl1pPr>
          </a:lstStyle>
          <a:p>
            <a:pPr>
              <a:defRPr/>
            </a:pPr>
            <a:fld id="{32C9AEEB-AED3-4B75-825B-AA51E2834D65}" type="slidenum">
              <a:rPr lang="cs-CZ"/>
              <a:pPr>
                <a:defRPr/>
              </a:pPr>
              <a:t>‹#›</a:t>
            </a:fld>
            <a:endParaRPr lang="cs-C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sk-SK" smtClean="0"/>
              <a:t>Kliknite sem a upravte štýly predlohy textu.</a:t>
            </a:r>
          </a:p>
        </p:txBody>
      </p:sp>
      <p:sp>
        <p:nvSpPr>
          <p:cNvPr id="4" name="Rectangle 36"/>
          <p:cNvSpPr>
            <a:spLocks noGrp="1" noChangeArrowheads="1"/>
          </p:cNvSpPr>
          <p:nvPr>
            <p:ph type="dt" sz="half" idx="10"/>
          </p:nvPr>
        </p:nvSpPr>
        <p:spPr>
          <a:ln/>
        </p:spPr>
        <p:txBody>
          <a:bodyPr/>
          <a:lstStyle>
            <a:lvl1pPr>
              <a:defRPr/>
            </a:lvl1pPr>
          </a:lstStyle>
          <a:p>
            <a:pPr>
              <a:defRPr/>
            </a:pPr>
            <a:endParaRPr lang="cs-CZ"/>
          </a:p>
        </p:txBody>
      </p:sp>
      <p:sp>
        <p:nvSpPr>
          <p:cNvPr id="5" name="Rectangle 37"/>
          <p:cNvSpPr>
            <a:spLocks noGrp="1" noChangeArrowheads="1"/>
          </p:cNvSpPr>
          <p:nvPr>
            <p:ph type="ftr" sz="quarter" idx="11"/>
          </p:nvPr>
        </p:nvSpPr>
        <p:spPr>
          <a:ln/>
        </p:spPr>
        <p:txBody>
          <a:bodyPr/>
          <a:lstStyle>
            <a:lvl1pPr>
              <a:defRPr/>
            </a:lvl1pPr>
          </a:lstStyle>
          <a:p>
            <a:pPr>
              <a:defRPr/>
            </a:pPr>
            <a:endParaRPr lang="cs-CZ"/>
          </a:p>
        </p:txBody>
      </p:sp>
      <p:sp>
        <p:nvSpPr>
          <p:cNvPr id="6" name="Rectangle 38"/>
          <p:cNvSpPr>
            <a:spLocks noGrp="1" noChangeArrowheads="1"/>
          </p:cNvSpPr>
          <p:nvPr>
            <p:ph type="sldNum" sz="quarter" idx="12"/>
          </p:nvPr>
        </p:nvSpPr>
        <p:spPr>
          <a:ln/>
        </p:spPr>
        <p:txBody>
          <a:bodyPr/>
          <a:lstStyle>
            <a:lvl1pPr>
              <a:defRPr/>
            </a:lvl1pPr>
          </a:lstStyle>
          <a:p>
            <a:pPr>
              <a:defRPr/>
            </a:pPr>
            <a:fld id="{BCDCEC01-2D72-4697-9D25-55F5A27EF62F}" type="slidenum">
              <a:rPr lang="cs-CZ"/>
              <a:pPr>
                <a:defRPr/>
              </a:pPr>
              <a:t>‹#›</a:t>
            </a:fld>
            <a:endParaRPr lang="cs-C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1169988" y="1946275"/>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5132388" y="1946275"/>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Rectangle 36"/>
          <p:cNvSpPr>
            <a:spLocks noGrp="1" noChangeArrowheads="1"/>
          </p:cNvSpPr>
          <p:nvPr>
            <p:ph type="dt" sz="half" idx="10"/>
          </p:nvPr>
        </p:nvSpPr>
        <p:spPr>
          <a:ln/>
        </p:spPr>
        <p:txBody>
          <a:bodyPr/>
          <a:lstStyle>
            <a:lvl1pPr>
              <a:defRPr/>
            </a:lvl1pPr>
          </a:lstStyle>
          <a:p>
            <a:pPr>
              <a:defRPr/>
            </a:pPr>
            <a:endParaRPr lang="cs-CZ"/>
          </a:p>
        </p:txBody>
      </p:sp>
      <p:sp>
        <p:nvSpPr>
          <p:cNvPr id="6" name="Rectangle 37"/>
          <p:cNvSpPr>
            <a:spLocks noGrp="1" noChangeArrowheads="1"/>
          </p:cNvSpPr>
          <p:nvPr>
            <p:ph type="ftr" sz="quarter" idx="11"/>
          </p:nvPr>
        </p:nvSpPr>
        <p:spPr>
          <a:ln/>
        </p:spPr>
        <p:txBody>
          <a:bodyPr/>
          <a:lstStyle>
            <a:lvl1pPr>
              <a:defRPr/>
            </a:lvl1pPr>
          </a:lstStyle>
          <a:p>
            <a:pPr>
              <a:defRPr/>
            </a:pPr>
            <a:endParaRPr lang="cs-CZ"/>
          </a:p>
        </p:txBody>
      </p:sp>
      <p:sp>
        <p:nvSpPr>
          <p:cNvPr id="7" name="Rectangle 38"/>
          <p:cNvSpPr>
            <a:spLocks noGrp="1" noChangeArrowheads="1"/>
          </p:cNvSpPr>
          <p:nvPr>
            <p:ph type="sldNum" sz="quarter" idx="12"/>
          </p:nvPr>
        </p:nvSpPr>
        <p:spPr>
          <a:ln/>
        </p:spPr>
        <p:txBody>
          <a:bodyPr/>
          <a:lstStyle>
            <a:lvl1pPr>
              <a:defRPr/>
            </a:lvl1pPr>
          </a:lstStyle>
          <a:p>
            <a:pPr>
              <a:defRPr/>
            </a:pPr>
            <a:fld id="{6CE80271-20A4-4E03-9913-44EC2517CBC4}" type="slidenum">
              <a:rPr lang="cs-CZ"/>
              <a:pPr>
                <a:defRPr/>
              </a:pPr>
              <a:t>‹#›</a:t>
            </a:fld>
            <a:endParaRPr lang="cs-C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1143000"/>
          </a:xfrm>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4" name="Zástupný symbol obsah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6" name="Zástupný symbol obsah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Rectangle 36"/>
          <p:cNvSpPr>
            <a:spLocks noGrp="1" noChangeArrowheads="1"/>
          </p:cNvSpPr>
          <p:nvPr>
            <p:ph type="dt" sz="half" idx="10"/>
          </p:nvPr>
        </p:nvSpPr>
        <p:spPr>
          <a:ln/>
        </p:spPr>
        <p:txBody>
          <a:bodyPr/>
          <a:lstStyle>
            <a:lvl1pPr>
              <a:defRPr/>
            </a:lvl1pPr>
          </a:lstStyle>
          <a:p>
            <a:pPr>
              <a:defRPr/>
            </a:pPr>
            <a:endParaRPr lang="cs-CZ"/>
          </a:p>
        </p:txBody>
      </p:sp>
      <p:sp>
        <p:nvSpPr>
          <p:cNvPr id="8" name="Rectangle 37"/>
          <p:cNvSpPr>
            <a:spLocks noGrp="1" noChangeArrowheads="1"/>
          </p:cNvSpPr>
          <p:nvPr>
            <p:ph type="ftr" sz="quarter" idx="11"/>
          </p:nvPr>
        </p:nvSpPr>
        <p:spPr>
          <a:ln/>
        </p:spPr>
        <p:txBody>
          <a:bodyPr/>
          <a:lstStyle>
            <a:lvl1pPr>
              <a:defRPr/>
            </a:lvl1pPr>
          </a:lstStyle>
          <a:p>
            <a:pPr>
              <a:defRPr/>
            </a:pPr>
            <a:endParaRPr lang="cs-CZ"/>
          </a:p>
        </p:txBody>
      </p:sp>
      <p:sp>
        <p:nvSpPr>
          <p:cNvPr id="9" name="Rectangle 38"/>
          <p:cNvSpPr>
            <a:spLocks noGrp="1" noChangeArrowheads="1"/>
          </p:cNvSpPr>
          <p:nvPr>
            <p:ph type="sldNum" sz="quarter" idx="12"/>
          </p:nvPr>
        </p:nvSpPr>
        <p:spPr>
          <a:ln/>
        </p:spPr>
        <p:txBody>
          <a:bodyPr/>
          <a:lstStyle>
            <a:lvl1pPr>
              <a:defRPr/>
            </a:lvl1pPr>
          </a:lstStyle>
          <a:p>
            <a:pPr>
              <a:defRPr/>
            </a:pPr>
            <a:fld id="{1954002B-D729-43BB-A842-0621A30C16C1}" type="slidenum">
              <a:rPr lang="cs-CZ"/>
              <a:pPr>
                <a:defRPr/>
              </a:pPr>
              <a:t>‹#›</a:t>
            </a:fld>
            <a:endParaRPr lang="cs-C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Rectangle 36"/>
          <p:cNvSpPr>
            <a:spLocks noGrp="1" noChangeArrowheads="1"/>
          </p:cNvSpPr>
          <p:nvPr>
            <p:ph type="dt" sz="half" idx="10"/>
          </p:nvPr>
        </p:nvSpPr>
        <p:spPr>
          <a:ln/>
        </p:spPr>
        <p:txBody>
          <a:bodyPr/>
          <a:lstStyle>
            <a:lvl1pPr>
              <a:defRPr/>
            </a:lvl1pPr>
          </a:lstStyle>
          <a:p>
            <a:pPr>
              <a:defRPr/>
            </a:pPr>
            <a:endParaRPr lang="cs-CZ"/>
          </a:p>
        </p:txBody>
      </p:sp>
      <p:sp>
        <p:nvSpPr>
          <p:cNvPr id="4" name="Rectangle 37"/>
          <p:cNvSpPr>
            <a:spLocks noGrp="1" noChangeArrowheads="1"/>
          </p:cNvSpPr>
          <p:nvPr>
            <p:ph type="ftr" sz="quarter" idx="11"/>
          </p:nvPr>
        </p:nvSpPr>
        <p:spPr>
          <a:ln/>
        </p:spPr>
        <p:txBody>
          <a:bodyPr/>
          <a:lstStyle>
            <a:lvl1pPr>
              <a:defRPr/>
            </a:lvl1pPr>
          </a:lstStyle>
          <a:p>
            <a:pPr>
              <a:defRPr/>
            </a:pPr>
            <a:endParaRPr lang="cs-CZ"/>
          </a:p>
        </p:txBody>
      </p:sp>
      <p:sp>
        <p:nvSpPr>
          <p:cNvPr id="5" name="Rectangle 38"/>
          <p:cNvSpPr>
            <a:spLocks noGrp="1" noChangeArrowheads="1"/>
          </p:cNvSpPr>
          <p:nvPr>
            <p:ph type="sldNum" sz="quarter" idx="12"/>
          </p:nvPr>
        </p:nvSpPr>
        <p:spPr>
          <a:ln/>
        </p:spPr>
        <p:txBody>
          <a:bodyPr/>
          <a:lstStyle>
            <a:lvl1pPr>
              <a:defRPr/>
            </a:lvl1pPr>
          </a:lstStyle>
          <a:p>
            <a:pPr>
              <a:defRPr/>
            </a:pPr>
            <a:fld id="{ABA59B21-279A-449E-A6EB-E1FEB66739E7}" type="slidenum">
              <a:rPr lang="cs-CZ"/>
              <a:pPr>
                <a:defRPr/>
              </a:pPr>
              <a:t>‹#›</a:t>
            </a:fld>
            <a:endParaRPr lang="cs-C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Rectangle 36"/>
          <p:cNvSpPr>
            <a:spLocks noGrp="1" noChangeArrowheads="1"/>
          </p:cNvSpPr>
          <p:nvPr>
            <p:ph type="dt" sz="half" idx="10"/>
          </p:nvPr>
        </p:nvSpPr>
        <p:spPr>
          <a:ln/>
        </p:spPr>
        <p:txBody>
          <a:bodyPr/>
          <a:lstStyle>
            <a:lvl1pPr>
              <a:defRPr/>
            </a:lvl1pPr>
          </a:lstStyle>
          <a:p>
            <a:pPr>
              <a:defRPr/>
            </a:pPr>
            <a:endParaRPr lang="cs-CZ"/>
          </a:p>
        </p:txBody>
      </p:sp>
      <p:sp>
        <p:nvSpPr>
          <p:cNvPr id="3" name="Rectangle 37"/>
          <p:cNvSpPr>
            <a:spLocks noGrp="1" noChangeArrowheads="1"/>
          </p:cNvSpPr>
          <p:nvPr>
            <p:ph type="ftr" sz="quarter" idx="11"/>
          </p:nvPr>
        </p:nvSpPr>
        <p:spPr>
          <a:ln/>
        </p:spPr>
        <p:txBody>
          <a:bodyPr/>
          <a:lstStyle>
            <a:lvl1pPr>
              <a:defRPr/>
            </a:lvl1pPr>
          </a:lstStyle>
          <a:p>
            <a:pPr>
              <a:defRPr/>
            </a:pPr>
            <a:endParaRPr lang="cs-CZ"/>
          </a:p>
        </p:txBody>
      </p:sp>
      <p:sp>
        <p:nvSpPr>
          <p:cNvPr id="4" name="Rectangle 38"/>
          <p:cNvSpPr>
            <a:spLocks noGrp="1" noChangeArrowheads="1"/>
          </p:cNvSpPr>
          <p:nvPr>
            <p:ph type="sldNum" sz="quarter" idx="12"/>
          </p:nvPr>
        </p:nvSpPr>
        <p:spPr>
          <a:ln/>
        </p:spPr>
        <p:txBody>
          <a:bodyPr/>
          <a:lstStyle>
            <a:lvl1pPr>
              <a:defRPr/>
            </a:lvl1pPr>
          </a:lstStyle>
          <a:p>
            <a:pPr>
              <a:defRPr/>
            </a:pPr>
            <a:fld id="{5EC88062-AD27-4EFC-BF49-C61B5F61BFF1}" type="slidenum">
              <a:rPr lang="cs-CZ"/>
              <a:pPr>
                <a:defRPr/>
              </a:pPr>
              <a:t>‹#›</a:t>
            </a:fld>
            <a:endParaRPr lang="cs-C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Rectangle 36"/>
          <p:cNvSpPr>
            <a:spLocks noGrp="1" noChangeArrowheads="1"/>
          </p:cNvSpPr>
          <p:nvPr>
            <p:ph type="dt" sz="half" idx="10"/>
          </p:nvPr>
        </p:nvSpPr>
        <p:spPr>
          <a:ln/>
        </p:spPr>
        <p:txBody>
          <a:bodyPr/>
          <a:lstStyle>
            <a:lvl1pPr>
              <a:defRPr/>
            </a:lvl1pPr>
          </a:lstStyle>
          <a:p>
            <a:pPr>
              <a:defRPr/>
            </a:pPr>
            <a:endParaRPr lang="cs-CZ"/>
          </a:p>
        </p:txBody>
      </p:sp>
      <p:sp>
        <p:nvSpPr>
          <p:cNvPr id="6" name="Rectangle 37"/>
          <p:cNvSpPr>
            <a:spLocks noGrp="1" noChangeArrowheads="1"/>
          </p:cNvSpPr>
          <p:nvPr>
            <p:ph type="ftr" sz="quarter" idx="11"/>
          </p:nvPr>
        </p:nvSpPr>
        <p:spPr>
          <a:ln/>
        </p:spPr>
        <p:txBody>
          <a:bodyPr/>
          <a:lstStyle>
            <a:lvl1pPr>
              <a:defRPr/>
            </a:lvl1pPr>
          </a:lstStyle>
          <a:p>
            <a:pPr>
              <a:defRPr/>
            </a:pPr>
            <a:endParaRPr lang="cs-CZ"/>
          </a:p>
        </p:txBody>
      </p:sp>
      <p:sp>
        <p:nvSpPr>
          <p:cNvPr id="7" name="Rectangle 38"/>
          <p:cNvSpPr>
            <a:spLocks noGrp="1" noChangeArrowheads="1"/>
          </p:cNvSpPr>
          <p:nvPr>
            <p:ph type="sldNum" sz="quarter" idx="12"/>
          </p:nvPr>
        </p:nvSpPr>
        <p:spPr>
          <a:ln/>
        </p:spPr>
        <p:txBody>
          <a:bodyPr/>
          <a:lstStyle>
            <a:lvl1pPr>
              <a:defRPr/>
            </a:lvl1pPr>
          </a:lstStyle>
          <a:p>
            <a:pPr>
              <a:defRPr/>
            </a:pPr>
            <a:fld id="{92E7FAFB-73D0-4F2D-867C-F6A14F05DDC6}" type="slidenum">
              <a:rPr lang="cs-CZ"/>
              <a:pPr>
                <a:defRPr/>
              </a:pPr>
              <a:t>‹#›</a:t>
            </a:fld>
            <a:endParaRPr lang="cs-C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k-SK" noProof="0" smtClean="0"/>
          </a:p>
        </p:txBody>
      </p:sp>
      <p:sp>
        <p:nvSpPr>
          <p:cNvPr id="4" name="Zástupný symbol tex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Rectangle 36"/>
          <p:cNvSpPr>
            <a:spLocks noGrp="1" noChangeArrowheads="1"/>
          </p:cNvSpPr>
          <p:nvPr>
            <p:ph type="dt" sz="half" idx="10"/>
          </p:nvPr>
        </p:nvSpPr>
        <p:spPr>
          <a:ln/>
        </p:spPr>
        <p:txBody>
          <a:bodyPr/>
          <a:lstStyle>
            <a:lvl1pPr>
              <a:defRPr/>
            </a:lvl1pPr>
          </a:lstStyle>
          <a:p>
            <a:pPr>
              <a:defRPr/>
            </a:pPr>
            <a:endParaRPr lang="cs-CZ"/>
          </a:p>
        </p:txBody>
      </p:sp>
      <p:sp>
        <p:nvSpPr>
          <p:cNvPr id="6" name="Rectangle 37"/>
          <p:cNvSpPr>
            <a:spLocks noGrp="1" noChangeArrowheads="1"/>
          </p:cNvSpPr>
          <p:nvPr>
            <p:ph type="ftr" sz="quarter" idx="11"/>
          </p:nvPr>
        </p:nvSpPr>
        <p:spPr>
          <a:ln/>
        </p:spPr>
        <p:txBody>
          <a:bodyPr/>
          <a:lstStyle>
            <a:lvl1pPr>
              <a:defRPr/>
            </a:lvl1pPr>
          </a:lstStyle>
          <a:p>
            <a:pPr>
              <a:defRPr/>
            </a:pPr>
            <a:endParaRPr lang="cs-CZ"/>
          </a:p>
        </p:txBody>
      </p:sp>
      <p:sp>
        <p:nvSpPr>
          <p:cNvPr id="7" name="Rectangle 38"/>
          <p:cNvSpPr>
            <a:spLocks noGrp="1" noChangeArrowheads="1"/>
          </p:cNvSpPr>
          <p:nvPr>
            <p:ph type="sldNum" sz="quarter" idx="12"/>
          </p:nvPr>
        </p:nvSpPr>
        <p:spPr>
          <a:ln/>
        </p:spPr>
        <p:txBody>
          <a:bodyPr/>
          <a:lstStyle>
            <a:lvl1pPr>
              <a:defRPr/>
            </a:lvl1pPr>
          </a:lstStyle>
          <a:p>
            <a:pPr>
              <a:defRPr/>
            </a:pPr>
            <a:fld id="{A9155B44-1B48-45E6-9005-6604B51F8E67}" type="slidenum">
              <a:rPr lang="cs-CZ"/>
              <a:pPr>
                <a:defRPr/>
              </a:pPr>
              <a:t>‹#›</a:t>
            </a:fld>
            <a:endParaRPr lang="cs-C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1085850" cy="6854825"/>
            <a:chOff x="0" y="0"/>
            <a:chExt cx="684" cy="4318"/>
          </a:xfrm>
        </p:grpSpPr>
        <p:sp>
          <p:nvSpPr>
            <p:cNvPr id="2051" name="Rectangle 3"/>
            <p:cNvSpPr>
              <a:spLocks noChangeArrowheads="1"/>
            </p:cNvSpPr>
            <p:nvPr/>
          </p:nvSpPr>
          <p:spPr bwMode="auto">
            <a:xfrm>
              <a:off x="0" y="0"/>
              <a:ext cx="684" cy="4318"/>
            </a:xfrm>
            <a:prstGeom prst="rect">
              <a:avLst/>
            </a:prstGeom>
            <a:gradFill rotWithShape="0">
              <a:gsLst>
                <a:gs pos="0">
                  <a:schemeClr val="bg1"/>
                </a:gs>
                <a:gs pos="50000">
                  <a:schemeClr val="bg2"/>
                </a:gs>
                <a:gs pos="100000">
                  <a:schemeClr val="bg1"/>
                </a:gs>
              </a:gsLst>
              <a:lin ang="5400000" scaled="1"/>
            </a:gradFill>
            <a:ln w="9525">
              <a:noFill/>
              <a:miter lim="800000"/>
              <a:headEnd/>
              <a:tailEnd/>
            </a:ln>
            <a:effectLst/>
          </p:spPr>
          <p:txBody>
            <a:bodyPr wrap="none" anchor="ctr"/>
            <a:lstStyle/>
            <a:p>
              <a:pPr>
                <a:defRPr/>
              </a:pPr>
              <a:endParaRPr lang="sk-SK"/>
            </a:p>
          </p:txBody>
        </p:sp>
        <p:grpSp>
          <p:nvGrpSpPr>
            <p:cNvPr id="1033" name="Group 4"/>
            <p:cNvGrpSpPr>
              <a:grpSpLocks/>
            </p:cNvGrpSpPr>
            <p:nvPr/>
          </p:nvGrpSpPr>
          <p:grpSpPr bwMode="auto">
            <a:xfrm>
              <a:off x="48" y="102"/>
              <a:ext cx="96" cy="4128"/>
              <a:chOff x="48" y="102"/>
              <a:chExt cx="96" cy="4128"/>
            </a:xfrm>
          </p:grpSpPr>
          <p:sp>
            <p:nvSpPr>
              <p:cNvPr id="2053" name="Rectangle 5"/>
              <p:cNvSpPr>
                <a:spLocks noChangeArrowheads="1"/>
              </p:cNvSpPr>
              <p:nvPr/>
            </p:nvSpPr>
            <p:spPr bwMode="auto">
              <a:xfrm>
                <a:off x="48" y="1105"/>
                <a:ext cx="96" cy="97"/>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054" name="Rectangle 6"/>
              <p:cNvSpPr>
                <a:spLocks noChangeArrowheads="1"/>
              </p:cNvSpPr>
              <p:nvPr/>
            </p:nvSpPr>
            <p:spPr bwMode="auto">
              <a:xfrm>
                <a:off x="48" y="1250"/>
                <a:ext cx="96" cy="96"/>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055" name="Rectangle 7"/>
              <p:cNvSpPr>
                <a:spLocks noChangeArrowheads="1"/>
              </p:cNvSpPr>
              <p:nvPr/>
            </p:nvSpPr>
            <p:spPr bwMode="auto">
              <a:xfrm>
                <a:off x="48" y="1393"/>
                <a:ext cx="96" cy="97"/>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056" name="Rectangle 8"/>
              <p:cNvSpPr>
                <a:spLocks noChangeArrowheads="1"/>
              </p:cNvSpPr>
              <p:nvPr/>
            </p:nvSpPr>
            <p:spPr bwMode="auto">
              <a:xfrm>
                <a:off x="48" y="1538"/>
                <a:ext cx="96" cy="96"/>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057" name="Rectangle 9"/>
              <p:cNvSpPr>
                <a:spLocks noChangeArrowheads="1"/>
              </p:cNvSpPr>
              <p:nvPr/>
            </p:nvSpPr>
            <p:spPr bwMode="auto">
              <a:xfrm>
                <a:off x="48" y="1683"/>
                <a:ext cx="96" cy="95"/>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058" name="Rectangle 10"/>
              <p:cNvSpPr>
                <a:spLocks noChangeArrowheads="1"/>
              </p:cNvSpPr>
              <p:nvPr/>
            </p:nvSpPr>
            <p:spPr bwMode="auto">
              <a:xfrm>
                <a:off x="48" y="1826"/>
                <a:ext cx="96" cy="97"/>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059" name="Rectangle 11"/>
              <p:cNvSpPr>
                <a:spLocks noChangeArrowheads="1"/>
              </p:cNvSpPr>
              <p:nvPr/>
            </p:nvSpPr>
            <p:spPr bwMode="auto">
              <a:xfrm>
                <a:off x="48" y="1971"/>
                <a:ext cx="96" cy="96"/>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060" name="Rectangle 12"/>
              <p:cNvSpPr>
                <a:spLocks noChangeArrowheads="1"/>
              </p:cNvSpPr>
              <p:nvPr/>
            </p:nvSpPr>
            <p:spPr bwMode="auto">
              <a:xfrm>
                <a:off x="48" y="2115"/>
                <a:ext cx="96" cy="96"/>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061" name="Rectangle 13"/>
              <p:cNvSpPr>
                <a:spLocks noChangeArrowheads="1"/>
              </p:cNvSpPr>
              <p:nvPr/>
            </p:nvSpPr>
            <p:spPr bwMode="auto">
              <a:xfrm>
                <a:off x="48" y="2259"/>
                <a:ext cx="96" cy="96"/>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062" name="Rectangle 14"/>
              <p:cNvSpPr>
                <a:spLocks noChangeArrowheads="1"/>
              </p:cNvSpPr>
              <p:nvPr/>
            </p:nvSpPr>
            <p:spPr bwMode="auto">
              <a:xfrm>
                <a:off x="48" y="2403"/>
                <a:ext cx="96" cy="97"/>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063" name="Rectangle 15"/>
              <p:cNvSpPr>
                <a:spLocks noChangeArrowheads="1"/>
              </p:cNvSpPr>
              <p:nvPr/>
            </p:nvSpPr>
            <p:spPr bwMode="auto">
              <a:xfrm>
                <a:off x="48" y="2548"/>
                <a:ext cx="96" cy="95"/>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064" name="Rectangle 16"/>
              <p:cNvSpPr>
                <a:spLocks noChangeArrowheads="1"/>
              </p:cNvSpPr>
              <p:nvPr/>
            </p:nvSpPr>
            <p:spPr bwMode="auto">
              <a:xfrm>
                <a:off x="48" y="2692"/>
                <a:ext cx="96" cy="96"/>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065" name="Rectangle 17"/>
              <p:cNvSpPr>
                <a:spLocks noChangeArrowheads="1"/>
              </p:cNvSpPr>
              <p:nvPr/>
            </p:nvSpPr>
            <p:spPr bwMode="auto">
              <a:xfrm>
                <a:off x="48" y="2836"/>
                <a:ext cx="96" cy="97"/>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066" name="Rectangle 18"/>
              <p:cNvSpPr>
                <a:spLocks noChangeArrowheads="1"/>
              </p:cNvSpPr>
              <p:nvPr/>
            </p:nvSpPr>
            <p:spPr bwMode="auto">
              <a:xfrm>
                <a:off x="48" y="2980"/>
                <a:ext cx="96" cy="96"/>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067" name="Rectangle 19"/>
              <p:cNvSpPr>
                <a:spLocks noChangeArrowheads="1"/>
              </p:cNvSpPr>
              <p:nvPr/>
            </p:nvSpPr>
            <p:spPr bwMode="auto">
              <a:xfrm>
                <a:off x="48" y="3124"/>
                <a:ext cx="96" cy="97"/>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068" name="Rectangle 20"/>
              <p:cNvSpPr>
                <a:spLocks noChangeArrowheads="1"/>
              </p:cNvSpPr>
              <p:nvPr/>
            </p:nvSpPr>
            <p:spPr bwMode="auto">
              <a:xfrm>
                <a:off x="48" y="3269"/>
                <a:ext cx="96" cy="95"/>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069" name="Rectangle 21"/>
              <p:cNvSpPr>
                <a:spLocks noChangeArrowheads="1"/>
              </p:cNvSpPr>
              <p:nvPr/>
            </p:nvSpPr>
            <p:spPr bwMode="auto">
              <a:xfrm>
                <a:off x="48" y="3412"/>
                <a:ext cx="96" cy="97"/>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070" name="Rectangle 22"/>
              <p:cNvSpPr>
                <a:spLocks noChangeArrowheads="1"/>
              </p:cNvSpPr>
              <p:nvPr/>
            </p:nvSpPr>
            <p:spPr bwMode="auto">
              <a:xfrm>
                <a:off x="48" y="3557"/>
                <a:ext cx="96" cy="96"/>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071" name="Rectangle 23"/>
              <p:cNvSpPr>
                <a:spLocks noChangeArrowheads="1"/>
              </p:cNvSpPr>
              <p:nvPr/>
            </p:nvSpPr>
            <p:spPr bwMode="auto">
              <a:xfrm>
                <a:off x="48" y="3702"/>
                <a:ext cx="96" cy="95"/>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072" name="Rectangle 24"/>
              <p:cNvSpPr>
                <a:spLocks noChangeArrowheads="1"/>
              </p:cNvSpPr>
              <p:nvPr/>
            </p:nvSpPr>
            <p:spPr bwMode="auto">
              <a:xfrm>
                <a:off x="48" y="3845"/>
                <a:ext cx="96" cy="97"/>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073" name="Rectangle 25"/>
              <p:cNvSpPr>
                <a:spLocks noChangeArrowheads="1"/>
              </p:cNvSpPr>
              <p:nvPr/>
            </p:nvSpPr>
            <p:spPr bwMode="auto">
              <a:xfrm>
                <a:off x="48" y="3990"/>
                <a:ext cx="96" cy="96"/>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074" name="Rectangle 26"/>
              <p:cNvSpPr>
                <a:spLocks noChangeArrowheads="1"/>
              </p:cNvSpPr>
              <p:nvPr/>
            </p:nvSpPr>
            <p:spPr bwMode="auto">
              <a:xfrm>
                <a:off x="48" y="4133"/>
                <a:ext cx="96" cy="97"/>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075" name="Rectangle 27"/>
              <p:cNvSpPr>
                <a:spLocks noChangeArrowheads="1"/>
              </p:cNvSpPr>
              <p:nvPr/>
            </p:nvSpPr>
            <p:spPr bwMode="auto">
              <a:xfrm>
                <a:off x="48" y="102"/>
                <a:ext cx="96" cy="96"/>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076" name="Rectangle 28"/>
              <p:cNvSpPr>
                <a:spLocks noChangeArrowheads="1"/>
              </p:cNvSpPr>
              <p:nvPr/>
            </p:nvSpPr>
            <p:spPr bwMode="auto">
              <a:xfrm>
                <a:off x="48" y="246"/>
                <a:ext cx="96" cy="96"/>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077" name="Rectangle 29"/>
              <p:cNvSpPr>
                <a:spLocks noChangeArrowheads="1"/>
              </p:cNvSpPr>
              <p:nvPr/>
            </p:nvSpPr>
            <p:spPr bwMode="auto">
              <a:xfrm>
                <a:off x="48" y="391"/>
                <a:ext cx="96" cy="96"/>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078" name="Rectangle 30"/>
              <p:cNvSpPr>
                <a:spLocks noChangeArrowheads="1"/>
              </p:cNvSpPr>
              <p:nvPr/>
            </p:nvSpPr>
            <p:spPr bwMode="auto">
              <a:xfrm>
                <a:off x="48" y="535"/>
                <a:ext cx="96" cy="95"/>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079" name="Rectangle 31"/>
              <p:cNvSpPr>
                <a:spLocks noChangeArrowheads="1"/>
              </p:cNvSpPr>
              <p:nvPr/>
            </p:nvSpPr>
            <p:spPr bwMode="auto">
              <a:xfrm>
                <a:off x="48" y="679"/>
                <a:ext cx="96" cy="96"/>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080" name="Rectangle 32"/>
              <p:cNvSpPr>
                <a:spLocks noChangeArrowheads="1"/>
              </p:cNvSpPr>
              <p:nvPr/>
            </p:nvSpPr>
            <p:spPr bwMode="auto">
              <a:xfrm>
                <a:off x="48" y="823"/>
                <a:ext cx="96" cy="97"/>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sp>
            <p:nvSpPr>
              <p:cNvPr id="2081" name="Rectangle 33"/>
              <p:cNvSpPr>
                <a:spLocks noChangeArrowheads="1"/>
              </p:cNvSpPr>
              <p:nvPr/>
            </p:nvSpPr>
            <p:spPr bwMode="auto">
              <a:xfrm>
                <a:off x="48" y="968"/>
                <a:ext cx="96" cy="95"/>
              </a:xfrm>
              <a:prstGeom prst="rect">
                <a:avLst/>
              </a:prstGeom>
              <a:solidFill>
                <a:schemeClr val="bg1">
                  <a:alpha val="50000"/>
                </a:schemeClr>
              </a:solidFill>
              <a:ln w="9525">
                <a:noFill/>
                <a:miter lim="800000"/>
                <a:headEnd/>
                <a:tailEnd/>
              </a:ln>
              <a:effectLst/>
            </p:spPr>
            <p:txBody>
              <a:bodyPr wrap="none" anchor="ctr"/>
              <a:lstStyle/>
              <a:p>
                <a:pPr>
                  <a:defRPr/>
                </a:pPr>
                <a:endParaRPr lang="sk-SK"/>
              </a:p>
            </p:txBody>
          </p:sp>
        </p:grpSp>
      </p:grpSp>
      <p:sp>
        <p:nvSpPr>
          <p:cNvPr id="1027" name="Rectangle 34"/>
          <p:cNvSpPr>
            <a:spLocks noGrp="1" noChangeArrowheads="1"/>
          </p:cNvSpPr>
          <p:nvPr>
            <p:ph type="title"/>
          </p:nvPr>
        </p:nvSpPr>
        <p:spPr bwMode="auto">
          <a:xfrm>
            <a:off x="1143000" y="609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cs-CZ" smtClean="0"/>
              <a:t>Klepnutím lze upravit styl předlohy nadpisů.</a:t>
            </a:r>
          </a:p>
        </p:txBody>
      </p:sp>
      <p:sp>
        <p:nvSpPr>
          <p:cNvPr id="2084" name="Rectangle 36"/>
          <p:cNvSpPr>
            <a:spLocks noGrp="1" noChangeArrowheads="1"/>
          </p:cNvSpPr>
          <p:nvPr>
            <p:ph type="dt" sz="half" idx="2"/>
          </p:nvPr>
        </p:nvSpPr>
        <p:spPr bwMode="auto">
          <a:xfrm>
            <a:off x="11430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400">
                <a:effectLst/>
                <a:latin typeface="Times New Roman" charset="0"/>
              </a:defRPr>
            </a:lvl1pPr>
          </a:lstStyle>
          <a:p>
            <a:pPr>
              <a:defRPr/>
            </a:pPr>
            <a:endParaRPr lang="cs-CZ"/>
          </a:p>
        </p:txBody>
      </p:sp>
      <p:sp>
        <p:nvSpPr>
          <p:cNvPr id="2085" name="Rectangle 37"/>
          <p:cNvSpPr>
            <a:spLocks noGrp="1" noChangeArrowheads="1"/>
          </p:cNvSpPr>
          <p:nvPr>
            <p:ph type="ftr" sz="quarter" idx="3"/>
          </p:nvPr>
        </p:nvSpPr>
        <p:spPr bwMode="auto">
          <a:xfrm>
            <a:off x="3581400" y="6248400"/>
            <a:ext cx="28956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a:defRPr sz="1400">
                <a:effectLst/>
                <a:latin typeface="Times New Roman" charset="0"/>
              </a:defRPr>
            </a:lvl1pPr>
          </a:lstStyle>
          <a:p>
            <a:pPr>
              <a:defRPr/>
            </a:pPr>
            <a:endParaRPr lang="cs-CZ"/>
          </a:p>
        </p:txBody>
      </p:sp>
      <p:sp>
        <p:nvSpPr>
          <p:cNvPr id="2086" name="Rectangle 38"/>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400">
                <a:effectLst/>
                <a:latin typeface="Times New Roman" charset="0"/>
              </a:defRPr>
            </a:lvl1pPr>
          </a:lstStyle>
          <a:p>
            <a:pPr>
              <a:defRPr/>
            </a:pPr>
            <a:fld id="{4B97AC23-E09B-42E2-B26F-126734E06888}" type="slidenum">
              <a:rPr lang="cs-CZ"/>
              <a:pPr>
                <a:defRPr/>
              </a:pPr>
              <a:t>‹#›</a:t>
            </a:fld>
            <a:endParaRPr lang="cs-CZ"/>
          </a:p>
        </p:txBody>
      </p:sp>
      <p:sp>
        <p:nvSpPr>
          <p:cNvPr id="2087" name="Rectangle 39"/>
          <p:cNvSpPr>
            <a:spLocks noGrp="1" noChangeArrowheads="1"/>
          </p:cNvSpPr>
          <p:nvPr>
            <p:ph type="body" idx="1"/>
          </p:nvPr>
        </p:nvSpPr>
        <p:spPr bwMode="auto">
          <a:xfrm>
            <a:off x="1169988" y="1946275"/>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p>
        </p:txBody>
      </p:sp>
    </p:spTree>
  </p:cSld>
  <p:clrMap bg1="dk2" tx1="lt1" bg2="dk1" tx2="lt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itchFamily="2" charset="2"/>
        <a:buChar char="u"/>
        <a:defRPr sz="32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0000"/>
        <a:buFont typeface="Wingdings" pitchFamily="2" charset="2"/>
        <a:buChar char="t"/>
        <a:defRPr sz="32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1"/>
        </a:buClr>
        <a:buSzPct val="100000"/>
        <a:buChar char="•"/>
        <a:defRPr sz="32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1"/>
        </a:buClr>
        <a:buSzPct val="100000"/>
        <a:buChar char="–"/>
        <a:defRPr sz="32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tx1"/>
        </a:buClr>
        <a:buSzPct val="100000"/>
        <a:buChar char="–"/>
        <a:defRPr sz="32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tx1"/>
        </a:buClr>
        <a:buSzPct val="100000"/>
        <a:buChar char="–"/>
        <a:defRPr sz="32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tx1"/>
        </a:buClr>
        <a:buSzPct val="100000"/>
        <a:buChar char="–"/>
        <a:defRPr sz="32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tx1"/>
        </a:buClr>
        <a:buSzPct val="100000"/>
        <a:buChar char="–"/>
        <a:defRPr sz="3200">
          <a:solidFill>
            <a:schemeClr val="tx1"/>
          </a:solidFill>
          <a:effectLst>
            <a:outerShdw blurRad="38100" dist="38100" dir="2700000" algn="tl">
              <a:srgbClr val="000000"/>
            </a:outerShdw>
          </a:effectLst>
          <a:latin typeface="+mn-lt"/>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frdsa.fri.uniza.sk/~janosik/Kniha/ProgJSA.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plantation-productions.com/Webster/www.artofasm.com/Windows/HTML/AoATOC.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43000" y="457200"/>
            <a:ext cx="7772400" cy="1143000"/>
          </a:xfrm>
        </p:spPr>
        <p:txBody>
          <a:bodyPr/>
          <a:lstStyle/>
          <a:p>
            <a:pPr eaLnBrk="1" hangingPunct="1"/>
            <a:r>
              <a:rPr lang="sk-SK" smtClean="0">
                <a:solidFill>
                  <a:schemeClr val="tx2">
                    <a:lumMod val="40000"/>
                    <a:lumOff val="60000"/>
                  </a:schemeClr>
                </a:solidFill>
                <a:cs typeface="Times New Roman" charset="0"/>
              </a:rPr>
              <a:t>Strojovo orientovan</a:t>
            </a:r>
            <a:r>
              <a:rPr lang="sk-SK" smtClean="0">
                <a:solidFill>
                  <a:schemeClr val="tx2">
                    <a:lumMod val="40000"/>
                    <a:lumOff val="60000"/>
                  </a:schemeClr>
                </a:solidFill>
              </a:rPr>
              <a:t>é jazyky </a:t>
            </a:r>
          </a:p>
        </p:txBody>
      </p:sp>
      <p:sp>
        <p:nvSpPr>
          <p:cNvPr id="27651" name="Rectangle 3"/>
          <p:cNvSpPr>
            <a:spLocks noGrp="1" noChangeArrowheads="1"/>
          </p:cNvSpPr>
          <p:nvPr>
            <p:ph type="subTitle" idx="1"/>
          </p:nvPr>
        </p:nvSpPr>
        <p:spPr>
          <a:xfrm>
            <a:off x="1115616" y="1676400"/>
            <a:ext cx="8028384" cy="2590800"/>
          </a:xfrm>
        </p:spPr>
        <p:txBody>
          <a:bodyPr/>
          <a:lstStyle/>
          <a:p>
            <a:pPr eaLnBrk="1" hangingPunct="1">
              <a:defRPr/>
            </a:pPr>
            <a:r>
              <a:rPr lang="sk-SK" dirty="0" smtClean="0">
                <a:solidFill>
                  <a:schemeClr val="tx1"/>
                </a:solidFill>
              </a:rPr>
              <a:t>Ľudmila Jánošíková </a:t>
            </a:r>
          </a:p>
          <a:p>
            <a:pPr eaLnBrk="1" hangingPunct="1">
              <a:defRPr/>
            </a:pPr>
            <a:endParaRPr lang="sk-SK" sz="1600" dirty="0" smtClean="0">
              <a:solidFill>
                <a:schemeClr val="tx1"/>
              </a:solidFill>
            </a:endParaRPr>
          </a:p>
          <a:p>
            <a:pPr eaLnBrk="1" hangingPunct="1">
              <a:defRPr/>
            </a:pPr>
            <a:r>
              <a:rPr lang="sk-SK" dirty="0" smtClean="0">
                <a:solidFill>
                  <a:schemeClr val="tx1"/>
                </a:solidFill>
              </a:rPr>
              <a:t>Žilinská univerzita</a:t>
            </a:r>
          </a:p>
          <a:p>
            <a:pPr eaLnBrk="1" hangingPunct="1">
              <a:defRPr/>
            </a:pPr>
            <a:r>
              <a:rPr lang="sk-SK" sz="2800" dirty="0" smtClean="0">
                <a:solidFill>
                  <a:schemeClr val="tx1"/>
                </a:solidFill>
              </a:rPr>
              <a:t>Fakulta riadenia a informatiky</a:t>
            </a:r>
          </a:p>
          <a:p>
            <a:pPr eaLnBrk="1" hangingPunct="1">
              <a:defRPr/>
            </a:pPr>
            <a:r>
              <a:rPr lang="sk-SK" sz="2800" dirty="0" smtClean="0">
                <a:solidFill>
                  <a:schemeClr val="tx1"/>
                </a:solidFill>
              </a:rPr>
              <a:t>Katedra matematických metód </a:t>
            </a:r>
          </a:p>
          <a:p>
            <a:pPr eaLnBrk="1" hangingPunct="1">
              <a:spcBef>
                <a:spcPts val="0"/>
              </a:spcBef>
              <a:defRPr/>
            </a:pPr>
            <a:r>
              <a:rPr lang="sk-SK" sz="2800" dirty="0" smtClean="0">
                <a:solidFill>
                  <a:schemeClr val="tx1"/>
                </a:solidFill>
              </a:rPr>
              <a:t>a operačnej analýzy</a:t>
            </a:r>
            <a:endParaRPr lang="cs-CZ" sz="2800" dirty="0" smtClean="0">
              <a:solidFill>
                <a:schemeClr val="tx1"/>
              </a:solidFill>
            </a:endParaRPr>
          </a:p>
        </p:txBody>
      </p:sp>
      <p:sp>
        <p:nvSpPr>
          <p:cNvPr id="27652" name="Text Box 4"/>
          <p:cNvSpPr txBox="1">
            <a:spLocks noChangeArrowheads="1"/>
          </p:cNvSpPr>
          <p:nvPr/>
        </p:nvSpPr>
        <p:spPr bwMode="auto">
          <a:xfrm>
            <a:off x="1259632" y="5085184"/>
            <a:ext cx="5715000" cy="1348061"/>
          </a:xfrm>
          <a:prstGeom prst="rect">
            <a:avLst/>
          </a:prstGeom>
          <a:noFill/>
          <a:ln w="9525">
            <a:noFill/>
            <a:miter lim="800000"/>
            <a:headEnd/>
            <a:tailEnd/>
          </a:ln>
          <a:effectLst/>
        </p:spPr>
        <p:txBody>
          <a:bodyPr>
            <a:spAutoFit/>
          </a:bodyPr>
          <a:lstStyle/>
          <a:p>
            <a:pPr>
              <a:spcBef>
                <a:spcPct val="20000"/>
              </a:spcBef>
              <a:defRPr/>
            </a:pPr>
            <a:r>
              <a:rPr lang="sk-SK" dirty="0">
                <a:effectLst>
                  <a:outerShdw blurRad="38100" dist="38100" dir="2700000" algn="tl">
                    <a:srgbClr val="000000"/>
                  </a:outerShdw>
                </a:effectLst>
              </a:rPr>
              <a:t>Č. tel.: </a:t>
            </a:r>
            <a:r>
              <a:rPr lang="sk-SK" dirty="0" smtClean="0">
                <a:effectLst>
                  <a:outerShdw blurRad="38100" dist="38100" dir="2700000" algn="tl">
                    <a:srgbClr val="000000"/>
                  </a:outerShdw>
                </a:effectLst>
              </a:rPr>
              <a:t>513 42 </a:t>
            </a:r>
            <a:r>
              <a:rPr lang="en-US" dirty="0" smtClean="0">
                <a:effectLst>
                  <a:outerShdw blurRad="38100" dist="38100" dir="2700000" algn="tl">
                    <a:srgbClr val="000000"/>
                  </a:outerShdw>
                </a:effectLst>
              </a:rPr>
              <a:t>0</a:t>
            </a:r>
            <a:r>
              <a:rPr lang="sk-SK" dirty="0">
                <a:effectLst>
                  <a:outerShdw blurRad="38100" dist="38100" dir="2700000" algn="tl">
                    <a:srgbClr val="000000"/>
                  </a:outerShdw>
                </a:effectLst>
              </a:rPr>
              <a:t>0</a:t>
            </a:r>
            <a:endParaRPr lang="en-US" dirty="0">
              <a:effectLst>
                <a:outerShdw blurRad="38100" dist="38100" dir="2700000" algn="tl">
                  <a:srgbClr val="000000"/>
                </a:outerShdw>
              </a:effectLst>
            </a:endParaRPr>
          </a:p>
          <a:p>
            <a:pPr>
              <a:spcBef>
                <a:spcPct val="20000"/>
              </a:spcBef>
              <a:defRPr/>
            </a:pPr>
            <a:r>
              <a:rPr lang="sk-SK" dirty="0">
                <a:effectLst>
                  <a:outerShdw blurRad="38100" dist="38100" dir="2700000" algn="tl">
                    <a:srgbClr val="000000"/>
                  </a:outerShdw>
                </a:effectLst>
              </a:rPr>
              <a:t>Ludmila.Janosikova@fri.uniza.sk</a:t>
            </a:r>
            <a:endParaRPr lang="en-US" dirty="0">
              <a:effectLst>
                <a:outerShdw blurRad="38100" dist="38100" dir="2700000" algn="tl">
                  <a:srgbClr val="000000"/>
                </a:outerShdw>
              </a:effectLst>
            </a:endParaRPr>
          </a:p>
          <a:p>
            <a:pPr>
              <a:spcBef>
                <a:spcPct val="20000"/>
              </a:spcBef>
              <a:defRPr/>
            </a:pPr>
            <a:r>
              <a:rPr lang="sk-SK" dirty="0">
                <a:effectLst>
                  <a:outerShdw blurRad="38100" dist="38100" dir="2700000" algn="tl">
                    <a:srgbClr val="000000"/>
                  </a:outerShdw>
                </a:effectLst>
              </a:rPr>
              <a:t>http://frdsa.fri.u</a:t>
            </a:r>
            <a:r>
              <a:rPr lang="en-US" dirty="0" err="1">
                <a:effectLst>
                  <a:outerShdw blurRad="38100" dist="38100" dir="2700000" algn="tl">
                    <a:srgbClr val="000000"/>
                  </a:outerShdw>
                </a:effectLst>
              </a:rPr>
              <a:t>niza</a:t>
            </a:r>
            <a:r>
              <a:rPr lang="sk-SK" dirty="0">
                <a:effectLst>
                  <a:outerShdw blurRad="38100" dist="38100" dir="2700000" algn="tl">
                    <a:srgbClr val="000000"/>
                  </a:outerShdw>
                </a:effectLst>
              </a:rPr>
              <a:t>.</a:t>
            </a:r>
            <a:r>
              <a:rPr lang="sk-SK" dirty="0" err="1">
                <a:effectLst>
                  <a:outerShdw blurRad="38100" dist="38100" dir="2700000" algn="tl">
                    <a:srgbClr val="000000"/>
                  </a:outerShdw>
                </a:effectLst>
              </a:rPr>
              <a:t>sk</a:t>
            </a:r>
            <a:r>
              <a:rPr lang="sk-SK" dirty="0">
                <a:effectLst>
                  <a:outerShdw blurRad="38100" dist="38100" dir="2700000" algn="tl">
                    <a:srgbClr val="000000"/>
                  </a:outerShdw>
                </a:effectLst>
              </a:rPr>
              <a:t>/~</a:t>
            </a:r>
            <a:r>
              <a:rPr lang="sk-SK" dirty="0" err="1">
                <a:effectLst>
                  <a:outerShdw blurRad="38100" dist="38100" dir="2700000" algn="tl">
                    <a:srgbClr val="000000"/>
                  </a:outerShdw>
                </a:effectLst>
              </a:rPr>
              <a:t>janosik</a:t>
            </a:r>
            <a:r>
              <a:rPr lang="sk-SK" dirty="0">
                <a:effectLst>
                  <a:outerShdw blurRad="38100" dist="38100" dir="2700000" algn="tl">
                    <a:srgbClr val="000000"/>
                  </a:outerShdw>
                </a:effectLst>
              </a:rPr>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057400" y="609600"/>
            <a:ext cx="6172200" cy="1143000"/>
          </a:xfrm>
        </p:spPr>
        <p:txBody>
          <a:bodyPr/>
          <a:lstStyle/>
          <a:p>
            <a:pPr eaLnBrk="1" hangingPunct="1"/>
            <a:r>
              <a:rPr lang="sk-SK" sz="3200" dirty="0" err="1" smtClean="0">
                <a:solidFill>
                  <a:schemeClr val="tx2">
                    <a:lumMod val="40000"/>
                    <a:lumOff val="60000"/>
                  </a:schemeClr>
                </a:solidFill>
                <a:cs typeface="Times New Roman" charset="0"/>
              </a:rPr>
              <a:t>Zbernicová</a:t>
            </a:r>
            <a:r>
              <a:rPr lang="sk-SK" sz="3200" dirty="0" smtClean="0">
                <a:solidFill>
                  <a:schemeClr val="tx2">
                    <a:lumMod val="40000"/>
                    <a:lumOff val="60000"/>
                  </a:schemeClr>
                </a:solidFill>
                <a:cs typeface="Times New Roman" charset="0"/>
              </a:rPr>
              <a:t> architektúra po</a:t>
            </a:r>
            <a:r>
              <a:rPr lang="sk-SK" sz="3200" dirty="0" smtClean="0">
                <a:solidFill>
                  <a:schemeClr val="tx2">
                    <a:lumMod val="40000"/>
                    <a:lumOff val="60000"/>
                  </a:schemeClr>
                </a:solidFill>
              </a:rPr>
              <a:t>č</a:t>
            </a:r>
            <a:r>
              <a:rPr lang="sk-SK" sz="3200" dirty="0" smtClean="0">
                <a:solidFill>
                  <a:schemeClr val="tx2">
                    <a:lumMod val="40000"/>
                    <a:lumOff val="60000"/>
                  </a:schemeClr>
                </a:solidFill>
                <a:cs typeface="Times New Roman" charset="0"/>
              </a:rPr>
              <a:t>íta</a:t>
            </a:r>
            <a:r>
              <a:rPr lang="sk-SK" sz="3200" dirty="0" smtClean="0">
                <a:solidFill>
                  <a:schemeClr val="tx2">
                    <a:lumMod val="40000"/>
                    <a:lumOff val="60000"/>
                  </a:schemeClr>
                </a:solidFill>
              </a:rPr>
              <a:t>č</a:t>
            </a:r>
            <a:r>
              <a:rPr lang="sk-SK" sz="3200" dirty="0" smtClean="0">
                <a:solidFill>
                  <a:schemeClr val="tx2">
                    <a:lumMod val="40000"/>
                    <a:lumOff val="60000"/>
                  </a:schemeClr>
                </a:solidFill>
                <a:cs typeface="Times New Roman" charset="0"/>
              </a:rPr>
              <a:t>a</a:t>
            </a:r>
            <a:r>
              <a:rPr lang="sk-SK" dirty="0" smtClean="0">
                <a:solidFill>
                  <a:schemeClr val="tx2">
                    <a:lumMod val="40000"/>
                    <a:lumOff val="60000"/>
                  </a:schemeClr>
                </a:solidFill>
              </a:rPr>
              <a:t> </a:t>
            </a:r>
          </a:p>
        </p:txBody>
      </p:sp>
      <p:grpSp>
        <p:nvGrpSpPr>
          <p:cNvPr id="1046" name="Group 22"/>
          <p:cNvGrpSpPr>
            <a:grpSpLocks/>
          </p:cNvGrpSpPr>
          <p:nvPr/>
        </p:nvGrpSpPr>
        <p:grpSpPr bwMode="auto">
          <a:xfrm>
            <a:off x="1835597" y="2060848"/>
            <a:ext cx="6198840" cy="2027238"/>
            <a:chOff x="937" y="4639"/>
            <a:chExt cx="9764" cy="3194"/>
          </a:xfrm>
        </p:grpSpPr>
        <p:sp>
          <p:nvSpPr>
            <p:cNvPr id="1047" name="Rectangle 23"/>
            <p:cNvSpPr>
              <a:spLocks noChangeArrowheads="1"/>
            </p:cNvSpPr>
            <p:nvPr/>
          </p:nvSpPr>
          <p:spPr bwMode="auto">
            <a:xfrm>
              <a:off x="4041" y="4639"/>
              <a:ext cx="1980" cy="1260"/>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sk-SK" sz="2000" b="0" i="0" u="none" strike="noStrike" cap="none" normalizeH="0" baseline="0" smtClean="0">
                  <a:ln>
                    <a:noFill/>
                  </a:ln>
                  <a:solidFill>
                    <a:schemeClr val="tx1"/>
                  </a:solidFill>
                  <a:latin typeface="Arial" pitchFamily="34" charset="0"/>
                  <a:cs typeface="Arial" pitchFamily="34" charset="0"/>
                </a:rPr>
                <a:t>Procesor (CPU)</a:t>
              </a:r>
            </a:p>
          </p:txBody>
        </p:sp>
        <p:sp>
          <p:nvSpPr>
            <p:cNvPr id="1048" name="Rectangle 24"/>
            <p:cNvSpPr>
              <a:spLocks noChangeArrowheads="1"/>
            </p:cNvSpPr>
            <p:nvPr/>
          </p:nvSpPr>
          <p:spPr bwMode="auto">
            <a:xfrm>
              <a:off x="6741" y="4639"/>
              <a:ext cx="1682" cy="1260"/>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sk-SK" sz="2000" b="0" i="0" u="none" strike="noStrike" cap="none" normalizeH="0" baseline="0" dirty="0" smtClean="0">
                  <a:ln>
                    <a:noFill/>
                  </a:ln>
                  <a:solidFill>
                    <a:schemeClr val="tx1"/>
                  </a:solidFill>
                  <a:latin typeface="Arial" pitchFamily="34" charset="0"/>
                  <a:cs typeface="Arial" pitchFamily="34" charset="0"/>
                </a:rPr>
                <a:t>Pamäť</a:t>
              </a:r>
            </a:p>
          </p:txBody>
        </p:sp>
        <p:sp>
          <p:nvSpPr>
            <p:cNvPr id="1049" name="Rectangle 25"/>
            <p:cNvSpPr>
              <a:spLocks noChangeArrowheads="1"/>
            </p:cNvSpPr>
            <p:nvPr/>
          </p:nvSpPr>
          <p:spPr bwMode="auto">
            <a:xfrm>
              <a:off x="9081" y="4639"/>
              <a:ext cx="1610" cy="1260"/>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sk-SK" sz="2000" b="0" i="0" u="none" strike="noStrike" cap="none" normalizeH="0" baseline="0" dirty="0" smtClean="0">
                  <a:ln>
                    <a:noFill/>
                  </a:ln>
                  <a:solidFill>
                    <a:schemeClr val="tx1"/>
                  </a:solidFill>
                  <a:latin typeface="Arial" pitchFamily="34" charset="0"/>
                  <a:cs typeface="Arial" pitchFamily="34" charset="0"/>
                </a:rPr>
                <a:t>Vstup/Výstup</a:t>
              </a:r>
            </a:p>
          </p:txBody>
        </p:sp>
        <p:sp>
          <p:nvSpPr>
            <p:cNvPr id="1050" name="Text Box 26"/>
            <p:cNvSpPr txBox="1">
              <a:spLocks noChangeArrowheads="1"/>
            </p:cNvSpPr>
            <p:nvPr/>
          </p:nvSpPr>
          <p:spPr bwMode="auto">
            <a:xfrm>
              <a:off x="937" y="6753"/>
              <a:ext cx="2027" cy="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ts val="300"/>
                </a:spcBef>
                <a:spcAft>
                  <a:spcPts val="1000"/>
                </a:spcAft>
                <a:buClrTx/>
                <a:buSzTx/>
                <a:buFontTx/>
                <a:buNone/>
                <a:tabLst/>
              </a:pPr>
              <a:r>
                <a:rPr kumimoji="0" lang="sk-SK" sz="2000" b="0" i="0" u="none" strike="noStrike" cap="none" normalizeH="0" baseline="0" dirty="0" smtClean="0">
                  <a:ln>
                    <a:noFill/>
                  </a:ln>
                  <a:solidFill>
                    <a:schemeClr val="tx1"/>
                  </a:solidFill>
                  <a:latin typeface="Arial" pitchFamily="34" charset="0"/>
                  <a:cs typeface="Arial" pitchFamily="34" charset="0"/>
                </a:rPr>
                <a:t>Zbernica</a:t>
              </a:r>
            </a:p>
          </p:txBody>
        </p:sp>
        <p:sp>
          <p:nvSpPr>
            <p:cNvPr id="1051" name="Text Box 27"/>
            <p:cNvSpPr txBox="1">
              <a:spLocks noChangeArrowheads="1"/>
            </p:cNvSpPr>
            <p:nvPr/>
          </p:nvSpPr>
          <p:spPr bwMode="auto">
            <a:xfrm>
              <a:off x="3141" y="6259"/>
              <a:ext cx="54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sz="2000" b="0" i="0" u="none" strike="noStrike" cap="none" normalizeH="0" baseline="0" smtClean="0">
                  <a:ln>
                    <a:noFill/>
                  </a:ln>
                  <a:solidFill>
                    <a:schemeClr val="tx1"/>
                  </a:solidFill>
                  <a:latin typeface="Arial" pitchFamily="34" charset="0"/>
                  <a:cs typeface="Arial" pitchFamily="34" charset="0"/>
                </a:rPr>
                <a:t>D</a:t>
              </a:r>
            </a:p>
          </p:txBody>
        </p:sp>
        <p:sp>
          <p:nvSpPr>
            <p:cNvPr id="1052" name="Text Box 28"/>
            <p:cNvSpPr txBox="1">
              <a:spLocks noChangeArrowheads="1"/>
            </p:cNvSpPr>
            <p:nvPr/>
          </p:nvSpPr>
          <p:spPr bwMode="auto">
            <a:xfrm>
              <a:off x="3141" y="6799"/>
              <a:ext cx="54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ts val="600"/>
                </a:spcBef>
                <a:spcAft>
                  <a:spcPct val="0"/>
                </a:spcAft>
                <a:buClrTx/>
                <a:buSzTx/>
                <a:buFontTx/>
                <a:buNone/>
                <a:tabLst/>
              </a:pPr>
              <a:r>
                <a:rPr kumimoji="0" lang="sk-SK" sz="2000" b="0" i="0" u="none" strike="noStrike" cap="none" normalizeH="0" baseline="0" smtClean="0">
                  <a:ln>
                    <a:noFill/>
                  </a:ln>
                  <a:solidFill>
                    <a:schemeClr val="tx1"/>
                  </a:solidFill>
                  <a:latin typeface="Arial" pitchFamily="34" charset="0"/>
                  <a:cs typeface="Arial" pitchFamily="34" charset="0"/>
                </a:rPr>
                <a:t>A</a:t>
              </a:r>
            </a:p>
          </p:txBody>
        </p:sp>
        <p:sp>
          <p:nvSpPr>
            <p:cNvPr id="1053" name="Text Box 29"/>
            <p:cNvSpPr txBox="1">
              <a:spLocks noChangeArrowheads="1"/>
            </p:cNvSpPr>
            <p:nvPr/>
          </p:nvSpPr>
          <p:spPr bwMode="auto">
            <a:xfrm>
              <a:off x="3141" y="7339"/>
              <a:ext cx="540" cy="4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sz="2000" b="0" i="0" u="none" strike="noStrike" cap="none" normalizeH="0" baseline="0" smtClean="0">
                  <a:ln>
                    <a:noFill/>
                  </a:ln>
                  <a:solidFill>
                    <a:schemeClr val="tx1"/>
                  </a:solidFill>
                  <a:latin typeface="Arial" pitchFamily="34" charset="0"/>
                  <a:cs typeface="Arial" pitchFamily="34" charset="0"/>
                </a:rPr>
                <a:t>R</a:t>
              </a:r>
            </a:p>
          </p:txBody>
        </p:sp>
        <p:sp>
          <p:nvSpPr>
            <p:cNvPr id="1054" name="Line 30"/>
            <p:cNvSpPr>
              <a:spLocks noChangeShapeType="1"/>
            </p:cNvSpPr>
            <p:nvPr/>
          </p:nvSpPr>
          <p:spPr bwMode="auto">
            <a:xfrm>
              <a:off x="3861" y="6619"/>
              <a:ext cx="6840" cy="0"/>
            </a:xfrm>
            <a:prstGeom prst="line">
              <a:avLst/>
            </a:prstGeom>
            <a:no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sk-SK" sz="2000"/>
            </a:p>
          </p:txBody>
        </p:sp>
        <p:sp>
          <p:nvSpPr>
            <p:cNvPr id="1055" name="Line 31"/>
            <p:cNvSpPr>
              <a:spLocks noChangeShapeType="1"/>
            </p:cNvSpPr>
            <p:nvPr/>
          </p:nvSpPr>
          <p:spPr bwMode="auto">
            <a:xfrm>
              <a:off x="3861" y="7159"/>
              <a:ext cx="6840" cy="0"/>
            </a:xfrm>
            <a:prstGeom prst="line">
              <a:avLst/>
            </a:prstGeom>
            <a:no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sk-SK" sz="2000"/>
            </a:p>
          </p:txBody>
        </p:sp>
        <p:sp>
          <p:nvSpPr>
            <p:cNvPr id="1056" name="Line 32"/>
            <p:cNvSpPr>
              <a:spLocks noChangeShapeType="1"/>
            </p:cNvSpPr>
            <p:nvPr/>
          </p:nvSpPr>
          <p:spPr bwMode="auto">
            <a:xfrm>
              <a:off x="3861" y="7699"/>
              <a:ext cx="6840" cy="0"/>
            </a:xfrm>
            <a:prstGeom prst="line">
              <a:avLst/>
            </a:prstGeom>
            <a:no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sk-SK" sz="2000"/>
            </a:p>
          </p:txBody>
        </p:sp>
        <p:sp>
          <p:nvSpPr>
            <p:cNvPr id="1057" name="Line 33"/>
            <p:cNvSpPr>
              <a:spLocks noChangeShapeType="1"/>
            </p:cNvSpPr>
            <p:nvPr/>
          </p:nvSpPr>
          <p:spPr bwMode="auto">
            <a:xfrm>
              <a:off x="5121" y="5899"/>
              <a:ext cx="0" cy="1260"/>
            </a:xfrm>
            <a:prstGeom prst="line">
              <a:avLst/>
            </a:prstGeom>
            <a:noFill/>
            <a:ln w="9525">
              <a:solidFill>
                <a:srgbClr val="FFFFFF"/>
              </a:solidFill>
              <a:round/>
              <a:headEnd/>
              <a:tailEnd type="triangle" w="lg" len="lg"/>
            </a:ln>
          </p:spPr>
          <p:txBody>
            <a:bodyPr vert="horz" wrap="square" lIns="91440" tIns="45720" rIns="91440" bIns="45720" numCol="1" anchor="t" anchorCtr="0" compatLnSpc="1">
              <a:prstTxWarp prst="textNoShape">
                <a:avLst/>
              </a:prstTxWarp>
            </a:bodyPr>
            <a:lstStyle/>
            <a:p>
              <a:endParaRPr lang="sk-SK" sz="2000"/>
            </a:p>
          </p:txBody>
        </p:sp>
        <p:sp>
          <p:nvSpPr>
            <p:cNvPr id="1058" name="Line 34"/>
            <p:cNvSpPr>
              <a:spLocks noChangeShapeType="1"/>
            </p:cNvSpPr>
            <p:nvPr/>
          </p:nvSpPr>
          <p:spPr bwMode="auto">
            <a:xfrm flipV="1">
              <a:off x="7461" y="5899"/>
              <a:ext cx="0" cy="1260"/>
            </a:xfrm>
            <a:prstGeom prst="line">
              <a:avLst/>
            </a:prstGeom>
            <a:noFill/>
            <a:ln w="9525">
              <a:solidFill>
                <a:srgbClr val="FFFFFF"/>
              </a:solidFill>
              <a:round/>
              <a:headEnd/>
              <a:tailEnd type="triangle" w="lg" len="lg"/>
            </a:ln>
          </p:spPr>
          <p:txBody>
            <a:bodyPr vert="horz" wrap="square" lIns="91440" tIns="45720" rIns="91440" bIns="45720" numCol="1" anchor="t" anchorCtr="0" compatLnSpc="1">
              <a:prstTxWarp prst="textNoShape">
                <a:avLst/>
              </a:prstTxWarp>
            </a:bodyPr>
            <a:lstStyle/>
            <a:p>
              <a:endParaRPr lang="sk-SK" sz="2000"/>
            </a:p>
          </p:txBody>
        </p:sp>
        <p:sp>
          <p:nvSpPr>
            <p:cNvPr id="1059" name="Line 35"/>
            <p:cNvSpPr>
              <a:spLocks noChangeShapeType="1"/>
            </p:cNvSpPr>
            <p:nvPr/>
          </p:nvSpPr>
          <p:spPr bwMode="auto">
            <a:xfrm flipV="1">
              <a:off x="9801" y="5899"/>
              <a:ext cx="0" cy="1260"/>
            </a:xfrm>
            <a:prstGeom prst="line">
              <a:avLst/>
            </a:prstGeom>
            <a:noFill/>
            <a:ln w="9525">
              <a:solidFill>
                <a:srgbClr val="FFFFFF"/>
              </a:solidFill>
              <a:round/>
              <a:headEnd type="triangle" w="lg" len="lg"/>
              <a:tailEnd type="triangle" w="lg" len="lg"/>
            </a:ln>
          </p:spPr>
          <p:txBody>
            <a:bodyPr vert="horz" wrap="square" lIns="91440" tIns="45720" rIns="91440" bIns="45720" numCol="1" anchor="t" anchorCtr="0" compatLnSpc="1">
              <a:prstTxWarp prst="textNoShape">
                <a:avLst/>
              </a:prstTxWarp>
            </a:bodyPr>
            <a:lstStyle/>
            <a:p>
              <a:endParaRPr lang="sk-SK" sz="2000"/>
            </a:p>
          </p:txBody>
        </p:sp>
        <p:sp>
          <p:nvSpPr>
            <p:cNvPr id="1060" name="Line 36"/>
            <p:cNvSpPr>
              <a:spLocks noChangeShapeType="1"/>
            </p:cNvSpPr>
            <p:nvPr/>
          </p:nvSpPr>
          <p:spPr bwMode="auto">
            <a:xfrm>
              <a:off x="5661" y="5899"/>
              <a:ext cx="0" cy="1800"/>
            </a:xfrm>
            <a:prstGeom prst="line">
              <a:avLst/>
            </a:prstGeom>
            <a:noFill/>
            <a:ln w="9525">
              <a:solidFill>
                <a:srgbClr val="FFFFFF"/>
              </a:solidFill>
              <a:round/>
              <a:headEnd type="triangle" w="lg" len="lg"/>
              <a:tailEnd type="triangle" w="lg" len="lg"/>
            </a:ln>
          </p:spPr>
          <p:txBody>
            <a:bodyPr vert="horz" wrap="square" lIns="91440" tIns="45720" rIns="91440" bIns="45720" numCol="1" anchor="t" anchorCtr="0" compatLnSpc="1">
              <a:prstTxWarp prst="textNoShape">
                <a:avLst/>
              </a:prstTxWarp>
            </a:bodyPr>
            <a:lstStyle/>
            <a:p>
              <a:endParaRPr lang="sk-SK" sz="2000"/>
            </a:p>
          </p:txBody>
        </p:sp>
        <p:sp>
          <p:nvSpPr>
            <p:cNvPr id="1061" name="Line 37"/>
            <p:cNvSpPr>
              <a:spLocks noChangeShapeType="1"/>
            </p:cNvSpPr>
            <p:nvPr/>
          </p:nvSpPr>
          <p:spPr bwMode="auto">
            <a:xfrm>
              <a:off x="8001" y="5899"/>
              <a:ext cx="0" cy="1800"/>
            </a:xfrm>
            <a:prstGeom prst="line">
              <a:avLst/>
            </a:prstGeom>
            <a:noFill/>
            <a:ln w="9525">
              <a:solidFill>
                <a:srgbClr val="FFFFFF"/>
              </a:solidFill>
              <a:round/>
              <a:headEnd type="triangle" w="lg" len="lg"/>
              <a:tailEnd type="triangle" w="lg" len="lg"/>
            </a:ln>
          </p:spPr>
          <p:txBody>
            <a:bodyPr vert="horz" wrap="square" lIns="91440" tIns="45720" rIns="91440" bIns="45720" numCol="1" anchor="t" anchorCtr="0" compatLnSpc="1">
              <a:prstTxWarp prst="textNoShape">
                <a:avLst/>
              </a:prstTxWarp>
            </a:bodyPr>
            <a:lstStyle/>
            <a:p>
              <a:endParaRPr lang="sk-SK" sz="2000"/>
            </a:p>
          </p:txBody>
        </p:sp>
        <p:sp>
          <p:nvSpPr>
            <p:cNvPr id="1062" name="Line 38"/>
            <p:cNvSpPr>
              <a:spLocks noChangeShapeType="1"/>
            </p:cNvSpPr>
            <p:nvPr/>
          </p:nvSpPr>
          <p:spPr bwMode="auto">
            <a:xfrm>
              <a:off x="10341" y="5899"/>
              <a:ext cx="0" cy="1800"/>
            </a:xfrm>
            <a:prstGeom prst="line">
              <a:avLst/>
            </a:prstGeom>
            <a:noFill/>
            <a:ln w="9525">
              <a:solidFill>
                <a:srgbClr val="FFFFFF"/>
              </a:solidFill>
              <a:round/>
              <a:headEnd type="triangle" w="lg" len="lg"/>
              <a:tailEnd type="triangle" w="lg" len="lg"/>
            </a:ln>
          </p:spPr>
          <p:txBody>
            <a:bodyPr vert="horz" wrap="square" lIns="91440" tIns="45720" rIns="91440" bIns="45720" numCol="1" anchor="t" anchorCtr="0" compatLnSpc="1">
              <a:prstTxWarp prst="textNoShape">
                <a:avLst/>
              </a:prstTxWarp>
            </a:bodyPr>
            <a:lstStyle/>
            <a:p>
              <a:endParaRPr lang="sk-SK" sz="2000"/>
            </a:p>
          </p:txBody>
        </p:sp>
        <p:sp>
          <p:nvSpPr>
            <p:cNvPr id="1063" name="Line 39"/>
            <p:cNvSpPr>
              <a:spLocks noChangeShapeType="1"/>
            </p:cNvSpPr>
            <p:nvPr/>
          </p:nvSpPr>
          <p:spPr bwMode="auto">
            <a:xfrm>
              <a:off x="4401" y="5899"/>
              <a:ext cx="0" cy="720"/>
            </a:xfrm>
            <a:prstGeom prst="line">
              <a:avLst/>
            </a:prstGeom>
            <a:noFill/>
            <a:ln w="9525">
              <a:solidFill>
                <a:srgbClr val="FFFFFF"/>
              </a:solidFill>
              <a:round/>
              <a:headEnd type="triangle" w="lg" len="lg"/>
              <a:tailEnd type="triangle" w="lg" len="lg"/>
            </a:ln>
          </p:spPr>
          <p:txBody>
            <a:bodyPr vert="horz" wrap="square" lIns="91440" tIns="45720" rIns="91440" bIns="45720" numCol="1" anchor="t" anchorCtr="0" compatLnSpc="1">
              <a:prstTxWarp prst="textNoShape">
                <a:avLst/>
              </a:prstTxWarp>
            </a:bodyPr>
            <a:lstStyle/>
            <a:p>
              <a:endParaRPr lang="sk-SK" sz="2000"/>
            </a:p>
          </p:txBody>
        </p:sp>
        <p:sp>
          <p:nvSpPr>
            <p:cNvPr id="1064" name="Line 40"/>
            <p:cNvSpPr>
              <a:spLocks noChangeShapeType="1"/>
            </p:cNvSpPr>
            <p:nvPr/>
          </p:nvSpPr>
          <p:spPr bwMode="auto">
            <a:xfrm>
              <a:off x="9441" y="5899"/>
              <a:ext cx="0" cy="720"/>
            </a:xfrm>
            <a:prstGeom prst="line">
              <a:avLst/>
            </a:prstGeom>
            <a:noFill/>
            <a:ln w="9525">
              <a:solidFill>
                <a:srgbClr val="FFFFFF"/>
              </a:solidFill>
              <a:round/>
              <a:headEnd type="triangle" w="lg" len="lg"/>
              <a:tailEnd type="triangle" w="lg" len="lg"/>
            </a:ln>
          </p:spPr>
          <p:txBody>
            <a:bodyPr vert="horz" wrap="square" lIns="91440" tIns="45720" rIns="91440" bIns="45720" numCol="1" anchor="t" anchorCtr="0" compatLnSpc="1">
              <a:prstTxWarp prst="textNoShape">
                <a:avLst/>
              </a:prstTxWarp>
            </a:bodyPr>
            <a:lstStyle/>
            <a:p>
              <a:endParaRPr lang="sk-SK" sz="2000"/>
            </a:p>
          </p:txBody>
        </p:sp>
        <p:sp>
          <p:nvSpPr>
            <p:cNvPr id="1065" name="Line 41"/>
            <p:cNvSpPr>
              <a:spLocks noChangeShapeType="1"/>
            </p:cNvSpPr>
            <p:nvPr/>
          </p:nvSpPr>
          <p:spPr bwMode="auto">
            <a:xfrm>
              <a:off x="7101" y="5899"/>
              <a:ext cx="0" cy="720"/>
            </a:xfrm>
            <a:prstGeom prst="line">
              <a:avLst/>
            </a:prstGeom>
            <a:noFill/>
            <a:ln w="9525">
              <a:solidFill>
                <a:srgbClr val="FFFFFF"/>
              </a:solidFill>
              <a:round/>
              <a:headEnd type="triangle" w="lg" len="lg"/>
              <a:tailEnd type="triangle" w="lg" len="lg"/>
            </a:ln>
          </p:spPr>
          <p:txBody>
            <a:bodyPr vert="horz" wrap="square" lIns="91440" tIns="45720" rIns="91440" bIns="45720" numCol="1" anchor="t" anchorCtr="0" compatLnSpc="1">
              <a:prstTxWarp prst="textNoShape">
                <a:avLst/>
              </a:prstTxWarp>
            </a:bodyPr>
            <a:lstStyle/>
            <a:p>
              <a:endParaRPr lang="sk-SK" sz="2000"/>
            </a:p>
          </p:txBody>
        </p:sp>
      </p:grpSp>
      <p:sp>
        <p:nvSpPr>
          <p:cNvPr id="23" name="Text Box 5"/>
          <p:cNvSpPr txBox="1">
            <a:spLocks noChangeArrowheads="1"/>
          </p:cNvSpPr>
          <p:nvPr/>
        </p:nvSpPr>
        <p:spPr bwMode="auto">
          <a:xfrm>
            <a:off x="1143000" y="4869160"/>
            <a:ext cx="8001000" cy="1200329"/>
          </a:xfrm>
          <a:prstGeom prst="rect">
            <a:avLst/>
          </a:prstGeom>
          <a:noFill/>
          <a:ln w="9525">
            <a:noFill/>
            <a:miter lim="800000"/>
            <a:headEnd/>
            <a:tailEnd/>
          </a:ln>
          <a:effectLst/>
        </p:spPr>
        <p:txBody>
          <a:bodyPr>
            <a:spAutoFit/>
          </a:bodyPr>
          <a:lstStyle/>
          <a:p>
            <a:pPr>
              <a:spcBef>
                <a:spcPct val="50000"/>
              </a:spcBef>
              <a:defRPr/>
            </a:pPr>
            <a:r>
              <a:rPr lang="sk-SK" dirty="0" smtClean="0">
                <a:solidFill>
                  <a:schemeClr val="tx2">
                    <a:lumMod val="40000"/>
                    <a:lumOff val="60000"/>
                  </a:schemeClr>
                </a:solidFill>
                <a:effectLst>
                  <a:outerShdw blurRad="38100" dist="38100" dir="2700000" algn="tl">
                    <a:srgbClr val="000000"/>
                  </a:outerShdw>
                </a:effectLst>
                <a:cs typeface="Times New Roman" charset="0"/>
              </a:rPr>
              <a:t>Architektúra</a:t>
            </a:r>
            <a:r>
              <a:rPr lang="sk-SK" dirty="0" smtClean="0">
                <a:solidFill>
                  <a:srgbClr val="FFFFFF"/>
                </a:solidFill>
                <a:effectLst>
                  <a:outerShdw blurRad="38100" dist="38100" dir="2700000" algn="tl">
                    <a:srgbClr val="000000"/>
                  </a:outerShdw>
                </a:effectLst>
                <a:cs typeface="Times New Roman" charset="0"/>
              </a:rPr>
              <a:t> (počítača, procesora) –</a:t>
            </a:r>
            <a:r>
              <a:rPr lang="sk-SK" dirty="0" smtClean="0">
                <a:solidFill>
                  <a:srgbClr val="FFFFFF"/>
                </a:solidFill>
                <a:effectLst>
                  <a:outerShdw blurRad="38100" dist="38100" dir="2700000" algn="tl">
                    <a:srgbClr val="000000"/>
                  </a:outerShdw>
                </a:effectLst>
              </a:rPr>
              <a:t>  </a:t>
            </a:r>
            <a:r>
              <a:rPr lang="sk-SK" dirty="0">
                <a:solidFill>
                  <a:srgbClr val="FFFFFF"/>
                </a:solidFill>
                <a:effectLst>
                  <a:outerShdw blurRad="38100" dist="38100" dir="2700000" algn="tl">
                    <a:srgbClr val="000000"/>
                  </a:outerShdw>
                </a:effectLst>
              </a:rPr>
              <a:t>usporiadanie základných</a:t>
            </a:r>
            <a:r>
              <a:rPr lang="sk-SK" dirty="0">
                <a:solidFill>
                  <a:srgbClr val="FFFFFF"/>
                </a:solidFill>
                <a:effectLst>
                  <a:outerShdw blurRad="38100" dist="38100" dir="2700000" algn="tl">
                    <a:srgbClr val="000000"/>
                  </a:outerShdw>
                </a:effectLst>
                <a:cs typeface="Arial" charset="0"/>
              </a:rPr>
              <a:t> </a:t>
            </a:r>
            <a:r>
              <a:rPr lang="sk-SK" dirty="0">
                <a:solidFill>
                  <a:srgbClr val="FFFFFF"/>
                </a:solidFill>
                <a:effectLst>
                  <a:outerShdw blurRad="38100" dist="38100" dir="2700000" algn="tl">
                    <a:srgbClr val="000000"/>
                  </a:outerShdw>
                </a:effectLst>
              </a:rPr>
              <a:t>č</a:t>
            </a:r>
            <a:r>
              <a:rPr lang="sk-SK" dirty="0">
                <a:solidFill>
                  <a:srgbClr val="FFFFFF"/>
                </a:solidFill>
                <a:effectLst>
                  <a:outerShdw blurRad="38100" dist="38100" dir="2700000" algn="tl">
                    <a:srgbClr val="000000"/>
                  </a:outerShdw>
                </a:effectLst>
                <a:cs typeface="Arial" charset="0"/>
              </a:rPr>
              <a:t>astí</a:t>
            </a:r>
            <a:r>
              <a:rPr lang="sk-SK" dirty="0">
                <a:solidFill>
                  <a:srgbClr val="FFFFFF"/>
                </a:solidFill>
                <a:effectLst>
                  <a:outerShdw blurRad="38100" dist="38100" dir="2700000" algn="tl">
                    <a:srgbClr val="000000"/>
                  </a:outerShdw>
                </a:effectLst>
              </a:rPr>
              <a:t> </a:t>
            </a:r>
            <a:r>
              <a:rPr lang="sk-SK" dirty="0">
                <a:solidFill>
                  <a:srgbClr val="FFFFFF"/>
                </a:solidFill>
                <a:effectLst>
                  <a:outerShdw blurRad="38100" dist="38100" dir="2700000" algn="tl">
                    <a:srgbClr val="000000"/>
                  </a:outerShdw>
                </a:effectLst>
                <a:cs typeface="Arial" charset="0"/>
              </a:rPr>
              <a:t> </a:t>
            </a:r>
            <a:r>
              <a:rPr lang="sk-SK" dirty="0" smtClean="0">
                <a:solidFill>
                  <a:srgbClr val="FFFFFF"/>
                </a:solidFill>
                <a:effectLst>
                  <a:outerShdw blurRad="38100" dist="38100" dir="2700000" algn="tl">
                    <a:srgbClr val="000000"/>
                  </a:outerShdw>
                </a:effectLst>
                <a:cs typeface="Arial" charset="0"/>
              </a:rPr>
              <a:t>počítača (procesora) </a:t>
            </a:r>
            <a:r>
              <a:rPr lang="sk-SK" dirty="0">
                <a:solidFill>
                  <a:srgbClr val="FFFFFF"/>
                </a:solidFill>
                <a:effectLst>
                  <a:outerShdw blurRad="38100" dist="38100" dir="2700000" algn="tl">
                    <a:srgbClr val="000000"/>
                  </a:outerShdw>
                </a:effectLst>
                <a:cs typeface="Arial" charset="0"/>
              </a:rPr>
              <a:t>z h</a:t>
            </a:r>
            <a:r>
              <a:rPr lang="sk-SK" dirty="0">
                <a:solidFill>
                  <a:srgbClr val="FFFFFF"/>
                </a:solidFill>
                <a:effectLst>
                  <a:outerShdw blurRad="38100" dist="38100" dir="2700000" algn="tl">
                    <a:srgbClr val="000000"/>
                  </a:outerShdw>
                </a:effectLst>
              </a:rPr>
              <a:t>ľ</a:t>
            </a:r>
            <a:r>
              <a:rPr lang="sk-SK" dirty="0">
                <a:solidFill>
                  <a:srgbClr val="FFFFFF"/>
                </a:solidFill>
                <a:effectLst>
                  <a:outerShdw blurRad="38100" dist="38100" dir="2700000" algn="tl">
                    <a:srgbClr val="000000"/>
                  </a:outerShdw>
                </a:effectLst>
                <a:cs typeface="Arial" charset="0"/>
              </a:rPr>
              <a:t>adiska ich vzájomného vz</a:t>
            </a:r>
            <a:r>
              <a:rPr lang="sk-SK" dirty="0">
                <a:solidFill>
                  <a:srgbClr val="FFFFFF"/>
                </a:solidFill>
                <a:effectLst>
                  <a:outerShdw blurRad="38100" dist="38100" dir="2700000" algn="tl">
                    <a:srgbClr val="000000"/>
                  </a:outerShdw>
                </a:effectLst>
              </a:rPr>
              <a:t>ť</a:t>
            </a:r>
            <a:r>
              <a:rPr lang="sk-SK" dirty="0">
                <a:solidFill>
                  <a:srgbClr val="FFFFFF"/>
                </a:solidFill>
                <a:effectLst>
                  <a:outerShdw blurRad="38100" dist="38100" dir="2700000" algn="tl">
                    <a:srgbClr val="000000"/>
                  </a:outerShdw>
                </a:effectLst>
                <a:cs typeface="Arial" charset="0"/>
              </a:rPr>
              <a:t>ahu a úloh, ktoré</a:t>
            </a:r>
            <a:r>
              <a:rPr lang="sk-SK" dirty="0">
                <a:solidFill>
                  <a:srgbClr val="FFFFFF"/>
                </a:solidFill>
                <a:effectLst>
                  <a:outerShdw blurRad="38100" dist="38100" dir="2700000" algn="tl">
                    <a:srgbClr val="000000"/>
                  </a:outerShdw>
                </a:effectLst>
              </a:rPr>
              <a:t> </a:t>
            </a:r>
            <a:r>
              <a:rPr lang="sk-SK" dirty="0">
                <a:solidFill>
                  <a:srgbClr val="FFFFFF"/>
                </a:solidFill>
                <a:effectLst>
                  <a:outerShdw blurRad="38100" dist="38100" dir="2700000" algn="tl">
                    <a:srgbClr val="000000"/>
                  </a:outerShdw>
                </a:effectLst>
                <a:cs typeface="Arial" charset="0"/>
              </a:rPr>
              <a:t>plnia.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11560" y="188640"/>
            <a:ext cx="7772400" cy="627856"/>
          </a:xfrm>
        </p:spPr>
        <p:txBody>
          <a:bodyPr/>
          <a:lstStyle/>
          <a:p>
            <a:pPr algn="ctr" eaLnBrk="1" hangingPunct="1"/>
            <a:r>
              <a:rPr lang="sk-SK" sz="3200" dirty="0" smtClean="0">
                <a:solidFill>
                  <a:schemeClr val="tx2">
                    <a:lumMod val="40000"/>
                    <a:lumOff val="60000"/>
                  </a:schemeClr>
                </a:solidFill>
              </a:rPr>
              <a:t>Architektúra Intel </a:t>
            </a:r>
            <a:r>
              <a:rPr lang="sk-SK" sz="3200" dirty="0" err="1" smtClean="0">
                <a:solidFill>
                  <a:schemeClr val="tx2">
                    <a:lumMod val="40000"/>
                    <a:lumOff val="60000"/>
                  </a:schemeClr>
                </a:solidFill>
              </a:rPr>
              <a:t>Haswell</a:t>
            </a:r>
            <a:endParaRPr lang="sk-SK" sz="3200" dirty="0" smtClean="0">
              <a:solidFill>
                <a:schemeClr val="tx2">
                  <a:lumMod val="40000"/>
                  <a:lumOff val="60000"/>
                </a:schemeClr>
              </a:solidFill>
            </a:endParaRPr>
          </a:p>
        </p:txBody>
      </p:sp>
      <p:sp>
        <p:nvSpPr>
          <p:cNvPr id="144387" name="Rectangle 3"/>
          <p:cNvSpPr>
            <a:spLocks noChangeArrowheads="1"/>
          </p:cNvSpPr>
          <p:nvPr/>
        </p:nvSpPr>
        <p:spPr bwMode="auto">
          <a:xfrm>
            <a:off x="0" y="836712"/>
            <a:ext cx="9144000" cy="2899255"/>
          </a:xfrm>
          <a:prstGeom prst="rect">
            <a:avLst/>
          </a:prstGeom>
          <a:noFill/>
          <a:ln w="9525">
            <a:noFill/>
            <a:miter lim="800000"/>
            <a:headEnd/>
            <a:tailEnd/>
          </a:ln>
          <a:effectLst/>
        </p:spPr>
        <p:txBody>
          <a:bodyPr wrap="square">
            <a:spAutoFit/>
          </a:bodyPr>
          <a:lstStyle/>
          <a:p>
            <a:pPr marL="342900" indent="-342900">
              <a:spcBef>
                <a:spcPct val="20000"/>
              </a:spcBef>
              <a:buClr>
                <a:schemeClr val="tx2"/>
              </a:buClr>
              <a:buSzPct val="75000"/>
              <a:buFont typeface="Wingdings" pitchFamily="2" charset="2"/>
              <a:buChar char="n"/>
              <a:defRPr/>
            </a:pPr>
            <a:r>
              <a:rPr lang="sk-SK" dirty="0" smtClean="0">
                <a:effectLst>
                  <a:outerShdw blurRad="38100" dist="38100" dir="2700000" algn="tl">
                    <a:srgbClr val="000000"/>
                  </a:outerShdw>
                </a:effectLst>
              </a:rPr>
              <a:t>procesory s touto architektúrou sa začali vyrábať v júni 2013</a:t>
            </a:r>
            <a:endParaRPr lang="sk-SK" dirty="0">
              <a:effectLst>
                <a:outerShdw blurRad="38100" dist="38100" dir="2700000" algn="tl">
                  <a:srgbClr val="000000"/>
                </a:outerShdw>
              </a:effectLst>
            </a:endParaRPr>
          </a:p>
          <a:p>
            <a:pPr marL="342900" indent="-342900">
              <a:spcBef>
                <a:spcPct val="20000"/>
              </a:spcBef>
              <a:buClr>
                <a:schemeClr val="tx2"/>
              </a:buClr>
              <a:buSzPct val="75000"/>
              <a:buFont typeface="Wingdings" pitchFamily="2" charset="2"/>
              <a:buChar char="n"/>
              <a:defRPr/>
            </a:pPr>
            <a:r>
              <a:rPr lang="sk-SK" dirty="0" err="1" smtClean="0">
                <a:effectLst>
                  <a:outerShdw blurRad="38100" dist="38100" dir="2700000" algn="tl">
                    <a:srgbClr val="000000"/>
                  </a:outerShdw>
                </a:effectLst>
              </a:rPr>
              <a:t>Haswell</a:t>
            </a:r>
            <a:r>
              <a:rPr lang="sk-SK" dirty="0" smtClean="0">
                <a:effectLst>
                  <a:outerShdw blurRad="38100" dist="38100" dir="2700000" algn="tl">
                    <a:srgbClr val="000000"/>
                  </a:outerShdw>
                </a:effectLst>
              </a:rPr>
              <a:t> je posledná komerčná fáza „tak“ v tik-tak vývojovom cykle firmy Intel: </a:t>
            </a:r>
          </a:p>
          <a:p>
            <a:pPr marL="800100" lvl="1" indent="-342900">
              <a:spcBef>
                <a:spcPct val="20000"/>
              </a:spcBef>
              <a:buClr>
                <a:schemeClr val="tx2"/>
              </a:buClr>
              <a:buSzPct val="100000"/>
              <a:buFont typeface="Wingdings" pitchFamily="2" charset="2"/>
              <a:buChar char="§"/>
              <a:defRPr/>
            </a:pPr>
            <a:r>
              <a:rPr lang="sk-SK" dirty="0" smtClean="0">
                <a:effectLst>
                  <a:outerShdw blurRad="38100" dist="38100" dir="2700000" algn="tl">
                    <a:srgbClr val="000000"/>
                  </a:outerShdw>
                </a:effectLst>
              </a:rPr>
              <a:t>„tik“ – zdokonalenie výrobnej technológie (vyššia hustota tranzistorov na čipe) </a:t>
            </a:r>
          </a:p>
          <a:p>
            <a:pPr marL="800100" lvl="1" indent="-342900">
              <a:spcBef>
                <a:spcPct val="20000"/>
              </a:spcBef>
              <a:buClr>
                <a:schemeClr val="tx2"/>
              </a:buClr>
              <a:buSzPct val="100000"/>
              <a:buFont typeface="Wingdings" pitchFamily="2" charset="2"/>
              <a:buChar char="§"/>
              <a:defRPr/>
            </a:pPr>
            <a:r>
              <a:rPr lang="sk-SK" dirty="0" smtClean="0">
                <a:effectLst>
                  <a:outerShdw blurRad="38100" dist="38100" dir="2700000" algn="tl">
                    <a:srgbClr val="000000"/>
                  </a:outerShdw>
                </a:effectLst>
              </a:rPr>
              <a:t>„tak“ – zdokonalenie architektúry s cieľom zvýšiť výkon, znížiť energetickú náročnosť a priniesť nové funkcie</a:t>
            </a:r>
          </a:p>
        </p:txBody>
      </p:sp>
      <p:grpSp>
        <p:nvGrpSpPr>
          <p:cNvPr id="35" name="Skupina 34"/>
          <p:cNvGrpSpPr/>
          <p:nvPr/>
        </p:nvGrpSpPr>
        <p:grpSpPr>
          <a:xfrm>
            <a:off x="467544" y="4581128"/>
            <a:ext cx="7920880" cy="1768262"/>
            <a:chOff x="467544" y="4581128"/>
            <a:chExt cx="7920880" cy="1768262"/>
          </a:xfrm>
        </p:grpSpPr>
        <p:grpSp>
          <p:nvGrpSpPr>
            <p:cNvPr id="24" name="Skupina 23"/>
            <p:cNvGrpSpPr/>
            <p:nvPr/>
          </p:nvGrpSpPr>
          <p:grpSpPr>
            <a:xfrm>
              <a:off x="467544" y="4581128"/>
              <a:ext cx="3168352" cy="1768262"/>
              <a:chOff x="467544" y="4581128"/>
              <a:chExt cx="3168352" cy="1768262"/>
            </a:xfrm>
          </p:grpSpPr>
          <p:sp>
            <p:nvSpPr>
              <p:cNvPr id="4" name="Päťuholník 3"/>
              <p:cNvSpPr/>
              <p:nvPr/>
            </p:nvSpPr>
            <p:spPr bwMode="auto">
              <a:xfrm>
                <a:off x="1619672" y="5445224"/>
                <a:ext cx="1080120" cy="432048"/>
              </a:xfrm>
              <a:prstGeom prst="homePlate">
                <a:avLst/>
              </a:prstGeom>
              <a:solidFill>
                <a:srgbClr val="FF33CC"/>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sk-SK" sz="20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rPr>
                  <a:t>tak</a:t>
                </a:r>
              </a:p>
            </p:txBody>
          </p:sp>
          <p:sp>
            <p:nvSpPr>
              <p:cNvPr id="15" name="Ohnutý pruh 14"/>
              <p:cNvSpPr/>
              <p:nvPr/>
            </p:nvSpPr>
            <p:spPr bwMode="auto">
              <a:xfrm>
                <a:off x="467544" y="4581128"/>
                <a:ext cx="1944216" cy="1512168"/>
              </a:xfrm>
              <a:prstGeom prst="blockArc">
                <a:avLst/>
              </a:prstGeom>
              <a:solidFill>
                <a:schemeClr val="tx2"/>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sk-SK" sz="2000" b="0" i="0" u="none" strike="noStrike" cap="none" normalizeH="0" baseline="0" dirty="0" smtClean="0">
                    <a:ln>
                      <a:noFill/>
                    </a:ln>
                    <a:solidFill>
                      <a:schemeClr val="bg2"/>
                    </a:solidFill>
                    <a:effectLst/>
                    <a:latin typeface="Arial" charset="0"/>
                  </a:rPr>
                  <a:t>45 nm</a:t>
                </a:r>
              </a:p>
            </p:txBody>
          </p:sp>
          <p:sp>
            <p:nvSpPr>
              <p:cNvPr id="16" name="Päťuholník 15"/>
              <p:cNvSpPr/>
              <p:nvPr/>
            </p:nvSpPr>
            <p:spPr bwMode="auto">
              <a:xfrm>
                <a:off x="467544" y="5445224"/>
                <a:ext cx="1080120" cy="432048"/>
              </a:xfrm>
              <a:prstGeom prst="homePlate">
                <a:avLst/>
              </a:prstGeom>
              <a:solidFill>
                <a:schemeClr val="tx2"/>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sk-SK" sz="2000" b="0" i="0" u="none" strike="noStrike" cap="none" normalizeH="0" baseline="0" dirty="0" smtClean="0">
                    <a:ln>
                      <a:noFill/>
                    </a:ln>
                    <a:solidFill>
                      <a:schemeClr val="bg2"/>
                    </a:solidFill>
                    <a:effectLst/>
                    <a:latin typeface="Arial" charset="0"/>
                  </a:rPr>
                  <a:t>tik 2007</a:t>
                </a:r>
              </a:p>
            </p:txBody>
          </p:sp>
          <p:sp>
            <p:nvSpPr>
              <p:cNvPr id="22" name="BlokTextu 21"/>
              <p:cNvSpPr txBox="1"/>
              <p:nvPr/>
            </p:nvSpPr>
            <p:spPr>
              <a:xfrm>
                <a:off x="1619672" y="5949280"/>
                <a:ext cx="2016224" cy="400110"/>
              </a:xfrm>
              <a:prstGeom prst="rect">
                <a:avLst/>
              </a:prstGeom>
              <a:solidFill>
                <a:srgbClr val="FF33CC"/>
              </a:solidFill>
              <a:ln w="15875">
                <a:solidFill>
                  <a:schemeClr val="tx1"/>
                </a:solidFill>
              </a:ln>
            </p:spPr>
            <p:txBody>
              <a:bodyPr wrap="square" rtlCol="0">
                <a:spAutoFit/>
              </a:bodyPr>
              <a:lstStyle/>
              <a:p>
                <a:r>
                  <a:rPr lang="sk-SK" sz="2000" dirty="0" smtClean="0"/>
                  <a:t>arch. </a:t>
                </a:r>
                <a:r>
                  <a:rPr lang="sk-SK" sz="2000" dirty="0" err="1" smtClean="0"/>
                  <a:t>Nehalem</a:t>
                </a:r>
                <a:endParaRPr lang="sk-SK" sz="2000" dirty="0"/>
              </a:p>
            </p:txBody>
          </p:sp>
        </p:grpSp>
        <p:grpSp>
          <p:nvGrpSpPr>
            <p:cNvPr id="25" name="Skupina 24"/>
            <p:cNvGrpSpPr/>
            <p:nvPr/>
          </p:nvGrpSpPr>
          <p:grpSpPr>
            <a:xfrm>
              <a:off x="5076056" y="4581128"/>
              <a:ext cx="3312368" cy="1768262"/>
              <a:chOff x="467544" y="4581128"/>
              <a:chExt cx="3312368" cy="1768262"/>
            </a:xfrm>
          </p:grpSpPr>
          <p:sp>
            <p:nvSpPr>
              <p:cNvPr id="26" name="Päťuholník 25"/>
              <p:cNvSpPr/>
              <p:nvPr/>
            </p:nvSpPr>
            <p:spPr bwMode="auto">
              <a:xfrm>
                <a:off x="1619672" y="5445224"/>
                <a:ext cx="1080120" cy="432048"/>
              </a:xfrm>
              <a:prstGeom prst="homePlate">
                <a:avLst/>
              </a:prstGeom>
              <a:solidFill>
                <a:srgbClr val="FF33CC"/>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sk-SK" sz="20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rPr>
                  <a:t>tak</a:t>
                </a:r>
              </a:p>
            </p:txBody>
          </p:sp>
          <p:sp>
            <p:nvSpPr>
              <p:cNvPr id="27" name="Ohnutý pruh 26"/>
              <p:cNvSpPr/>
              <p:nvPr/>
            </p:nvSpPr>
            <p:spPr bwMode="auto">
              <a:xfrm>
                <a:off x="467544" y="4581128"/>
                <a:ext cx="1944216" cy="1512168"/>
              </a:xfrm>
              <a:prstGeom prst="blockArc">
                <a:avLst/>
              </a:prstGeom>
              <a:solidFill>
                <a:schemeClr val="tx2"/>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k-SK" sz="2000" dirty="0" smtClean="0">
                    <a:solidFill>
                      <a:schemeClr val="bg2"/>
                    </a:solidFill>
                    <a:effectLst/>
                  </a:rPr>
                  <a:t>22</a:t>
                </a:r>
                <a:r>
                  <a:rPr kumimoji="0" lang="sk-SK" sz="2000" b="0" i="0" u="none" strike="noStrike" cap="none" normalizeH="0" baseline="0" dirty="0" smtClean="0">
                    <a:ln>
                      <a:noFill/>
                    </a:ln>
                    <a:solidFill>
                      <a:schemeClr val="bg2"/>
                    </a:solidFill>
                    <a:effectLst/>
                    <a:latin typeface="Arial" charset="0"/>
                  </a:rPr>
                  <a:t> nm</a:t>
                </a:r>
              </a:p>
            </p:txBody>
          </p:sp>
          <p:sp>
            <p:nvSpPr>
              <p:cNvPr id="28" name="Päťuholník 27"/>
              <p:cNvSpPr/>
              <p:nvPr/>
            </p:nvSpPr>
            <p:spPr bwMode="auto">
              <a:xfrm>
                <a:off x="467544" y="5445224"/>
                <a:ext cx="1080120" cy="432048"/>
              </a:xfrm>
              <a:prstGeom prst="homePlate">
                <a:avLst/>
              </a:prstGeom>
              <a:solidFill>
                <a:schemeClr val="tx2"/>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sk-SK" sz="2000" b="0" i="0" u="none" strike="noStrike" cap="none" normalizeH="0" baseline="0" dirty="0" smtClean="0">
                    <a:ln>
                      <a:noFill/>
                    </a:ln>
                    <a:solidFill>
                      <a:schemeClr val="bg2"/>
                    </a:solidFill>
                    <a:effectLst/>
                    <a:latin typeface="Arial" charset="0"/>
                  </a:rPr>
                  <a:t>tik 2012</a:t>
                </a:r>
              </a:p>
            </p:txBody>
          </p:sp>
          <p:sp>
            <p:nvSpPr>
              <p:cNvPr id="29" name="BlokTextu 28"/>
              <p:cNvSpPr txBox="1"/>
              <p:nvPr/>
            </p:nvSpPr>
            <p:spPr>
              <a:xfrm>
                <a:off x="1619672" y="5949280"/>
                <a:ext cx="2160240" cy="400110"/>
              </a:xfrm>
              <a:prstGeom prst="rect">
                <a:avLst/>
              </a:prstGeom>
              <a:solidFill>
                <a:srgbClr val="FF33CC"/>
              </a:solidFill>
              <a:ln w="15875">
                <a:solidFill>
                  <a:schemeClr val="tx1"/>
                </a:solidFill>
              </a:ln>
            </p:spPr>
            <p:txBody>
              <a:bodyPr wrap="square" rtlCol="0">
                <a:spAutoFit/>
              </a:bodyPr>
              <a:lstStyle/>
              <a:p>
                <a:r>
                  <a:rPr lang="sk-SK" sz="2000" dirty="0" smtClean="0"/>
                  <a:t>arch. </a:t>
                </a:r>
                <a:r>
                  <a:rPr lang="sk-SK" sz="2000" dirty="0" err="1" smtClean="0"/>
                  <a:t>Haswell</a:t>
                </a:r>
                <a:endParaRPr lang="sk-SK" sz="2000" dirty="0"/>
              </a:p>
            </p:txBody>
          </p:sp>
        </p:grpSp>
        <p:grpSp>
          <p:nvGrpSpPr>
            <p:cNvPr id="30" name="Skupina 29"/>
            <p:cNvGrpSpPr/>
            <p:nvPr/>
          </p:nvGrpSpPr>
          <p:grpSpPr>
            <a:xfrm>
              <a:off x="2771800" y="4581128"/>
              <a:ext cx="3168352" cy="1768262"/>
              <a:chOff x="467544" y="4581128"/>
              <a:chExt cx="3168352" cy="1768262"/>
            </a:xfrm>
          </p:grpSpPr>
          <p:sp>
            <p:nvSpPr>
              <p:cNvPr id="31" name="Päťuholník 30"/>
              <p:cNvSpPr/>
              <p:nvPr/>
            </p:nvSpPr>
            <p:spPr bwMode="auto">
              <a:xfrm>
                <a:off x="1619672" y="5445224"/>
                <a:ext cx="1080120" cy="432048"/>
              </a:xfrm>
              <a:prstGeom prst="homePlate">
                <a:avLst/>
              </a:prstGeom>
              <a:solidFill>
                <a:srgbClr val="FF33CC"/>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sk-SK" sz="20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rPr>
                  <a:t>tak</a:t>
                </a:r>
              </a:p>
            </p:txBody>
          </p:sp>
          <p:sp>
            <p:nvSpPr>
              <p:cNvPr id="32" name="Ohnutý pruh 31"/>
              <p:cNvSpPr/>
              <p:nvPr/>
            </p:nvSpPr>
            <p:spPr bwMode="auto">
              <a:xfrm>
                <a:off x="467544" y="4581128"/>
                <a:ext cx="1944216" cy="1512168"/>
              </a:xfrm>
              <a:prstGeom prst="blockArc">
                <a:avLst/>
              </a:prstGeom>
              <a:solidFill>
                <a:schemeClr val="tx2"/>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sk-SK" sz="2000" dirty="0" smtClean="0">
                    <a:solidFill>
                      <a:schemeClr val="bg2"/>
                    </a:solidFill>
                    <a:effectLst/>
                  </a:rPr>
                  <a:t>32</a:t>
                </a:r>
                <a:r>
                  <a:rPr kumimoji="0" lang="sk-SK" sz="2000" b="0" i="0" u="none" strike="noStrike" cap="none" normalizeH="0" baseline="0" dirty="0" smtClean="0">
                    <a:ln>
                      <a:noFill/>
                    </a:ln>
                    <a:solidFill>
                      <a:schemeClr val="bg2"/>
                    </a:solidFill>
                    <a:effectLst/>
                    <a:latin typeface="Arial" charset="0"/>
                  </a:rPr>
                  <a:t> nm</a:t>
                </a:r>
              </a:p>
            </p:txBody>
          </p:sp>
          <p:sp>
            <p:nvSpPr>
              <p:cNvPr id="33" name="Päťuholník 32"/>
              <p:cNvSpPr/>
              <p:nvPr/>
            </p:nvSpPr>
            <p:spPr bwMode="auto">
              <a:xfrm>
                <a:off x="467544" y="5445224"/>
                <a:ext cx="1080120" cy="432048"/>
              </a:xfrm>
              <a:prstGeom prst="homePlate">
                <a:avLst/>
              </a:prstGeom>
              <a:solidFill>
                <a:schemeClr val="tx2"/>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sk-SK" sz="2000" b="0" i="0" u="none" strike="noStrike" cap="none" normalizeH="0" baseline="0" dirty="0" smtClean="0">
                    <a:ln>
                      <a:noFill/>
                    </a:ln>
                    <a:solidFill>
                      <a:schemeClr val="bg2"/>
                    </a:solidFill>
                    <a:effectLst/>
                    <a:latin typeface="Arial" charset="0"/>
                  </a:rPr>
                  <a:t>tik 2010</a:t>
                </a:r>
              </a:p>
            </p:txBody>
          </p:sp>
          <p:sp>
            <p:nvSpPr>
              <p:cNvPr id="34" name="BlokTextu 33"/>
              <p:cNvSpPr txBox="1"/>
              <p:nvPr/>
            </p:nvSpPr>
            <p:spPr>
              <a:xfrm>
                <a:off x="1619672" y="5949280"/>
                <a:ext cx="2016224" cy="400110"/>
              </a:xfrm>
              <a:prstGeom prst="rect">
                <a:avLst/>
              </a:prstGeom>
              <a:solidFill>
                <a:srgbClr val="FF33CC"/>
              </a:solidFill>
              <a:ln w="15875">
                <a:solidFill>
                  <a:schemeClr val="tx1"/>
                </a:solidFill>
              </a:ln>
            </p:spPr>
            <p:txBody>
              <a:bodyPr wrap="square" rtlCol="0">
                <a:spAutoFit/>
              </a:bodyPr>
              <a:lstStyle/>
              <a:p>
                <a:r>
                  <a:rPr lang="sk-SK" sz="2000" dirty="0" err="1" smtClean="0"/>
                  <a:t>Sandy</a:t>
                </a:r>
                <a:r>
                  <a:rPr lang="sk-SK" sz="2000" dirty="0" smtClean="0"/>
                  <a:t> </a:t>
                </a:r>
                <a:r>
                  <a:rPr lang="sk-SK" sz="2000" dirty="0" err="1" smtClean="0"/>
                  <a:t>Bridge</a:t>
                </a:r>
                <a:endParaRPr lang="sk-SK" sz="2000" dirty="0"/>
              </a:p>
            </p:txBody>
          </p:sp>
        </p:gr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51520" y="260648"/>
            <a:ext cx="8424936" cy="584775"/>
          </a:xfrm>
          <a:prstGeom prst="rect">
            <a:avLst/>
          </a:prstGeom>
          <a:noFill/>
          <a:ln w="19050">
            <a:noFill/>
            <a:miter lim="800000"/>
            <a:headEnd/>
            <a:tailEnd/>
          </a:ln>
          <a:effectLst/>
        </p:spPr>
        <p:txBody>
          <a:bodyPr wrap="square">
            <a:spAutoFit/>
          </a:bodyPr>
          <a:lstStyle/>
          <a:p>
            <a:pPr algn="ctr">
              <a:spcBef>
                <a:spcPct val="50000"/>
              </a:spcBef>
              <a:defRPr/>
            </a:pPr>
            <a:r>
              <a:rPr lang="sk-SK" sz="3200" dirty="0" smtClean="0">
                <a:solidFill>
                  <a:schemeClr val="tx2">
                    <a:lumMod val="40000"/>
                    <a:lumOff val="60000"/>
                  </a:schemeClr>
                </a:solidFill>
                <a:effectLst>
                  <a:outerShdw blurRad="38100" dist="38100" dir="2700000" algn="tl">
                    <a:srgbClr val="000000"/>
                  </a:outerShdw>
                </a:effectLst>
              </a:rPr>
              <a:t>Štruktúra štvorjadrového procesora</a:t>
            </a:r>
            <a:endParaRPr lang="sk-SK" sz="3200" dirty="0">
              <a:solidFill>
                <a:schemeClr val="tx2">
                  <a:lumMod val="40000"/>
                  <a:lumOff val="60000"/>
                </a:schemeClr>
              </a:solidFill>
              <a:effectLst>
                <a:outerShdw blurRad="38100" dist="38100" dir="2700000" algn="tl">
                  <a:srgbClr val="000000"/>
                </a:outerShdw>
              </a:effectLst>
            </a:endParaRPr>
          </a:p>
        </p:txBody>
      </p:sp>
      <p:graphicFrame>
        <p:nvGraphicFramePr>
          <p:cNvPr id="8" name="Tabuľka 7"/>
          <p:cNvGraphicFramePr>
            <a:graphicFrameLocks noGrp="1"/>
          </p:cNvGraphicFramePr>
          <p:nvPr/>
        </p:nvGraphicFramePr>
        <p:xfrm>
          <a:off x="1524000" y="1397000"/>
          <a:ext cx="6096000" cy="370840"/>
        </p:xfrm>
        <a:graphic>
          <a:graphicData uri="http://schemas.openxmlformats.org/drawingml/2006/table">
            <a:tbl>
              <a:tblPr firstRow="1" bandRow="1">
                <a:tableStyleId>{2D5ABB26-0587-4C30-8999-92F81FD0307C}</a:tableStyleId>
              </a:tblPr>
              <a:tblGrid>
                <a:gridCol w="6096000"/>
              </a:tblGrid>
              <a:tr h="370840">
                <a:tc>
                  <a:txBody>
                    <a:bodyPr/>
                    <a:lstStyle/>
                    <a:p>
                      <a:endParaRPr lang="sk-SK" dirty="0"/>
                    </a:p>
                  </a:txBody>
                  <a:tcPr/>
                </a:tc>
              </a:tr>
            </a:tbl>
          </a:graphicData>
        </a:graphic>
      </p:graphicFrame>
      <p:graphicFrame>
        <p:nvGraphicFramePr>
          <p:cNvPr id="10" name="Tabuľka 9"/>
          <p:cNvGraphicFramePr>
            <a:graphicFrameLocks noGrp="1"/>
          </p:cNvGraphicFramePr>
          <p:nvPr/>
        </p:nvGraphicFramePr>
        <p:xfrm>
          <a:off x="251520" y="1484784"/>
          <a:ext cx="3312368" cy="4099429"/>
        </p:xfrm>
        <a:graphic>
          <a:graphicData uri="http://schemas.openxmlformats.org/drawingml/2006/table">
            <a:tbl>
              <a:tblPr>
                <a:effectLst/>
              </a:tblPr>
              <a:tblGrid>
                <a:gridCol w="1656184"/>
                <a:gridCol w="1656184"/>
              </a:tblGrid>
              <a:tr h="720081">
                <a:tc gridSpan="2">
                  <a:txBody>
                    <a:bodyPr/>
                    <a:lstStyle/>
                    <a:p>
                      <a:pPr algn="ctr"/>
                      <a:r>
                        <a:rPr lang="en-US" sz="2400" noProof="0" dirty="0" smtClean="0">
                          <a:solidFill>
                            <a:schemeClr val="bg2"/>
                          </a:solidFill>
                        </a:rPr>
                        <a:t>System Agent</a:t>
                      </a:r>
                      <a:endParaRPr lang="en-US" sz="2400" noProof="0" dirty="0">
                        <a:solidFill>
                          <a:schemeClr val="bg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FFFFFF"/>
                    </a:solidFill>
                  </a:tcPr>
                </a:tc>
                <a:tc hMerge="1">
                  <a:txBody>
                    <a:bodyPr/>
                    <a:lstStyle/>
                    <a:p>
                      <a:endParaRPr lang="sk-SK"/>
                    </a:p>
                  </a:txBody>
                  <a:tcPr/>
                </a:tc>
              </a:tr>
              <a:tr h="639097">
                <a:tc>
                  <a:txBody>
                    <a:bodyPr/>
                    <a:lstStyle/>
                    <a:p>
                      <a:pPr algn="ctr"/>
                      <a:r>
                        <a:rPr lang="en-US" sz="2400" noProof="0" dirty="0" smtClean="0">
                          <a:solidFill>
                            <a:schemeClr val="bg2"/>
                          </a:solidFill>
                        </a:rPr>
                        <a:t>Core</a:t>
                      </a:r>
                      <a:endParaRPr lang="en-US" sz="2400" noProof="0" dirty="0">
                        <a:solidFill>
                          <a:schemeClr val="bg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FF99FF"/>
                    </a:solidFill>
                  </a:tcPr>
                </a:tc>
                <a:tc rowSpan="4">
                  <a:txBody>
                    <a:bodyPr/>
                    <a:lstStyle/>
                    <a:p>
                      <a:pPr algn="ctr"/>
                      <a:r>
                        <a:rPr lang="en-US" sz="2400" noProof="0" dirty="0" smtClean="0">
                          <a:solidFill>
                            <a:schemeClr val="bg2"/>
                          </a:solidFill>
                        </a:rPr>
                        <a:t>L3 cache</a:t>
                      </a:r>
                      <a:endParaRPr lang="sk-SK" sz="2400" noProof="0" dirty="0" smtClean="0">
                        <a:solidFill>
                          <a:schemeClr val="bg2"/>
                        </a:solidFill>
                      </a:endParaRPr>
                    </a:p>
                    <a:p>
                      <a:pPr algn="ctr"/>
                      <a:r>
                        <a:rPr lang="sk-SK" sz="2400" noProof="0" dirty="0" smtClean="0">
                          <a:solidFill>
                            <a:schemeClr val="bg2"/>
                          </a:solidFill>
                        </a:rPr>
                        <a:t>(2 – 8 MB)</a:t>
                      </a:r>
                      <a:endParaRPr lang="en-US" sz="2400" noProof="0" dirty="0">
                        <a:solidFill>
                          <a:schemeClr val="bg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chemeClr val="tx2"/>
                    </a:solidFill>
                  </a:tcPr>
                </a:tc>
              </a:tr>
              <a:tr h="639097">
                <a:tc>
                  <a:txBody>
                    <a:bodyPr/>
                    <a:lstStyle/>
                    <a:p>
                      <a:pPr algn="ctr"/>
                      <a:r>
                        <a:rPr lang="en-US" sz="2400" noProof="0" dirty="0" smtClean="0">
                          <a:solidFill>
                            <a:schemeClr val="bg2"/>
                          </a:solidFill>
                        </a:rPr>
                        <a:t>Core</a:t>
                      </a:r>
                      <a:endParaRPr lang="en-US" sz="2400" noProof="0" dirty="0">
                        <a:solidFill>
                          <a:schemeClr val="bg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FF99FF"/>
                    </a:solidFill>
                  </a:tcPr>
                </a:tc>
                <a:tc vMerge="1">
                  <a:txBody>
                    <a:bodyPr/>
                    <a:lstStyle/>
                    <a:p>
                      <a:endParaRPr lang="sk-S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r>
              <a:tr h="639097">
                <a:tc>
                  <a:txBody>
                    <a:bodyPr/>
                    <a:lstStyle/>
                    <a:p>
                      <a:pPr algn="ctr"/>
                      <a:r>
                        <a:rPr lang="en-US" sz="2400" noProof="0" dirty="0" smtClean="0">
                          <a:solidFill>
                            <a:schemeClr val="bg2"/>
                          </a:solidFill>
                        </a:rPr>
                        <a:t>Core</a:t>
                      </a:r>
                      <a:endParaRPr lang="en-US" sz="2400" noProof="0" dirty="0">
                        <a:solidFill>
                          <a:schemeClr val="bg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FF99FF"/>
                    </a:solidFill>
                  </a:tcPr>
                </a:tc>
                <a:tc vMerge="1">
                  <a:txBody>
                    <a:bodyPr/>
                    <a:lstStyle/>
                    <a:p>
                      <a:endParaRPr lang="sk-S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r>
              <a:tr h="639097">
                <a:tc>
                  <a:txBody>
                    <a:bodyPr/>
                    <a:lstStyle/>
                    <a:p>
                      <a:pPr algn="ctr"/>
                      <a:r>
                        <a:rPr lang="en-US" sz="2400" noProof="0" dirty="0" smtClean="0">
                          <a:solidFill>
                            <a:schemeClr val="bg2"/>
                          </a:solidFill>
                        </a:rPr>
                        <a:t>Core</a:t>
                      </a:r>
                      <a:endParaRPr lang="en-US" sz="2400" noProof="0" dirty="0">
                        <a:solidFill>
                          <a:schemeClr val="bg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FF99FF"/>
                    </a:solidFill>
                  </a:tcPr>
                </a:tc>
                <a:tc vMerge="1">
                  <a:txBody>
                    <a:bodyPr/>
                    <a:lstStyle/>
                    <a:p>
                      <a:endParaRPr lang="sk-S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r>
              <a:tr h="639097">
                <a:tc gridSpan="2">
                  <a:txBody>
                    <a:bodyPr/>
                    <a:lstStyle/>
                    <a:p>
                      <a:pPr algn="ctr"/>
                      <a:r>
                        <a:rPr lang="en-US" sz="2400" noProof="0" dirty="0" smtClean="0">
                          <a:solidFill>
                            <a:schemeClr val="bg2"/>
                          </a:solidFill>
                        </a:rPr>
                        <a:t>GPU (Graphics</a:t>
                      </a:r>
                      <a:r>
                        <a:rPr lang="en-US" sz="2400" baseline="0" noProof="0" dirty="0" smtClean="0">
                          <a:solidFill>
                            <a:schemeClr val="bg2"/>
                          </a:solidFill>
                        </a:rPr>
                        <a:t> Processing Unit)</a:t>
                      </a:r>
                      <a:endParaRPr lang="en-US" sz="2400" noProof="0" dirty="0">
                        <a:solidFill>
                          <a:schemeClr val="bg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solidFill>
                      <a:srgbClr val="C1C1FF"/>
                    </a:solidFill>
                  </a:tcPr>
                </a:tc>
                <a:tc hMerge="1">
                  <a:txBody>
                    <a:bodyPr/>
                    <a:lstStyle/>
                    <a:p>
                      <a:endParaRPr lang="sk-S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r>
            </a:tbl>
          </a:graphicData>
        </a:graphic>
      </p:graphicFrame>
      <p:sp>
        <p:nvSpPr>
          <p:cNvPr id="7" name="Rectangle 3"/>
          <p:cNvSpPr>
            <a:spLocks noChangeArrowheads="1"/>
          </p:cNvSpPr>
          <p:nvPr/>
        </p:nvSpPr>
        <p:spPr bwMode="auto">
          <a:xfrm>
            <a:off x="3635896" y="1052736"/>
            <a:ext cx="5508104" cy="5262979"/>
          </a:xfrm>
          <a:prstGeom prst="rect">
            <a:avLst/>
          </a:prstGeom>
          <a:noFill/>
          <a:ln w="9525">
            <a:noFill/>
            <a:miter lim="800000"/>
            <a:headEnd/>
            <a:tailEnd/>
          </a:ln>
          <a:effectLst/>
        </p:spPr>
        <p:txBody>
          <a:bodyPr wrap="square">
            <a:spAutoFit/>
          </a:bodyPr>
          <a:lstStyle/>
          <a:p>
            <a:pPr marL="342900" indent="-342900">
              <a:spcBef>
                <a:spcPct val="20000"/>
              </a:spcBef>
              <a:buClr>
                <a:schemeClr val="tx2"/>
              </a:buClr>
              <a:buSzPct val="75000"/>
              <a:defRPr/>
            </a:pPr>
            <a:r>
              <a:rPr lang="sk-SK" dirty="0" err="1" smtClean="0">
                <a:solidFill>
                  <a:schemeClr val="tx2">
                    <a:lumMod val="40000"/>
                    <a:lumOff val="60000"/>
                  </a:schemeClr>
                </a:solidFill>
                <a:effectLst>
                  <a:outerShdw blurRad="38100" dist="38100" dir="2700000" algn="tl">
                    <a:srgbClr val="000000"/>
                  </a:outerShdw>
                </a:effectLst>
                <a:cs typeface="Arial" charset="0"/>
              </a:rPr>
              <a:t>System</a:t>
            </a:r>
            <a:r>
              <a:rPr lang="sk-SK" dirty="0" smtClean="0">
                <a:solidFill>
                  <a:schemeClr val="tx2">
                    <a:lumMod val="40000"/>
                    <a:lumOff val="60000"/>
                  </a:schemeClr>
                </a:solidFill>
                <a:effectLst>
                  <a:outerShdw blurRad="38100" dist="38100" dir="2700000" algn="tl">
                    <a:srgbClr val="000000"/>
                  </a:outerShdw>
                </a:effectLst>
                <a:cs typeface="Arial" charset="0"/>
              </a:rPr>
              <a:t> Agent</a:t>
            </a:r>
          </a:p>
          <a:p>
            <a:pPr marL="342900" indent="-342900">
              <a:spcBef>
                <a:spcPct val="20000"/>
              </a:spcBef>
              <a:buClr>
                <a:schemeClr val="tx2"/>
              </a:buClr>
              <a:buSzPct val="75000"/>
              <a:buFont typeface="Wingdings" pitchFamily="2" charset="2"/>
              <a:buChar char="n"/>
              <a:defRPr/>
            </a:pPr>
            <a:r>
              <a:rPr lang="sk-SK" dirty="0" smtClean="0">
                <a:effectLst>
                  <a:outerShdw blurRad="38100" dist="38100" dir="2700000" algn="tl">
                    <a:srgbClr val="000000"/>
                  </a:outerShdw>
                </a:effectLst>
                <a:cs typeface="Arial" charset="0"/>
              </a:rPr>
              <a:t>riadi </a:t>
            </a:r>
            <a:r>
              <a:rPr lang="sk-SK" smtClean="0">
                <a:effectLst>
                  <a:outerShdw blurRad="38100" dist="38100" dir="2700000" algn="tl">
                    <a:srgbClr val="000000"/>
                  </a:outerShdw>
                </a:effectLst>
                <a:cs typeface="Arial" charset="0"/>
              </a:rPr>
              <a:t>prístup na </a:t>
            </a:r>
            <a:r>
              <a:rPr lang="sk-SK" dirty="0" smtClean="0">
                <a:effectLst>
                  <a:outerShdw blurRad="38100" dist="38100" dir="2700000" algn="tl">
                    <a:srgbClr val="000000"/>
                  </a:outerShdw>
                </a:effectLst>
                <a:cs typeface="Arial" charset="0"/>
              </a:rPr>
              <a:t>vonkajšiu zbernicu,</a:t>
            </a:r>
          </a:p>
          <a:p>
            <a:pPr marL="342900" indent="-342900">
              <a:spcBef>
                <a:spcPct val="20000"/>
              </a:spcBef>
              <a:buClr>
                <a:schemeClr val="tx2"/>
              </a:buClr>
              <a:buSzPct val="75000"/>
              <a:buFont typeface="Wingdings" pitchFamily="2" charset="2"/>
              <a:buChar char="n"/>
              <a:defRPr/>
            </a:pPr>
            <a:r>
              <a:rPr lang="sk-SK" dirty="0" smtClean="0">
                <a:effectLst>
                  <a:outerShdw blurRad="38100" dist="38100" dir="2700000" algn="tl">
                    <a:srgbClr val="000000"/>
                  </a:outerShdw>
                </a:effectLst>
                <a:cs typeface="Arial" charset="0"/>
              </a:rPr>
              <a:t>riadi spotrebu energie (procesor vie vypínať nepoužívané obvody),</a:t>
            </a:r>
          </a:p>
          <a:p>
            <a:pPr marL="342900" indent="-342900">
              <a:spcBef>
                <a:spcPct val="20000"/>
              </a:spcBef>
              <a:buClr>
                <a:schemeClr val="tx2"/>
              </a:buClr>
              <a:buSzPct val="75000"/>
              <a:buFont typeface="Wingdings" pitchFamily="2" charset="2"/>
              <a:buChar char="n"/>
              <a:defRPr/>
            </a:pPr>
            <a:r>
              <a:rPr lang="sk-SK" dirty="0" smtClean="0">
                <a:effectLst>
                  <a:outerShdw blurRad="38100" dist="38100" dir="2700000" algn="tl">
                    <a:srgbClr val="000000"/>
                  </a:outerShdw>
                </a:effectLst>
                <a:cs typeface="Arial" charset="0"/>
              </a:rPr>
              <a:t>obsahuje display </a:t>
            </a:r>
            <a:r>
              <a:rPr lang="sk-SK" dirty="0" err="1" smtClean="0">
                <a:effectLst>
                  <a:outerShdw blurRad="38100" dist="38100" dir="2700000" algn="tl">
                    <a:srgbClr val="000000"/>
                  </a:outerShdw>
                </a:effectLst>
                <a:cs typeface="Arial" charset="0"/>
              </a:rPr>
              <a:t>engine</a:t>
            </a:r>
            <a:r>
              <a:rPr lang="sk-SK" dirty="0" smtClean="0">
                <a:effectLst>
                  <a:outerShdw blurRad="38100" dist="38100" dir="2700000" algn="tl">
                    <a:srgbClr val="000000"/>
                  </a:outerShdw>
                </a:effectLst>
                <a:cs typeface="Arial" charset="0"/>
              </a:rPr>
              <a:t> určený pre kódovanie a dekódovanie audiovizuálnych informácií v kompresných formátoch MPEG2, VC1, AVC a najnovších MJPEG, SVC pre </a:t>
            </a:r>
            <a:r>
              <a:rPr lang="sk-SK" dirty="0" err="1" smtClean="0">
                <a:effectLst>
                  <a:outerShdw blurRad="38100" dist="38100" dir="2700000" algn="tl">
                    <a:srgbClr val="000000"/>
                  </a:outerShdw>
                </a:effectLst>
                <a:cs typeface="Arial" charset="0"/>
              </a:rPr>
              <a:t>webkamery</a:t>
            </a:r>
            <a:r>
              <a:rPr lang="sk-SK" dirty="0" smtClean="0">
                <a:effectLst>
                  <a:outerShdw blurRad="38100" dist="38100" dir="2700000" algn="tl">
                    <a:srgbClr val="000000"/>
                  </a:outerShdw>
                </a:effectLst>
                <a:cs typeface="Arial" charset="0"/>
              </a:rPr>
              <a:t>.</a:t>
            </a:r>
          </a:p>
          <a:p>
            <a:pPr marL="342900" indent="-342900">
              <a:spcBef>
                <a:spcPct val="20000"/>
              </a:spcBef>
              <a:buClr>
                <a:schemeClr val="tx2"/>
              </a:buClr>
              <a:buSzPct val="75000"/>
              <a:defRPr/>
            </a:pPr>
            <a:r>
              <a:rPr lang="sk-SK" dirty="0" smtClean="0">
                <a:solidFill>
                  <a:schemeClr val="tx2">
                    <a:lumMod val="40000"/>
                    <a:lumOff val="60000"/>
                  </a:schemeClr>
                </a:solidFill>
                <a:effectLst>
                  <a:outerShdw blurRad="38100" dist="38100" dir="2700000" algn="tl">
                    <a:srgbClr val="000000"/>
                  </a:outerShdw>
                </a:effectLst>
                <a:cs typeface="Arial" charset="0"/>
              </a:rPr>
              <a:t>GPU</a:t>
            </a:r>
            <a:endParaRPr lang="sk-SK" dirty="0">
              <a:solidFill>
                <a:schemeClr val="tx2">
                  <a:lumMod val="40000"/>
                  <a:lumOff val="60000"/>
                </a:schemeClr>
              </a:solidFill>
              <a:effectLst>
                <a:outerShdw blurRad="38100" dist="38100" dir="2700000" algn="tl">
                  <a:srgbClr val="000000"/>
                </a:outerShdw>
              </a:effectLst>
            </a:endParaRPr>
          </a:p>
          <a:p>
            <a:pPr marL="342900" indent="-342900">
              <a:spcBef>
                <a:spcPct val="20000"/>
              </a:spcBef>
              <a:buClr>
                <a:schemeClr val="tx2"/>
              </a:buClr>
              <a:buSzPct val="75000"/>
              <a:buFont typeface="Wingdings" pitchFamily="2" charset="2"/>
              <a:buChar char="n"/>
              <a:defRPr/>
            </a:pPr>
            <a:r>
              <a:rPr lang="sk-SK" dirty="0" smtClean="0">
                <a:effectLst>
                  <a:outerShdw blurRad="38100" dist="38100" dir="2700000" algn="tl">
                    <a:srgbClr val="000000"/>
                  </a:outerShdw>
                </a:effectLst>
                <a:cs typeface="Arial" charset="0"/>
              </a:rPr>
              <a:t>hardvérové spracovanie grafických operácií</a:t>
            </a:r>
            <a:endParaRPr lang="sk-SK" dirty="0">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ChangeArrowheads="1"/>
          </p:cNvSpPr>
          <p:nvPr/>
        </p:nvSpPr>
        <p:spPr bwMode="auto">
          <a:xfrm>
            <a:off x="1219200" y="1556792"/>
            <a:ext cx="7772400" cy="1711325"/>
          </a:xfrm>
          <a:prstGeom prst="rect">
            <a:avLst/>
          </a:prstGeom>
          <a:noFill/>
          <a:ln w="9525">
            <a:noFill/>
            <a:miter lim="800000"/>
            <a:headEnd/>
            <a:tailEnd/>
          </a:ln>
          <a:effectLst/>
        </p:spPr>
        <p:txBody>
          <a:bodyPr/>
          <a:lstStyle/>
          <a:p>
            <a:pPr marL="342900" indent="-342900">
              <a:spcBef>
                <a:spcPct val="20000"/>
              </a:spcBef>
              <a:buClr>
                <a:schemeClr val="tx2"/>
              </a:buClr>
              <a:buSzPct val="75000"/>
              <a:buFont typeface="Wingdings" pitchFamily="2" charset="2"/>
              <a:buChar char="n"/>
              <a:defRPr/>
            </a:pPr>
            <a:r>
              <a:rPr lang="sk-SK" dirty="0" err="1" smtClean="0">
                <a:effectLst>
                  <a:outerShdw blurRad="38100" dist="38100" dir="2700000" algn="tl">
                    <a:srgbClr val="000000"/>
                  </a:outerShdw>
                </a:effectLst>
                <a:cs typeface="Arial" charset="0"/>
              </a:rPr>
              <a:t>cache</a:t>
            </a:r>
            <a:r>
              <a:rPr lang="sk-SK" dirty="0" smtClean="0">
                <a:effectLst>
                  <a:outerShdw blurRad="38100" dist="38100" dir="2700000" algn="tl">
                    <a:srgbClr val="000000"/>
                  </a:outerShdw>
                </a:effectLst>
                <a:cs typeface="Arial" charset="0"/>
              </a:rPr>
              <a:t> pamäť</a:t>
            </a:r>
            <a:endParaRPr lang="sk-SK" dirty="0" smtClean="0">
              <a:effectLst>
                <a:outerShdw blurRad="38100" dist="38100" dir="2700000" algn="tl">
                  <a:srgbClr val="000000"/>
                </a:outerShdw>
              </a:effectLst>
            </a:endParaRPr>
          </a:p>
          <a:p>
            <a:pPr marL="342900" indent="-342900">
              <a:spcBef>
                <a:spcPct val="20000"/>
              </a:spcBef>
              <a:buClr>
                <a:schemeClr val="tx2"/>
              </a:buClr>
              <a:buSzPct val="75000"/>
              <a:buFont typeface="Wingdings" pitchFamily="2" charset="2"/>
              <a:buChar char="n"/>
              <a:defRPr/>
            </a:pPr>
            <a:r>
              <a:rPr lang="sk-SK" dirty="0" smtClean="0">
                <a:effectLst>
                  <a:outerShdw blurRad="38100" dist="38100" dir="2700000" algn="tl">
                    <a:srgbClr val="000000"/>
                  </a:outerShdw>
                </a:effectLst>
                <a:cs typeface="Arial" charset="0"/>
              </a:rPr>
              <a:t>prúdové </a:t>
            </a:r>
            <a:r>
              <a:rPr lang="sk-SK" dirty="0">
                <a:effectLst>
                  <a:outerShdw blurRad="38100" dist="38100" dir="2700000" algn="tl">
                    <a:srgbClr val="000000"/>
                  </a:outerShdw>
                </a:effectLst>
                <a:cs typeface="Arial" charset="0"/>
              </a:rPr>
              <a:t>spracovanie inštrukcií</a:t>
            </a:r>
            <a:endParaRPr lang="sk-SK" dirty="0">
              <a:effectLst>
                <a:outerShdw blurRad="38100" dist="38100" dir="2700000" algn="tl">
                  <a:srgbClr val="000000"/>
                </a:outerShdw>
              </a:effectLst>
            </a:endParaRPr>
          </a:p>
          <a:p>
            <a:pPr marL="342900" indent="-342900">
              <a:spcBef>
                <a:spcPct val="20000"/>
              </a:spcBef>
              <a:buClr>
                <a:schemeClr val="tx2"/>
              </a:buClr>
              <a:buSzPct val="75000"/>
              <a:buFont typeface="Wingdings" pitchFamily="2" charset="2"/>
              <a:buChar char="n"/>
              <a:defRPr/>
            </a:pPr>
            <a:r>
              <a:rPr lang="sk-SK" dirty="0" smtClean="0">
                <a:effectLst>
                  <a:outerShdw blurRad="38100" dist="38100" dir="2700000" algn="tl">
                    <a:srgbClr val="000000"/>
                  </a:outerShdw>
                </a:effectLst>
                <a:cs typeface="Arial" charset="0"/>
              </a:rPr>
              <a:t>dynamické </a:t>
            </a:r>
            <a:r>
              <a:rPr lang="sk-SK" dirty="0">
                <a:effectLst>
                  <a:outerShdw blurRad="38100" dist="38100" dir="2700000" algn="tl">
                    <a:srgbClr val="000000"/>
                  </a:outerShdw>
                </a:effectLst>
                <a:cs typeface="Arial" charset="0"/>
              </a:rPr>
              <a:t>spracovanie inštrukcií</a:t>
            </a:r>
            <a:endParaRPr lang="sk-SK" dirty="0">
              <a:effectLst>
                <a:outerShdw blurRad="38100" dist="38100" dir="2700000" algn="tl">
                  <a:srgbClr val="000000"/>
                </a:outerShdw>
              </a:effectLst>
            </a:endParaRPr>
          </a:p>
          <a:p>
            <a:pPr marL="342900" indent="-342900">
              <a:spcBef>
                <a:spcPct val="20000"/>
              </a:spcBef>
              <a:buClr>
                <a:schemeClr val="tx2"/>
              </a:buClr>
              <a:buSzPct val="75000"/>
              <a:buFont typeface="Wingdings" pitchFamily="2" charset="2"/>
              <a:buChar char="n"/>
              <a:defRPr/>
            </a:pPr>
            <a:r>
              <a:rPr lang="sk-SK" dirty="0">
                <a:effectLst>
                  <a:outerShdw blurRad="38100" dist="38100" dir="2700000" algn="tl">
                    <a:srgbClr val="000000"/>
                  </a:outerShdw>
                </a:effectLst>
                <a:cs typeface="Arial" charset="0"/>
              </a:rPr>
              <a:t>technológia SIMD </a:t>
            </a:r>
            <a:r>
              <a:rPr lang="sk-SK" dirty="0">
                <a:effectLst>
                  <a:outerShdw blurRad="38100" dist="38100" dir="2700000" algn="tl">
                    <a:srgbClr val="000000"/>
                  </a:outerShdw>
                </a:effectLst>
              </a:rPr>
              <a:t>(</a:t>
            </a:r>
            <a:r>
              <a:rPr lang="sk-SK" dirty="0">
                <a:effectLst>
                  <a:outerShdw blurRad="38100" dist="38100" dir="2700000" algn="tl">
                    <a:srgbClr val="000000"/>
                  </a:outerShdw>
                </a:effectLst>
                <a:cs typeface="Arial" charset="0"/>
              </a:rPr>
              <a:t>Single </a:t>
            </a:r>
            <a:r>
              <a:rPr lang="sk-SK" dirty="0" err="1">
                <a:effectLst>
                  <a:outerShdw blurRad="38100" dist="38100" dir="2700000" algn="tl">
                    <a:srgbClr val="000000"/>
                  </a:outerShdw>
                </a:effectLst>
                <a:cs typeface="Arial" charset="0"/>
              </a:rPr>
              <a:t>Instruction</a:t>
            </a:r>
            <a:r>
              <a:rPr lang="sk-SK" dirty="0">
                <a:effectLst>
                  <a:outerShdw blurRad="38100" dist="38100" dir="2700000" algn="tl">
                    <a:srgbClr val="000000"/>
                  </a:outerShdw>
                </a:effectLst>
                <a:cs typeface="Arial" charset="0"/>
              </a:rPr>
              <a:t> </a:t>
            </a:r>
            <a:r>
              <a:rPr lang="sk-SK" dirty="0" err="1">
                <a:effectLst>
                  <a:outerShdw blurRad="38100" dist="38100" dir="2700000" algn="tl">
                    <a:srgbClr val="000000"/>
                  </a:outerShdw>
                </a:effectLst>
                <a:cs typeface="Arial" charset="0"/>
              </a:rPr>
              <a:t>Multiple</a:t>
            </a:r>
            <a:r>
              <a:rPr lang="sk-SK" dirty="0">
                <a:effectLst>
                  <a:outerShdw blurRad="38100" dist="38100" dir="2700000" algn="tl">
                    <a:srgbClr val="000000"/>
                  </a:outerShdw>
                </a:effectLst>
                <a:cs typeface="Arial" charset="0"/>
              </a:rPr>
              <a:t> </a:t>
            </a:r>
            <a:r>
              <a:rPr lang="sk-SK" dirty="0" err="1">
                <a:effectLst>
                  <a:outerShdw blurRad="38100" dist="38100" dir="2700000" algn="tl">
                    <a:srgbClr val="000000"/>
                  </a:outerShdw>
                </a:effectLst>
                <a:cs typeface="Arial" charset="0"/>
              </a:rPr>
              <a:t>Data</a:t>
            </a:r>
            <a:r>
              <a:rPr lang="sk-SK" dirty="0">
                <a:effectLst>
                  <a:outerShdw blurRad="38100" dist="38100" dir="2700000" algn="tl">
                    <a:srgbClr val="000000"/>
                  </a:outerShdw>
                </a:effectLst>
                <a:cs typeface="Arial" charset="0"/>
              </a:rPr>
              <a:t>)</a:t>
            </a:r>
          </a:p>
        </p:txBody>
      </p:sp>
      <p:sp>
        <p:nvSpPr>
          <p:cNvPr id="143364" name="Text Box 4"/>
          <p:cNvSpPr txBox="1">
            <a:spLocks noChangeArrowheads="1"/>
          </p:cNvSpPr>
          <p:nvPr/>
        </p:nvSpPr>
        <p:spPr bwMode="auto">
          <a:xfrm>
            <a:off x="1219200" y="404664"/>
            <a:ext cx="7924800" cy="1066800"/>
          </a:xfrm>
          <a:prstGeom prst="rect">
            <a:avLst/>
          </a:prstGeom>
          <a:noFill/>
          <a:ln w="9525">
            <a:noFill/>
            <a:miter lim="800000"/>
            <a:headEnd/>
            <a:tailEnd/>
          </a:ln>
          <a:effectLst/>
        </p:spPr>
        <p:txBody>
          <a:bodyPr>
            <a:spAutoFit/>
          </a:bodyPr>
          <a:lstStyle/>
          <a:p>
            <a:pPr>
              <a:spcBef>
                <a:spcPct val="50000"/>
              </a:spcBef>
              <a:defRPr/>
            </a:pPr>
            <a:r>
              <a:rPr lang="sk-SK" sz="3200" dirty="0">
                <a:solidFill>
                  <a:schemeClr val="tx2">
                    <a:lumMod val="40000"/>
                    <a:lumOff val="60000"/>
                  </a:schemeClr>
                </a:solidFill>
                <a:effectLst>
                  <a:outerShdw blurRad="38100" dist="38100" dir="2700000" algn="tl">
                    <a:srgbClr val="000000"/>
                  </a:outerShdw>
                </a:effectLst>
              </a:rPr>
              <a:t>Význačné rysy architektúry súčasných </a:t>
            </a:r>
            <a:r>
              <a:rPr lang="sk-SK" sz="3200" dirty="0" smtClean="0">
                <a:solidFill>
                  <a:schemeClr val="tx2">
                    <a:lumMod val="40000"/>
                    <a:lumOff val="60000"/>
                  </a:schemeClr>
                </a:solidFill>
                <a:effectLst>
                  <a:outerShdw blurRad="38100" dist="38100" dir="2700000" algn="tl">
                    <a:srgbClr val="000000"/>
                  </a:outerShdw>
                </a:effectLst>
              </a:rPr>
              <a:t>procesorov</a:t>
            </a:r>
            <a:endParaRPr lang="sk-SK" sz="3200" dirty="0">
              <a:solidFill>
                <a:schemeClr val="tx2">
                  <a:lumMod val="40000"/>
                  <a:lumOff val="60000"/>
                </a:schemeClr>
              </a:solidFill>
              <a:effectLst>
                <a:outerShdw blurRad="38100" dist="38100" dir="2700000" algn="tl">
                  <a:srgbClr val="000000"/>
                </a:outerShdw>
              </a:effectLst>
            </a:endParaRPr>
          </a:p>
        </p:txBody>
      </p:sp>
      <p:sp>
        <p:nvSpPr>
          <p:cNvPr id="143366" name="Text Box 6"/>
          <p:cNvSpPr txBox="1">
            <a:spLocks noChangeArrowheads="1"/>
          </p:cNvSpPr>
          <p:nvPr/>
        </p:nvSpPr>
        <p:spPr bwMode="auto">
          <a:xfrm>
            <a:off x="1219200" y="3573016"/>
            <a:ext cx="7696200" cy="1384995"/>
          </a:xfrm>
          <a:prstGeom prst="rect">
            <a:avLst/>
          </a:prstGeom>
          <a:noFill/>
          <a:ln w="9525">
            <a:noFill/>
            <a:miter lim="800000"/>
            <a:headEnd/>
            <a:tailEnd/>
          </a:ln>
          <a:effectLst/>
        </p:spPr>
        <p:txBody>
          <a:bodyPr>
            <a:spAutoFit/>
          </a:bodyPr>
          <a:lstStyle/>
          <a:p>
            <a:pPr>
              <a:spcBef>
                <a:spcPct val="50000"/>
              </a:spcBef>
              <a:defRPr/>
            </a:pPr>
            <a:r>
              <a:rPr lang="sk-SK" dirty="0">
                <a:effectLst>
                  <a:outerShdw blurRad="38100" dist="38100" dir="2700000" algn="tl">
                    <a:srgbClr val="000000"/>
                  </a:outerShdw>
                </a:effectLst>
              </a:rPr>
              <a:t>Cieľ nových technológií: </a:t>
            </a:r>
            <a:endParaRPr lang="sk-SK" dirty="0" smtClean="0">
              <a:effectLst>
                <a:outerShdw blurRad="38100" dist="38100" dir="2700000" algn="tl">
                  <a:srgbClr val="000000"/>
                </a:outerShdw>
              </a:effectLst>
            </a:endParaRPr>
          </a:p>
          <a:p>
            <a:pPr>
              <a:spcBef>
                <a:spcPct val="50000"/>
              </a:spcBef>
              <a:defRPr/>
            </a:pPr>
            <a:r>
              <a:rPr lang="sk-SK" dirty="0" smtClean="0">
                <a:effectLst>
                  <a:outerShdw blurRad="38100" dist="38100" dir="2700000" algn="tl">
                    <a:srgbClr val="000000"/>
                  </a:outerShdw>
                </a:effectLst>
              </a:rPr>
              <a:t>Zvýšiť </a:t>
            </a:r>
            <a:r>
              <a:rPr lang="sk-SK" dirty="0">
                <a:effectLst>
                  <a:outerShdw blurRad="38100" dist="38100" dir="2700000" algn="tl">
                    <a:srgbClr val="000000"/>
                  </a:outerShdw>
                </a:effectLst>
              </a:rPr>
              <a:t>rýchlosť vykonávania programu pomocou súbežného spracovania inštrukcií (paralelizmu).</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10" name="Text Box 5"/>
          <p:cNvSpPr txBox="1">
            <a:spLocks noChangeArrowheads="1"/>
          </p:cNvSpPr>
          <p:nvPr/>
        </p:nvSpPr>
        <p:spPr bwMode="auto">
          <a:xfrm>
            <a:off x="6300192" y="980728"/>
            <a:ext cx="2514601" cy="979069"/>
          </a:xfrm>
          <a:prstGeom prst="rect">
            <a:avLst/>
          </a:prstGeom>
          <a:solidFill>
            <a:schemeClr val="tx2">
              <a:lumMod val="40000"/>
              <a:lumOff val="60000"/>
            </a:schemeClr>
          </a:solidFill>
          <a:ln w="9525">
            <a:solidFill>
              <a:schemeClr val="bg2"/>
            </a:solidFill>
            <a:miter lim="800000"/>
            <a:headEnd/>
            <a:tailEnd/>
          </a:ln>
        </p:spPr>
        <p:txBody>
          <a:bodyPr tIns="180000" bIns="180000" anchor="ctr" anchorCtr="1">
            <a:spAutoFit/>
          </a:bodyPr>
          <a:lstStyle/>
          <a:p>
            <a:pPr algn="ctr">
              <a:spcBef>
                <a:spcPts val="0"/>
              </a:spcBef>
            </a:pPr>
            <a:r>
              <a:rPr lang="en-US" sz="2000" smtClean="0">
                <a:solidFill>
                  <a:schemeClr val="bg2"/>
                </a:solidFill>
                <a:effectLst/>
              </a:rPr>
              <a:t>L2 Cache</a:t>
            </a:r>
          </a:p>
          <a:p>
            <a:pPr algn="ctr">
              <a:spcBef>
                <a:spcPts val="0"/>
              </a:spcBef>
            </a:pPr>
            <a:r>
              <a:rPr lang="en-US" sz="2000" smtClean="0">
                <a:solidFill>
                  <a:schemeClr val="bg2"/>
                </a:solidFill>
                <a:effectLst/>
              </a:rPr>
              <a:t>(256 KB)</a:t>
            </a:r>
            <a:endParaRPr lang="en-US" sz="2000">
              <a:solidFill>
                <a:schemeClr val="bg2"/>
              </a:solidFill>
              <a:effectLst/>
            </a:endParaRPr>
          </a:p>
        </p:txBody>
      </p:sp>
      <p:sp>
        <p:nvSpPr>
          <p:cNvPr id="21511" name="Text Box 6"/>
          <p:cNvSpPr txBox="1">
            <a:spLocks noChangeArrowheads="1"/>
          </p:cNvSpPr>
          <p:nvPr/>
        </p:nvSpPr>
        <p:spPr bwMode="auto">
          <a:xfrm>
            <a:off x="251520" y="994048"/>
            <a:ext cx="2743200" cy="979069"/>
          </a:xfrm>
          <a:prstGeom prst="rect">
            <a:avLst/>
          </a:prstGeom>
          <a:solidFill>
            <a:schemeClr val="tx2">
              <a:lumMod val="40000"/>
              <a:lumOff val="60000"/>
            </a:schemeClr>
          </a:solidFill>
          <a:ln w="9525">
            <a:solidFill>
              <a:schemeClr val="bg2"/>
            </a:solidFill>
            <a:miter lim="800000"/>
            <a:headEnd/>
            <a:tailEnd/>
          </a:ln>
        </p:spPr>
        <p:txBody>
          <a:bodyPr tIns="180000" bIns="180000" anchor="ctr" anchorCtr="1">
            <a:spAutoFit/>
          </a:bodyPr>
          <a:lstStyle/>
          <a:p>
            <a:pPr>
              <a:spcBef>
                <a:spcPts val="0"/>
              </a:spcBef>
            </a:pPr>
            <a:r>
              <a:rPr lang="en-US" sz="2000" smtClean="0">
                <a:solidFill>
                  <a:schemeClr val="bg2"/>
                </a:solidFill>
                <a:effectLst/>
              </a:rPr>
              <a:t>L1 Instruction Cache</a:t>
            </a:r>
          </a:p>
          <a:p>
            <a:pPr algn="ctr">
              <a:spcBef>
                <a:spcPts val="0"/>
              </a:spcBef>
            </a:pPr>
            <a:r>
              <a:rPr lang="en-US" sz="2000" smtClean="0">
                <a:solidFill>
                  <a:schemeClr val="bg2"/>
                </a:solidFill>
                <a:effectLst/>
              </a:rPr>
              <a:t>(32 KB)</a:t>
            </a:r>
            <a:endParaRPr lang="en-US" sz="2000">
              <a:solidFill>
                <a:schemeClr val="bg2"/>
              </a:solidFill>
              <a:effectLst/>
            </a:endParaRPr>
          </a:p>
        </p:txBody>
      </p:sp>
      <p:sp>
        <p:nvSpPr>
          <p:cNvPr id="21512" name="Text Box 7"/>
          <p:cNvSpPr txBox="1">
            <a:spLocks noChangeArrowheads="1"/>
          </p:cNvSpPr>
          <p:nvPr/>
        </p:nvSpPr>
        <p:spPr bwMode="auto">
          <a:xfrm>
            <a:off x="251520" y="2348880"/>
            <a:ext cx="2743200" cy="648072"/>
          </a:xfrm>
          <a:prstGeom prst="rect">
            <a:avLst/>
          </a:prstGeom>
          <a:solidFill>
            <a:schemeClr val="tx1"/>
          </a:solidFill>
          <a:ln w="9525">
            <a:solidFill>
              <a:schemeClr val="bg2"/>
            </a:solidFill>
            <a:miter lim="800000"/>
            <a:headEnd/>
            <a:tailEnd/>
          </a:ln>
        </p:spPr>
        <p:txBody>
          <a:bodyPr wrap="square" tIns="36000" bIns="36000" anchor="ctr" anchorCtr="1">
            <a:noAutofit/>
          </a:bodyPr>
          <a:lstStyle/>
          <a:p>
            <a:r>
              <a:rPr lang="en-US" sz="2000" smtClean="0">
                <a:solidFill>
                  <a:schemeClr val="bg2"/>
                </a:solidFill>
                <a:effectLst/>
              </a:rPr>
              <a:t>Pre-decode</a:t>
            </a:r>
          </a:p>
        </p:txBody>
      </p:sp>
      <p:sp>
        <p:nvSpPr>
          <p:cNvPr id="21513" name="Text Box 9"/>
          <p:cNvSpPr txBox="1">
            <a:spLocks noChangeArrowheads="1"/>
          </p:cNvSpPr>
          <p:nvPr/>
        </p:nvSpPr>
        <p:spPr bwMode="auto">
          <a:xfrm>
            <a:off x="251520" y="3429000"/>
            <a:ext cx="2743200" cy="673100"/>
          </a:xfrm>
          <a:prstGeom prst="rect">
            <a:avLst/>
          </a:prstGeom>
          <a:solidFill>
            <a:schemeClr val="tx1"/>
          </a:solidFill>
          <a:ln w="9525">
            <a:solidFill>
              <a:schemeClr val="bg2"/>
            </a:solidFill>
            <a:miter lim="800000"/>
            <a:headEnd/>
            <a:tailEnd/>
          </a:ln>
        </p:spPr>
        <p:txBody>
          <a:bodyPr tIns="180000" bIns="180000" anchor="ctr" anchorCtr="1">
            <a:spAutoFit/>
          </a:bodyPr>
          <a:lstStyle/>
          <a:p>
            <a:pPr>
              <a:spcBef>
                <a:spcPct val="50000"/>
              </a:spcBef>
            </a:pPr>
            <a:r>
              <a:rPr lang="en-US" sz="2000" smtClean="0">
                <a:solidFill>
                  <a:schemeClr val="bg2"/>
                </a:solidFill>
                <a:effectLst/>
              </a:rPr>
              <a:t>Instruction Queue</a:t>
            </a:r>
            <a:endParaRPr lang="en-US" sz="2000">
              <a:solidFill>
                <a:schemeClr val="bg2"/>
              </a:solidFill>
              <a:effectLst/>
            </a:endParaRPr>
          </a:p>
        </p:txBody>
      </p:sp>
      <p:sp>
        <p:nvSpPr>
          <p:cNvPr id="21514" name="Text Box 10"/>
          <p:cNvSpPr txBox="1">
            <a:spLocks noChangeArrowheads="1"/>
          </p:cNvSpPr>
          <p:nvPr/>
        </p:nvSpPr>
        <p:spPr bwMode="auto">
          <a:xfrm>
            <a:off x="251520" y="4499993"/>
            <a:ext cx="2729880" cy="673100"/>
          </a:xfrm>
          <a:prstGeom prst="rect">
            <a:avLst/>
          </a:prstGeom>
          <a:solidFill>
            <a:schemeClr val="tx1"/>
          </a:solidFill>
          <a:ln w="9525">
            <a:solidFill>
              <a:schemeClr val="bg2"/>
            </a:solidFill>
            <a:miter lim="800000"/>
            <a:headEnd/>
            <a:tailEnd/>
          </a:ln>
        </p:spPr>
        <p:txBody>
          <a:bodyPr wrap="square" tIns="180000" bIns="180000" anchor="ctr" anchorCtr="1">
            <a:spAutoFit/>
          </a:bodyPr>
          <a:lstStyle/>
          <a:p>
            <a:pPr>
              <a:spcBef>
                <a:spcPct val="50000"/>
              </a:spcBef>
            </a:pPr>
            <a:r>
              <a:rPr lang="en-US" sz="2000" smtClean="0">
                <a:solidFill>
                  <a:schemeClr val="bg2"/>
                </a:solidFill>
                <a:effectLst/>
              </a:rPr>
              <a:t>4 decoders</a:t>
            </a:r>
            <a:endParaRPr lang="en-US" sz="2000">
              <a:solidFill>
                <a:schemeClr val="bg2"/>
              </a:solidFill>
              <a:effectLst/>
            </a:endParaRPr>
          </a:p>
        </p:txBody>
      </p:sp>
      <p:sp>
        <p:nvSpPr>
          <p:cNvPr id="21515" name="Text Box 11"/>
          <p:cNvSpPr txBox="1">
            <a:spLocks noChangeArrowheads="1"/>
          </p:cNvSpPr>
          <p:nvPr/>
        </p:nvSpPr>
        <p:spPr bwMode="auto">
          <a:xfrm>
            <a:off x="2987824" y="5362760"/>
            <a:ext cx="3168352" cy="1286845"/>
          </a:xfrm>
          <a:prstGeom prst="rect">
            <a:avLst/>
          </a:prstGeom>
          <a:solidFill>
            <a:schemeClr val="tx2">
              <a:lumMod val="40000"/>
              <a:lumOff val="60000"/>
            </a:schemeClr>
          </a:solidFill>
          <a:ln w="9525">
            <a:solidFill>
              <a:schemeClr val="bg2"/>
            </a:solidFill>
            <a:miter lim="800000"/>
            <a:headEnd/>
            <a:tailEnd/>
          </a:ln>
        </p:spPr>
        <p:txBody>
          <a:bodyPr wrap="square" tIns="180000" bIns="180000" anchor="ctr" anchorCtr="1">
            <a:spAutoFit/>
          </a:bodyPr>
          <a:lstStyle/>
          <a:p>
            <a:pPr algn="ctr">
              <a:spcBef>
                <a:spcPct val="50000"/>
              </a:spcBef>
            </a:pPr>
            <a:r>
              <a:rPr lang="en-US" sz="2000" dirty="0" smtClean="0">
                <a:solidFill>
                  <a:schemeClr val="bg2"/>
                </a:solidFill>
                <a:effectLst/>
              </a:rPr>
              <a:t> L0 Instruction Cache (1500 </a:t>
            </a:r>
            <a:r>
              <a:rPr lang="en-US" sz="2000" b="1" dirty="0" smtClean="0">
                <a:solidFill>
                  <a:schemeClr val="bg2"/>
                </a:solidFill>
                <a:effectLst/>
                <a:sym typeface="Symbol" pitchFamily="18" charset="2"/>
              </a:rPr>
              <a:t></a:t>
            </a:r>
            <a:r>
              <a:rPr lang="en-US" sz="2000" dirty="0" smtClean="0">
                <a:solidFill>
                  <a:schemeClr val="bg2"/>
                </a:solidFill>
                <a:effectLst/>
                <a:sym typeface="Symbol" pitchFamily="18" charset="2"/>
              </a:rPr>
              <a:t>ops – </a:t>
            </a:r>
            <a:r>
              <a:rPr lang="en-US" sz="2000" dirty="0" err="1" smtClean="0">
                <a:solidFill>
                  <a:schemeClr val="bg2"/>
                </a:solidFill>
                <a:effectLst/>
                <a:sym typeface="Symbol" pitchFamily="18" charset="2"/>
              </a:rPr>
              <a:t>mikrooperácii</a:t>
            </a:r>
            <a:r>
              <a:rPr lang="en-US" sz="2000" dirty="0" smtClean="0">
                <a:solidFill>
                  <a:schemeClr val="bg2"/>
                </a:solidFill>
                <a:effectLst/>
                <a:sym typeface="Symbol" pitchFamily="18" charset="2"/>
              </a:rPr>
              <a:t> </a:t>
            </a:r>
            <a:r>
              <a:rPr lang="en-US" sz="2000" dirty="0" err="1" smtClean="0">
                <a:solidFill>
                  <a:schemeClr val="bg2"/>
                </a:solidFill>
                <a:effectLst/>
                <a:sym typeface="Symbol" pitchFamily="18" charset="2"/>
              </a:rPr>
              <a:t>za</a:t>
            </a:r>
            <a:r>
              <a:rPr lang="en-US" sz="2000" dirty="0" smtClean="0">
                <a:solidFill>
                  <a:schemeClr val="bg2"/>
                </a:solidFill>
                <a:effectLst/>
                <a:sym typeface="Symbol" pitchFamily="18" charset="2"/>
              </a:rPr>
              <a:t> </a:t>
            </a:r>
            <a:r>
              <a:rPr lang="en-US" sz="2000" dirty="0" err="1" smtClean="0">
                <a:solidFill>
                  <a:schemeClr val="bg2"/>
                </a:solidFill>
                <a:effectLst/>
                <a:sym typeface="Symbol" pitchFamily="18" charset="2"/>
              </a:rPr>
              <a:t>sekundu</a:t>
            </a:r>
            <a:r>
              <a:rPr lang="en-US" sz="2000" dirty="0" smtClean="0">
                <a:solidFill>
                  <a:schemeClr val="bg2"/>
                </a:solidFill>
                <a:effectLst/>
                <a:sym typeface="Symbol" pitchFamily="18" charset="2"/>
              </a:rPr>
              <a:t>)</a:t>
            </a:r>
            <a:endParaRPr lang="en-US" sz="2000" dirty="0">
              <a:solidFill>
                <a:schemeClr val="bg2"/>
              </a:solidFill>
              <a:effectLst/>
            </a:endParaRPr>
          </a:p>
        </p:txBody>
      </p:sp>
      <p:sp>
        <p:nvSpPr>
          <p:cNvPr id="21516" name="Text Box 12"/>
          <p:cNvSpPr txBox="1">
            <a:spLocks noChangeArrowheads="1"/>
          </p:cNvSpPr>
          <p:nvPr/>
        </p:nvSpPr>
        <p:spPr bwMode="auto">
          <a:xfrm>
            <a:off x="6307832" y="5638800"/>
            <a:ext cx="2590800" cy="673100"/>
          </a:xfrm>
          <a:prstGeom prst="rect">
            <a:avLst/>
          </a:prstGeom>
          <a:solidFill>
            <a:schemeClr val="tx1"/>
          </a:solidFill>
          <a:ln w="9525">
            <a:solidFill>
              <a:schemeClr val="bg2"/>
            </a:solidFill>
            <a:miter lim="800000"/>
            <a:headEnd/>
            <a:tailEnd/>
          </a:ln>
        </p:spPr>
        <p:txBody>
          <a:bodyPr tIns="180000" bIns="180000" anchor="ctr" anchorCtr="1">
            <a:spAutoFit/>
          </a:bodyPr>
          <a:lstStyle/>
          <a:p>
            <a:pPr>
              <a:spcBef>
                <a:spcPct val="50000"/>
              </a:spcBef>
            </a:pPr>
            <a:r>
              <a:rPr lang="en-US" sz="2000" smtClean="0">
                <a:solidFill>
                  <a:schemeClr val="bg2"/>
                </a:solidFill>
                <a:effectLst/>
              </a:rPr>
              <a:t>Out-of-Order Unit</a:t>
            </a:r>
            <a:endParaRPr lang="en-US" sz="2000">
              <a:solidFill>
                <a:schemeClr val="bg2"/>
              </a:solidFill>
              <a:effectLst/>
            </a:endParaRPr>
          </a:p>
        </p:txBody>
      </p:sp>
      <p:sp>
        <p:nvSpPr>
          <p:cNvPr id="21517" name="Text Box 13"/>
          <p:cNvSpPr txBox="1">
            <a:spLocks noChangeArrowheads="1"/>
          </p:cNvSpPr>
          <p:nvPr/>
        </p:nvSpPr>
        <p:spPr bwMode="auto">
          <a:xfrm>
            <a:off x="6307832" y="4267200"/>
            <a:ext cx="2590800" cy="673100"/>
          </a:xfrm>
          <a:prstGeom prst="rect">
            <a:avLst/>
          </a:prstGeom>
          <a:solidFill>
            <a:schemeClr val="tx1"/>
          </a:solidFill>
          <a:ln w="9525">
            <a:solidFill>
              <a:schemeClr val="bg2"/>
            </a:solidFill>
            <a:miter lim="800000"/>
            <a:headEnd/>
            <a:tailEnd/>
          </a:ln>
        </p:spPr>
        <p:txBody>
          <a:bodyPr tIns="180000" bIns="180000" anchor="ctr" anchorCtr="1">
            <a:spAutoFit/>
          </a:bodyPr>
          <a:lstStyle/>
          <a:p>
            <a:pPr>
              <a:spcBef>
                <a:spcPct val="50000"/>
              </a:spcBef>
            </a:pPr>
            <a:r>
              <a:rPr lang="en-US" sz="2000" smtClean="0">
                <a:solidFill>
                  <a:schemeClr val="bg2"/>
                </a:solidFill>
                <a:effectLst/>
              </a:rPr>
              <a:t>Execution Units</a:t>
            </a:r>
            <a:endParaRPr lang="en-US" sz="2000">
              <a:solidFill>
                <a:schemeClr val="bg2"/>
              </a:solidFill>
              <a:effectLst/>
            </a:endParaRPr>
          </a:p>
        </p:txBody>
      </p:sp>
      <p:sp>
        <p:nvSpPr>
          <p:cNvPr id="21518" name="Text Box 14"/>
          <p:cNvSpPr txBox="1">
            <a:spLocks noChangeArrowheads="1"/>
          </p:cNvSpPr>
          <p:nvPr/>
        </p:nvSpPr>
        <p:spPr bwMode="auto">
          <a:xfrm>
            <a:off x="6300192" y="2420888"/>
            <a:ext cx="2590800" cy="979069"/>
          </a:xfrm>
          <a:prstGeom prst="rect">
            <a:avLst/>
          </a:prstGeom>
          <a:solidFill>
            <a:schemeClr val="tx2">
              <a:lumMod val="40000"/>
              <a:lumOff val="60000"/>
            </a:schemeClr>
          </a:solidFill>
          <a:ln w="9525">
            <a:solidFill>
              <a:schemeClr val="bg2"/>
            </a:solidFill>
            <a:miter lim="800000"/>
            <a:headEnd/>
            <a:tailEnd/>
          </a:ln>
        </p:spPr>
        <p:txBody>
          <a:bodyPr wrap="square" tIns="180000" bIns="180000" anchor="ctr" anchorCtr="1">
            <a:spAutoFit/>
          </a:bodyPr>
          <a:lstStyle/>
          <a:p>
            <a:pPr algn="ctr">
              <a:spcBef>
                <a:spcPts val="0"/>
              </a:spcBef>
            </a:pPr>
            <a:r>
              <a:rPr lang="en-US" sz="2000" smtClean="0">
                <a:solidFill>
                  <a:schemeClr val="bg2"/>
                </a:solidFill>
                <a:effectLst/>
              </a:rPr>
              <a:t>L1 Data Cache</a:t>
            </a:r>
          </a:p>
          <a:p>
            <a:pPr algn="ctr">
              <a:spcBef>
                <a:spcPts val="0"/>
              </a:spcBef>
            </a:pPr>
            <a:r>
              <a:rPr lang="en-US" sz="2000" smtClean="0">
                <a:solidFill>
                  <a:schemeClr val="bg2"/>
                </a:solidFill>
                <a:effectLst/>
              </a:rPr>
              <a:t>(32 KB)</a:t>
            </a:r>
            <a:endParaRPr lang="en-US" sz="2000">
              <a:solidFill>
                <a:schemeClr val="bg2"/>
              </a:solidFill>
              <a:effectLst/>
            </a:endParaRPr>
          </a:p>
        </p:txBody>
      </p:sp>
      <p:sp>
        <p:nvSpPr>
          <p:cNvPr id="145428" name="Line 20"/>
          <p:cNvSpPr>
            <a:spLocks noChangeShapeType="1"/>
          </p:cNvSpPr>
          <p:nvPr/>
        </p:nvSpPr>
        <p:spPr bwMode="auto">
          <a:xfrm flipV="1">
            <a:off x="6084168" y="6021288"/>
            <a:ext cx="216024" cy="0"/>
          </a:xfrm>
          <a:prstGeom prst="line">
            <a:avLst/>
          </a:prstGeom>
          <a:noFill/>
          <a:ln w="22225">
            <a:solidFill>
              <a:schemeClr val="tx1"/>
            </a:solidFill>
            <a:round/>
            <a:headEnd/>
            <a:tailEnd type="stealth" w="lg" len="lg"/>
          </a:ln>
          <a:effectLst/>
        </p:spPr>
        <p:txBody>
          <a:bodyPr wrap="none"/>
          <a:lstStyle/>
          <a:p>
            <a:pPr>
              <a:defRPr/>
            </a:pPr>
            <a:endParaRPr lang="en-US"/>
          </a:p>
        </p:txBody>
      </p:sp>
      <p:sp>
        <p:nvSpPr>
          <p:cNvPr id="145429" name="Line 21"/>
          <p:cNvSpPr>
            <a:spLocks noChangeShapeType="1"/>
          </p:cNvSpPr>
          <p:nvPr/>
        </p:nvSpPr>
        <p:spPr bwMode="auto">
          <a:xfrm flipV="1">
            <a:off x="7603232" y="4953000"/>
            <a:ext cx="0" cy="685800"/>
          </a:xfrm>
          <a:prstGeom prst="line">
            <a:avLst/>
          </a:prstGeom>
          <a:noFill/>
          <a:ln w="22225">
            <a:solidFill>
              <a:schemeClr val="tx1"/>
            </a:solidFill>
            <a:round/>
            <a:headEnd type="none" w="lg" len="lg"/>
            <a:tailEnd type="stealth" w="lg" len="lg"/>
          </a:ln>
          <a:effectLst/>
        </p:spPr>
        <p:txBody>
          <a:bodyPr wrap="none"/>
          <a:lstStyle/>
          <a:p>
            <a:pPr>
              <a:defRPr/>
            </a:pPr>
            <a:endParaRPr lang="en-US"/>
          </a:p>
        </p:txBody>
      </p:sp>
      <p:sp>
        <p:nvSpPr>
          <p:cNvPr id="145433" name="Line 25"/>
          <p:cNvSpPr>
            <a:spLocks noChangeShapeType="1"/>
          </p:cNvSpPr>
          <p:nvPr/>
        </p:nvSpPr>
        <p:spPr bwMode="auto">
          <a:xfrm>
            <a:off x="1627659" y="1981200"/>
            <a:ext cx="0" cy="381000"/>
          </a:xfrm>
          <a:prstGeom prst="line">
            <a:avLst/>
          </a:prstGeom>
          <a:noFill/>
          <a:ln w="22225">
            <a:solidFill>
              <a:schemeClr val="tx1"/>
            </a:solidFill>
            <a:round/>
            <a:headEnd/>
            <a:tailEnd type="stealth" w="lg" len="lg"/>
          </a:ln>
          <a:effectLst/>
        </p:spPr>
        <p:txBody>
          <a:bodyPr wrap="none"/>
          <a:lstStyle/>
          <a:p>
            <a:pPr>
              <a:defRPr/>
            </a:pPr>
            <a:endParaRPr lang="en-US"/>
          </a:p>
        </p:txBody>
      </p:sp>
      <p:sp>
        <p:nvSpPr>
          <p:cNvPr id="145434" name="Line 26"/>
          <p:cNvSpPr>
            <a:spLocks noChangeShapeType="1"/>
          </p:cNvSpPr>
          <p:nvPr/>
        </p:nvSpPr>
        <p:spPr bwMode="auto">
          <a:xfrm>
            <a:off x="1627659" y="3048000"/>
            <a:ext cx="0" cy="381000"/>
          </a:xfrm>
          <a:prstGeom prst="line">
            <a:avLst/>
          </a:prstGeom>
          <a:noFill/>
          <a:ln w="22225">
            <a:solidFill>
              <a:schemeClr val="tx1"/>
            </a:solidFill>
            <a:round/>
            <a:headEnd/>
            <a:tailEnd type="stealth" w="lg" len="lg"/>
          </a:ln>
          <a:effectLst/>
        </p:spPr>
        <p:txBody>
          <a:bodyPr wrap="none"/>
          <a:lstStyle/>
          <a:p>
            <a:pPr>
              <a:defRPr/>
            </a:pPr>
            <a:endParaRPr lang="en-US"/>
          </a:p>
        </p:txBody>
      </p:sp>
      <p:sp>
        <p:nvSpPr>
          <p:cNvPr id="145435" name="Line 27"/>
          <p:cNvSpPr>
            <a:spLocks noChangeShapeType="1"/>
          </p:cNvSpPr>
          <p:nvPr/>
        </p:nvSpPr>
        <p:spPr bwMode="auto">
          <a:xfrm>
            <a:off x="1624211" y="4077072"/>
            <a:ext cx="0" cy="432048"/>
          </a:xfrm>
          <a:prstGeom prst="line">
            <a:avLst/>
          </a:prstGeom>
          <a:noFill/>
          <a:ln w="22225">
            <a:solidFill>
              <a:schemeClr val="tx1"/>
            </a:solidFill>
            <a:round/>
            <a:headEnd/>
            <a:tailEnd type="stealth" w="lg" len="lg"/>
          </a:ln>
          <a:effectLst/>
        </p:spPr>
        <p:txBody>
          <a:bodyPr wrap="none"/>
          <a:lstStyle/>
          <a:p>
            <a:pPr>
              <a:defRPr/>
            </a:pPr>
            <a:endParaRPr lang="en-US"/>
          </a:p>
        </p:txBody>
      </p:sp>
      <p:sp>
        <p:nvSpPr>
          <p:cNvPr id="145436" name="Line 28"/>
          <p:cNvSpPr>
            <a:spLocks noChangeShapeType="1"/>
          </p:cNvSpPr>
          <p:nvPr/>
        </p:nvSpPr>
        <p:spPr bwMode="auto">
          <a:xfrm>
            <a:off x="1619672" y="5170512"/>
            <a:ext cx="0" cy="778768"/>
          </a:xfrm>
          <a:prstGeom prst="line">
            <a:avLst/>
          </a:prstGeom>
          <a:noFill/>
          <a:ln w="22225">
            <a:solidFill>
              <a:schemeClr val="tx1"/>
            </a:solidFill>
            <a:round/>
            <a:headEnd/>
            <a:tailEnd type="none" w="lg" len="lg"/>
          </a:ln>
          <a:effectLst/>
        </p:spPr>
        <p:txBody>
          <a:bodyPr wrap="none"/>
          <a:lstStyle/>
          <a:p>
            <a:pPr>
              <a:defRPr/>
            </a:pPr>
            <a:endParaRPr lang="en-US"/>
          </a:p>
        </p:txBody>
      </p:sp>
      <p:sp>
        <p:nvSpPr>
          <p:cNvPr id="145437" name="Line 29"/>
          <p:cNvSpPr>
            <a:spLocks noChangeShapeType="1"/>
          </p:cNvSpPr>
          <p:nvPr/>
        </p:nvSpPr>
        <p:spPr bwMode="auto">
          <a:xfrm>
            <a:off x="7595592" y="1963687"/>
            <a:ext cx="0" cy="457200"/>
          </a:xfrm>
          <a:prstGeom prst="line">
            <a:avLst/>
          </a:prstGeom>
          <a:noFill/>
          <a:ln w="22225">
            <a:solidFill>
              <a:schemeClr val="tx1"/>
            </a:solidFill>
            <a:round/>
            <a:headEnd type="stealth" w="lg" len="lg"/>
            <a:tailEnd type="stealth" w="lg" len="lg"/>
          </a:ln>
          <a:effectLst/>
        </p:spPr>
        <p:txBody>
          <a:bodyPr wrap="none"/>
          <a:lstStyle/>
          <a:p>
            <a:pPr>
              <a:defRPr/>
            </a:pPr>
            <a:endParaRPr lang="en-US"/>
          </a:p>
        </p:txBody>
      </p:sp>
      <p:sp>
        <p:nvSpPr>
          <p:cNvPr id="145438" name="Line 30"/>
          <p:cNvSpPr>
            <a:spLocks noChangeShapeType="1"/>
          </p:cNvSpPr>
          <p:nvPr/>
        </p:nvSpPr>
        <p:spPr bwMode="auto">
          <a:xfrm>
            <a:off x="7596336" y="3429000"/>
            <a:ext cx="0" cy="864095"/>
          </a:xfrm>
          <a:prstGeom prst="line">
            <a:avLst/>
          </a:prstGeom>
          <a:noFill/>
          <a:ln w="22225">
            <a:solidFill>
              <a:schemeClr val="tx1"/>
            </a:solidFill>
            <a:round/>
            <a:headEnd type="stealth" w="lg" len="lg"/>
            <a:tailEnd type="stealth" w="lg" len="lg"/>
          </a:ln>
          <a:effectLst/>
        </p:spPr>
        <p:txBody>
          <a:bodyPr wrap="none"/>
          <a:lstStyle/>
          <a:p>
            <a:pPr>
              <a:defRPr/>
            </a:pPr>
            <a:endParaRPr lang="en-US"/>
          </a:p>
        </p:txBody>
      </p:sp>
      <p:sp>
        <p:nvSpPr>
          <p:cNvPr id="30" name="Rectangle 2"/>
          <p:cNvSpPr txBox="1">
            <a:spLocks noChangeArrowheads="1"/>
          </p:cNvSpPr>
          <p:nvPr/>
        </p:nvSpPr>
        <p:spPr>
          <a:xfrm>
            <a:off x="3192456" y="188640"/>
            <a:ext cx="2759089" cy="584775"/>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k-SK" sz="3200" b="0" i="0" u="none" strike="noStrike" kern="0" cap="none" spc="0" normalizeH="0" baseline="0" noProof="0" dirty="0" smtClean="0">
                <a:ln>
                  <a:noFill/>
                </a:ln>
                <a:solidFill>
                  <a:schemeClr val="tx2">
                    <a:lumMod val="40000"/>
                    <a:lumOff val="60000"/>
                  </a:schemeClr>
                </a:solidFill>
                <a:effectLst>
                  <a:outerShdw blurRad="38100" dist="38100" dir="2700000" algn="tl">
                    <a:srgbClr val="000000"/>
                  </a:outerShdw>
                </a:effectLst>
                <a:uLnTx/>
                <a:uFillTx/>
                <a:latin typeface="+mj-lt"/>
                <a:ea typeface="+mj-ea"/>
                <a:cs typeface="+mj-cs"/>
              </a:rPr>
              <a:t>Jadro </a:t>
            </a:r>
            <a:r>
              <a:rPr kumimoji="0" lang="sk-SK" sz="3200" b="0" i="0" u="none" strike="noStrike" kern="0" cap="none" spc="0" normalizeH="0" baseline="0" noProof="0" dirty="0" err="1" smtClean="0">
                <a:ln>
                  <a:noFill/>
                </a:ln>
                <a:solidFill>
                  <a:schemeClr val="tx2">
                    <a:lumMod val="40000"/>
                    <a:lumOff val="60000"/>
                  </a:schemeClr>
                </a:solidFill>
                <a:effectLst>
                  <a:outerShdw blurRad="38100" dist="38100" dir="2700000" algn="tl">
                    <a:srgbClr val="000000"/>
                  </a:outerShdw>
                </a:effectLst>
                <a:uLnTx/>
                <a:uFillTx/>
                <a:latin typeface="+mj-lt"/>
                <a:ea typeface="+mj-ea"/>
                <a:cs typeface="+mj-cs"/>
              </a:rPr>
              <a:t>Haswell</a:t>
            </a:r>
            <a:endParaRPr kumimoji="0" lang="sk-SK" sz="3200" b="0" i="0" u="none" strike="noStrike" kern="0" cap="none" spc="0" normalizeH="0" baseline="0" noProof="0" dirty="0" smtClean="0">
              <a:ln>
                <a:noFill/>
              </a:ln>
              <a:solidFill>
                <a:schemeClr val="tx2">
                  <a:lumMod val="40000"/>
                  <a:lumOff val="60000"/>
                </a:schemeClr>
              </a:solidFill>
              <a:effectLst>
                <a:outerShdw blurRad="38100" dist="38100" dir="2700000" algn="tl">
                  <a:srgbClr val="000000"/>
                </a:outerShdw>
              </a:effectLst>
              <a:uLnTx/>
              <a:uFillTx/>
              <a:latin typeface="+mj-lt"/>
              <a:ea typeface="+mj-ea"/>
              <a:cs typeface="+mj-cs"/>
            </a:endParaRPr>
          </a:p>
        </p:txBody>
      </p:sp>
      <p:sp>
        <p:nvSpPr>
          <p:cNvPr id="21" name="Line 20"/>
          <p:cNvSpPr>
            <a:spLocks noChangeShapeType="1"/>
          </p:cNvSpPr>
          <p:nvPr/>
        </p:nvSpPr>
        <p:spPr bwMode="auto">
          <a:xfrm flipH="1" flipV="1">
            <a:off x="5652120" y="1484784"/>
            <a:ext cx="655712" cy="5680"/>
          </a:xfrm>
          <a:prstGeom prst="line">
            <a:avLst/>
          </a:prstGeom>
          <a:noFill/>
          <a:ln w="22225">
            <a:solidFill>
              <a:schemeClr val="tx1"/>
            </a:solidFill>
            <a:round/>
            <a:headEnd/>
            <a:tailEnd type="stealth" w="lg" len="lg"/>
          </a:ln>
          <a:effectLst/>
        </p:spPr>
        <p:txBody>
          <a:bodyPr wrap="none"/>
          <a:lstStyle/>
          <a:p>
            <a:pPr>
              <a:defRPr/>
            </a:pPr>
            <a:endParaRPr lang="en-US"/>
          </a:p>
        </p:txBody>
      </p:sp>
      <p:sp>
        <p:nvSpPr>
          <p:cNvPr id="22" name="Text Box 7"/>
          <p:cNvSpPr txBox="1">
            <a:spLocks noChangeArrowheads="1"/>
          </p:cNvSpPr>
          <p:nvPr/>
        </p:nvSpPr>
        <p:spPr bwMode="auto">
          <a:xfrm>
            <a:off x="3707904" y="1124744"/>
            <a:ext cx="1944216" cy="688256"/>
          </a:xfrm>
          <a:prstGeom prst="rect">
            <a:avLst/>
          </a:prstGeom>
          <a:solidFill>
            <a:schemeClr val="tx1"/>
          </a:solidFill>
          <a:ln w="9525">
            <a:solidFill>
              <a:schemeClr val="bg2"/>
            </a:solidFill>
            <a:miter lim="800000"/>
            <a:headEnd/>
            <a:tailEnd/>
          </a:ln>
        </p:spPr>
        <p:txBody>
          <a:bodyPr wrap="square" tIns="36000" bIns="36000" anchor="ctr" anchorCtr="1">
            <a:spAutoFit/>
          </a:bodyPr>
          <a:lstStyle/>
          <a:p>
            <a:r>
              <a:rPr lang="en-US" sz="2000" smtClean="0">
                <a:solidFill>
                  <a:schemeClr val="bg2"/>
                </a:solidFill>
                <a:effectLst/>
              </a:rPr>
              <a:t>Branch </a:t>
            </a:r>
          </a:p>
          <a:p>
            <a:r>
              <a:rPr lang="en-US" sz="2000" smtClean="0">
                <a:solidFill>
                  <a:schemeClr val="bg2"/>
                </a:solidFill>
                <a:effectLst/>
              </a:rPr>
              <a:t>Prediction</a:t>
            </a:r>
            <a:endParaRPr lang="en-US" sz="2000">
              <a:solidFill>
                <a:schemeClr val="bg2"/>
              </a:solidFill>
              <a:effectLst/>
            </a:endParaRPr>
          </a:p>
        </p:txBody>
      </p:sp>
      <p:sp>
        <p:nvSpPr>
          <p:cNvPr id="23" name="Line 20"/>
          <p:cNvSpPr>
            <a:spLocks noChangeShapeType="1"/>
          </p:cNvSpPr>
          <p:nvPr/>
        </p:nvSpPr>
        <p:spPr bwMode="auto">
          <a:xfrm flipH="1" flipV="1">
            <a:off x="2987824" y="1484784"/>
            <a:ext cx="720080" cy="0"/>
          </a:xfrm>
          <a:prstGeom prst="line">
            <a:avLst/>
          </a:prstGeom>
          <a:noFill/>
          <a:ln w="22225">
            <a:solidFill>
              <a:schemeClr val="tx1"/>
            </a:solidFill>
            <a:round/>
            <a:headEnd/>
            <a:tailEnd type="stealth" w="lg" len="lg"/>
          </a:ln>
          <a:effectLst/>
        </p:spPr>
        <p:txBody>
          <a:bodyPr wrap="none"/>
          <a:lstStyle/>
          <a:p>
            <a:pPr>
              <a:defRPr/>
            </a:pPr>
            <a:endParaRPr lang="en-US"/>
          </a:p>
        </p:txBody>
      </p:sp>
      <p:sp>
        <p:nvSpPr>
          <p:cNvPr id="24" name="Line 20"/>
          <p:cNvSpPr>
            <a:spLocks noChangeShapeType="1"/>
          </p:cNvSpPr>
          <p:nvPr/>
        </p:nvSpPr>
        <p:spPr bwMode="auto">
          <a:xfrm flipV="1">
            <a:off x="1619672" y="5949280"/>
            <a:ext cx="1368152" cy="0"/>
          </a:xfrm>
          <a:prstGeom prst="line">
            <a:avLst/>
          </a:prstGeom>
          <a:noFill/>
          <a:ln w="22225">
            <a:solidFill>
              <a:schemeClr val="tx1"/>
            </a:solidFill>
            <a:round/>
            <a:headEnd/>
            <a:tailEnd type="stealth" w="lg" len="lg"/>
          </a:ln>
          <a:effectLst/>
        </p:spPr>
        <p:txBody>
          <a:bodyPr wrap="none"/>
          <a:lstStyle/>
          <a:p>
            <a:pPr>
              <a:defRPr/>
            </a:pPr>
            <a:endParaRPr lang="en-US"/>
          </a:p>
        </p:txBody>
      </p:sp>
      <p:sp>
        <p:nvSpPr>
          <p:cNvPr id="25" name="Line 25"/>
          <p:cNvSpPr>
            <a:spLocks noChangeShapeType="1"/>
          </p:cNvSpPr>
          <p:nvPr/>
        </p:nvSpPr>
        <p:spPr bwMode="auto">
          <a:xfrm>
            <a:off x="4644008" y="1844824"/>
            <a:ext cx="0" cy="3528392"/>
          </a:xfrm>
          <a:prstGeom prst="line">
            <a:avLst/>
          </a:prstGeom>
          <a:noFill/>
          <a:ln w="22225">
            <a:solidFill>
              <a:schemeClr val="tx1"/>
            </a:solidFill>
            <a:round/>
            <a:headEnd/>
            <a:tailEnd type="stealth" w="lg" len="lg"/>
          </a:ln>
          <a:effectLst/>
        </p:spPr>
        <p:txBody>
          <a:bodyPr wrap="none"/>
          <a:lstStyle/>
          <a:p>
            <a:pPr>
              <a:defRPr/>
            </a:pP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43000" y="685800"/>
            <a:ext cx="7772400" cy="762000"/>
          </a:xfrm>
        </p:spPr>
        <p:txBody>
          <a:bodyPr/>
          <a:lstStyle/>
          <a:p>
            <a:pPr eaLnBrk="1" hangingPunct="1"/>
            <a:r>
              <a:rPr lang="sk-SK" sz="3200" dirty="0" err="1" smtClean="0">
                <a:solidFill>
                  <a:schemeClr val="tx2">
                    <a:lumMod val="40000"/>
                    <a:lumOff val="60000"/>
                  </a:schemeClr>
                </a:solidFill>
              </a:rPr>
              <a:t>Cache</a:t>
            </a:r>
            <a:r>
              <a:rPr lang="sk-SK" sz="3200" dirty="0" smtClean="0">
                <a:solidFill>
                  <a:schemeClr val="tx2">
                    <a:lumMod val="40000"/>
                    <a:lumOff val="60000"/>
                  </a:schemeClr>
                </a:solidFill>
              </a:rPr>
              <a:t> pamäť</a:t>
            </a:r>
          </a:p>
        </p:txBody>
      </p:sp>
      <p:sp>
        <p:nvSpPr>
          <p:cNvPr id="114691" name="Rectangle 3"/>
          <p:cNvSpPr>
            <a:spLocks noGrp="1" noChangeArrowheads="1"/>
          </p:cNvSpPr>
          <p:nvPr>
            <p:ph type="body" idx="1"/>
          </p:nvPr>
        </p:nvSpPr>
        <p:spPr>
          <a:xfrm>
            <a:off x="1143000" y="1524000"/>
            <a:ext cx="7772400" cy="4724400"/>
          </a:xfrm>
        </p:spPr>
        <p:txBody>
          <a:bodyPr/>
          <a:lstStyle/>
          <a:p>
            <a:pPr eaLnBrk="1" hangingPunct="1">
              <a:defRPr/>
            </a:pPr>
            <a:r>
              <a:rPr lang="sk-SK" sz="2400" dirty="0" smtClean="0"/>
              <a:t>pamäť s krátkou prístupovou dobou</a:t>
            </a:r>
          </a:p>
          <a:p>
            <a:pPr eaLnBrk="1" hangingPunct="1">
              <a:defRPr/>
            </a:pPr>
            <a:r>
              <a:rPr lang="sk-SK" sz="2400" dirty="0" smtClean="0"/>
              <a:t>nemožno ju adresovať, o jej obsahu rozhoduje procesor</a:t>
            </a:r>
          </a:p>
          <a:p>
            <a:pPr eaLnBrk="1" hangingPunct="1">
              <a:defRPr/>
            </a:pPr>
            <a:r>
              <a:rPr lang="en-US" sz="2400" dirty="0" smtClean="0"/>
              <a:t>m</a:t>
            </a:r>
            <a:r>
              <a:rPr lang="sk-SK" sz="2400" dirty="0" err="1" smtClean="0"/>
              <a:t>otivácia</a:t>
            </a:r>
            <a:r>
              <a:rPr lang="en-US" sz="2400" dirty="0" smtClean="0"/>
              <a:t> (</a:t>
            </a:r>
            <a:r>
              <a:rPr lang="en-US" sz="2400" dirty="0" err="1" smtClean="0"/>
              <a:t>dôvod</a:t>
            </a:r>
            <a:r>
              <a:rPr lang="en-US" sz="2400" dirty="0" smtClean="0"/>
              <a:t>)</a:t>
            </a:r>
            <a:r>
              <a:rPr lang="sk-SK" sz="2400" dirty="0" smtClean="0"/>
              <a:t>: </a:t>
            </a:r>
            <a:r>
              <a:rPr lang="sk-SK" sz="2400" dirty="0" smtClean="0"/>
              <a:t>časová a miestna lokalita</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1219200" y="457200"/>
            <a:ext cx="7924800" cy="4524315"/>
          </a:xfrm>
          <a:prstGeom prst="rect">
            <a:avLst/>
          </a:prstGeom>
          <a:noFill/>
          <a:ln w="9525">
            <a:noFill/>
            <a:miter lim="800000"/>
            <a:headEnd/>
            <a:tailEnd/>
          </a:ln>
          <a:effectLst/>
        </p:spPr>
        <p:txBody>
          <a:bodyPr wrap="square">
            <a:spAutoFit/>
          </a:bodyPr>
          <a:lstStyle/>
          <a:p>
            <a:pPr>
              <a:spcBef>
                <a:spcPct val="50000"/>
              </a:spcBef>
              <a:defRPr/>
            </a:pPr>
            <a:r>
              <a:rPr lang="sk-SK" dirty="0">
                <a:solidFill>
                  <a:schemeClr val="tx2">
                    <a:lumMod val="40000"/>
                    <a:lumOff val="60000"/>
                  </a:schemeClr>
                </a:solidFill>
                <a:effectLst>
                  <a:outerShdw blurRad="38100" dist="38100" dir="2700000" algn="tl">
                    <a:srgbClr val="000000"/>
                  </a:outerShdw>
                </a:effectLst>
              </a:rPr>
              <a:t>Časová </a:t>
            </a:r>
            <a:r>
              <a:rPr lang="sk-SK" dirty="0" smtClean="0">
                <a:solidFill>
                  <a:schemeClr val="tx2">
                    <a:lumMod val="40000"/>
                    <a:lumOff val="60000"/>
                  </a:schemeClr>
                </a:solidFill>
                <a:effectLst>
                  <a:outerShdw blurRad="38100" dist="38100" dir="2700000" algn="tl">
                    <a:srgbClr val="000000"/>
                  </a:outerShdw>
                </a:effectLst>
              </a:rPr>
              <a:t>lokalita </a:t>
            </a:r>
            <a:r>
              <a:rPr lang="sk-SK" dirty="0" smtClean="0">
                <a:effectLst>
                  <a:outerShdw blurRad="38100" dist="38100" dir="2700000" algn="tl">
                    <a:srgbClr val="000000"/>
                  </a:outerShdw>
                </a:effectLst>
              </a:rPr>
              <a:t>(</a:t>
            </a:r>
            <a:r>
              <a:rPr lang="sk-SK" dirty="0" err="1" smtClean="0">
                <a:effectLst>
                  <a:outerShdw blurRad="38100" dist="38100" dir="2700000" algn="tl">
                    <a:srgbClr val="000000"/>
                  </a:outerShdw>
                </a:effectLst>
              </a:rPr>
              <a:t>temporal</a:t>
            </a:r>
            <a:r>
              <a:rPr lang="sk-SK" dirty="0" smtClean="0">
                <a:effectLst>
                  <a:outerShdw blurRad="38100" dist="38100" dir="2700000" algn="tl">
                    <a:srgbClr val="000000"/>
                  </a:outerShdw>
                </a:effectLst>
              </a:rPr>
              <a:t> </a:t>
            </a:r>
            <a:r>
              <a:rPr lang="sk-SK" dirty="0" err="1" smtClean="0">
                <a:effectLst>
                  <a:outerShdw blurRad="38100" dist="38100" dir="2700000" algn="tl">
                    <a:srgbClr val="000000"/>
                  </a:outerShdw>
                </a:effectLst>
              </a:rPr>
              <a:t>locality</a:t>
            </a:r>
            <a:r>
              <a:rPr lang="sk-SK" dirty="0" smtClean="0">
                <a:effectLst>
                  <a:outerShdw blurRad="38100" dist="38100" dir="2700000" algn="tl">
                    <a:srgbClr val="000000"/>
                  </a:outerShdw>
                </a:effectLst>
              </a:rPr>
              <a:t> </a:t>
            </a:r>
            <a:r>
              <a:rPr lang="sk-SK" dirty="0" err="1" smtClean="0">
                <a:effectLst>
                  <a:outerShdw blurRad="38100" dist="38100" dir="2700000" algn="tl">
                    <a:srgbClr val="000000"/>
                  </a:outerShdw>
                </a:effectLst>
              </a:rPr>
              <a:t>of</a:t>
            </a:r>
            <a:r>
              <a:rPr lang="sk-SK" dirty="0" smtClean="0">
                <a:effectLst>
                  <a:outerShdw blurRad="38100" dist="38100" dir="2700000" algn="tl">
                    <a:srgbClr val="000000"/>
                  </a:outerShdw>
                </a:effectLst>
              </a:rPr>
              <a:t> </a:t>
            </a:r>
            <a:r>
              <a:rPr lang="sk-SK" dirty="0" err="1" smtClean="0">
                <a:effectLst>
                  <a:outerShdw blurRad="38100" dist="38100" dir="2700000" algn="tl">
                    <a:srgbClr val="000000"/>
                  </a:outerShdw>
                </a:effectLst>
              </a:rPr>
              <a:t>reference</a:t>
            </a:r>
            <a:r>
              <a:rPr lang="sk-SK" dirty="0" smtClean="0">
                <a:effectLst>
                  <a:outerShdw blurRad="38100" dist="38100" dir="2700000" algn="tl">
                    <a:srgbClr val="000000"/>
                  </a:outerShdw>
                </a:effectLst>
              </a:rPr>
              <a:t>)</a:t>
            </a:r>
            <a:endParaRPr lang="sk-SK" dirty="0">
              <a:effectLst>
                <a:outerShdw blurRad="38100" dist="38100" dir="2700000" algn="tl">
                  <a:srgbClr val="000000"/>
                </a:outerShdw>
              </a:effectLst>
            </a:endParaRPr>
          </a:p>
          <a:p>
            <a:pPr>
              <a:spcBef>
                <a:spcPct val="50000"/>
              </a:spcBef>
              <a:buClr>
                <a:schemeClr val="tx2"/>
              </a:buClr>
              <a:buSzPct val="80000"/>
              <a:buFont typeface="Wingdings" pitchFamily="2" charset="2"/>
              <a:buNone/>
              <a:defRPr/>
            </a:pPr>
            <a:r>
              <a:rPr lang="sk-SK" dirty="0">
                <a:effectLst>
                  <a:outerShdw blurRad="38100" dist="38100" dir="2700000" algn="tl">
                    <a:srgbClr val="000000"/>
                  </a:outerShdw>
                </a:effectLst>
                <a:cs typeface="Times New Roman" charset="0"/>
              </a:rPr>
              <a:t>–</a:t>
            </a:r>
            <a:r>
              <a:rPr lang="sk-SK" dirty="0">
                <a:effectLst>
                  <a:outerShdw blurRad="38100" dist="38100" dir="2700000" algn="tl">
                    <a:srgbClr val="000000"/>
                  </a:outerShdw>
                </a:effectLst>
              </a:rPr>
              <a:t> </a:t>
            </a:r>
            <a:r>
              <a:rPr lang="sk-SK" dirty="0" smtClean="0">
                <a:effectLst>
                  <a:outerShdw blurRad="38100" dist="38100" dir="2700000" algn="tl">
                    <a:srgbClr val="000000"/>
                  </a:outerShdw>
                </a:effectLst>
              </a:rPr>
              <a:t>program </a:t>
            </a:r>
            <a:r>
              <a:rPr lang="sk-SK" dirty="0">
                <a:effectLst>
                  <a:outerShdw blurRad="38100" dist="38100" dir="2700000" algn="tl">
                    <a:srgbClr val="000000"/>
                  </a:outerShdw>
                </a:effectLst>
              </a:rPr>
              <a:t>opakovane </a:t>
            </a:r>
            <a:r>
              <a:rPr lang="sk-SK" dirty="0" smtClean="0">
                <a:effectLst>
                  <a:outerShdw blurRad="38100" dist="38100" dir="2700000" algn="tl">
                    <a:srgbClr val="000000"/>
                  </a:outerShdw>
                </a:effectLst>
              </a:rPr>
              <a:t>pristupuje </a:t>
            </a:r>
            <a:r>
              <a:rPr lang="sk-SK" dirty="0">
                <a:effectLst>
                  <a:outerShdw blurRad="38100" dist="38100" dir="2700000" algn="tl">
                    <a:srgbClr val="000000"/>
                  </a:outerShdw>
                </a:effectLst>
              </a:rPr>
              <a:t>k rovnakým miestam v </a:t>
            </a:r>
            <a:r>
              <a:rPr lang="sk-SK" dirty="0" smtClean="0">
                <a:effectLst>
                  <a:outerShdw blurRad="38100" dist="38100" dir="2700000" algn="tl">
                    <a:srgbClr val="000000"/>
                  </a:outerShdw>
                </a:effectLst>
              </a:rPr>
              <a:t>pamäti v krátkom časovom intervale.</a:t>
            </a:r>
            <a:endParaRPr lang="sk-SK" dirty="0">
              <a:effectLst>
                <a:outerShdw blurRad="38100" dist="38100" dir="2700000" algn="tl">
                  <a:srgbClr val="000000"/>
                </a:outerShdw>
              </a:effectLst>
            </a:endParaRPr>
          </a:p>
          <a:p>
            <a:pPr>
              <a:spcBef>
                <a:spcPct val="50000"/>
              </a:spcBef>
              <a:defRPr/>
            </a:pPr>
            <a:r>
              <a:rPr lang="sk-SK" dirty="0">
                <a:solidFill>
                  <a:schemeClr val="tx2">
                    <a:lumMod val="40000"/>
                    <a:lumOff val="60000"/>
                  </a:schemeClr>
                </a:solidFill>
                <a:effectLst>
                  <a:outerShdw blurRad="38100" dist="38100" dir="2700000" algn="tl">
                    <a:srgbClr val="000000"/>
                  </a:outerShdw>
                </a:effectLst>
              </a:rPr>
              <a:t>Miestna </a:t>
            </a:r>
            <a:r>
              <a:rPr lang="sk-SK" dirty="0" smtClean="0">
                <a:solidFill>
                  <a:schemeClr val="tx2">
                    <a:lumMod val="40000"/>
                    <a:lumOff val="60000"/>
                  </a:schemeClr>
                </a:solidFill>
                <a:effectLst>
                  <a:outerShdw blurRad="38100" dist="38100" dir="2700000" algn="tl">
                    <a:srgbClr val="000000"/>
                  </a:outerShdw>
                </a:effectLst>
              </a:rPr>
              <a:t>lokalita </a:t>
            </a:r>
            <a:r>
              <a:rPr lang="sk-SK" dirty="0" smtClean="0">
                <a:effectLst>
                  <a:outerShdw blurRad="38100" dist="38100" dir="2700000" algn="tl">
                    <a:srgbClr val="000000"/>
                  </a:outerShdw>
                </a:effectLst>
              </a:rPr>
              <a:t>(</a:t>
            </a:r>
            <a:r>
              <a:rPr lang="sk-SK" dirty="0" err="1" smtClean="0">
                <a:effectLst>
                  <a:outerShdw blurRad="38100" dist="38100" dir="2700000" algn="tl">
                    <a:srgbClr val="000000"/>
                  </a:outerShdw>
                </a:effectLst>
              </a:rPr>
              <a:t>spatial</a:t>
            </a:r>
            <a:r>
              <a:rPr lang="sk-SK" dirty="0" smtClean="0">
                <a:effectLst>
                  <a:outerShdw blurRad="38100" dist="38100" dir="2700000" algn="tl">
                    <a:srgbClr val="000000"/>
                  </a:outerShdw>
                </a:effectLst>
              </a:rPr>
              <a:t> </a:t>
            </a:r>
            <a:r>
              <a:rPr lang="sk-SK" dirty="0" err="1" smtClean="0">
                <a:effectLst>
                  <a:outerShdw blurRad="38100" dist="38100" dir="2700000" algn="tl">
                    <a:srgbClr val="000000"/>
                  </a:outerShdw>
                </a:effectLst>
              </a:rPr>
              <a:t>locality</a:t>
            </a:r>
            <a:r>
              <a:rPr lang="sk-SK" dirty="0" smtClean="0">
                <a:effectLst>
                  <a:outerShdw blurRad="38100" dist="38100" dir="2700000" algn="tl">
                    <a:srgbClr val="000000"/>
                  </a:outerShdw>
                </a:effectLst>
              </a:rPr>
              <a:t> </a:t>
            </a:r>
            <a:r>
              <a:rPr lang="sk-SK" dirty="0" err="1" smtClean="0">
                <a:effectLst>
                  <a:outerShdw blurRad="38100" dist="38100" dir="2700000" algn="tl">
                    <a:srgbClr val="000000"/>
                  </a:outerShdw>
                </a:effectLst>
              </a:rPr>
              <a:t>of</a:t>
            </a:r>
            <a:r>
              <a:rPr lang="sk-SK" dirty="0" smtClean="0">
                <a:effectLst>
                  <a:outerShdw blurRad="38100" dist="38100" dir="2700000" algn="tl">
                    <a:srgbClr val="000000"/>
                  </a:outerShdw>
                </a:effectLst>
              </a:rPr>
              <a:t> </a:t>
            </a:r>
            <a:r>
              <a:rPr lang="sk-SK" dirty="0" err="1" smtClean="0">
                <a:effectLst>
                  <a:outerShdw blurRad="38100" dist="38100" dir="2700000" algn="tl">
                    <a:srgbClr val="000000"/>
                  </a:outerShdw>
                </a:effectLst>
              </a:rPr>
              <a:t>reference</a:t>
            </a:r>
            <a:r>
              <a:rPr lang="sk-SK" dirty="0" smtClean="0">
                <a:effectLst>
                  <a:outerShdw blurRad="38100" dist="38100" dir="2700000" algn="tl">
                    <a:srgbClr val="000000"/>
                  </a:outerShdw>
                </a:effectLst>
              </a:rPr>
              <a:t>)</a:t>
            </a:r>
            <a:endParaRPr lang="sk-SK" dirty="0">
              <a:solidFill>
                <a:schemeClr val="tx2">
                  <a:lumMod val="40000"/>
                  <a:lumOff val="60000"/>
                </a:schemeClr>
              </a:solidFill>
              <a:effectLst>
                <a:outerShdw blurRad="38100" dist="38100" dir="2700000" algn="tl">
                  <a:srgbClr val="000000"/>
                </a:outerShdw>
              </a:effectLst>
            </a:endParaRPr>
          </a:p>
          <a:p>
            <a:pPr>
              <a:spcBef>
                <a:spcPct val="50000"/>
              </a:spcBef>
              <a:buClr>
                <a:schemeClr val="tx2"/>
              </a:buClr>
              <a:buSzPct val="80000"/>
              <a:buFont typeface="Wingdings" pitchFamily="2" charset="2"/>
              <a:buNone/>
              <a:defRPr/>
            </a:pPr>
            <a:r>
              <a:rPr lang="sk-SK" dirty="0">
                <a:effectLst>
                  <a:outerShdw blurRad="38100" dist="38100" dir="2700000" algn="tl">
                    <a:srgbClr val="000000"/>
                  </a:outerShdw>
                </a:effectLst>
                <a:cs typeface="Times New Roman" charset="0"/>
              </a:rPr>
              <a:t>–</a:t>
            </a:r>
            <a:r>
              <a:rPr lang="sk-SK" dirty="0">
                <a:effectLst>
                  <a:outerShdw blurRad="38100" dist="38100" dir="2700000" algn="tl">
                    <a:srgbClr val="000000"/>
                  </a:outerShdw>
                </a:effectLst>
              </a:rPr>
              <a:t> </a:t>
            </a:r>
            <a:r>
              <a:rPr lang="sk-SK" dirty="0" smtClean="0">
                <a:effectLst>
                  <a:outerShdw blurRad="38100" dist="38100" dir="2700000" algn="tl">
                    <a:srgbClr val="000000"/>
                  </a:outerShdw>
                </a:effectLst>
              </a:rPr>
              <a:t>program často pristupuje </a:t>
            </a:r>
            <a:r>
              <a:rPr lang="sk-SK" dirty="0">
                <a:effectLst>
                  <a:outerShdw blurRad="38100" dist="38100" dir="2700000" algn="tl">
                    <a:srgbClr val="000000"/>
                  </a:outerShdw>
                </a:effectLst>
              </a:rPr>
              <a:t>k susedným miestam v pamäti.</a:t>
            </a:r>
          </a:p>
          <a:p>
            <a:pPr>
              <a:spcBef>
                <a:spcPct val="50000"/>
              </a:spcBef>
              <a:defRPr/>
            </a:pPr>
            <a:r>
              <a:rPr lang="sk-SK" b="1" dirty="0" err="1">
                <a:effectLst>
                  <a:outerShdw blurRad="38100" dist="38100" dir="2700000" algn="tl">
                    <a:srgbClr val="000000"/>
                  </a:outerShdw>
                </a:effectLst>
                <a:latin typeface="Courier New" pitchFamily="49" charset="0"/>
              </a:rPr>
              <a:t>for</a:t>
            </a:r>
            <a:r>
              <a:rPr lang="sk-SK" b="1" dirty="0">
                <a:effectLst>
                  <a:outerShdw blurRad="38100" dist="38100" dir="2700000" algn="tl">
                    <a:srgbClr val="000000"/>
                  </a:outerShdw>
                </a:effectLst>
                <a:latin typeface="Courier New" pitchFamily="49" charset="0"/>
              </a:rPr>
              <a:t> </a:t>
            </a:r>
            <a:r>
              <a:rPr lang="en-US" b="1" dirty="0" smtClean="0">
                <a:effectLst>
                  <a:outerShdw blurRad="38100" dist="38100" dir="2700000" algn="tl">
                    <a:srgbClr val="000000"/>
                  </a:outerShdw>
                </a:effectLst>
                <a:latin typeface="Courier New" pitchFamily="49" charset="0"/>
              </a:rPr>
              <a:t>(</a:t>
            </a:r>
            <a:r>
              <a:rPr lang="en-US" b="1" dirty="0" err="1" smtClean="0">
                <a:effectLst>
                  <a:outerShdw blurRad="38100" dist="38100" dir="2700000" algn="tl">
                    <a:srgbClr val="000000"/>
                  </a:outerShdw>
                </a:effectLst>
                <a:latin typeface="Courier New" pitchFamily="49" charset="0"/>
              </a:rPr>
              <a:t>int</a:t>
            </a:r>
            <a:r>
              <a:rPr lang="en-US" b="1" dirty="0" smtClean="0">
                <a:effectLst>
                  <a:outerShdw blurRad="38100" dist="38100" dir="2700000" algn="tl">
                    <a:srgbClr val="000000"/>
                  </a:outerShdw>
                </a:effectLst>
                <a:latin typeface="Courier New" pitchFamily="49" charset="0"/>
              </a:rPr>
              <a:t> </a:t>
            </a:r>
            <a:r>
              <a:rPr lang="sk-SK" b="1" dirty="0" smtClean="0">
                <a:effectLst>
                  <a:outerShdw blurRad="38100" dist="38100" dir="2700000" algn="tl">
                    <a:srgbClr val="000000"/>
                  </a:outerShdw>
                </a:effectLst>
                <a:latin typeface="Courier New" pitchFamily="49" charset="0"/>
              </a:rPr>
              <a:t>i = </a:t>
            </a:r>
            <a:r>
              <a:rPr lang="en-US" b="1" dirty="0" smtClean="0">
                <a:effectLst>
                  <a:outerShdw blurRad="38100" dist="38100" dir="2700000" algn="tl">
                    <a:srgbClr val="000000"/>
                  </a:outerShdw>
                </a:effectLst>
                <a:latin typeface="Courier New" pitchFamily="49" charset="0"/>
              </a:rPr>
              <a:t>0; </a:t>
            </a:r>
            <a:r>
              <a:rPr lang="en-US" b="1" dirty="0" err="1" smtClean="0">
                <a:effectLst>
                  <a:outerShdw blurRad="38100" dist="38100" dir="2700000" algn="tl">
                    <a:srgbClr val="000000"/>
                  </a:outerShdw>
                </a:effectLst>
                <a:latin typeface="Courier New" pitchFamily="49" charset="0"/>
              </a:rPr>
              <a:t>i</a:t>
            </a:r>
            <a:r>
              <a:rPr lang="en-US" b="1" dirty="0" smtClean="0">
                <a:effectLst>
                  <a:outerShdw blurRad="38100" dist="38100" dir="2700000" algn="tl">
                    <a:srgbClr val="000000"/>
                  </a:outerShdw>
                </a:effectLst>
                <a:latin typeface="Courier New" pitchFamily="49" charset="0"/>
              </a:rPr>
              <a:t> &lt;</a:t>
            </a:r>
            <a:r>
              <a:rPr lang="sk-SK" b="1" dirty="0" smtClean="0">
                <a:effectLst>
                  <a:outerShdw blurRad="38100" dist="38100" dir="2700000" algn="tl">
                    <a:srgbClr val="000000"/>
                  </a:outerShdw>
                </a:effectLst>
                <a:latin typeface="Courier New" pitchFamily="49" charset="0"/>
              </a:rPr>
              <a:t> 10</a:t>
            </a:r>
            <a:r>
              <a:rPr lang="en-US" b="1" dirty="0" smtClean="0">
                <a:effectLst>
                  <a:outerShdw blurRad="38100" dist="38100" dir="2700000" algn="tl">
                    <a:srgbClr val="000000"/>
                  </a:outerShdw>
                </a:effectLst>
                <a:latin typeface="Courier New" pitchFamily="49" charset="0"/>
              </a:rPr>
              <a:t>; </a:t>
            </a:r>
            <a:r>
              <a:rPr lang="en-US" b="1" dirty="0" err="1" smtClean="0">
                <a:effectLst>
                  <a:outerShdw blurRad="38100" dist="38100" dir="2700000" algn="tl">
                    <a:srgbClr val="000000"/>
                  </a:outerShdw>
                </a:effectLst>
                <a:latin typeface="Courier New" pitchFamily="49" charset="0"/>
              </a:rPr>
              <a:t>i</a:t>
            </a:r>
            <a:r>
              <a:rPr lang="en-US" b="1" dirty="0" smtClean="0">
                <a:effectLst>
                  <a:outerShdw blurRad="38100" dist="38100" dir="2700000" algn="tl">
                    <a:srgbClr val="000000"/>
                  </a:outerShdw>
                </a:effectLst>
                <a:latin typeface="Courier New" pitchFamily="49" charset="0"/>
              </a:rPr>
              <a:t>++)</a:t>
            </a:r>
            <a:r>
              <a:rPr lang="sk-SK" b="1" dirty="0" smtClean="0">
                <a:effectLst>
                  <a:outerShdw blurRad="38100" dist="38100" dir="2700000" algn="tl">
                    <a:srgbClr val="000000"/>
                  </a:outerShdw>
                </a:effectLst>
                <a:latin typeface="Courier New" pitchFamily="49" charset="0"/>
              </a:rPr>
              <a:t> </a:t>
            </a:r>
            <a:r>
              <a:rPr lang="en-US" b="1" dirty="0" smtClean="0">
                <a:effectLst>
                  <a:outerShdw blurRad="38100" dist="38100" dir="2700000" algn="tl">
                    <a:srgbClr val="000000"/>
                  </a:outerShdw>
                </a:effectLst>
                <a:latin typeface="Courier New" pitchFamily="49" charset="0"/>
              </a:rPr>
              <a:t>	</a:t>
            </a:r>
            <a:r>
              <a:rPr lang="sk-SK" b="1" dirty="0" smtClean="0">
                <a:effectLst>
                  <a:outerShdw blurRad="38100" dist="38100" dir="2700000" algn="tl">
                    <a:srgbClr val="000000"/>
                  </a:outerShdw>
                </a:effectLst>
                <a:latin typeface="Courier New" pitchFamily="49" charset="0"/>
              </a:rPr>
              <a:t>A[i</a:t>
            </a:r>
            <a:r>
              <a:rPr lang="sk-SK" b="1" dirty="0">
                <a:effectLst>
                  <a:outerShdw blurRad="38100" dist="38100" dir="2700000" algn="tl">
                    <a:srgbClr val="000000"/>
                  </a:outerShdw>
                </a:effectLst>
                <a:latin typeface="Courier New" pitchFamily="49" charset="0"/>
              </a:rPr>
              <a:t>] </a:t>
            </a:r>
            <a:r>
              <a:rPr lang="sk-SK" b="1" dirty="0" smtClean="0">
                <a:effectLst>
                  <a:outerShdw blurRad="38100" dist="38100" dir="2700000" algn="tl">
                    <a:srgbClr val="000000"/>
                  </a:outerShdw>
                </a:effectLst>
                <a:latin typeface="Courier New" pitchFamily="49" charset="0"/>
              </a:rPr>
              <a:t>= </a:t>
            </a:r>
            <a:r>
              <a:rPr lang="sk-SK" b="1" dirty="0">
                <a:effectLst>
                  <a:outerShdw blurRad="38100" dist="38100" dir="2700000" algn="tl">
                    <a:srgbClr val="000000"/>
                  </a:outerShdw>
                </a:effectLst>
                <a:latin typeface="Courier New" pitchFamily="49" charset="0"/>
              </a:rPr>
              <a:t>0;</a:t>
            </a:r>
          </a:p>
          <a:p>
            <a:pPr>
              <a:spcBef>
                <a:spcPct val="50000"/>
              </a:spcBef>
              <a:defRPr/>
            </a:pPr>
            <a:r>
              <a:rPr lang="sk-SK" dirty="0">
                <a:effectLst>
                  <a:outerShdw blurRad="38100" dist="38100" dir="2700000" algn="tl">
                    <a:srgbClr val="000000"/>
                  </a:outerShdw>
                </a:effectLst>
              </a:rPr>
              <a:t>časová lokalita: premenná </a:t>
            </a:r>
            <a:r>
              <a:rPr lang="sk-SK" b="1" dirty="0">
                <a:effectLst>
                  <a:outerShdw blurRad="38100" dist="38100" dir="2700000" algn="tl">
                    <a:srgbClr val="000000"/>
                  </a:outerShdw>
                </a:effectLst>
                <a:latin typeface="Courier New" pitchFamily="49" charset="0"/>
              </a:rPr>
              <a:t>i</a:t>
            </a:r>
            <a:r>
              <a:rPr lang="sk-SK" dirty="0">
                <a:effectLst>
                  <a:outerShdw blurRad="38100" dist="38100" dir="2700000" algn="tl">
                    <a:srgbClr val="000000"/>
                  </a:outerShdw>
                </a:effectLst>
              </a:rPr>
              <a:t>; inštrukcie cyklu</a:t>
            </a:r>
          </a:p>
          <a:p>
            <a:pPr>
              <a:spcBef>
                <a:spcPct val="50000"/>
              </a:spcBef>
              <a:defRPr/>
            </a:pPr>
            <a:r>
              <a:rPr lang="sk-SK" dirty="0">
                <a:effectLst>
                  <a:outerShdw blurRad="38100" dist="38100" dir="2700000" algn="tl">
                    <a:srgbClr val="000000"/>
                  </a:outerShdw>
                </a:effectLst>
              </a:rPr>
              <a:t>miestna lokalita: pole </a:t>
            </a:r>
            <a:r>
              <a:rPr lang="sk-SK" b="1" dirty="0">
                <a:effectLst>
                  <a:outerShdw blurRad="38100" dist="38100" dir="2700000" algn="tl">
                    <a:srgbClr val="000000"/>
                  </a:outerShdw>
                </a:effectLst>
                <a:latin typeface="Courier New" pitchFamily="49" charset="0"/>
              </a:rPr>
              <a:t>A</a:t>
            </a:r>
            <a:r>
              <a:rPr lang="sk-SK" dirty="0">
                <a:effectLst>
                  <a:outerShdw blurRad="38100" dist="38100" dir="2700000" algn="tl">
                    <a:srgbClr val="000000"/>
                  </a:outerShdw>
                </a:effectLst>
              </a:rPr>
              <a:t>; inštrukcie cyklu</a:t>
            </a:r>
          </a:p>
        </p:txBody>
      </p:sp>
      <p:sp>
        <p:nvSpPr>
          <p:cNvPr id="115716" name="Text Box 4"/>
          <p:cNvSpPr txBox="1">
            <a:spLocks noChangeArrowheads="1"/>
          </p:cNvSpPr>
          <p:nvPr/>
        </p:nvSpPr>
        <p:spPr bwMode="auto">
          <a:xfrm>
            <a:off x="1219200" y="5334000"/>
            <a:ext cx="7620000" cy="822325"/>
          </a:xfrm>
          <a:prstGeom prst="rect">
            <a:avLst/>
          </a:prstGeom>
          <a:noFill/>
          <a:ln w="9525">
            <a:noFill/>
            <a:miter lim="800000"/>
            <a:headEnd/>
            <a:tailEnd/>
          </a:ln>
          <a:effectLst/>
        </p:spPr>
        <p:txBody>
          <a:bodyPr>
            <a:spAutoFit/>
          </a:bodyPr>
          <a:lstStyle/>
          <a:p>
            <a:pPr>
              <a:spcBef>
                <a:spcPct val="50000"/>
              </a:spcBef>
              <a:defRPr/>
            </a:pPr>
            <a:r>
              <a:rPr lang="sk-SK">
                <a:effectLst>
                  <a:outerShdw blurRad="38100" dist="38100" dir="2700000" algn="tl">
                    <a:srgbClr val="000000"/>
                  </a:outerShdw>
                </a:effectLst>
              </a:rPr>
              <a:t>Preto sa pri čítaní z</a:t>
            </a:r>
            <a:r>
              <a:rPr lang="en-US">
                <a:effectLst>
                  <a:outerShdw blurRad="38100" dist="38100" dir="2700000" algn="tl">
                    <a:srgbClr val="000000"/>
                  </a:outerShdw>
                </a:effectLst>
              </a:rPr>
              <a:t> </a:t>
            </a:r>
            <a:r>
              <a:rPr lang="sk-SK">
                <a:effectLst>
                  <a:outerShdw blurRad="38100" dist="38100" dir="2700000" algn="tl">
                    <a:srgbClr val="000000"/>
                  </a:outerShdw>
                </a:effectLst>
              </a:rPr>
              <a:t>hlavnej pamäti</a:t>
            </a:r>
            <a:r>
              <a:rPr lang="en-US">
                <a:effectLst>
                  <a:outerShdw blurRad="38100" dist="38100" dir="2700000" algn="tl">
                    <a:srgbClr val="000000"/>
                  </a:outerShdw>
                </a:effectLst>
              </a:rPr>
              <a:t> </a:t>
            </a:r>
            <a:r>
              <a:rPr lang="sk-SK">
                <a:effectLst>
                  <a:outerShdw blurRad="38100" dist="38100" dir="2700000" algn="tl">
                    <a:srgbClr val="000000"/>
                  </a:outerShdw>
                </a:effectLst>
              </a:rPr>
              <a:t>presúva do cache </a:t>
            </a:r>
            <a:r>
              <a:rPr lang="en-US">
                <a:effectLst>
                  <a:outerShdw blurRad="38100" dist="38100" dir="2700000" algn="tl">
                    <a:srgbClr val="000000"/>
                  </a:outerShdw>
                </a:effectLst>
              </a:rPr>
              <a:t>pam</a:t>
            </a:r>
            <a:r>
              <a:rPr lang="sk-SK">
                <a:effectLst>
                  <a:outerShdw blurRad="38100" dist="38100" dir="2700000" algn="tl">
                    <a:srgbClr val="000000"/>
                  </a:outerShdw>
                </a:effectLst>
              </a:rPr>
              <a:t>äti </a:t>
            </a:r>
            <a:r>
              <a:rPr lang="sk-SK" u="sng">
                <a:effectLst>
                  <a:outerShdw blurRad="38100" dist="38100" dir="2700000" algn="tl">
                    <a:srgbClr val="000000"/>
                  </a:outerShdw>
                </a:effectLst>
              </a:rPr>
              <a:t>blok</a:t>
            </a:r>
            <a:r>
              <a:rPr lang="sk-SK">
                <a:effectLst>
                  <a:outerShdw blurRad="38100" dist="38100" dir="2700000" algn="tl">
                    <a:srgbClr val="000000"/>
                  </a:outerShdw>
                </a:effectLst>
              </a:rPr>
              <a:t> obsahujúci niekoľko susedných údajov.</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19200" y="457200"/>
            <a:ext cx="7924800" cy="685800"/>
          </a:xfrm>
        </p:spPr>
        <p:txBody>
          <a:bodyPr/>
          <a:lstStyle/>
          <a:p>
            <a:pPr eaLnBrk="1" hangingPunct="1"/>
            <a:r>
              <a:rPr lang="sk-SK" sz="2800" dirty="0" smtClean="0">
                <a:solidFill>
                  <a:schemeClr val="tx2">
                    <a:lumMod val="40000"/>
                    <a:lumOff val="60000"/>
                  </a:schemeClr>
                </a:solidFill>
              </a:rPr>
              <a:t>Zápis z dátovej </a:t>
            </a:r>
            <a:r>
              <a:rPr lang="sk-SK" sz="2800" dirty="0" err="1" smtClean="0">
                <a:solidFill>
                  <a:schemeClr val="tx2">
                    <a:lumMod val="40000"/>
                    <a:lumOff val="60000"/>
                  </a:schemeClr>
                </a:solidFill>
              </a:rPr>
              <a:t>cache</a:t>
            </a:r>
            <a:r>
              <a:rPr lang="sk-SK" sz="2800" dirty="0" smtClean="0">
                <a:solidFill>
                  <a:schemeClr val="tx2">
                    <a:lumMod val="40000"/>
                    <a:lumOff val="60000"/>
                  </a:schemeClr>
                </a:solidFill>
              </a:rPr>
              <a:t> do vyššej pamäti</a:t>
            </a:r>
          </a:p>
        </p:txBody>
      </p:sp>
      <p:sp>
        <p:nvSpPr>
          <p:cNvPr id="116739" name="Rectangle 3"/>
          <p:cNvSpPr>
            <a:spLocks noGrp="1" noChangeArrowheads="1"/>
          </p:cNvSpPr>
          <p:nvPr>
            <p:ph type="body" idx="1"/>
          </p:nvPr>
        </p:nvSpPr>
        <p:spPr>
          <a:xfrm>
            <a:off x="1219200" y="1219200"/>
            <a:ext cx="7516813" cy="3120854"/>
          </a:xfrm>
        </p:spPr>
        <p:txBody>
          <a:bodyPr>
            <a:spAutoFit/>
          </a:bodyPr>
          <a:lstStyle/>
          <a:p>
            <a:pPr eaLnBrk="1" hangingPunct="1">
              <a:defRPr/>
            </a:pPr>
            <a:r>
              <a:rPr lang="sk-SK" sz="2400" u="sng" dirty="0" smtClean="0"/>
              <a:t>Priamy zápis</a:t>
            </a:r>
            <a:r>
              <a:rPr lang="sk-SK" sz="2400" dirty="0" smtClean="0"/>
              <a:t> (</a:t>
            </a:r>
            <a:r>
              <a:rPr lang="sk-SK" sz="2400" dirty="0" err="1" smtClean="0"/>
              <a:t>write-through</a:t>
            </a:r>
            <a:r>
              <a:rPr lang="sk-SK" sz="2400" dirty="0" smtClean="0"/>
              <a:t>) </a:t>
            </a:r>
            <a:r>
              <a:rPr lang="sk-SK" sz="2400" dirty="0" smtClean="0">
                <a:cs typeface="Times New Roman" charset="0"/>
              </a:rPr>
              <a:t>–</a:t>
            </a:r>
            <a:r>
              <a:rPr lang="sk-SK" sz="2400" dirty="0" smtClean="0"/>
              <a:t> údaje sa zapisujú súčasne do </a:t>
            </a:r>
            <a:r>
              <a:rPr lang="sk-SK" sz="2400" dirty="0" err="1" smtClean="0"/>
              <a:t>cache</a:t>
            </a:r>
            <a:r>
              <a:rPr lang="sk-SK" sz="2400" dirty="0" smtClean="0"/>
              <a:t> aj do vyššej </a:t>
            </a:r>
            <a:r>
              <a:rPr lang="sk-SK" sz="2400" dirty="0" smtClean="0"/>
              <a:t>pamäti</a:t>
            </a:r>
            <a:r>
              <a:rPr lang="en-US" sz="2400" dirty="0" smtClean="0"/>
              <a:t> </a:t>
            </a:r>
            <a:r>
              <a:rPr lang="en-US" sz="2400" dirty="0" smtClean="0"/>
              <a:t>=&gt; </a:t>
            </a:r>
            <a:r>
              <a:rPr lang="en-US" sz="2400" dirty="0" err="1" smtClean="0"/>
              <a:t>pomalší</a:t>
            </a:r>
            <a:endParaRPr lang="sk-SK" sz="2400" dirty="0" smtClean="0"/>
          </a:p>
          <a:p>
            <a:pPr eaLnBrk="1" hangingPunct="1">
              <a:defRPr/>
            </a:pPr>
            <a:r>
              <a:rPr lang="sk-SK" sz="2400" u="sng" dirty="0" smtClean="0"/>
              <a:t>Oneskorený zápis</a:t>
            </a:r>
            <a:r>
              <a:rPr lang="sk-SK" sz="2400" dirty="0" smtClean="0"/>
              <a:t> (</a:t>
            </a:r>
            <a:r>
              <a:rPr lang="sk-SK" sz="2400" dirty="0" err="1" smtClean="0"/>
              <a:t>write-back</a:t>
            </a:r>
            <a:r>
              <a:rPr lang="sk-SK" sz="2400" dirty="0" smtClean="0"/>
              <a:t>) </a:t>
            </a:r>
            <a:r>
              <a:rPr lang="sk-SK" sz="2400" dirty="0" smtClean="0">
                <a:cs typeface="Times New Roman" charset="0"/>
              </a:rPr>
              <a:t>–</a:t>
            </a:r>
            <a:r>
              <a:rPr lang="sk-SK" sz="2400" dirty="0" smtClean="0"/>
              <a:t> efektívnejší;  riadiaca jednotka </a:t>
            </a:r>
            <a:r>
              <a:rPr lang="sk-SK" sz="2400" dirty="0" err="1" smtClean="0"/>
              <a:t>cache</a:t>
            </a:r>
            <a:r>
              <a:rPr lang="sk-SK" sz="2400" dirty="0" smtClean="0"/>
              <a:t> pamäti eviduje, či bol údaj počas jeho prítomnosti v </a:t>
            </a:r>
            <a:r>
              <a:rPr lang="sk-SK" sz="2400" dirty="0" err="1" smtClean="0"/>
              <a:t>cache</a:t>
            </a:r>
            <a:r>
              <a:rPr lang="sk-SK" sz="2400" dirty="0" smtClean="0"/>
              <a:t> zmenený; ak áno, vykoná sa zápis do vyššej pamäti v okamihu vylúčenia údaja z </a:t>
            </a:r>
            <a:r>
              <a:rPr lang="sk-SK" sz="2400" dirty="0" err="1" smtClean="0"/>
              <a:t>cache</a:t>
            </a:r>
            <a:r>
              <a:rPr lang="sk-SK" sz="2400" dirty="0" smtClean="0"/>
              <a:t> v dôsledku nedostatku miesta.</a:t>
            </a:r>
          </a:p>
        </p:txBody>
      </p:sp>
      <p:sp>
        <p:nvSpPr>
          <p:cNvPr id="116740" name="Text Box 4"/>
          <p:cNvSpPr txBox="1">
            <a:spLocks noChangeArrowheads="1"/>
          </p:cNvSpPr>
          <p:nvPr/>
        </p:nvSpPr>
        <p:spPr bwMode="auto">
          <a:xfrm>
            <a:off x="1295400" y="4419600"/>
            <a:ext cx="7848600" cy="1348061"/>
          </a:xfrm>
          <a:prstGeom prst="rect">
            <a:avLst/>
          </a:prstGeom>
          <a:noFill/>
          <a:ln w="9525">
            <a:noFill/>
            <a:miter lim="800000"/>
            <a:headEnd/>
            <a:tailEnd/>
          </a:ln>
          <a:effectLst/>
        </p:spPr>
        <p:txBody>
          <a:bodyPr wrap="square">
            <a:spAutoFit/>
          </a:bodyPr>
          <a:lstStyle/>
          <a:p>
            <a:pPr>
              <a:spcBef>
                <a:spcPct val="20000"/>
              </a:spcBef>
              <a:defRPr/>
            </a:pPr>
            <a:r>
              <a:rPr lang="sk-SK" dirty="0">
                <a:effectLst>
                  <a:outerShdw blurRad="38100" dist="38100" dir="2700000" algn="tl">
                    <a:srgbClr val="000000"/>
                  </a:outerShdw>
                </a:effectLst>
              </a:rPr>
              <a:t>Architektúra </a:t>
            </a:r>
            <a:r>
              <a:rPr lang="sk-SK" dirty="0" err="1" smtClean="0">
                <a:effectLst>
                  <a:outerShdw blurRad="38100" dist="38100" dir="2700000" algn="tl">
                    <a:srgbClr val="000000"/>
                  </a:outerShdw>
                </a:effectLst>
              </a:rPr>
              <a:t>Haswell</a:t>
            </a:r>
            <a:r>
              <a:rPr lang="sk-SK" dirty="0" smtClean="0">
                <a:effectLst>
                  <a:outerShdw blurRad="38100" dist="38100" dir="2700000" algn="tl">
                    <a:srgbClr val="000000"/>
                  </a:outerShdw>
                </a:effectLst>
              </a:rPr>
              <a:t>:</a:t>
            </a:r>
            <a:endParaRPr lang="sk-SK" dirty="0">
              <a:effectLst>
                <a:outerShdw blurRad="38100" dist="38100" dir="2700000" algn="tl">
                  <a:srgbClr val="000000"/>
                </a:outerShdw>
              </a:effectLst>
            </a:endParaRPr>
          </a:p>
          <a:p>
            <a:pPr>
              <a:spcBef>
                <a:spcPct val="20000"/>
              </a:spcBef>
              <a:defRPr/>
            </a:pPr>
            <a:r>
              <a:rPr lang="sk-SK" dirty="0" smtClean="0">
                <a:effectLst>
                  <a:outerShdw blurRad="38100" dist="38100" dir="2700000" algn="tl">
                    <a:srgbClr val="000000"/>
                  </a:outerShdw>
                </a:effectLst>
                <a:sym typeface="Symbol" pitchFamily="18" charset="2"/>
              </a:rPr>
              <a:t>Priamy zápis: </a:t>
            </a:r>
            <a:r>
              <a:rPr lang="sk-SK" dirty="0" smtClean="0">
                <a:effectLst>
                  <a:outerShdw blurRad="38100" dist="38100" dir="2700000" algn="tl">
                    <a:srgbClr val="000000"/>
                  </a:outerShdw>
                </a:effectLst>
              </a:rPr>
              <a:t>dátová L1 </a:t>
            </a:r>
            <a:r>
              <a:rPr lang="sk-SK" dirty="0" smtClean="0">
                <a:effectLst>
                  <a:outerShdw blurRad="38100" dist="38100" dir="2700000" algn="tl">
                    <a:srgbClr val="000000"/>
                  </a:outerShdw>
                </a:effectLst>
                <a:sym typeface="Symbol" pitchFamily="18" charset="2"/>
              </a:rPr>
              <a:t> </a:t>
            </a:r>
            <a:r>
              <a:rPr lang="sk-SK" dirty="0">
                <a:effectLst>
                  <a:outerShdw blurRad="38100" dist="38100" dir="2700000" algn="tl">
                    <a:srgbClr val="000000"/>
                  </a:outerShdw>
                </a:effectLst>
                <a:sym typeface="Symbol" pitchFamily="18" charset="2"/>
              </a:rPr>
              <a:t>L2 </a:t>
            </a:r>
          </a:p>
          <a:p>
            <a:pPr>
              <a:spcBef>
                <a:spcPct val="20000"/>
              </a:spcBef>
              <a:defRPr/>
            </a:pPr>
            <a:r>
              <a:rPr lang="sk-SK" dirty="0" smtClean="0">
                <a:effectLst>
                  <a:outerShdw blurRad="38100" dist="38100" dir="2700000" algn="tl">
                    <a:srgbClr val="000000"/>
                  </a:outerShdw>
                </a:effectLst>
                <a:sym typeface="Symbol" pitchFamily="18" charset="2"/>
              </a:rPr>
              <a:t>Oneskorený zápis: L2 </a:t>
            </a:r>
            <a:r>
              <a:rPr lang="sk-SK" dirty="0">
                <a:effectLst>
                  <a:outerShdw blurRad="38100" dist="38100" dir="2700000" algn="tl">
                    <a:srgbClr val="000000"/>
                  </a:outerShdw>
                </a:effectLst>
                <a:sym typeface="Symbol" pitchFamily="18" charset="2"/>
              </a:rPr>
              <a:t> </a:t>
            </a:r>
            <a:r>
              <a:rPr lang="sk-SK" dirty="0" smtClean="0">
                <a:effectLst>
                  <a:outerShdw blurRad="38100" dist="38100" dir="2700000" algn="tl">
                    <a:srgbClr val="000000"/>
                  </a:outerShdw>
                </a:effectLst>
                <a:sym typeface="Symbol" pitchFamily="18" charset="2"/>
              </a:rPr>
              <a:t>L3, L3  hlavná pamäť</a:t>
            </a:r>
            <a:endParaRPr lang="sk-SK" dirty="0">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43000" y="0"/>
            <a:ext cx="8001000" cy="1143000"/>
          </a:xfrm>
        </p:spPr>
        <p:txBody>
          <a:bodyPr/>
          <a:lstStyle/>
          <a:p>
            <a:pPr eaLnBrk="1" hangingPunct="1"/>
            <a:r>
              <a:rPr lang="sk-SK" sz="3200" dirty="0" smtClean="0">
                <a:solidFill>
                  <a:schemeClr val="tx2">
                    <a:lumMod val="40000"/>
                    <a:lumOff val="60000"/>
                  </a:schemeClr>
                </a:solidFill>
              </a:rPr>
              <a:t>Prúdové spracovanie </a:t>
            </a:r>
            <a:r>
              <a:rPr lang="sk-SK" sz="3200" dirty="0" smtClean="0">
                <a:solidFill>
                  <a:schemeClr val="tx2">
                    <a:lumMod val="40000"/>
                    <a:lumOff val="60000"/>
                  </a:schemeClr>
                </a:solidFill>
              </a:rPr>
              <a:t>inštrukcií</a:t>
            </a:r>
            <a:r>
              <a:rPr lang="en-US" sz="3200" dirty="0" smtClean="0">
                <a:solidFill>
                  <a:schemeClr val="tx2">
                    <a:lumMod val="40000"/>
                    <a:lumOff val="60000"/>
                  </a:schemeClr>
                </a:solidFill>
              </a:rPr>
              <a:t/>
            </a:r>
            <a:br>
              <a:rPr lang="en-US" sz="3200" dirty="0" smtClean="0">
                <a:solidFill>
                  <a:schemeClr val="tx2">
                    <a:lumMod val="40000"/>
                    <a:lumOff val="60000"/>
                  </a:schemeClr>
                </a:solidFill>
              </a:rPr>
            </a:br>
            <a:r>
              <a:rPr lang="sk-SK" sz="3200" dirty="0" smtClean="0">
                <a:solidFill>
                  <a:schemeClr val="tx2">
                    <a:lumMod val="40000"/>
                    <a:lumOff val="60000"/>
                  </a:schemeClr>
                </a:solidFill>
              </a:rPr>
              <a:t>(</a:t>
            </a:r>
            <a:r>
              <a:rPr lang="sk-SK" sz="3200" dirty="0" err="1" smtClean="0">
                <a:solidFill>
                  <a:schemeClr val="tx2">
                    <a:lumMod val="40000"/>
                    <a:lumOff val="60000"/>
                  </a:schemeClr>
                </a:solidFill>
              </a:rPr>
              <a:t>pipelining</a:t>
            </a:r>
            <a:r>
              <a:rPr lang="sk-SK" sz="3200" dirty="0" smtClean="0">
                <a:solidFill>
                  <a:schemeClr val="tx2">
                    <a:lumMod val="40000"/>
                    <a:lumOff val="60000"/>
                  </a:schemeClr>
                </a:solidFill>
              </a:rPr>
              <a:t>)</a:t>
            </a:r>
            <a:r>
              <a:rPr lang="en-US" sz="3200" dirty="0" smtClean="0">
                <a:solidFill>
                  <a:schemeClr val="tx2">
                    <a:lumMod val="40000"/>
                    <a:lumOff val="60000"/>
                  </a:schemeClr>
                </a:solidFill>
              </a:rPr>
              <a:t> </a:t>
            </a:r>
            <a:r>
              <a:rPr lang="en-US" sz="3200" dirty="0" smtClean="0">
                <a:solidFill>
                  <a:schemeClr val="tx2">
                    <a:lumMod val="40000"/>
                    <a:lumOff val="60000"/>
                  </a:schemeClr>
                </a:solidFill>
              </a:rPr>
              <a:t>(</a:t>
            </a:r>
            <a:r>
              <a:rPr lang="en-US" sz="3200" dirty="0" err="1" smtClean="0">
                <a:solidFill>
                  <a:schemeClr val="tx2">
                    <a:lumMod val="40000"/>
                    <a:lumOff val="60000"/>
                  </a:schemeClr>
                </a:solidFill>
              </a:rPr>
              <a:t>pajplajning</a:t>
            </a:r>
            <a:r>
              <a:rPr lang="en-US" sz="3200" dirty="0" smtClean="0">
                <a:solidFill>
                  <a:schemeClr val="tx2">
                    <a:lumMod val="40000"/>
                    <a:lumOff val="60000"/>
                  </a:schemeClr>
                </a:solidFill>
              </a:rPr>
              <a:t>)</a:t>
            </a:r>
            <a:endParaRPr lang="sk-SK" sz="3200" dirty="0" smtClean="0">
              <a:solidFill>
                <a:schemeClr val="tx2">
                  <a:lumMod val="40000"/>
                  <a:lumOff val="60000"/>
                </a:schemeClr>
              </a:solidFill>
            </a:endParaRPr>
          </a:p>
        </p:txBody>
      </p:sp>
      <p:sp>
        <p:nvSpPr>
          <p:cNvPr id="97283" name="Rectangle 3"/>
          <p:cNvSpPr>
            <a:spLocks noGrp="1" noChangeArrowheads="1"/>
          </p:cNvSpPr>
          <p:nvPr>
            <p:ph type="body" idx="1"/>
          </p:nvPr>
        </p:nvSpPr>
        <p:spPr>
          <a:xfrm>
            <a:off x="1143000" y="1128291"/>
            <a:ext cx="7772400" cy="644525"/>
          </a:xfrm>
        </p:spPr>
        <p:txBody>
          <a:bodyPr/>
          <a:lstStyle/>
          <a:p>
            <a:pPr eaLnBrk="1" hangingPunct="1">
              <a:buFont typeface="Wingdings" pitchFamily="2" charset="2"/>
              <a:buNone/>
              <a:defRPr/>
            </a:pPr>
            <a:r>
              <a:rPr lang="sk-SK" sz="2400" dirty="0" smtClean="0">
                <a:cs typeface="Times New Roman" charset="0"/>
              </a:rPr>
              <a:t>–</a:t>
            </a:r>
            <a:r>
              <a:rPr lang="sk-SK" sz="2400" dirty="0" smtClean="0"/>
              <a:t>	súčasne sa v procesore spracováva viac </a:t>
            </a:r>
            <a:r>
              <a:rPr lang="sk-SK" sz="2400" dirty="0" smtClean="0">
                <a:solidFill>
                  <a:srgbClr val="FFFFFF"/>
                </a:solidFill>
              </a:rPr>
              <a:t>inštrukcií</a:t>
            </a:r>
          </a:p>
        </p:txBody>
      </p:sp>
      <p:sp>
        <p:nvSpPr>
          <p:cNvPr id="97284" name="Text Box 4"/>
          <p:cNvSpPr txBox="1">
            <a:spLocks noChangeArrowheads="1"/>
          </p:cNvSpPr>
          <p:nvPr/>
        </p:nvSpPr>
        <p:spPr bwMode="auto">
          <a:xfrm>
            <a:off x="1143000" y="1600200"/>
            <a:ext cx="7772400" cy="457200"/>
          </a:xfrm>
          <a:prstGeom prst="rect">
            <a:avLst/>
          </a:prstGeom>
          <a:noFill/>
          <a:ln w="9525">
            <a:noFill/>
            <a:miter lim="800000"/>
            <a:headEnd/>
            <a:tailEnd/>
          </a:ln>
          <a:effectLst/>
        </p:spPr>
        <p:txBody>
          <a:bodyPr>
            <a:spAutoFit/>
          </a:bodyPr>
          <a:lstStyle/>
          <a:p>
            <a:pPr>
              <a:spcBef>
                <a:spcPct val="50000"/>
              </a:spcBef>
              <a:defRPr/>
            </a:pPr>
            <a:r>
              <a:rPr lang="sk-SK" u="sng" dirty="0">
                <a:effectLst>
                  <a:outerShdw blurRad="38100" dist="38100" dir="2700000" algn="tl">
                    <a:srgbClr val="000000"/>
                  </a:outerShdw>
                </a:effectLst>
              </a:rPr>
              <a:t>Spracovanie inštrukcie</a:t>
            </a:r>
            <a:r>
              <a:rPr lang="sk-SK" dirty="0">
                <a:effectLst>
                  <a:outerShdw blurRad="38100" dist="38100" dir="2700000" algn="tl">
                    <a:srgbClr val="000000"/>
                  </a:outerShdw>
                </a:effectLst>
              </a:rPr>
              <a:t> sa skladá (spravidla) z 5 krokov:</a:t>
            </a:r>
          </a:p>
        </p:txBody>
      </p:sp>
      <p:sp>
        <p:nvSpPr>
          <p:cNvPr id="97285" name="Rectangle 5"/>
          <p:cNvSpPr>
            <a:spLocks noChangeArrowheads="1"/>
          </p:cNvSpPr>
          <p:nvPr/>
        </p:nvSpPr>
        <p:spPr bwMode="auto">
          <a:xfrm>
            <a:off x="1143000" y="2209800"/>
            <a:ext cx="8001000" cy="3505200"/>
          </a:xfrm>
          <a:prstGeom prst="rect">
            <a:avLst/>
          </a:prstGeom>
          <a:noFill/>
          <a:ln w="9525">
            <a:noFill/>
            <a:miter lim="800000"/>
            <a:headEnd/>
            <a:tailEnd/>
          </a:ln>
          <a:effectLst/>
        </p:spPr>
        <p:txBody>
          <a:bodyPr/>
          <a:lstStyle/>
          <a:p>
            <a:pPr marL="457200" indent="-457200">
              <a:spcBef>
                <a:spcPct val="20000"/>
              </a:spcBef>
              <a:buClr>
                <a:schemeClr val="tx2"/>
              </a:buClr>
              <a:buFont typeface="Wingdings" pitchFamily="2" charset="2"/>
              <a:buAutoNum type="arabicPeriod"/>
              <a:defRPr/>
            </a:pPr>
            <a:r>
              <a:rPr lang="sk-SK" dirty="0">
                <a:effectLst>
                  <a:outerShdw blurRad="38100" dist="38100" dir="2700000" algn="tl">
                    <a:srgbClr val="000000"/>
                  </a:outerShdw>
                </a:effectLst>
              </a:rPr>
              <a:t>prenos inštrukcie z pamäti do procesora (</a:t>
            </a:r>
            <a:r>
              <a:rPr lang="sk-SK" dirty="0" err="1">
                <a:effectLst>
                  <a:outerShdw blurRad="38100" dist="38100" dir="2700000" algn="tl">
                    <a:srgbClr val="000000"/>
                  </a:outerShdw>
                </a:effectLst>
              </a:rPr>
              <a:t>Instruction</a:t>
            </a:r>
            <a:r>
              <a:rPr lang="sk-SK" dirty="0">
                <a:effectLst>
                  <a:outerShdw blurRad="38100" dist="38100" dir="2700000" algn="tl">
                    <a:srgbClr val="000000"/>
                  </a:outerShdw>
                </a:effectLst>
              </a:rPr>
              <a:t> </a:t>
            </a:r>
            <a:r>
              <a:rPr lang="sk-SK" dirty="0" err="1">
                <a:effectLst>
                  <a:outerShdw blurRad="38100" dist="38100" dir="2700000" algn="tl">
                    <a:srgbClr val="000000"/>
                  </a:outerShdw>
                </a:effectLst>
              </a:rPr>
              <a:t>Fetch</a:t>
            </a:r>
            <a:r>
              <a:rPr lang="sk-SK" dirty="0">
                <a:effectLst>
                  <a:outerShdw blurRad="38100" dist="38100" dir="2700000" algn="tl">
                    <a:srgbClr val="000000"/>
                  </a:outerShdw>
                </a:effectLst>
              </a:rPr>
              <a:t> - IF)</a:t>
            </a:r>
          </a:p>
          <a:p>
            <a:pPr marL="457200" indent="-457200">
              <a:spcBef>
                <a:spcPct val="20000"/>
              </a:spcBef>
              <a:buClr>
                <a:schemeClr val="tx2"/>
              </a:buClr>
              <a:buFont typeface="Wingdings" pitchFamily="2" charset="2"/>
              <a:buAutoNum type="arabicPeriod"/>
              <a:defRPr/>
            </a:pPr>
            <a:r>
              <a:rPr lang="sk-SK" dirty="0">
                <a:effectLst>
                  <a:outerShdw blurRad="38100" dist="38100" dir="2700000" algn="tl">
                    <a:srgbClr val="000000"/>
                  </a:outerShdw>
                </a:effectLst>
              </a:rPr>
              <a:t>dekódovanie (</a:t>
            </a:r>
            <a:r>
              <a:rPr lang="sk-SK" dirty="0" err="1">
                <a:solidFill>
                  <a:srgbClr val="FFFFFF"/>
                </a:solidFill>
                <a:effectLst>
                  <a:outerShdw blurRad="38100" dist="38100" dir="2700000" algn="tl">
                    <a:srgbClr val="000000"/>
                  </a:outerShdw>
                </a:effectLst>
              </a:rPr>
              <a:t>Instruction</a:t>
            </a:r>
            <a:r>
              <a:rPr lang="sk-SK" dirty="0">
                <a:effectLst>
                  <a:outerShdw blurRad="38100" dist="38100" dir="2700000" algn="tl">
                    <a:srgbClr val="000000"/>
                  </a:outerShdw>
                </a:effectLst>
              </a:rPr>
              <a:t> </a:t>
            </a:r>
            <a:r>
              <a:rPr lang="sk-SK" dirty="0" err="1">
                <a:effectLst>
                  <a:outerShdw blurRad="38100" dist="38100" dir="2700000" algn="tl">
                    <a:srgbClr val="000000"/>
                  </a:outerShdw>
                </a:effectLst>
              </a:rPr>
              <a:t>Decode</a:t>
            </a:r>
            <a:r>
              <a:rPr lang="sk-SK" dirty="0">
                <a:effectLst>
                  <a:outerShdw blurRad="38100" dist="38100" dir="2700000" algn="tl">
                    <a:srgbClr val="000000"/>
                  </a:outerShdw>
                </a:effectLst>
              </a:rPr>
              <a:t> - ID) - inštrukcia sa konvertuje do jednoduchých povelov (</a:t>
            </a:r>
            <a:r>
              <a:rPr lang="sk-SK" dirty="0" err="1">
                <a:effectLst>
                  <a:outerShdw blurRad="38100" dist="38100" dir="2700000" algn="tl">
                    <a:srgbClr val="000000"/>
                  </a:outerShdw>
                </a:effectLst>
              </a:rPr>
              <a:t>mikrooperácií</a:t>
            </a:r>
            <a:r>
              <a:rPr lang="sk-SK" dirty="0">
                <a:effectLst>
                  <a:outerShdw blurRad="38100" dist="38100" dir="2700000" algn="tl">
                    <a:srgbClr val="000000"/>
                  </a:outerShdw>
                </a:effectLst>
              </a:rPr>
              <a:t>), ktoré výkonné jednotky procesora dokážu vykonať</a:t>
            </a:r>
          </a:p>
          <a:p>
            <a:pPr marL="457200" indent="-457200">
              <a:spcBef>
                <a:spcPct val="20000"/>
              </a:spcBef>
              <a:buClr>
                <a:schemeClr val="tx2"/>
              </a:buClr>
              <a:buFont typeface="Wingdings" pitchFamily="2" charset="2"/>
              <a:buAutoNum type="arabicPeriod"/>
              <a:defRPr/>
            </a:pPr>
            <a:r>
              <a:rPr lang="sk-SK" dirty="0" smtClean="0">
                <a:effectLst>
                  <a:outerShdw blurRad="38100" dist="38100" dir="2700000" algn="tl">
                    <a:srgbClr val="000000"/>
                  </a:outerShdw>
                </a:effectLst>
              </a:rPr>
              <a:t>výber </a:t>
            </a:r>
            <a:r>
              <a:rPr lang="sk-SK" dirty="0" err="1" smtClean="0">
                <a:effectLst>
                  <a:outerShdw blurRad="38100" dist="38100" dir="2700000" algn="tl">
                    <a:srgbClr val="000000"/>
                  </a:outerShdw>
                </a:effectLst>
              </a:rPr>
              <a:t>operandu</a:t>
            </a:r>
            <a:r>
              <a:rPr lang="sk-SK" dirty="0" smtClean="0">
                <a:effectLst>
                  <a:outerShdw blurRad="38100" dist="38100" dir="2700000" algn="tl">
                    <a:srgbClr val="000000"/>
                  </a:outerShdw>
                </a:effectLst>
              </a:rPr>
              <a:t> z pamäti (</a:t>
            </a:r>
            <a:r>
              <a:rPr lang="sk-SK" dirty="0" err="1" smtClean="0">
                <a:effectLst>
                  <a:outerShdw blurRad="38100" dist="38100" dir="2700000" algn="tl">
                    <a:srgbClr val="000000"/>
                  </a:outerShdw>
                </a:effectLst>
              </a:rPr>
              <a:t>Data</a:t>
            </a:r>
            <a:r>
              <a:rPr lang="sk-SK" dirty="0" smtClean="0">
                <a:effectLst>
                  <a:outerShdw blurRad="38100" dist="38100" dir="2700000" algn="tl">
                    <a:srgbClr val="000000"/>
                  </a:outerShdw>
                </a:effectLst>
              </a:rPr>
              <a:t> Access - DA)</a:t>
            </a:r>
          </a:p>
          <a:p>
            <a:pPr marL="457200" indent="-457200">
              <a:spcBef>
                <a:spcPct val="20000"/>
              </a:spcBef>
              <a:buClr>
                <a:schemeClr val="tx2"/>
              </a:buClr>
              <a:buFont typeface="Wingdings" pitchFamily="2" charset="2"/>
              <a:buAutoNum type="arabicPeriod"/>
              <a:defRPr/>
            </a:pPr>
            <a:r>
              <a:rPr lang="sk-SK" dirty="0" smtClean="0">
                <a:effectLst>
                  <a:outerShdw blurRad="38100" dist="38100" dir="2700000" algn="tl">
                    <a:srgbClr val="000000"/>
                  </a:outerShdw>
                </a:effectLst>
              </a:rPr>
              <a:t>vykonanie (</a:t>
            </a:r>
            <a:r>
              <a:rPr lang="sk-SK" dirty="0" err="1">
                <a:effectLst>
                  <a:outerShdw blurRad="38100" dist="38100" dir="2700000" algn="tl">
                    <a:srgbClr val="000000"/>
                  </a:outerShdw>
                </a:effectLst>
              </a:rPr>
              <a:t>Execution</a:t>
            </a:r>
            <a:r>
              <a:rPr lang="sk-SK" dirty="0">
                <a:effectLst>
                  <a:outerShdw blurRad="38100" dist="38100" dir="2700000" algn="tl">
                    <a:srgbClr val="000000"/>
                  </a:outerShdw>
                </a:effectLst>
              </a:rPr>
              <a:t> - EX)</a:t>
            </a:r>
          </a:p>
          <a:p>
            <a:pPr marL="457200" indent="-457200">
              <a:spcBef>
                <a:spcPct val="20000"/>
              </a:spcBef>
              <a:buClr>
                <a:schemeClr val="tx2"/>
              </a:buClr>
              <a:buFont typeface="Wingdings" pitchFamily="2" charset="2"/>
              <a:buAutoNum type="arabicPeriod"/>
              <a:defRPr/>
            </a:pPr>
            <a:r>
              <a:rPr lang="sk-SK" dirty="0" smtClean="0">
                <a:effectLst>
                  <a:outerShdw blurRad="38100" dist="38100" dir="2700000" algn="tl">
                    <a:srgbClr val="000000"/>
                  </a:outerShdw>
                </a:effectLst>
              </a:rPr>
              <a:t>zápis </a:t>
            </a:r>
            <a:r>
              <a:rPr lang="sk-SK" dirty="0">
                <a:effectLst>
                  <a:outerShdw blurRad="38100" dist="38100" dir="2700000" algn="tl">
                    <a:srgbClr val="000000"/>
                  </a:outerShdw>
                </a:effectLst>
              </a:rPr>
              <a:t>výsledku do pamäti (</a:t>
            </a:r>
            <a:r>
              <a:rPr lang="sk-SK" dirty="0" err="1">
                <a:effectLst>
                  <a:outerShdw blurRad="38100" dist="38100" dir="2700000" algn="tl">
                    <a:srgbClr val="000000"/>
                  </a:outerShdw>
                </a:effectLst>
              </a:rPr>
              <a:t>Write</a:t>
            </a:r>
            <a:r>
              <a:rPr lang="sk-SK" dirty="0">
                <a:effectLst>
                  <a:outerShdw blurRad="38100" dist="38100" dir="2700000" algn="tl">
                    <a:srgbClr val="000000"/>
                  </a:outerShdw>
                </a:effectLst>
              </a:rPr>
              <a:t> </a:t>
            </a:r>
            <a:r>
              <a:rPr lang="sk-SK" dirty="0" err="1">
                <a:effectLst>
                  <a:outerShdw blurRad="38100" dist="38100" dir="2700000" algn="tl">
                    <a:srgbClr val="000000"/>
                  </a:outerShdw>
                </a:effectLst>
              </a:rPr>
              <a:t>Back</a:t>
            </a:r>
            <a:r>
              <a:rPr lang="sk-SK" dirty="0">
                <a:effectLst>
                  <a:outerShdw blurRad="38100" dist="38100" dir="2700000" algn="tl">
                    <a:srgbClr val="000000"/>
                  </a:outerShdw>
                </a:effectLst>
              </a:rPr>
              <a:t> - WB)</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89" name="Group 85"/>
          <p:cNvGraphicFramePr>
            <a:graphicFrameLocks noGrp="1"/>
          </p:cNvGraphicFramePr>
          <p:nvPr/>
        </p:nvGraphicFramePr>
        <p:xfrm>
          <a:off x="1447800" y="4319588"/>
          <a:ext cx="7239000" cy="1752600"/>
        </p:xfrm>
        <a:graphic>
          <a:graphicData uri="http://schemas.openxmlformats.org/drawingml/2006/table">
            <a:tbl>
              <a:tblPr/>
              <a:tblGrid>
                <a:gridCol w="1035050"/>
                <a:gridCol w="1033463"/>
                <a:gridCol w="1035050"/>
                <a:gridCol w="1031875"/>
                <a:gridCol w="1035050"/>
                <a:gridCol w="1033462"/>
                <a:gridCol w="1035050"/>
              </a:tblGrid>
              <a:tr h="838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rPr>
                        <a:t>FB1</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rPr>
                        <a:t>IF</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smtClean="0">
                          <a:ln>
                            <a:noFill/>
                          </a:ln>
                          <a:solidFill>
                            <a:schemeClr val="tx1"/>
                          </a:solidFill>
                          <a:effectLst>
                            <a:outerShdw blurRad="38100" dist="38100" dir="2700000" algn="tl">
                              <a:srgbClr val="000000"/>
                            </a:outerShdw>
                          </a:effectLst>
                          <a:latin typeface="Arial" charset="0"/>
                        </a:rPr>
                        <a:t>FB2</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smtClean="0">
                          <a:ln>
                            <a:noFill/>
                          </a:ln>
                          <a:solidFill>
                            <a:schemeClr val="tx1"/>
                          </a:solidFill>
                          <a:effectLst>
                            <a:outerShdw blurRad="38100" dist="38100" dir="2700000" algn="tl">
                              <a:srgbClr val="000000"/>
                            </a:outerShdw>
                          </a:effectLst>
                          <a:latin typeface="Arial" charset="0"/>
                        </a:rPr>
                        <a:t>ID</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rPr>
                        <a:t>FB3</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rPr>
                        <a:t>DA</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rPr>
                        <a:t>FB4</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rPr>
                        <a:t>EX</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smtClean="0">
                          <a:ln>
                            <a:noFill/>
                          </a:ln>
                          <a:solidFill>
                            <a:schemeClr val="tx1"/>
                          </a:solidFill>
                          <a:effectLst>
                            <a:outerShdw blurRad="38100" dist="38100" dir="2700000" algn="tl">
                              <a:srgbClr val="000000"/>
                            </a:outerShdw>
                          </a:effectLst>
                          <a:latin typeface="Arial" charset="0"/>
                        </a:rPr>
                        <a:t>FB5</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smtClean="0">
                          <a:ln>
                            <a:noFill/>
                          </a:ln>
                          <a:solidFill>
                            <a:schemeClr val="tx1"/>
                          </a:solidFill>
                          <a:effectLst>
                            <a:outerShdw blurRad="38100" dist="38100" dir="2700000" algn="tl">
                              <a:srgbClr val="000000"/>
                            </a:outerShdw>
                          </a:effectLst>
                          <a:latin typeface="Arial" charset="0"/>
                        </a:rPr>
                        <a:t>WB</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dirty="0" err="1" smtClean="0">
                          <a:ln>
                            <a:noFill/>
                          </a:ln>
                          <a:solidFill>
                            <a:schemeClr val="bg2"/>
                          </a:solidFill>
                          <a:effectLst/>
                          <a:latin typeface="Arial" charset="0"/>
                        </a:rPr>
                        <a:t>inštr</a:t>
                      </a:r>
                      <a:r>
                        <a:rPr kumimoji="0" lang="sk-SK" sz="2000" b="0" i="0" u="none" strike="noStrike" cap="none" normalizeH="0" baseline="0" dirty="0" smtClean="0">
                          <a:ln>
                            <a:noFill/>
                          </a:ln>
                          <a:solidFill>
                            <a:schemeClr val="bg2"/>
                          </a:solidFill>
                          <a:effectLst/>
                          <a:latin typeface="Arial"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horzOverflow="overflow">
                    <a:lnL cap="flat">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rPr>
                        <a:t>1. takt</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no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98390" name="Group 86"/>
          <p:cNvGraphicFramePr>
            <a:graphicFrameLocks noGrp="1"/>
          </p:cNvGraphicFramePr>
          <p:nvPr/>
        </p:nvGraphicFramePr>
        <p:xfrm>
          <a:off x="1447800" y="5157788"/>
          <a:ext cx="7239000" cy="914400"/>
        </p:xfrm>
        <a:graphic>
          <a:graphicData uri="http://schemas.openxmlformats.org/drawingml/2006/table">
            <a:tbl>
              <a:tblPr/>
              <a:tblGrid>
                <a:gridCol w="1035050"/>
                <a:gridCol w="1033463"/>
                <a:gridCol w="1035050"/>
                <a:gridCol w="1031875"/>
                <a:gridCol w="1035050"/>
                <a:gridCol w="1033462"/>
                <a:gridCol w="1035050"/>
              </a:tblGrid>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dirty="0" err="1" smtClean="0">
                          <a:ln>
                            <a:noFill/>
                          </a:ln>
                          <a:solidFill>
                            <a:schemeClr val="bg2"/>
                          </a:solidFill>
                          <a:effectLst/>
                          <a:latin typeface="Arial" charset="0"/>
                        </a:rPr>
                        <a:t>inštr</a:t>
                      </a:r>
                      <a:r>
                        <a:rPr kumimoji="0" lang="sk-SK" sz="2000" b="0" i="0" u="none" strike="noStrike" cap="none" normalizeH="0" baseline="0" dirty="0" smtClean="0">
                          <a:ln>
                            <a:noFill/>
                          </a:ln>
                          <a:solidFill>
                            <a:schemeClr val="bg2"/>
                          </a:solidFill>
                          <a:effectLst/>
                          <a:latin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CC"/>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dirty="0" err="1" smtClean="0">
                          <a:ln>
                            <a:noFill/>
                          </a:ln>
                          <a:solidFill>
                            <a:schemeClr val="bg2"/>
                          </a:solidFill>
                          <a:effectLst/>
                          <a:latin typeface="Arial" charset="0"/>
                        </a:rPr>
                        <a:t>inštr</a:t>
                      </a:r>
                      <a:r>
                        <a:rPr kumimoji="0" lang="sk-SK" sz="2000" b="0" i="0" u="none" strike="noStrike" cap="none" normalizeH="0" baseline="0" dirty="0" smtClean="0">
                          <a:ln>
                            <a:noFill/>
                          </a:ln>
                          <a:solidFill>
                            <a:schemeClr val="bg2"/>
                          </a:solidFill>
                          <a:effectLst/>
                          <a:latin typeface="Arial"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cap="flat">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rPr>
                        <a:t>2. takt</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no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98459" name="Group 155"/>
          <p:cNvGraphicFramePr>
            <a:graphicFrameLocks noGrp="1"/>
          </p:cNvGraphicFramePr>
          <p:nvPr/>
        </p:nvGraphicFramePr>
        <p:xfrm>
          <a:off x="1447800" y="5157788"/>
          <a:ext cx="7239000" cy="914400"/>
        </p:xfrm>
        <a:graphic>
          <a:graphicData uri="http://schemas.openxmlformats.org/drawingml/2006/table">
            <a:tbl>
              <a:tblPr/>
              <a:tblGrid>
                <a:gridCol w="1035050"/>
                <a:gridCol w="1033463"/>
                <a:gridCol w="1035050"/>
                <a:gridCol w="1031875"/>
                <a:gridCol w="1035050"/>
                <a:gridCol w="1033462"/>
                <a:gridCol w="1035050"/>
              </a:tblGrid>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dirty="0" err="1" smtClean="0">
                          <a:ln>
                            <a:noFill/>
                          </a:ln>
                          <a:solidFill>
                            <a:schemeClr val="bg2"/>
                          </a:solidFill>
                          <a:effectLst/>
                          <a:latin typeface="Arial" charset="0"/>
                        </a:rPr>
                        <a:t>inštr</a:t>
                      </a:r>
                      <a:r>
                        <a:rPr kumimoji="0" lang="sk-SK" sz="2000" b="0" i="0" u="none" strike="noStrike" cap="none" normalizeH="0" baseline="0" dirty="0" smtClean="0">
                          <a:ln>
                            <a:noFill/>
                          </a:ln>
                          <a:solidFill>
                            <a:schemeClr val="bg2"/>
                          </a:solidFill>
                          <a:effectLst/>
                          <a:latin typeface="Arial" charset="0"/>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dirty="0" err="1" smtClean="0">
                          <a:ln>
                            <a:noFill/>
                          </a:ln>
                          <a:solidFill>
                            <a:schemeClr val="bg2"/>
                          </a:solidFill>
                          <a:effectLst/>
                          <a:latin typeface="Arial" charset="0"/>
                        </a:rPr>
                        <a:t>inštr</a:t>
                      </a:r>
                      <a:r>
                        <a:rPr kumimoji="0" lang="sk-SK" sz="2000" b="0" i="0" u="none" strike="noStrike" cap="none" normalizeH="0" baseline="0" dirty="0" smtClean="0">
                          <a:ln>
                            <a:noFill/>
                          </a:ln>
                          <a:solidFill>
                            <a:schemeClr val="bg2"/>
                          </a:solidFill>
                          <a:effectLst/>
                          <a:latin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CC"/>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dirty="0" err="1" smtClean="0">
                          <a:ln>
                            <a:noFill/>
                          </a:ln>
                          <a:solidFill>
                            <a:schemeClr val="bg2"/>
                          </a:solidFill>
                          <a:effectLst/>
                          <a:latin typeface="Arial" charset="0"/>
                        </a:rPr>
                        <a:t>inštr</a:t>
                      </a:r>
                      <a:r>
                        <a:rPr kumimoji="0" lang="sk-SK" sz="2000" b="0" i="0" u="none" strike="noStrike" cap="none" normalizeH="0" baseline="0" dirty="0" smtClean="0">
                          <a:ln>
                            <a:noFill/>
                          </a:ln>
                          <a:solidFill>
                            <a:schemeClr val="bg2"/>
                          </a:solidFill>
                          <a:effectLst/>
                          <a:latin typeface="Arial"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horzOverflow="overflow">
                    <a:lnL cap="flat">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defRPr/>
                      </a:pPr>
                      <a:r>
                        <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rPr>
                        <a:t>3. takt</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no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r>
            </a:tbl>
          </a:graphicData>
        </a:graphic>
      </p:graphicFrame>
      <p:sp>
        <p:nvSpPr>
          <p:cNvPr id="98306" name="Text Box 2"/>
          <p:cNvSpPr txBox="1">
            <a:spLocks noChangeArrowheads="1"/>
          </p:cNvSpPr>
          <p:nvPr/>
        </p:nvSpPr>
        <p:spPr bwMode="auto">
          <a:xfrm>
            <a:off x="1143000" y="381000"/>
            <a:ext cx="8001000" cy="3785652"/>
          </a:xfrm>
          <a:prstGeom prst="rect">
            <a:avLst/>
          </a:prstGeom>
          <a:noFill/>
          <a:ln w="9525">
            <a:noFill/>
            <a:miter lim="800000"/>
            <a:headEnd/>
            <a:tailEnd/>
          </a:ln>
          <a:effectLst/>
        </p:spPr>
        <p:txBody>
          <a:bodyPr>
            <a:spAutoFit/>
          </a:bodyPr>
          <a:lstStyle/>
          <a:p>
            <a:pPr>
              <a:spcBef>
                <a:spcPct val="50000"/>
              </a:spcBef>
              <a:defRPr/>
            </a:pPr>
            <a:r>
              <a:rPr lang="sk-SK" dirty="0">
                <a:solidFill>
                  <a:srgbClr val="FFFFFF"/>
                </a:solidFill>
                <a:effectLst>
                  <a:outerShdw blurRad="38100" dist="38100" dir="2700000" algn="tl">
                    <a:srgbClr val="000000"/>
                  </a:outerShdw>
                </a:effectLst>
              </a:rPr>
              <a:t>Každý krok sa vykonáva v samostatnom funkčnom bloku,  prípadne sa rozloží na ešte jednoduchšie operácie a vykonáva sa v niekoľkých funkčných blokoch.</a:t>
            </a:r>
          </a:p>
          <a:p>
            <a:pPr>
              <a:spcBef>
                <a:spcPct val="50000"/>
              </a:spcBef>
              <a:defRPr/>
            </a:pPr>
            <a:r>
              <a:rPr lang="sk-SK" u="sng" dirty="0">
                <a:effectLst>
                  <a:outerShdw blurRad="38100" dist="38100" dir="2700000" algn="tl">
                    <a:srgbClr val="000000"/>
                  </a:outerShdw>
                </a:effectLst>
              </a:rPr>
              <a:t>Funkčný blok</a:t>
            </a:r>
            <a:r>
              <a:rPr lang="sk-SK" dirty="0">
                <a:effectLst>
                  <a:outerShdw blurRad="38100" dist="38100" dir="2700000" algn="tl">
                    <a:srgbClr val="000000"/>
                  </a:outerShdw>
                </a:effectLst>
              </a:rPr>
              <a:t> (FB)</a:t>
            </a:r>
            <a:r>
              <a:rPr lang="sk-SK" dirty="0">
                <a:solidFill>
                  <a:srgbClr val="FFF9C9"/>
                </a:solidFill>
                <a:effectLst>
                  <a:outerShdw blurRad="38100" dist="38100" dir="2700000" algn="tl">
                    <a:srgbClr val="000000"/>
                  </a:outerShdw>
                </a:effectLst>
              </a:rPr>
              <a:t> </a:t>
            </a:r>
            <a:r>
              <a:rPr lang="sk-SK" dirty="0">
                <a:solidFill>
                  <a:srgbClr val="FFFFFF"/>
                </a:solidFill>
                <a:effectLst>
                  <a:outerShdw blurRad="38100" dist="38100" dir="2700000" algn="tl">
                    <a:srgbClr val="000000"/>
                  </a:outerShdw>
                </a:effectLst>
              </a:rPr>
              <a:t>– skupina logických obvodov, ktoré vykonávajú spoločnú prácu (napr. aritmeticko-logická </a:t>
            </a:r>
            <a:r>
              <a:rPr lang="sk-SK" dirty="0" smtClean="0">
                <a:solidFill>
                  <a:srgbClr val="FFFFFF"/>
                </a:solidFill>
                <a:effectLst>
                  <a:outerShdw blurRad="38100" dist="38100" dir="2700000" algn="tl">
                    <a:srgbClr val="000000"/>
                  </a:outerShdw>
                </a:effectLst>
              </a:rPr>
              <a:t>jednotka – </a:t>
            </a:r>
            <a:r>
              <a:rPr lang="sk-SK" dirty="0" err="1" smtClean="0">
                <a:solidFill>
                  <a:srgbClr val="FFFFFF"/>
                </a:solidFill>
                <a:effectLst>
                  <a:outerShdw blurRad="38100" dist="38100" dir="2700000" algn="tl">
                    <a:srgbClr val="000000"/>
                  </a:outerShdw>
                </a:effectLst>
              </a:rPr>
              <a:t>aritmet</a:t>
            </a:r>
            <a:r>
              <a:rPr lang="sk-SK" dirty="0" smtClean="0">
                <a:solidFill>
                  <a:srgbClr val="FFFFFF"/>
                </a:solidFill>
                <a:effectLst>
                  <a:outerShdw blurRad="38100" dist="38100" dir="2700000" algn="tl">
                    <a:srgbClr val="000000"/>
                  </a:outerShdw>
                </a:effectLst>
              </a:rPr>
              <a:t>. operácie s celými číslami a logické operácie).</a:t>
            </a:r>
            <a:endParaRPr lang="sk-SK" dirty="0">
              <a:solidFill>
                <a:srgbClr val="FFFFFF"/>
              </a:solidFill>
              <a:effectLst>
                <a:outerShdw blurRad="38100" dist="38100" dir="2700000" algn="tl">
                  <a:srgbClr val="000000"/>
                </a:outerShdw>
              </a:effectLst>
            </a:endParaRPr>
          </a:p>
          <a:p>
            <a:pPr>
              <a:spcBef>
                <a:spcPct val="50000"/>
              </a:spcBef>
              <a:defRPr/>
            </a:pPr>
            <a:r>
              <a:rPr lang="sk-SK" dirty="0">
                <a:solidFill>
                  <a:srgbClr val="FFFFFF"/>
                </a:solidFill>
                <a:effectLst>
                  <a:outerShdw blurRad="38100" dist="38100" dir="2700000" algn="tl">
                    <a:srgbClr val="000000"/>
                  </a:outerShdw>
                </a:effectLst>
              </a:rPr>
              <a:t>Prúdové spracovanie údajov prebieha tak, že funkčné bloky sú zoradené logicky za sebou a tvoria</a:t>
            </a:r>
            <a:r>
              <a:rPr lang="sk-SK" dirty="0">
                <a:solidFill>
                  <a:srgbClr val="FFF9C9"/>
                </a:solidFill>
                <a:effectLst>
                  <a:outerShdw blurRad="38100" dist="38100" dir="2700000" algn="tl">
                    <a:srgbClr val="000000"/>
                  </a:outerShdw>
                </a:effectLst>
              </a:rPr>
              <a:t> </a:t>
            </a:r>
            <a:r>
              <a:rPr lang="sk-SK" u="sng" dirty="0">
                <a:effectLst>
                  <a:outerShdw blurRad="38100" dist="38100" dir="2700000" algn="tl">
                    <a:srgbClr val="000000"/>
                  </a:outerShdw>
                </a:effectLst>
              </a:rPr>
              <a:t>kanál</a:t>
            </a:r>
            <a:r>
              <a:rPr lang="sk-SK" dirty="0">
                <a:solidFill>
                  <a:srgbClr val="FFF9C9"/>
                </a:solidFill>
                <a:effectLst>
                  <a:outerShdw blurRad="38100" dist="38100" dir="2700000" algn="tl">
                    <a:srgbClr val="000000"/>
                  </a:outerShdw>
                </a:effectLst>
              </a:rPr>
              <a:t> </a:t>
            </a:r>
            <a:r>
              <a:rPr lang="sk-SK" dirty="0">
                <a:solidFill>
                  <a:srgbClr val="FFFFFF"/>
                </a:solidFill>
                <a:effectLst>
                  <a:outerShdw blurRad="38100" dist="38100" dir="2700000" algn="tl">
                    <a:srgbClr val="000000"/>
                  </a:outerShdw>
                </a:effectLst>
              </a:rPr>
              <a:t>(</a:t>
            </a:r>
            <a:r>
              <a:rPr lang="sk-SK" dirty="0" err="1">
                <a:solidFill>
                  <a:srgbClr val="FFFFFF"/>
                </a:solidFill>
                <a:effectLst>
                  <a:outerShdw blurRad="38100" dist="38100" dir="2700000" algn="tl">
                    <a:srgbClr val="000000"/>
                  </a:outerShdw>
                </a:effectLst>
              </a:rPr>
              <a:t>pipe</a:t>
            </a:r>
            <a:r>
              <a:rPr lang="sk-SK" dirty="0">
                <a:solidFill>
                  <a:srgbClr val="FFFFFF"/>
                </a:solidFill>
                <a:effectLst>
                  <a:outerShdw blurRad="38100" dist="38100" dir="2700000" algn="tl">
                    <a:srgbClr val="00000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3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43000" y="304800"/>
            <a:ext cx="7772400" cy="533400"/>
          </a:xfrm>
        </p:spPr>
        <p:txBody>
          <a:bodyPr/>
          <a:lstStyle/>
          <a:p>
            <a:pPr eaLnBrk="1" hangingPunct="1"/>
            <a:r>
              <a:rPr lang="sk-SK" sz="3200" dirty="0" smtClean="0">
                <a:solidFill>
                  <a:schemeClr val="tx2">
                    <a:lumMod val="40000"/>
                    <a:lumOff val="60000"/>
                  </a:schemeClr>
                </a:solidFill>
              </a:rPr>
              <a:t>Literatúra</a:t>
            </a:r>
          </a:p>
        </p:txBody>
      </p:sp>
      <p:sp>
        <p:nvSpPr>
          <p:cNvPr id="103427" name="Rectangle 3"/>
          <p:cNvSpPr>
            <a:spLocks noGrp="1" noChangeArrowheads="1"/>
          </p:cNvSpPr>
          <p:nvPr>
            <p:ph type="body" idx="1"/>
          </p:nvPr>
        </p:nvSpPr>
        <p:spPr>
          <a:xfrm>
            <a:off x="1143000" y="838200"/>
            <a:ext cx="8001000" cy="3785652"/>
          </a:xfrm>
        </p:spPr>
        <p:txBody>
          <a:bodyPr wrap="square">
            <a:spAutoFit/>
          </a:bodyPr>
          <a:lstStyle/>
          <a:p>
            <a:pPr eaLnBrk="1" hangingPunct="1">
              <a:defRPr/>
            </a:pPr>
            <a:r>
              <a:rPr lang="sk-SK" sz="2400" dirty="0" smtClean="0">
                <a:solidFill>
                  <a:srgbClr val="FFFFFF"/>
                </a:solidFill>
              </a:rPr>
              <a:t>Jánošíková, Ľ.: Programovanie v jazyku symbolických adries pre 32-bitové procesory Intel. </a:t>
            </a:r>
          </a:p>
          <a:p>
            <a:pPr indent="12700" eaLnBrk="1" hangingPunct="1">
              <a:buNone/>
              <a:defRPr/>
            </a:pPr>
            <a:r>
              <a:rPr lang="sk-SK" sz="2400" dirty="0" smtClean="0">
                <a:solidFill>
                  <a:srgbClr val="FFFFFF"/>
                </a:solidFill>
              </a:rPr>
              <a:t>EDIS Žilina, 2000.</a:t>
            </a:r>
          </a:p>
          <a:p>
            <a:pPr marL="355600" indent="0" eaLnBrk="1" hangingPunct="1">
              <a:buNone/>
              <a:defRPr/>
            </a:pPr>
            <a:r>
              <a:rPr lang="sk-SK" sz="2400" dirty="0" smtClean="0">
                <a:hlinkClick r:id="rId3"/>
              </a:rPr>
              <a:t>http://frdsa.fri.uniza.sk/~janosik/Kniha/ProgJSA.html</a:t>
            </a:r>
            <a:endParaRPr lang="sk-SK" sz="2400" dirty="0" smtClean="0"/>
          </a:p>
          <a:p>
            <a:pPr eaLnBrk="1" hangingPunct="1">
              <a:buFont typeface="Wingdings" pitchFamily="2" charset="2"/>
              <a:buNone/>
              <a:defRPr/>
            </a:pPr>
            <a:endParaRPr lang="sk-SK" sz="2400" dirty="0" smtClean="0">
              <a:solidFill>
                <a:srgbClr val="FFFFFF"/>
              </a:solidFill>
            </a:endParaRPr>
          </a:p>
          <a:p>
            <a:pPr eaLnBrk="1" hangingPunct="1">
              <a:defRPr/>
            </a:pPr>
            <a:r>
              <a:rPr lang="sk-SK" sz="2400" dirty="0" smtClean="0">
                <a:solidFill>
                  <a:srgbClr val="FFFFFF"/>
                </a:solidFill>
              </a:rPr>
              <a:t>Hyde, R.: </a:t>
            </a:r>
            <a:r>
              <a:rPr lang="sk-SK" sz="2400" dirty="0" err="1" smtClean="0">
                <a:solidFill>
                  <a:srgbClr val="FFFFFF"/>
                </a:solidFill>
              </a:rPr>
              <a:t>The</a:t>
            </a:r>
            <a:r>
              <a:rPr lang="sk-SK" sz="2400" dirty="0" smtClean="0">
                <a:solidFill>
                  <a:srgbClr val="FFFFFF"/>
                </a:solidFill>
              </a:rPr>
              <a:t> </a:t>
            </a:r>
            <a:r>
              <a:rPr lang="sk-SK" sz="2400" dirty="0" err="1" smtClean="0">
                <a:solidFill>
                  <a:srgbClr val="FFFFFF"/>
                </a:solidFill>
              </a:rPr>
              <a:t>Art</a:t>
            </a:r>
            <a:r>
              <a:rPr lang="sk-SK" sz="2400" dirty="0" smtClean="0">
                <a:solidFill>
                  <a:srgbClr val="FFFFFF"/>
                </a:solidFill>
              </a:rPr>
              <a:t> </a:t>
            </a:r>
            <a:r>
              <a:rPr lang="sk-SK" sz="2400" dirty="0" err="1" smtClean="0">
                <a:solidFill>
                  <a:srgbClr val="FFFFFF"/>
                </a:solidFill>
              </a:rPr>
              <a:t>of</a:t>
            </a:r>
            <a:r>
              <a:rPr lang="sk-SK" sz="2400" dirty="0" smtClean="0">
                <a:solidFill>
                  <a:srgbClr val="FFFFFF"/>
                </a:solidFill>
              </a:rPr>
              <a:t> </a:t>
            </a:r>
            <a:r>
              <a:rPr lang="sk-SK" sz="2400" dirty="0" err="1" smtClean="0">
                <a:solidFill>
                  <a:srgbClr val="FFFFFF"/>
                </a:solidFill>
              </a:rPr>
              <a:t>Assembly</a:t>
            </a:r>
            <a:r>
              <a:rPr lang="sk-SK" sz="2400" dirty="0" smtClean="0">
                <a:solidFill>
                  <a:srgbClr val="FFFFFF"/>
                </a:solidFill>
              </a:rPr>
              <a:t> </a:t>
            </a:r>
            <a:r>
              <a:rPr lang="sk-SK" sz="2400" dirty="0" err="1" smtClean="0">
                <a:solidFill>
                  <a:srgbClr val="FFFFFF"/>
                </a:solidFill>
              </a:rPr>
              <a:t>Language</a:t>
            </a:r>
            <a:r>
              <a:rPr lang="sk-SK" sz="2400" dirty="0" smtClean="0">
                <a:solidFill>
                  <a:srgbClr val="FFFFFF"/>
                </a:solidFill>
              </a:rPr>
              <a:t> </a:t>
            </a:r>
            <a:r>
              <a:rPr lang="sk-SK" sz="2400" dirty="0" err="1" smtClean="0">
                <a:solidFill>
                  <a:srgbClr val="FFFFFF"/>
                </a:solidFill>
              </a:rPr>
              <a:t>Programming</a:t>
            </a:r>
            <a:endParaRPr lang="sk-SK" sz="2400" dirty="0" smtClean="0">
              <a:solidFill>
                <a:srgbClr val="FFFFFF"/>
              </a:solidFill>
            </a:endParaRPr>
          </a:p>
          <a:p>
            <a:pPr indent="12700" eaLnBrk="1" hangingPunct="1">
              <a:buNone/>
              <a:defRPr/>
            </a:pPr>
            <a:r>
              <a:rPr lang="sk-SK" sz="2400" dirty="0" smtClean="0">
                <a:solidFill>
                  <a:srgbClr val="FFFFFF"/>
                </a:solidFill>
                <a:hlinkClick r:id="rId4"/>
              </a:rPr>
              <a:t>http://www.plantation-productions.com/Webster/www.artofasm.com/Windows/HTML/AoATOC.html</a:t>
            </a:r>
            <a:endParaRPr lang="sk-SK" sz="2400" dirty="0" smtClean="0">
              <a:solidFill>
                <a:srgbClr val="FFFF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694" name="Group 366"/>
          <p:cNvGraphicFramePr>
            <a:graphicFrameLocks noGrp="1"/>
          </p:cNvGraphicFramePr>
          <p:nvPr/>
        </p:nvGraphicFramePr>
        <p:xfrm>
          <a:off x="1182688" y="762000"/>
          <a:ext cx="7924800" cy="3689353"/>
        </p:xfrm>
        <a:graphic>
          <a:graphicData uri="http://schemas.openxmlformats.org/drawingml/2006/table">
            <a:tbl>
              <a:tblPr/>
              <a:tblGrid>
                <a:gridCol w="1752600"/>
                <a:gridCol w="685800"/>
                <a:gridCol w="685800"/>
                <a:gridCol w="685800"/>
                <a:gridCol w="685800"/>
                <a:gridCol w="685800"/>
                <a:gridCol w="685800"/>
                <a:gridCol w="685800"/>
                <a:gridCol w="685800"/>
                <a:gridCol w="685800"/>
              </a:tblGrid>
              <a:tr h="541338">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rgbClr val="FFFFFF"/>
                          </a:solidFill>
                          <a:effectLst>
                            <a:outerShdw blurRad="38100" dist="38100" dir="2700000" algn="tl">
                              <a:srgbClr val="000000"/>
                            </a:outerShdw>
                          </a:effectLst>
                          <a:latin typeface="Arial" charset="0"/>
                        </a:rPr>
                        <a:t>Takty</a:t>
                      </a:r>
                    </a:p>
                  </a:txBody>
                  <a:tcPr marL="76200" marR="76200" marT="114300" marB="38100" anchor="ct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1</a:t>
                      </a:r>
                    </a:p>
                  </a:txBody>
                  <a:tcPr marL="76200" marR="76200" marT="114300" marB="381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rgbClr val="FFFFFF"/>
                          </a:solidFill>
                          <a:effectLst>
                            <a:outerShdw blurRad="38100" dist="38100" dir="2700000" algn="tl">
                              <a:srgbClr val="000000"/>
                            </a:outerShdw>
                          </a:effectLst>
                          <a:latin typeface="Arial" charset="0"/>
                        </a:rPr>
                        <a:t>2</a:t>
                      </a:r>
                    </a:p>
                  </a:txBody>
                  <a:tcPr marL="76200" marR="76200" marT="114300" marB="381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rgbClr val="FFFFFF"/>
                          </a:solidFill>
                          <a:effectLst>
                            <a:outerShdw blurRad="38100" dist="38100" dir="2700000" algn="tl">
                              <a:srgbClr val="000000"/>
                            </a:outerShdw>
                          </a:effectLst>
                          <a:latin typeface="Arial" charset="0"/>
                        </a:rPr>
                        <a:t>3</a:t>
                      </a:r>
                    </a:p>
                  </a:txBody>
                  <a:tcPr marL="76200" marR="76200" marT="114300" marB="381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4</a:t>
                      </a:r>
                    </a:p>
                  </a:txBody>
                  <a:tcPr marL="76200" marR="76200" marT="114300" marB="381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5</a:t>
                      </a:r>
                    </a:p>
                  </a:txBody>
                  <a:tcPr marL="76200" marR="76200" marT="114300" marB="381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6</a:t>
                      </a:r>
                    </a:p>
                  </a:txBody>
                  <a:tcPr marL="76200" marR="76200" marT="114300" marB="381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7</a:t>
                      </a:r>
                    </a:p>
                  </a:txBody>
                  <a:tcPr marL="76200" marR="76200" marT="114300" marB="381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8</a:t>
                      </a:r>
                    </a:p>
                  </a:txBody>
                  <a:tcPr marL="76200" marR="76200" marT="114300" marB="381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9</a:t>
                      </a:r>
                    </a:p>
                  </a:txBody>
                  <a:tcPr marL="76200" marR="76200" marT="114300" marB="38100"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Inštrukcia 1</a:t>
                      </a:r>
                    </a:p>
                  </a:txBody>
                  <a:tcPr marL="76200" marR="76200" marT="133350" marB="381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IF</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ID</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rgbClr val="FFFFFF"/>
                          </a:solidFill>
                          <a:effectLst>
                            <a:outerShdw blurRad="38100" dist="38100" dir="2700000" algn="tl">
                              <a:srgbClr val="000000"/>
                            </a:outerShdw>
                          </a:effectLst>
                          <a:latin typeface="Arial" charset="0"/>
                        </a:rPr>
                        <a:t>DA</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rgbClr val="FFFFFF"/>
                          </a:solidFill>
                          <a:effectLst>
                            <a:outerShdw blurRad="38100" dist="38100" dir="2700000" algn="tl">
                              <a:srgbClr val="000000"/>
                            </a:outerShdw>
                          </a:effectLst>
                          <a:latin typeface="Arial" charset="0"/>
                        </a:rPr>
                        <a:t>EX</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WB</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5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Inštrukcia 2</a:t>
                      </a:r>
                    </a:p>
                  </a:txBody>
                  <a:tcPr marL="76200" marR="76200" marT="133350" marB="381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IF</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ID</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rgbClr val="FFFFFF"/>
                          </a:solidFill>
                          <a:effectLst>
                            <a:outerShdw blurRad="38100" dist="38100" dir="2700000" algn="tl">
                              <a:srgbClr val="000000"/>
                            </a:outerShdw>
                          </a:effectLst>
                          <a:latin typeface="Arial" charset="0"/>
                        </a:rPr>
                        <a:t>DA</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rgbClr val="FFFFFF"/>
                          </a:solidFill>
                          <a:effectLst>
                            <a:outerShdw blurRad="38100" dist="38100" dir="2700000" algn="tl">
                              <a:srgbClr val="000000"/>
                            </a:outerShdw>
                          </a:effectLst>
                          <a:latin typeface="Arial" charset="0"/>
                        </a:rPr>
                        <a:t>EX</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WB</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5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Inštrukcia 3</a:t>
                      </a:r>
                    </a:p>
                  </a:txBody>
                  <a:tcPr marL="76200" marR="76200" marT="133350" marB="381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IF</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ID</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rgbClr val="FFFFFF"/>
                          </a:solidFill>
                          <a:effectLst>
                            <a:outerShdw blurRad="38100" dist="38100" dir="2700000" algn="tl">
                              <a:srgbClr val="000000"/>
                            </a:outerShdw>
                          </a:effectLst>
                          <a:latin typeface="Arial" charset="0"/>
                        </a:rPr>
                        <a:t>DA</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rgbClr val="FFFFFF"/>
                          </a:solidFill>
                          <a:effectLst>
                            <a:outerShdw blurRad="38100" dist="38100" dir="2700000" algn="tl">
                              <a:srgbClr val="000000"/>
                            </a:outerShdw>
                          </a:effectLst>
                          <a:latin typeface="Arial" charset="0"/>
                        </a:rPr>
                        <a:t>EX</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WB</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5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Inštrukcia 4</a:t>
                      </a:r>
                    </a:p>
                  </a:txBody>
                  <a:tcPr marL="76200" marR="76200" marT="133350" marB="381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IF</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ID</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rgbClr val="FFFFFF"/>
                          </a:solidFill>
                          <a:effectLst>
                            <a:outerShdw blurRad="38100" dist="38100" dir="2700000" algn="tl">
                              <a:srgbClr val="000000"/>
                            </a:outerShdw>
                          </a:effectLst>
                          <a:latin typeface="Arial" charset="0"/>
                        </a:rPr>
                        <a:t>DA</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rgbClr val="FFFFFF"/>
                          </a:solidFill>
                          <a:effectLst>
                            <a:outerShdw blurRad="38100" dist="38100" dir="2700000" algn="tl">
                              <a:srgbClr val="000000"/>
                            </a:outerShdw>
                          </a:effectLst>
                          <a:latin typeface="Arial" charset="0"/>
                        </a:rPr>
                        <a:t>EX</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WB</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5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Inštrukcia 5</a:t>
                      </a:r>
                    </a:p>
                  </a:txBody>
                  <a:tcPr marL="76200" marR="76200" marT="133350" marB="381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IF</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ID</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rgbClr val="FFFFFF"/>
                          </a:solidFill>
                          <a:effectLst>
                            <a:outerShdw blurRad="38100" dist="38100" dir="2700000" algn="tl">
                              <a:srgbClr val="000000"/>
                            </a:outerShdw>
                          </a:effectLst>
                          <a:latin typeface="Arial" charset="0"/>
                        </a:rPr>
                        <a:t>DA</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rgbClr val="FFFFFF"/>
                          </a:solidFill>
                          <a:effectLst>
                            <a:outerShdw blurRad="38100" dist="38100" dir="2700000" algn="tl">
                              <a:srgbClr val="000000"/>
                            </a:outerShdw>
                          </a:effectLst>
                          <a:latin typeface="Arial" charset="0"/>
                        </a:rPr>
                        <a:t>EX</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rgbClr val="FFFFFF"/>
                          </a:solidFill>
                          <a:effectLst>
                            <a:outerShdw blurRad="38100" dist="38100" dir="2700000" algn="tl">
                              <a:srgbClr val="000000"/>
                            </a:outerShdw>
                          </a:effectLst>
                          <a:latin typeface="Arial" charset="0"/>
                        </a:rPr>
                        <a:t>WB</a:t>
                      </a:r>
                    </a:p>
                  </a:txBody>
                  <a:tcPr marL="76200" marR="76200" marT="133350" marB="381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438" name="AutoShape 364"/>
          <p:cNvSpPr>
            <a:spLocks noChangeArrowheads="1"/>
          </p:cNvSpPr>
          <p:nvPr/>
        </p:nvSpPr>
        <p:spPr bwMode="auto">
          <a:xfrm>
            <a:off x="1200150" y="5181600"/>
            <a:ext cx="5715000" cy="533400"/>
          </a:xfrm>
          <a:prstGeom prst="wedgeRectCallout">
            <a:avLst>
              <a:gd name="adj1" fmla="val 36000"/>
              <a:gd name="adj2" fmla="val -178273"/>
            </a:avLst>
          </a:prstGeom>
          <a:solidFill>
            <a:schemeClr val="tx2">
              <a:lumMod val="40000"/>
              <a:lumOff val="60000"/>
            </a:schemeClr>
          </a:solidFill>
          <a:ln w="9525">
            <a:solidFill>
              <a:schemeClr val="tx1"/>
            </a:solidFill>
            <a:miter lim="800000"/>
            <a:headEnd/>
            <a:tailEnd/>
          </a:ln>
        </p:spPr>
        <p:txBody>
          <a:bodyPr/>
          <a:lstStyle/>
          <a:p>
            <a:pPr algn="ctr"/>
            <a:r>
              <a:rPr lang="sk-SK" dirty="0">
                <a:solidFill>
                  <a:schemeClr val="bg2"/>
                </a:solidFill>
                <a:effectLst/>
              </a:rPr>
              <a:t>V tomto takte sa vykonáva 5 inštrukcií</a:t>
            </a:r>
            <a:r>
              <a:rPr lang="sk-SK" dirty="0">
                <a:solidFill>
                  <a:schemeClr val="bg2"/>
                </a:solidFill>
                <a:effectLst/>
                <a:latin typeface="Times New Roman"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381000"/>
            <a:ext cx="7772400" cy="838200"/>
          </a:xfrm>
        </p:spPr>
        <p:txBody>
          <a:bodyPr/>
          <a:lstStyle/>
          <a:p>
            <a:pPr eaLnBrk="1" hangingPunct="1"/>
            <a:r>
              <a:rPr lang="en-US" sz="3200" dirty="0" err="1" smtClean="0">
                <a:solidFill>
                  <a:schemeClr val="tx2">
                    <a:lumMod val="40000"/>
                    <a:lumOff val="60000"/>
                  </a:schemeClr>
                </a:solidFill>
              </a:rPr>
              <a:t>Konflikty</a:t>
            </a:r>
            <a:r>
              <a:rPr lang="en-US" sz="3200" dirty="0" smtClean="0">
                <a:solidFill>
                  <a:schemeClr val="tx2">
                    <a:lumMod val="40000"/>
                    <a:lumOff val="60000"/>
                  </a:schemeClr>
                </a:solidFill>
              </a:rPr>
              <a:t> </a:t>
            </a:r>
            <a:r>
              <a:rPr lang="en-US" sz="3200" dirty="0" err="1" smtClean="0">
                <a:solidFill>
                  <a:schemeClr val="tx2">
                    <a:lumMod val="40000"/>
                    <a:lumOff val="60000"/>
                  </a:schemeClr>
                </a:solidFill>
              </a:rPr>
              <a:t>pipelinu</a:t>
            </a:r>
            <a:r>
              <a:rPr lang="en-US" sz="3200" dirty="0" smtClean="0">
                <a:solidFill>
                  <a:schemeClr val="tx2">
                    <a:lumMod val="40000"/>
                    <a:lumOff val="60000"/>
                  </a:schemeClr>
                </a:solidFill>
              </a:rPr>
              <a:t> </a:t>
            </a:r>
            <a:r>
              <a:rPr lang="sk-SK" sz="3200" dirty="0" smtClean="0">
                <a:solidFill>
                  <a:schemeClr val="tx2">
                    <a:lumMod val="40000"/>
                    <a:lumOff val="60000"/>
                  </a:schemeClr>
                </a:solidFill>
              </a:rPr>
              <a:t>(</a:t>
            </a:r>
            <a:r>
              <a:rPr lang="sk-SK" sz="3200" dirty="0" err="1" smtClean="0">
                <a:solidFill>
                  <a:schemeClr val="tx2">
                    <a:lumMod val="40000"/>
                    <a:lumOff val="60000"/>
                  </a:schemeClr>
                </a:solidFill>
              </a:rPr>
              <a:t>pipeline</a:t>
            </a:r>
            <a:r>
              <a:rPr lang="sk-SK" sz="3200" dirty="0" smtClean="0">
                <a:solidFill>
                  <a:schemeClr val="tx2">
                    <a:lumMod val="40000"/>
                    <a:lumOff val="60000"/>
                  </a:schemeClr>
                </a:solidFill>
              </a:rPr>
              <a:t> </a:t>
            </a:r>
            <a:r>
              <a:rPr lang="sk-SK" sz="3200" dirty="0" err="1" smtClean="0">
                <a:solidFill>
                  <a:schemeClr val="tx2">
                    <a:lumMod val="40000"/>
                    <a:lumOff val="60000"/>
                  </a:schemeClr>
                </a:solidFill>
              </a:rPr>
              <a:t>hazards</a:t>
            </a:r>
            <a:r>
              <a:rPr lang="sk-SK" sz="3200" dirty="0" smtClean="0">
                <a:solidFill>
                  <a:schemeClr val="tx2">
                    <a:lumMod val="40000"/>
                    <a:lumOff val="60000"/>
                  </a:schemeClr>
                </a:solidFill>
              </a:rPr>
              <a:t>)</a:t>
            </a:r>
            <a:r>
              <a:rPr lang="en-US" sz="3200" dirty="0" smtClean="0">
                <a:solidFill>
                  <a:schemeClr val="tx2">
                    <a:lumMod val="40000"/>
                    <a:lumOff val="60000"/>
                  </a:schemeClr>
                </a:solidFill>
              </a:rPr>
              <a:t/>
            </a:r>
            <a:br>
              <a:rPr lang="en-US" sz="3200" dirty="0" smtClean="0">
                <a:solidFill>
                  <a:schemeClr val="tx2">
                    <a:lumMod val="40000"/>
                    <a:lumOff val="60000"/>
                  </a:schemeClr>
                </a:solidFill>
              </a:rPr>
            </a:br>
            <a:r>
              <a:rPr lang="en-US" sz="3200" dirty="0" smtClean="0">
                <a:solidFill>
                  <a:schemeClr val="tx2">
                    <a:lumMod val="40000"/>
                    <a:lumOff val="60000"/>
                  </a:schemeClr>
                </a:solidFill>
              </a:rPr>
              <a:t>(</a:t>
            </a:r>
            <a:r>
              <a:rPr lang="en-US" sz="3200" dirty="0" err="1" smtClean="0">
                <a:solidFill>
                  <a:schemeClr val="tx2">
                    <a:lumMod val="40000"/>
                    <a:lumOff val="60000"/>
                  </a:schemeClr>
                </a:solidFill>
              </a:rPr>
              <a:t>pajplajn</a:t>
            </a:r>
            <a:r>
              <a:rPr lang="en-US" sz="3200" dirty="0" smtClean="0">
                <a:solidFill>
                  <a:schemeClr val="tx2">
                    <a:lumMod val="40000"/>
                    <a:lumOff val="60000"/>
                  </a:schemeClr>
                </a:solidFill>
              </a:rPr>
              <a:t> </a:t>
            </a:r>
            <a:r>
              <a:rPr lang="en-US" sz="3200" dirty="0" err="1" smtClean="0">
                <a:solidFill>
                  <a:schemeClr val="tx2">
                    <a:lumMod val="40000"/>
                    <a:lumOff val="60000"/>
                  </a:schemeClr>
                </a:solidFill>
              </a:rPr>
              <a:t>hazarc</a:t>
            </a:r>
            <a:r>
              <a:rPr lang="en-US" sz="3200" dirty="0" smtClean="0">
                <a:solidFill>
                  <a:schemeClr val="tx2">
                    <a:lumMod val="40000"/>
                    <a:lumOff val="60000"/>
                  </a:schemeClr>
                </a:solidFill>
              </a:rPr>
              <a:t>)</a:t>
            </a:r>
            <a:endParaRPr lang="sk-SK" sz="3200" dirty="0" smtClean="0">
              <a:solidFill>
                <a:schemeClr val="tx2">
                  <a:lumMod val="40000"/>
                  <a:lumOff val="60000"/>
                </a:schemeClr>
              </a:solidFill>
            </a:endParaRPr>
          </a:p>
        </p:txBody>
      </p:sp>
      <p:sp>
        <p:nvSpPr>
          <p:cNvPr id="100355" name="Rectangle 3"/>
          <p:cNvSpPr>
            <a:spLocks noGrp="1" noChangeArrowheads="1"/>
          </p:cNvSpPr>
          <p:nvPr>
            <p:ph type="body" idx="1"/>
          </p:nvPr>
        </p:nvSpPr>
        <p:spPr>
          <a:xfrm>
            <a:off x="1143000" y="1676400"/>
            <a:ext cx="7772400" cy="4114800"/>
          </a:xfrm>
        </p:spPr>
        <p:txBody>
          <a:bodyPr/>
          <a:lstStyle/>
          <a:p>
            <a:pPr eaLnBrk="1" hangingPunct="1">
              <a:defRPr/>
            </a:pPr>
            <a:r>
              <a:rPr lang="sk-SK" sz="2400" u="sng" dirty="0" smtClean="0"/>
              <a:t>dátová závislosť</a:t>
            </a:r>
            <a:r>
              <a:rPr lang="sk-SK" sz="2400" dirty="0" smtClean="0"/>
              <a:t> </a:t>
            </a:r>
            <a:r>
              <a:rPr lang="sk-SK" sz="2400" dirty="0" smtClean="0">
                <a:solidFill>
                  <a:srgbClr val="FFFFFF"/>
                </a:solidFill>
              </a:rPr>
              <a:t>– </a:t>
            </a:r>
            <a:r>
              <a:rPr lang="sk-SK" sz="2400" dirty="0" smtClean="0">
                <a:solidFill>
                  <a:srgbClr val="FFFFFF"/>
                </a:solidFill>
                <a:cs typeface="Times New Roman" charset="0"/>
              </a:rPr>
              <a:t>chcem pou</a:t>
            </a:r>
            <a:r>
              <a:rPr lang="sk-SK" sz="2400" dirty="0" smtClean="0">
                <a:solidFill>
                  <a:srgbClr val="FFFFFF"/>
                </a:solidFill>
              </a:rPr>
              <a:t>ž</a:t>
            </a:r>
            <a:r>
              <a:rPr lang="sk-SK" sz="2400" dirty="0" smtClean="0">
                <a:solidFill>
                  <a:srgbClr val="FFFFFF"/>
                </a:solidFill>
                <a:cs typeface="Times New Roman" charset="0"/>
              </a:rPr>
              <a:t>i</a:t>
            </a:r>
            <a:r>
              <a:rPr lang="sk-SK" sz="2400" dirty="0" smtClean="0">
                <a:solidFill>
                  <a:srgbClr val="FFFFFF"/>
                </a:solidFill>
              </a:rPr>
              <a:t>ť</a:t>
            </a:r>
            <a:r>
              <a:rPr lang="sk-SK" sz="2400" dirty="0" smtClean="0">
                <a:solidFill>
                  <a:srgbClr val="FFFFFF"/>
                </a:solidFill>
                <a:cs typeface="Times New Roman" charset="0"/>
              </a:rPr>
              <a:t> dáta, ktoré ešte nie sú k dispozícii (</a:t>
            </a:r>
            <a:r>
              <a:rPr lang="sk-SK" sz="2400" dirty="0" smtClean="0">
                <a:solidFill>
                  <a:srgbClr val="FFFFFF"/>
                </a:solidFill>
              </a:rPr>
              <a:t>napr. </a:t>
            </a:r>
            <a:r>
              <a:rPr lang="sk-SK" sz="2400" dirty="0" smtClean="0">
                <a:solidFill>
                  <a:srgbClr val="FFFFFF"/>
                </a:solidFill>
                <a:cs typeface="Times New Roman" charset="0"/>
              </a:rPr>
              <a:t>1. </a:t>
            </a:r>
            <a:r>
              <a:rPr lang="sk-SK" sz="2400" dirty="0" err="1" smtClean="0">
                <a:solidFill>
                  <a:srgbClr val="FFFFFF"/>
                </a:solidFill>
                <a:cs typeface="Times New Roman" charset="0"/>
              </a:rPr>
              <a:t>inštr</a:t>
            </a:r>
            <a:r>
              <a:rPr lang="sk-SK" sz="2400" dirty="0" smtClean="0">
                <a:solidFill>
                  <a:srgbClr val="FFFFFF"/>
                </a:solidFill>
                <a:cs typeface="Times New Roman" charset="0"/>
              </a:rPr>
              <a:t>. EX, 2. </a:t>
            </a:r>
            <a:r>
              <a:rPr lang="sk-SK" sz="2400" dirty="0" err="1" smtClean="0">
                <a:solidFill>
                  <a:srgbClr val="FFFFFF"/>
                </a:solidFill>
                <a:cs typeface="Times New Roman" charset="0"/>
              </a:rPr>
              <a:t>inštr</a:t>
            </a:r>
            <a:r>
              <a:rPr lang="sk-SK" sz="2400" dirty="0" smtClean="0">
                <a:solidFill>
                  <a:srgbClr val="FFFFFF"/>
                </a:solidFill>
                <a:cs typeface="Times New Roman" charset="0"/>
              </a:rPr>
              <a:t>. DA)</a:t>
            </a:r>
            <a:r>
              <a:rPr lang="sk-SK" sz="2400" dirty="0" smtClean="0">
                <a:solidFill>
                  <a:srgbClr val="FFFFFF"/>
                </a:solidFill>
              </a:rPr>
              <a:t> </a:t>
            </a:r>
          </a:p>
          <a:p>
            <a:pPr eaLnBrk="1" hangingPunct="1">
              <a:spcBef>
                <a:spcPct val="50000"/>
              </a:spcBef>
              <a:buFont typeface="Wingdings" pitchFamily="2" charset="2"/>
              <a:buNone/>
              <a:defRPr/>
            </a:pPr>
            <a:r>
              <a:rPr lang="sk-SK" sz="2400" b="1" dirty="0" smtClean="0">
                <a:solidFill>
                  <a:srgbClr val="FFFFFF"/>
                </a:solidFill>
                <a:latin typeface="Courier New" pitchFamily="49" charset="0"/>
              </a:rPr>
              <a:t>	</a:t>
            </a:r>
            <a:r>
              <a:rPr lang="sk-SK" sz="2400" b="1" dirty="0" err="1" smtClean="0">
                <a:solidFill>
                  <a:srgbClr val="FFFFFF"/>
                </a:solidFill>
                <a:latin typeface="Courier New" pitchFamily="49" charset="0"/>
                <a:cs typeface="Courier New" pitchFamily="49" charset="0"/>
              </a:rPr>
              <a:t>mov</a:t>
            </a:r>
            <a:r>
              <a:rPr lang="sk-SK" sz="2400" b="1" dirty="0" smtClean="0">
                <a:solidFill>
                  <a:srgbClr val="FFFFFF"/>
                </a:solidFill>
                <a:latin typeface="Courier New" pitchFamily="49" charset="0"/>
                <a:cs typeface="Courier New" pitchFamily="49" charset="0"/>
              </a:rPr>
              <a:t> </a:t>
            </a:r>
            <a:r>
              <a:rPr lang="sk-SK" sz="2400" b="1" dirty="0" err="1" smtClean="0">
                <a:solidFill>
                  <a:srgbClr val="FFFFFF"/>
                </a:solidFill>
                <a:latin typeface="Courier New" pitchFamily="49" charset="0"/>
                <a:cs typeface="Courier New" pitchFamily="49" charset="0"/>
              </a:rPr>
              <a:t>ebx,Adresa</a:t>
            </a:r>
            <a:r>
              <a:rPr lang="sk-SK" sz="2400" b="1" dirty="0" smtClean="0">
                <a:solidFill>
                  <a:srgbClr val="FFFFFF"/>
                </a:solidFill>
                <a:latin typeface="Courier New" pitchFamily="49" charset="0"/>
                <a:cs typeface="Courier New" pitchFamily="49" charset="0"/>
              </a:rPr>
              <a:t>; ulož adresu do registra</a:t>
            </a:r>
            <a:endParaRPr lang="sk-SK" sz="2400" b="1" dirty="0" smtClean="0">
              <a:solidFill>
                <a:srgbClr val="FFFFFF"/>
              </a:solidFill>
              <a:latin typeface="Courier New" pitchFamily="49" charset="0"/>
            </a:endParaRPr>
          </a:p>
          <a:p>
            <a:pPr eaLnBrk="1" hangingPunct="1">
              <a:buFont typeface="Wingdings" pitchFamily="2" charset="2"/>
              <a:buNone/>
              <a:defRPr/>
            </a:pPr>
            <a:r>
              <a:rPr lang="sk-SK" sz="2400" b="1" dirty="0" smtClean="0">
                <a:solidFill>
                  <a:srgbClr val="FFFFFF"/>
                </a:solidFill>
                <a:latin typeface="Courier New" pitchFamily="49" charset="0"/>
              </a:rPr>
              <a:t>	</a:t>
            </a:r>
            <a:r>
              <a:rPr lang="sk-SK" sz="2400" b="1" dirty="0" smtClean="0">
                <a:solidFill>
                  <a:srgbClr val="FFFFFF"/>
                </a:solidFill>
                <a:latin typeface="Courier New" pitchFamily="49" charset="0"/>
                <a:cs typeface="Courier New" pitchFamily="49" charset="0"/>
              </a:rPr>
              <a:t> </a:t>
            </a:r>
            <a:r>
              <a:rPr lang="sk-SK" sz="2400" b="1" dirty="0" smtClean="0">
                <a:solidFill>
                  <a:srgbClr val="FFFFFF"/>
                </a:solidFill>
                <a:latin typeface="Courier New" pitchFamily="49" charset="0"/>
              </a:rPr>
              <a:t>			   </a:t>
            </a:r>
            <a:r>
              <a:rPr lang="sk-SK" sz="2400" b="1" dirty="0" err="1" smtClean="0">
                <a:solidFill>
                  <a:srgbClr val="FFFFFF"/>
                </a:solidFill>
                <a:latin typeface="Courier New" pitchFamily="49" charset="0"/>
                <a:cs typeface="Courier New" pitchFamily="49" charset="0"/>
              </a:rPr>
              <a:t>ebx</a:t>
            </a:r>
            <a:r>
              <a:rPr lang="sk-SK" sz="2400" b="1" dirty="0" smtClean="0">
                <a:solidFill>
                  <a:srgbClr val="FFFFFF"/>
                </a:solidFill>
                <a:latin typeface="Courier New" pitchFamily="49" charset="0"/>
                <a:cs typeface="Courier New" pitchFamily="49" charset="0"/>
              </a:rPr>
              <a:t> </a:t>
            </a:r>
            <a:br>
              <a:rPr lang="sk-SK" sz="2400" b="1" dirty="0" smtClean="0">
                <a:solidFill>
                  <a:srgbClr val="FFFFFF"/>
                </a:solidFill>
                <a:latin typeface="Courier New" pitchFamily="49" charset="0"/>
                <a:cs typeface="Courier New" pitchFamily="49" charset="0"/>
              </a:rPr>
            </a:br>
            <a:r>
              <a:rPr lang="sk-SK" sz="2400" b="1" dirty="0" err="1" smtClean="0">
                <a:solidFill>
                  <a:srgbClr val="FFFFFF"/>
                </a:solidFill>
                <a:latin typeface="Courier New" pitchFamily="49" charset="0"/>
                <a:cs typeface="Courier New" pitchFamily="49" charset="0"/>
              </a:rPr>
              <a:t>mov</a:t>
            </a:r>
            <a:r>
              <a:rPr lang="sk-SK" sz="2400" b="1" dirty="0" smtClean="0">
                <a:solidFill>
                  <a:srgbClr val="FFFFFF"/>
                </a:solidFill>
                <a:latin typeface="Courier New" pitchFamily="49" charset="0"/>
                <a:cs typeface="Courier New" pitchFamily="49" charset="0"/>
              </a:rPr>
              <a:t> </a:t>
            </a:r>
            <a:r>
              <a:rPr lang="sk-SK" sz="2400" b="1" dirty="0" err="1" smtClean="0">
                <a:solidFill>
                  <a:srgbClr val="FFFFFF"/>
                </a:solidFill>
                <a:latin typeface="Courier New" pitchFamily="49" charset="0"/>
                <a:cs typeface="Courier New" pitchFamily="49" charset="0"/>
              </a:rPr>
              <a:t>eax</a:t>
            </a:r>
            <a:r>
              <a:rPr lang="sk-SK" sz="2400" b="1" dirty="0" smtClean="0">
                <a:solidFill>
                  <a:srgbClr val="FFFFFF"/>
                </a:solidFill>
                <a:latin typeface="Courier New" pitchFamily="49" charset="0"/>
                <a:cs typeface="Courier New" pitchFamily="49" charset="0"/>
              </a:rPr>
              <a:t>,[</a:t>
            </a:r>
            <a:r>
              <a:rPr lang="sk-SK" sz="2400" b="1" dirty="0" err="1" smtClean="0">
                <a:solidFill>
                  <a:srgbClr val="FFFFFF"/>
                </a:solidFill>
                <a:latin typeface="Courier New" pitchFamily="49" charset="0"/>
                <a:cs typeface="Courier New" pitchFamily="49" charset="0"/>
              </a:rPr>
              <a:t>ebx</a:t>
            </a:r>
            <a:r>
              <a:rPr lang="sk-SK" sz="2400" b="1" dirty="0" smtClean="0">
                <a:solidFill>
                  <a:srgbClr val="FFFFFF"/>
                </a:solidFill>
                <a:latin typeface="Courier New" pitchFamily="49" charset="0"/>
                <a:cs typeface="Courier New" pitchFamily="49" charset="0"/>
              </a:rPr>
              <a:t>]; </a:t>
            </a:r>
            <a:r>
              <a:rPr lang="sk-SK" sz="2400" b="1" dirty="0" smtClean="0">
                <a:solidFill>
                  <a:srgbClr val="FFFFFF"/>
                </a:solidFill>
                <a:latin typeface="Courier New" pitchFamily="49" charset="0"/>
              </a:rPr>
              <a:t> </a:t>
            </a:r>
            <a:r>
              <a:rPr lang="sk-SK" sz="2400" b="1" dirty="0" smtClean="0">
                <a:solidFill>
                  <a:srgbClr val="FFFFFF"/>
                </a:solidFill>
                <a:latin typeface="Courier New" pitchFamily="49" charset="0"/>
                <a:cs typeface="Courier New" pitchFamily="49" charset="0"/>
              </a:rPr>
              <a:t>skopíruj do registra </a:t>
            </a:r>
            <a:endParaRPr lang="sk-SK" sz="2400" b="1" dirty="0" smtClean="0">
              <a:solidFill>
                <a:srgbClr val="FFFFFF"/>
              </a:solidFill>
              <a:latin typeface="Courier New" pitchFamily="49" charset="0"/>
            </a:endParaRPr>
          </a:p>
          <a:p>
            <a:pPr eaLnBrk="1" hangingPunct="1">
              <a:buFont typeface="Wingdings" pitchFamily="2" charset="2"/>
              <a:buNone/>
              <a:defRPr/>
            </a:pPr>
            <a:r>
              <a:rPr lang="sk-SK" sz="2400" b="1" dirty="0" smtClean="0">
                <a:solidFill>
                  <a:srgbClr val="FFFFFF"/>
                </a:solidFill>
                <a:latin typeface="Courier New" pitchFamily="49" charset="0"/>
              </a:rPr>
              <a:t>				   </a:t>
            </a:r>
            <a:r>
              <a:rPr lang="sk-SK" sz="2400" b="1" dirty="0" err="1" smtClean="0">
                <a:solidFill>
                  <a:srgbClr val="FFFFFF"/>
                </a:solidFill>
                <a:latin typeface="Courier New" pitchFamily="49" charset="0"/>
                <a:cs typeface="Courier New" pitchFamily="49" charset="0"/>
              </a:rPr>
              <a:t>eax</a:t>
            </a:r>
            <a:r>
              <a:rPr lang="sk-SK" sz="2400" b="1" dirty="0" smtClean="0">
                <a:solidFill>
                  <a:srgbClr val="FFFFFF"/>
                </a:solidFill>
                <a:latin typeface="Courier New" pitchFamily="49" charset="0"/>
                <a:cs typeface="Courier New" pitchFamily="49" charset="0"/>
              </a:rPr>
              <a:t> obsah </a:t>
            </a:r>
            <a:r>
              <a:rPr lang="sk-SK" sz="2400" b="1" dirty="0" err="1" smtClean="0">
                <a:solidFill>
                  <a:srgbClr val="FFFFFF"/>
                </a:solidFill>
                <a:latin typeface="Courier New" pitchFamily="49" charset="0"/>
                <a:cs typeface="Courier New" pitchFamily="49" charset="0"/>
              </a:rPr>
              <a:t>dvojslova</a:t>
            </a:r>
            <a:r>
              <a:rPr lang="sk-SK" sz="2400" b="1" dirty="0" smtClean="0">
                <a:solidFill>
                  <a:srgbClr val="FFFFFF"/>
                </a:solidFill>
                <a:latin typeface="Courier New" pitchFamily="49" charset="0"/>
                <a:cs typeface="Courier New" pitchFamily="49" charset="0"/>
              </a:rPr>
              <a:t>,</a:t>
            </a:r>
            <a:endParaRPr lang="sk-SK" sz="2400" b="1" dirty="0" smtClean="0">
              <a:solidFill>
                <a:srgbClr val="FFFFFF"/>
              </a:solidFill>
              <a:latin typeface="Courier New" pitchFamily="49" charset="0"/>
            </a:endParaRPr>
          </a:p>
          <a:p>
            <a:pPr eaLnBrk="1" hangingPunct="1">
              <a:buFont typeface="Wingdings" pitchFamily="2" charset="2"/>
              <a:buNone/>
              <a:defRPr/>
            </a:pPr>
            <a:r>
              <a:rPr lang="sk-SK" sz="2400" b="1" dirty="0" smtClean="0">
                <a:solidFill>
                  <a:srgbClr val="FFFFFF"/>
                </a:solidFill>
                <a:latin typeface="Courier New" pitchFamily="49" charset="0"/>
              </a:rPr>
              <a:t> 				   </a:t>
            </a:r>
            <a:r>
              <a:rPr lang="sk-SK" sz="2400" b="1" dirty="0" smtClean="0">
                <a:solidFill>
                  <a:srgbClr val="FFFFFF"/>
                </a:solidFill>
                <a:latin typeface="Courier New" pitchFamily="49" charset="0"/>
                <a:cs typeface="Courier New" pitchFamily="49" charset="0"/>
              </a:rPr>
              <a:t>ktorého adresa je </a:t>
            </a:r>
            <a:endParaRPr lang="sk-SK" sz="2400" b="1" dirty="0" smtClean="0">
              <a:solidFill>
                <a:srgbClr val="FFFFFF"/>
              </a:solidFill>
              <a:latin typeface="Courier New" pitchFamily="49" charset="0"/>
            </a:endParaRPr>
          </a:p>
          <a:p>
            <a:pPr eaLnBrk="1" hangingPunct="1">
              <a:buFont typeface="Wingdings" pitchFamily="2" charset="2"/>
              <a:buNone/>
              <a:defRPr/>
            </a:pPr>
            <a:r>
              <a:rPr lang="sk-SK" sz="2400" b="1" dirty="0" smtClean="0">
                <a:solidFill>
                  <a:srgbClr val="FFFFFF"/>
                </a:solidFill>
                <a:latin typeface="Courier New" pitchFamily="49" charset="0"/>
              </a:rPr>
              <a:t>				   </a:t>
            </a:r>
            <a:r>
              <a:rPr lang="sk-SK" sz="2400" b="1" dirty="0" smtClean="0">
                <a:solidFill>
                  <a:srgbClr val="FFFFFF"/>
                </a:solidFill>
                <a:latin typeface="Courier New" pitchFamily="49" charset="0"/>
                <a:cs typeface="Courier New" pitchFamily="49" charset="0"/>
              </a:rPr>
              <a:t>v registri </a:t>
            </a:r>
            <a:r>
              <a:rPr lang="sk-SK" sz="2400" b="1" dirty="0" err="1" smtClean="0">
                <a:solidFill>
                  <a:srgbClr val="FFFFFF"/>
                </a:solidFill>
                <a:latin typeface="Courier New" pitchFamily="49" charset="0"/>
                <a:cs typeface="Courier New" pitchFamily="49" charset="0"/>
              </a:rPr>
              <a:t>ebx</a:t>
            </a:r>
            <a:r>
              <a:rPr lang="sk-SK" sz="2400" dirty="0" smtClean="0">
                <a:latin typeface="Courier New" pitchFamily="49" charset="0"/>
                <a:cs typeface="Courier New" pitchFamily="49" charset="0"/>
              </a:rPr>
              <a:t> </a:t>
            </a:r>
            <a:endParaRPr lang="sk-SK" sz="2400" dirty="0" smtClean="0">
              <a:cs typeface="Arial" charset="0"/>
            </a:endParaRPr>
          </a:p>
          <a:p>
            <a:pPr eaLnBrk="1" hangingPunct="1">
              <a:defRPr/>
            </a:pPr>
            <a:endParaRPr lang="sk-SK" sz="24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defRPr/>
            </a:pPr>
            <a:r>
              <a:rPr lang="sk-SK" sz="2400" smtClean="0">
                <a:solidFill>
                  <a:srgbClr val="FFFFFF"/>
                </a:solidFill>
                <a:effectLst>
                  <a:outerShdw blurRad="38100" dist="38100" dir="2700000" algn="tl">
                    <a:srgbClr val="000000"/>
                  </a:outerShdw>
                </a:effectLst>
              </a:rPr>
              <a:t>Dôsledok: bubliny v pipeline</a:t>
            </a:r>
          </a:p>
        </p:txBody>
      </p:sp>
      <p:graphicFrame>
        <p:nvGraphicFramePr>
          <p:cNvPr id="141315" name="Group 3"/>
          <p:cNvGraphicFramePr>
            <a:graphicFrameLocks noGrp="1"/>
          </p:cNvGraphicFramePr>
          <p:nvPr/>
        </p:nvGraphicFramePr>
        <p:xfrm>
          <a:off x="1162050" y="1447800"/>
          <a:ext cx="7924800" cy="3689353"/>
        </p:xfrm>
        <a:graphic>
          <a:graphicData uri="http://schemas.openxmlformats.org/drawingml/2006/table">
            <a:tbl>
              <a:tblPr/>
              <a:tblGrid>
                <a:gridCol w="1752600"/>
                <a:gridCol w="685800"/>
                <a:gridCol w="685800"/>
                <a:gridCol w="685800"/>
                <a:gridCol w="685800"/>
                <a:gridCol w="685800"/>
                <a:gridCol w="685800"/>
                <a:gridCol w="685800"/>
                <a:gridCol w="685800"/>
                <a:gridCol w="685800"/>
              </a:tblGrid>
              <a:tr h="541338">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rgbClr val="FFFFFF"/>
                          </a:solidFill>
                          <a:effectLst>
                            <a:outerShdw blurRad="38100" dist="38100" dir="2700000" algn="tl">
                              <a:srgbClr val="000000"/>
                            </a:outerShdw>
                          </a:effectLst>
                          <a:latin typeface="Arial" charset="0"/>
                        </a:rPr>
                        <a:t>Takty</a:t>
                      </a:r>
                    </a:p>
                  </a:txBody>
                  <a:tcPr marL="76200" marR="76200" marT="114300" marB="38100" anchor="ct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1</a:t>
                      </a:r>
                    </a:p>
                  </a:txBody>
                  <a:tcPr marL="76200" marR="76200" marT="114300" marB="381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2</a:t>
                      </a:r>
                    </a:p>
                  </a:txBody>
                  <a:tcPr marL="76200" marR="76200" marT="114300" marB="381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3</a:t>
                      </a:r>
                    </a:p>
                  </a:txBody>
                  <a:tcPr marL="76200" marR="76200" marT="114300" marB="381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4</a:t>
                      </a:r>
                    </a:p>
                  </a:txBody>
                  <a:tcPr marL="76200" marR="76200" marT="114300" marB="381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5</a:t>
                      </a:r>
                    </a:p>
                  </a:txBody>
                  <a:tcPr marL="76200" marR="76200" marT="114300" marB="381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6</a:t>
                      </a:r>
                    </a:p>
                  </a:txBody>
                  <a:tcPr marL="76200" marR="76200" marT="114300" marB="381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7</a:t>
                      </a:r>
                    </a:p>
                  </a:txBody>
                  <a:tcPr marL="76200" marR="76200" marT="114300" marB="381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8</a:t>
                      </a:r>
                    </a:p>
                  </a:txBody>
                  <a:tcPr marL="76200" marR="76200" marT="114300" marB="381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9</a:t>
                      </a:r>
                    </a:p>
                  </a:txBody>
                  <a:tcPr marL="76200" marR="76200" marT="114300" marB="38100"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Inštrukcia 1</a:t>
                      </a:r>
                    </a:p>
                  </a:txBody>
                  <a:tcPr marL="76200" marR="76200" marT="133350" marB="381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IF</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ID</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rgbClr val="FFFFFF"/>
                          </a:solidFill>
                          <a:effectLst>
                            <a:outerShdw blurRad="38100" dist="38100" dir="2700000" algn="tl">
                              <a:srgbClr val="000000"/>
                            </a:outerShdw>
                          </a:effectLst>
                          <a:latin typeface="Arial" charset="0"/>
                        </a:rPr>
                        <a:t>DA</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rgbClr val="FFFFFF"/>
                          </a:solidFill>
                          <a:effectLst>
                            <a:outerShdw blurRad="38100" dist="38100" dir="2700000" algn="tl">
                              <a:srgbClr val="000000"/>
                            </a:outerShdw>
                          </a:effectLst>
                          <a:latin typeface="Arial" charset="0"/>
                        </a:rPr>
                        <a:t>EX</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WB</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5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Inštrukcia 2</a:t>
                      </a:r>
                    </a:p>
                  </a:txBody>
                  <a:tcPr marL="76200" marR="76200" marT="133350" marB="381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IF</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ID</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rgbClr val="FFFFFF"/>
                          </a:solidFill>
                          <a:effectLst>
                            <a:outerShdw blurRad="38100" dist="38100" dir="2700000" algn="tl">
                              <a:srgbClr val="000000"/>
                            </a:outerShdw>
                          </a:effectLst>
                          <a:latin typeface="Arial" charset="0"/>
                        </a:rPr>
                        <a:t>DA</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rgbClr val="FFFFFF"/>
                          </a:solidFill>
                          <a:effectLst>
                            <a:outerShdw blurRad="38100" dist="38100" dir="2700000" algn="tl">
                              <a:srgbClr val="000000"/>
                            </a:outerShdw>
                          </a:effectLst>
                          <a:latin typeface="Arial" charset="0"/>
                        </a:rPr>
                        <a:t>EX</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rgbClr val="FFFFFF"/>
                          </a:solidFill>
                          <a:effectLst>
                            <a:outerShdw blurRad="38100" dist="38100" dir="2700000" algn="tl">
                              <a:srgbClr val="000000"/>
                            </a:outerShdw>
                          </a:effectLst>
                          <a:latin typeface="Arial" charset="0"/>
                        </a:rPr>
                        <a:t>WB</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sk-SK"/>
                    </a:p>
                  </a:txBody>
                  <a:tcPr marL="76200" marR="76200" marT="133350" marB="381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5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Inštrukcia 3</a:t>
                      </a:r>
                    </a:p>
                  </a:txBody>
                  <a:tcPr marL="76200" marR="76200" marT="133350" marB="381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IF</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rgbClr val="FFFFFF"/>
                          </a:solidFill>
                          <a:effectLst>
                            <a:outerShdw blurRad="38100" dist="38100" dir="2700000" algn="tl">
                              <a:srgbClr val="000000"/>
                            </a:outerShdw>
                          </a:effectLst>
                          <a:latin typeface="Arial" charset="0"/>
                        </a:rPr>
                        <a:t>ID</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rgbClr val="FFFFFF"/>
                          </a:solidFill>
                          <a:effectLst>
                            <a:outerShdw blurRad="38100" dist="38100" dir="2700000" algn="tl">
                              <a:srgbClr val="000000"/>
                            </a:outerShdw>
                          </a:effectLst>
                          <a:latin typeface="Arial" charset="0"/>
                        </a:rPr>
                        <a:t>DA</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rgbClr val="FFFFFF"/>
                          </a:solidFill>
                          <a:effectLst>
                            <a:outerShdw blurRad="38100" dist="38100" dir="2700000" algn="tl">
                              <a:srgbClr val="000000"/>
                            </a:outerShdw>
                          </a:effectLst>
                          <a:latin typeface="Arial" charset="0"/>
                        </a:rPr>
                        <a:t>EX</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rgbClr val="FFFFFF"/>
                          </a:solidFill>
                          <a:effectLst>
                            <a:outerShdw blurRad="38100" dist="38100" dir="2700000" algn="tl">
                              <a:srgbClr val="000000"/>
                            </a:outerShdw>
                          </a:effectLst>
                          <a:latin typeface="Arial" charset="0"/>
                        </a:rPr>
                        <a:t>WB</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sk-SK"/>
                    </a:p>
                  </a:txBody>
                  <a:tcPr marL="76200" marR="76200" marT="133350" marB="381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5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Inštrukcia 4</a:t>
                      </a:r>
                    </a:p>
                  </a:txBody>
                  <a:tcPr marL="76200" marR="76200" marT="133350" marB="381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IF</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rgbClr val="FFFFFF"/>
                          </a:solidFill>
                          <a:effectLst>
                            <a:outerShdw blurRad="38100" dist="38100" dir="2700000" algn="tl">
                              <a:srgbClr val="000000"/>
                            </a:outerShdw>
                          </a:effectLst>
                          <a:latin typeface="Arial" charset="0"/>
                        </a:rPr>
                        <a:t>ID</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rgbClr val="FFFFFF"/>
                          </a:solidFill>
                          <a:effectLst>
                            <a:outerShdw blurRad="38100" dist="38100" dir="2700000" algn="tl">
                              <a:srgbClr val="000000"/>
                            </a:outerShdw>
                          </a:effectLst>
                          <a:latin typeface="Arial" charset="0"/>
                        </a:rPr>
                        <a:t>DA</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rgbClr val="FFFFFF"/>
                          </a:solidFill>
                          <a:effectLst>
                            <a:outerShdw blurRad="38100" dist="38100" dir="2700000" algn="tl">
                              <a:srgbClr val="000000"/>
                            </a:outerShdw>
                          </a:effectLst>
                          <a:latin typeface="Arial" charset="0"/>
                        </a:rPr>
                        <a:t>EX</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rgbClr val="FFFFFF"/>
                          </a:solidFill>
                          <a:effectLst>
                            <a:outerShdw blurRad="38100" dist="38100" dir="2700000" algn="tl">
                              <a:srgbClr val="000000"/>
                            </a:outerShdw>
                          </a:effectLst>
                          <a:latin typeface="Arial" charset="0"/>
                        </a:rPr>
                        <a:t>WB</a:t>
                      </a:r>
                    </a:p>
                  </a:txBody>
                  <a:tcPr marL="76200" marR="76200" marT="133350" marB="381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5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Inštrukcia 5</a:t>
                      </a:r>
                    </a:p>
                  </a:txBody>
                  <a:tcPr marL="76200" marR="76200" marT="133350" marB="381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IF</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rgbClr val="FFFFFF"/>
                          </a:solidFill>
                          <a:effectLst>
                            <a:outerShdw blurRad="38100" dist="38100" dir="2700000" algn="tl">
                              <a:srgbClr val="000000"/>
                            </a:outerShdw>
                          </a:effectLst>
                          <a:latin typeface="Arial" charset="0"/>
                        </a:rPr>
                        <a:t>ID</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rgbClr val="FFFFFF"/>
                          </a:solidFill>
                          <a:effectLst>
                            <a:outerShdw blurRad="38100" dist="38100" dir="2700000" algn="tl">
                              <a:srgbClr val="000000"/>
                            </a:outerShdw>
                          </a:effectLst>
                          <a:latin typeface="Arial" charset="0"/>
                        </a:rPr>
                        <a:t>DA</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rgbClr val="FFFFFF"/>
                          </a:solidFill>
                          <a:effectLst>
                            <a:outerShdw blurRad="38100" dist="38100" dir="2700000" algn="tl">
                              <a:srgbClr val="000000"/>
                            </a:outerShdw>
                          </a:effectLst>
                          <a:latin typeface="Arial" charset="0"/>
                        </a:rPr>
                        <a:t>EX</a:t>
                      </a:r>
                    </a:p>
                  </a:txBody>
                  <a:tcPr marL="76200" marR="76200" marT="133350" marB="381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9" name="Rectangle 5"/>
          <p:cNvSpPr>
            <a:spLocks noGrp="1" noChangeArrowheads="1"/>
          </p:cNvSpPr>
          <p:nvPr>
            <p:ph type="body" idx="1"/>
          </p:nvPr>
        </p:nvSpPr>
        <p:spPr>
          <a:xfrm>
            <a:off x="1143000" y="304800"/>
            <a:ext cx="8001000" cy="1569660"/>
          </a:xfrm>
        </p:spPr>
        <p:txBody>
          <a:bodyPr>
            <a:spAutoFit/>
          </a:bodyPr>
          <a:lstStyle/>
          <a:p>
            <a:pPr eaLnBrk="1" hangingPunct="1">
              <a:spcBef>
                <a:spcPts val="0"/>
              </a:spcBef>
              <a:defRPr/>
            </a:pPr>
            <a:r>
              <a:rPr lang="sk-SK" sz="2400" u="sng" dirty="0" smtClean="0"/>
              <a:t>štrukturálne konflikty</a:t>
            </a:r>
            <a:r>
              <a:rPr lang="sk-SK" sz="2400" dirty="0" smtClean="0"/>
              <a:t> – viac inštrukcií súčasne požaduje rovnaký prostriedok procesora, napr. </a:t>
            </a:r>
            <a:r>
              <a:rPr lang="sk-SK" sz="2400" dirty="0" err="1" smtClean="0"/>
              <a:t>adresovú</a:t>
            </a:r>
            <a:r>
              <a:rPr lang="sk-SK" sz="2400" dirty="0" smtClean="0"/>
              <a:t> zbernicu (3. takt) alebo </a:t>
            </a:r>
            <a:r>
              <a:rPr lang="sk-SK" sz="2400" dirty="0" err="1" smtClean="0"/>
              <a:t>cache</a:t>
            </a:r>
            <a:r>
              <a:rPr lang="sk-SK" sz="2400" dirty="0" smtClean="0"/>
              <a:t> pamäť (5. takt) =&gt; radšej používajte registre ako premenné </a:t>
            </a:r>
          </a:p>
        </p:txBody>
      </p:sp>
      <p:graphicFrame>
        <p:nvGraphicFramePr>
          <p:cNvPr id="129135" name="Group 111"/>
          <p:cNvGraphicFramePr>
            <a:graphicFrameLocks noGrp="1"/>
          </p:cNvGraphicFramePr>
          <p:nvPr/>
        </p:nvGraphicFramePr>
        <p:xfrm>
          <a:off x="1097980" y="2108200"/>
          <a:ext cx="7924800" cy="3689353"/>
        </p:xfrm>
        <a:graphic>
          <a:graphicData uri="http://schemas.openxmlformats.org/drawingml/2006/table">
            <a:tbl>
              <a:tblPr/>
              <a:tblGrid>
                <a:gridCol w="1752600"/>
                <a:gridCol w="685800"/>
                <a:gridCol w="685800"/>
                <a:gridCol w="685800"/>
                <a:gridCol w="685800"/>
                <a:gridCol w="685800"/>
                <a:gridCol w="685800"/>
                <a:gridCol w="685800"/>
                <a:gridCol w="685800"/>
                <a:gridCol w="685800"/>
              </a:tblGrid>
              <a:tr h="541338">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chemeClr val="tx1"/>
                          </a:solidFill>
                          <a:effectLst>
                            <a:outerShdw blurRad="38100" dist="38100" dir="2700000" algn="tl">
                              <a:srgbClr val="000000"/>
                            </a:outerShdw>
                          </a:effectLst>
                          <a:latin typeface="Arial" charset="0"/>
                        </a:rPr>
                        <a:t>Takty</a:t>
                      </a:r>
                    </a:p>
                  </a:txBody>
                  <a:tcPr marL="76200" marR="76200" marT="114300" marB="38100" anchor="ct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marL="76200" marR="76200" marT="114300" marB="381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marL="76200" marR="76200" marT="114300" marB="381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marL="76200" marR="76200" marT="114300" marB="381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rPr>
                        <a:t>4</a:t>
                      </a:r>
                    </a:p>
                  </a:txBody>
                  <a:tcPr marL="76200" marR="76200" marT="114300" marB="381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rPr>
                        <a:t>5</a:t>
                      </a:r>
                    </a:p>
                  </a:txBody>
                  <a:tcPr marL="76200" marR="76200" marT="114300" marB="381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rPr>
                        <a:t>6</a:t>
                      </a:r>
                    </a:p>
                  </a:txBody>
                  <a:tcPr marL="76200" marR="76200" marT="114300" marB="381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rPr>
                        <a:t>7</a:t>
                      </a:r>
                    </a:p>
                  </a:txBody>
                  <a:tcPr marL="76200" marR="76200" marT="114300" marB="381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rPr>
                        <a:t>8</a:t>
                      </a:r>
                    </a:p>
                  </a:txBody>
                  <a:tcPr marL="76200" marR="76200" marT="114300" marB="3810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rPr>
                        <a:t>9</a:t>
                      </a:r>
                    </a:p>
                  </a:txBody>
                  <a:tcPr marL="76200" marR="76200" marT="114300" marB="38100"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rPr>
                        <a:t>Inštrukcia 1</a:t>
                      </a:r>
                    </a:p>
                  </a:txBody>
                  <a:tcPr marL="76200" marR="76200" marT="133350" marB="381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rPr>
                        <a:t>IF</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rPr>
                        <a:t>ID</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chemeClr val="bg2"/>
                          </a:solidFill>
                          <a:effectLst/>
                          <a:latin typeface="Arial" charset="0"/>
                        </a:rPr>
                        <a:t>DA</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chemeClr val="tx1"/>
                          </a:solidFill>
                          <a:effectLst>
                            <a:outerShdw blurRad="38100" dist="38100" dir="2700000" algn="tl">
                              <a:srgbClr val="000000"/>
                            </a:outerShdw>
                          </a:effectLst>
                          <a:latin typeface="Arial" charset="0"/>
                        </a:rPr>
                        <a:t>EX</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chemeClr val="bg2"/>
                          </a:solidFill>
                          <a:effectLst/>
                          <a:latin typeface="Arial" charset="0"/>
                        </a:rPr>
                        <a:t>WB</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5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rPr>
                        <a:t>Inštrukcia 2</a:t>
                      </a:r>
                    </a:p>
                  </a:txBody>
                  <a:tcPr marL="76200" marR="76200" marT="133350" marB="381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rPr>
                        <a:t>IF</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rPr>
                        <a:t>ID</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chemeClr val="tx1"/>
                          </a:solidFill>
                          <a:effectLst>
                            <a:outerShdw blurRad="38100" dist="38100" dir="2700000" algn="tl">
                              <a:srgbClr val="000000"/>
                            </a:outerShdw>
                          </a:effectLst>
                          <a:latin typeface="Arial" charset="0"/>
                        </a:rPr>
                        <a:t>DA</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chemeClr val="tx1"/>
                          </a:solidFill>
                          <a:effectLst>
                            <a:outerShdw blurRad="38100" dist="38100" dir="2700000" algn="tl">
                              <a:srgbClr val="000000"/>
                            </a:outerShdw>
                          </a:effectLst>
                          <a:latin typeface="Arial" charset="0"/>
                        </a:rPr>
                        <a:t>EX</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rPr>
                        <a:t>WB</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5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rPr>
                        <a:t>Inštrukcia 3</a:t>
                      </a:r>
                    </a:p>
                  </a:txBody>
                  <a:tcPr marL="76200" marR="76200" marT="133350" marB="381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chemeClr val="bg2"/>
                          </a:solidFill>
                          <a:effectLst/>
                          <a:latin typeface="Arial" charset="0"/>
                        </a:rPr>
                        <a:t>IF</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rPr>
                        <a:t>ID</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chemeClr val="bg2"/>
                          </a:solidFill>
                          <a:effectLst/>
                          <a:latin typeface="Arial" charset="0"/>
                        </a:rPr>
                        <a:t>DA</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chemeClr val="tx1"/>
                          </a:solidFill>
                          <a:effectLst>
                            <a:outerShdw blurRad="38100" dist="38100" dir="2700000" algn="tl">
                              <a:srgbClr val="000000"/>
                            </a:outerShdw>
                          </a:effectLst>
                          <a:latin typeface="Arial" charset="0"/>
                        </a:rPr>
                        <a:t>EX</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rPr>
                        <a:t>WB</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5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rPr>
                        <a:t>Inštrukcia 4</a:t>
                      </a:r>
                    </a:p>
                  </a:txBody>
                  <a:tcPr marL="76200" marR="76200" marT="133350" marB="381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chemeClr val="tx1"/>
                          </a:solidFill>
                          <a:effectLst>
                            <a:outerShdw blurRad="38100" dist="38100" dir="2700000" algn="tl">
                              <a:srgbClr val="000000"/>
                            </a:outerShdw>
                          </a:effectLst>
                          <a:latin typeface="Arial" charset="0"/>
                        </a:rPr>
                        <a:t>IF</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rPr>
                        <a:t>ID</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chemeClr val="tx1"/>
                          </a:solidFill>
                          <a:effectLst>
                            <a:outerShdw blurRad="38100" dist="38100" dir="2700000" algn="tl">
                              <a:srgbClr val="000000"/>
                            </a:outerShdw>
                          </a:effectLst>
                          <a:latin typeface="Arial" charset="0"/>
                        </a:rPr>
                        <a:t>DA</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chemeClr val="tx1"/>
                          </a:solidFill>
                          <a:effectLst>
                            <a:outerShdw blurRad="38100" dist="38100" dir="2700000" algn="tl">
                              <a:srgbClr val="000000"/>
                            </a:outerShdw>
                          </a:effectLst>
                          <a:latin typeface="Arial" charset="0"/>
                        </a:rPr>
                        <a:t>EX</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rPr>
                        <a:t>WB</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5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rPr>
                        <a:t>Inštrukcia 5</a:t>
                      </a:r>
                    </a:p>
                  </a:txBody>
                  <a:tcPr marL="76200" marR="76200" marT="133350" marB="381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chemeClr val="tx1"/>
                          </a:solidFill>
                          <a:effectLst>
                            <a:outerShdw blurRad="38100" dist="38100" dir="2700000" algn="tl">
                              <a:srgbClr val="000000"/>
                            </a:outerShdw>
                          </a:effectLst>
                          <a:latin typeface="Arial" charset="0"/>
                        </a:rPr>
                        <a:t>IF</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smtClean="0">
                          <a:ln>
                            <a:noFill/>
                          </a:ln>
                          <a:solidFill>
                            <a:schemeClr val="tx1"/>
                          </a:solidFill>
                          <a:effectLst>
                            <a:outerShdw blurRad="38100" dist="38100" dir="2700000" algn="tl">
                              <a:srgbClr val="000000"/>
                            </a:outerShdw>
                          </a:effectLst>
                          <a:latin typeface="Arial" charset="0"/>
                        </a:rPr>
                        <a:t>ID</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chemeClr val="tx1"/>
                          </a:solidFill>
                          <a:effectLst>
                            <a:outerShdw blurRad="38100" dist="38100" dir="2700000" algn="tl">
                              <a:srgbClr val="000000"/>
                            </a:outerShdw>
                          </a:effectLst>
                          <a:latin typeface="Arial" charset="0"/>
                        </a:rPr>
                        <a:t>DA</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chemeClr val="tx1"/>
                          </a:solidFill>
                          <a:effectLst>
                            <a:outerShdw blurRad="38100" dist="38100" dir="2700000" algn="tl">
                              <a:srgbClr val="000000"/>
                            </a:outerShdw>
                          </a:effectLst>
                          <a:latin typeface="Arial" charset="0"/>
                        </a:rPr>
                        <a:t>EX</a:t>
                      </a:r>
                    </a:p>
                  </a:txBody>
                  <a:tcPr marL="76200" marR="76200" marT="13335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400" b="0" i="0" u="none" strike="noStrike" cap="none" normalizeH="0" baseline="0" dirty="0" smtClean="0">
                          <a:ln>
                            <a:noFill/>
                          </a:ln>
                          <a:solidFill>
                            <a:schemeClr val="tx1"/>
                          </a:solidFill>
                          <a:effectLst>
                            <a:outerShdw blurRad="38100" dist="38100" dir="2700000" algn="tl">
                              <a:srgbClr val="000000"/>
                            </a:outerShdw>
                          </a:effectLst>
                          <a:latin typeface="Arial" charset="0"/>
                        </a:rPr>
                        <a:t>WB</a:t>
                      </a:r>
                    </a:p>
                  </a:txBody>
                  <a:tcPr marL="76200" marR="76200" marT="133350" marB="381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ChangeArrowheads="1"/>
          </p:cNvSpPr>
          <p:nvPr/>
        </p:nvSpPr>
        <p:spPr bwMode="auto">
          <a:xfrm>
            <a:off x="1143000" y="304800"/>
            <a:ext cx="8001000" cy="2286000"/>
          </a:xfrm>
          <a:prstGeom prst="rect">
            <a:avLst/>
          </a:prstGeom>
          <a:noFill/>
          <a:ln w="9525">
            <a:noFill/>
            <a:miter lim="800000"/>
            <a:headEnd/>
            <a:tailEnd/>
          </a:ln>
          <a:effectLst/>
        </p:spPr>
        <p:txBody>
          <a:bodyPr/>
          <a:lstStyle/>
          <a:p>
            <a:pPr marL="342900" indent="-342900">
              <a:spcBef>
                <a:spcPct val="20000"/>
              </a:spcBef>
              <a:buClr>
                <a:schemeClr val="tx2"/>
              </a:buClr>
              <a:buSzPct val="75000"/>
              <a:buFont typeface="Wingdings" pitchFamily="2" charset="2"/>
              <a:buChar char="n"/>
              <a:defRPr/>
            </a:pPr>
            <a:r>
              <a:rPr lang="sk-SK" u="sng" dirty="0">
                <a:effectLst>
                  <a:outerShdw blurRad="38100" dist="38100" dir="2700000" algn="tl">
                    <a:srgbClr val="000000"/>
                  </a:outerShdw>
                </a:effectLst>
              </a:rPr>
              <a:t>konflikty riadenia</a:t>
            </a:r>
            <a:r>
              <a:rPr lang="sk-SK" dirty="0">
                <a:effectLst>
                  <a:outerShdw blurRad="38100" dist="38100" dir="2700000" algn="tl">
                    <a:srgbClr val="000000"/>
                  </a:outerShdw>
                </a:effectLst>
              </a:rPr>
              <a:t> </a:t>
            </a:r>
            <a:r>
              <a:rPr lang="sk-SK" dirty="0">
                <a:solidFill>
                  <a:srgbClr val="FFF9C9"/>
                </a:solidFill>
                <a:effectLst>
                  <a:outerShdw blurRad="38100" dist="38100" dir="2700000" algn="tl">
                    <a:srgbClr val="000000"/>
                  </a:outerShdw>
                </a:effectLst>
              </a:rPr>
              <a:t>– </a:t>
            </a:r>
            <a:r>
              <a:rPr lang="sk-SK" dirty="0">
                <a:solidFill>
                  <a:srgbClr val="FFFFFF"/>
                </a:solidFill>
                <a:effectLst>
                  <a:outerShdw blurRad="38100" dist="38100" dir="2700000" algn="tl">
                    <a:srgbClr val="000000"/>
                  </a:outerShdw>
                </a:effectLst>
              </a:rPr>
              <a:t>vyskytujú sa pri inštrukciách vetvenia, ktoré obsahujú logickú podmienku, napr. </a:t>
            </a:r>
          </a:p>
        </p:txBody>
      </p:sp>
      <p:graphicFrame>
        <p:nvGraphicFramePr>
          <p:cNvPr id="142339" name="Group 3"/>
          <p:cNvGraphicFramePr>
            <a:graphicFrameLocks noGrp="1"/>
          </p:cNvGraphicFramePr>
          <p:nvPr/>
        </p:nvGraphicFramePr>
        <p:xfrm>
          <a:off x="1295400" y="5029200"/>
          <a:ext cx="7239000" cy="1295400"/>
        </p:xfrm>
        <a:graphic>
          <a:graphicData uri="http://schemas.openxmlformats.org/drawingml/2006/table">
            <a:tbl>
              <a:tblPr/>
              <a:tblGrid>
                <a:gridCol w="1035050"/>
                <a:gridCol w="1033463"/>
                <a:gridCol w="1035050"/>
                <a:gridCol w="1031875"/>
                <a:gridCol w="1035050"/>
                <a:gridCol w="1033462"/>
                <a:gridCol w="1035050"/>
              </a:tblGrid>
              <a:tr h="838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rPr>
                        <a:t>5. takt</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smtClean="0">
                          <a:ln>
                            <a:noFill/>
                          </a:ln>
                          <a:solidFill>
                            <a:schemeClr val="tx1"/>
                          </a:solidFill>
                          <a:effectLst>
                            <a:outerShdw blurRad="38100" dist="38100" dir="2700000" algn="tl">
                              <a:srgbClr val="000000"/>
                            </a:outerShdw>
                          </a:effectLst>
                          <a:latin typeface="Arial" charset="0"/>
                        </a:rPr>
                        <a:t>FB1</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smtClean="0">
                          <a:ln>
                            <a:noFill/>
                          </a:ln>
                          <a:solidFill>
                            <a:schemeClr val="tx1"/>
                          </a:solidFill>
                          <a:effectLst>
                            <a:outerShdw blurRad="38100" dist="38100" dir="2700000" algn="tl">
                              <a:srgbClr val="000000"/>
                            </a:outerShdw>
                          </a:effectLst>
                          <a:latin typeface="Arial" charset="0"/>
                        </a:rPr>
                        <a:t>IF</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smtClean="0">
                          <a:ln>
                            <a:noFill/>
                          </a:ln>
                          <a:solidFill>
                            <a:schemeClr val="tx1"/>
                          </a:solidFill>
                          <a:effectLst>
                            <a:outerShdw blurRad="38100" dist="38100" dir="2700000" algn="tl">
                              <a:srgbClr val="000000"/>
                            </a:outerShdw>
                          </a:effectLst>
                          <a:latin typeface="Arial" charset="0"/>
                        </a:rPr>
                        <a:t>FB2</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smtClean="0">
                          <a:ln>
                            <a:noFill/>
                          </a:ln>
                          <a:solidFill>
                            <a:schemeClr val="tx1"/>
                          </a:solidFill>
                          <a:effectLst>
                            <a:outerShdw blurRad="38100" dist="38100" dir="2700000" algn="tl">
                              <a:srgbClr val="000000"/>
                            </a:outerShdw>
                          </a:effectLst>
                          <a:latin typeface="Arial" charset="0"/>
                        </a:rPr>
                        <a:t>ID</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rPr>
                        <a:t>FB3</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rPr>
                        <a:t>DA</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rPr>
                        <a:t>FB4</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rPr>
                        <a:t>EX</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smtClean="0">
                          <a:ln>
                            <a:noFill/>
                          </a:ln>
                          <a:solidFill>
                            <a:schemeClr val="tx1"/>
                          </a:solidFill>
                          <a:effectLst>
                            <a:outerShdw blurRad="38100" dist="38100" dir="2700000" algn="tl">
                              <a:srgbClr val="000000"/>
                            </a:outerShdw>
                          </a:effectLst>
                          <a:latin typeface="Arial" charset="0"/>
                        </a:rPr>
                        <a:t>FB5</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smtClean="0">
                          <a:ln>
                            <a:noFill/>
                          </a:ln>
                          <a:solidFill>
                            <a:schemeClr val="tx1"/>
                          </a:solidFill>
                          <a:effectLst>
                            <a:outerShdw blurRad="38100" dist="38100" dir="2700000" algn="tl">
                              <a:srgbClr val="000000"/>
                            </a:outerShdw>
                          </a:effectLst>
                          <a:latin typeface="Arial" charset="0"/>
                        </a:rPr>
                        <a:t>WB</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smtClean="0">
                          <a:ln>
                            <a:noFill/>
                          </a:ln>
                          <a:solidFill>
                            <a:schemeClr val="tx1"/>
                          </a:solidFill>
                          <a:effectLst>
                            <a:outerShdw blurRad="38100" dist="38100" dir="2700000" algn="tl">
                              <a:srgbClr val="000000"/>
                            </a:outerShdw>
                          </a:effectLst>
                          <a:latin typeface="Arial" charset="0"/>
                        </a:rPr>
                        <a:t>inštr.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smtClean="0">
                          <a:ln>
                            <a:noFill/>
                          </a:ln>
                          <a:solidFill>
                            <a:schemeClr val="tx1"/>
                          </a:solidFill>
                          <a:effectLst>
                            <a:outerShdw blurRad="38100" dist="38100" dir="2700000" algn="tl">
                              <a:srgbClr val="000000"/>
                            </a:outerShdw>
                          </a:effectLst>
                          <a:latin typeface="Arial" charset="0"/>
                        </a:rPr>
                        <a:t>inštr.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smtClean="0">
                          <a:ln>
                            <a:noFill/>
                          </a:ln>
                          <a:solidFill>
                            <a:schemeClr val="tx1"/>
                          </a:solidFill>
                          <a:effectLst>
                            <a:outerShdw blurRad="38100" dist="38100" dir="2700000" algn="tl">
                              <a:srgbClr val="000000"/>
                            </a:outerShdw>
                          </a:effectLst>
                          <a:latin typeface="Arial" charset="0"/>
                        </a:rPr>
                        <a:t>inštr.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dirty="0" err="1" smtClean="0">
                          <a:ln>
                            <a:noFill/>
                          </a:ln>
                          <a:solidFill>
                            <a:schemeClr val="tx1"/>
                          </a:solidFill>
                          <a:effectLst>
                            <a:outerShdw blurRad="38100" dist="38100" dir="2700000" algn="tl">
                              <a:srgbClr val="000000"/>
                            </a:outerShdw>
                          </a:effectLst>
                          <a:latin typeface="Arial" charset="0"/>
                        </a:rPr>
                        <a:t>inštr</a:t>
                      </a:r>
                      <a:r>
                        <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sk-SK" sz="2000" b="0" i="0" u="none" strike="noStrike" cap="none" normalizeH="0" baseline="0" smtClean="0">
                          <a:ln>
                            <a:noFill/>
                          </a:ln>
                          <a:solidFill>
                            <a:schemeClr val="tx1"/>
                          </a:solidFill>
                          <a:effectLst>
                            <a:outerShdw blurRad="38100" dist="38100" dir="2700000" algn="tl">
                              <a:srgbClr val="000000"/>
                            </a:outerShdw>
                          </a:effectLst>
                          <a:latin typeface="Arial" charset="0"/>
                        </a:rPr>
                        <a:t>inštr.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0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42373" name="Rectangle 37"/>
          <p:cNvSpPr>
            <a:spLocks noChangeArrowheads="1"/>
          </p:cNvSpPr>
          <p:nvPr/>
        </p:nvSpPr>
        <p:spPr bwMode="auto">
          <a:xfrm>
            <a:off x="1447800" y="1295400"/>
            <a:ext cx="4038600" cy="2438400"/>
          </a:xfrm>
          <a:prstGeom prst="rect">
            <a:avLst/>
          </a:prstGeom>
          <a:noFill/>
          <a:ln w="9525">
            <a:noFill/>
            <a:miter lim="800000"/>
            <a:headEnd/>
            <a:tailEnd/>
          </a:ln>
          <a:effectLst/>
        </p:spPr>
        <p:txBody>
          <a:bodyPr/>
          <a:lstStyle/>
          <a:p>
            <a:pPr marL="1143000" lvl="2" indent="-228600">
              <a:buClr>
                <a:schemeClr val="tx2"/>
              </a:buClr>
              <a:buSzPct val="60000"/>
              <a:buFont typeface="Wingdings" pitchFamily="2" charset="2"/>
              <a:buNone/>
              <a:defRPr/>
            </a:pPr>
            <a:r>
              <a:rPr lang="sk-SK" b="1" dirty="0" err="1">
                <a:effectLst>
                  <a:outerShdw blurRad="38100" dist="38100" dir="2700000" algn="tl">
                    <a:srgbClr val="000000"/>
                  </a:outerShdw>
                </a:effectLst>
                <a:latin typeface="Courier New" pitchFamily="49" charset="0"/>
              </a:rPr>
              <a:t>jz</a:t>
            </a:r>
            <a:r>
              <a:rPr lang="sk-SK" b="1" dirty="0">
                <a:effectLst>
                  <a:outerShdw blurRad="38100" dist="38100" dir="2700000" algn="tl">
                    <a:srgbClr val="000000"/>
                  </a:outerShdw>
                </a:effectLst>
                <a:latin typeface="Courier New" pitchFamily="49" charset="0"/>
              </a:rPr>
              <a:t> </a:t>
            </a:r>
            <a:r>
              <a:rPr lang="sk-SK" b="1" dirty="0" err="1">
                <a:effectLst>
                  <a:outerShdw blurRad="38100" dist="38100" dir="2700000" algn="tl">
                    <a:srgbClr val="000000"/>
                  </a:outerShdw>
                </a:effectLst>
                <a:latin typeface="Courier New" pitchFamily="49" charset="0"/>
              </a:rPr>
              <a:t>NaKoniec</a:t>
            </a:r>
            <a:endParaRPr lang="sk-SK" b="1" dirty="0">
              <a:effectLst>
                <a:outerShdw blurRad="38100" dist="38100" dir="2700000" algn="tl">
                  <a:srgbClr val="000000"/>
                </a:outerShdw>
              </a:effectLst>
              <a:latin typeface="Courier New" pitchFamily="49" charset="0"/>
            </a:endParaRPr>
          </a:p>
          <a:p>
            <a:pPr marL="1143000" lvl="2" indent="-228600">
              <a:buClr>
                <a:schemeClr val="tx2"/>
              </a:buClr>
              <a:buSzPct val="60000"/>
              <a:buFont typeface="Wingdings" pitchFamily="2" charset="2"/>
              <a:buNone/>
              <a:defRPr/>
            </a:pPr>
            <a:r>
              <a:rPr lang="en-US" b="1" dirty="0" err="1">
                <a:effectLst>
                  <a:outerShdw blurRad="38100" dist="38100" dir="2700000" algn="tl">
                    <a:srgbClr val="000000"/>
                  </a:outerShdw>
                </a:effectLst>
                <a:latin typeface="Courier New" pitchFamily="49" charset="0"/>
                <a:cs typeface="Courier New" pitchFamily="49" charset="0"/>
              </a:rPr>
              <a:t>mov</a:t>
            </a:r>
            <a:r>
              <a:rPr lang="en-US" b="1" dirty="0">
                <a:effectLst>
                  <a:outerShdw blurRad="38100" dist="38100" dir="2700000" algn="tl">
                    <a:srgbClr val="000000"/>
                  </a:outerShdw>
                </a:effectLst>
                <a:latin typeface="Courier New" pitchFamily="49" charset="0"/>
                <a:cs typeface="Courier New" pitchFamily="49" charset="0"/>
              </a:rPr>
              <a:t> </a:t>
            </a:r>
            <a:r>
              <a:rPr lang="en-US" b="1" dirty="0" err="1">
                <a:effectLst>
                  <a:outerShdw blurRad="38100" dist="38100" dir="2700000" algn="tl">
                    <a:srgbClr val="000000"/>
                  </a:outerShdw>
                </a:effectLst>
                <a:latin typeface="Courier New" pitchFamily="49" charset="0"/>
                <a:cs typeface="Courier New" pitchFamily="49" charset="0"/>
              </a:rPr>
              <a:t>eax</a:t>
            </a:r>
            <a:r>
              <a:rPr lang="en-US" b="1" dirty="0">
                <a:effectLst>
                  <a:outerShdw blurRad="38100" dist="38100" dir="2700000" algn="tl">
                    <a:srgbClr val="000000"/>
                  </a:outerShdw>
                </a:effectLst>
                <a:latin typeface="Courier New" pitchFamily="49" charset="0"/>
                <a:cs typeface="Courier New" pitchFamily="49" charset="0"/>
              </a:rPr>
              <a:t>,</a:t>
            </a:r>
            <a:r>
              <a:rPr lang="sk-SK" b="1" dirty="0">
                <a:effectLst>
                  <a:outerShdw blurRad="38100" dist="38100" dir="2700000" algn="tl">
                    <a:srgbClr val="000000"/>
                  </a:outerShdw>
                </a:effectLst>
                <a:latin typeface="Courier New" pitchFamily="49" charset="0"/>
              </a:rPr>
              <a:t>i</a:t>
            </a:r>
            <a:r>
              <a:rPr lang="en-US" b="1" dirty="0">
                <a:effectLst>
                  <a:outerShdw blurRad="38100" dist="38100" dir="2700000" algn="tl">
                    <a:srgbClr val="000000"/>
                  </a:outerShdw>
                </a:effectLst>
                <a:latin typeface="Courier New" pitchFamily="49" charset="0"/>
                <a:cs typeface="Courier New" pitchFamily="49" charset="0"/>
              </a:rPr>
              <a:t> </a:t>
            </a:r>
            <a:endParaRPr lang="sk-SK" b="1" dirty="0">
              <a:effectLst>
                <a:outerShdw blurRad="38100" dist="38100" dir="2700000" algn="tl">
                  <a:srgbClr val="000000"/>
                </a:outerShdw>
              </a:effectLst>
              <a:latin typeface="Courier New" pitchFamily="49" charset="0"/>
            </a:endParaRPr>
          </a:p>
          <a:p>
            <a:pPr marL="1143000" lvl="2" indent="-228600">
              <a:buClr>
                <a:schemeClr val="tx2"/>
              </a:buClr>
              <a:buSzPct val="60000"/>
              <a:buFont typeface="Wingdings" pitchFamily="2" charset="2"/>
              <a:buNone/>
              <a:defRPr/>
            </a:pPr>
            <a:r>
              <a:rPr lang="en-US" b="1" dirty="0">
                <a:effectLst>
                  <a:outerShdw blurRad="38100" dist="38100" dir="2700000" algn="tl">
                    <a:srgbClr val="000000"/>
                  </a:outerShdw>
                </a:effectLst>
                <a:latin typeface="Courier New" pitchFamily="49" charset="0"/>
                <a:cs typeface="Courier New" pitchFamily="49" charset="0"/>
              </a:rPr>
              <a:t>add </a:t>
            </a:r>
            <a:r>
              <a:rPr lang="en-US" b="1" dirty="0" err="1">
                <a:effectLst>
                  <a:outerShdw blurRad="38100" dist="38100" dir="2700000" algn="tl">
                    <a:srgbClr val="000000"/>
                  </a:outerShdw>
                </a:effectLst>
                <a:latin typeface="Courier New" pitchFamily="49" charset="0"/>
                <a:cs typeface="Courier New" pitchFamily="49" charset="0"/>
              </a:rPr>
              <a:t>eax</a:t>
            </a:r>
            <a:r>
              <a:rPr lang="en-US" b="1" dirty="0">
                <a:effectLst>
                  <a:outerShdw blurRad="38100" dist="38100" dir="2700000" algn="tl">
                    <a:srgbClr val="000000"/>
                  </a:outerShdw>
                </a:effectLst>
                <a:latin typeface="Courier New" pitchFamily="49" charset="0"/>
                <a:cs typeface="Courier New" pitchFamily="49" charset="0"/>
              </a:rPr>
              <a:t>,</a:t>
            </a:r>
            <a:r>
              <a:rPr lang="sk-SK" b="1" dirty="0">
                <a:effectLst>
                  <a:outerShdw blurRad="38100" dist="38100" dir="2700000" algn="tl">
                    <a:srgbClr val="000000"/>
                  </a:outerShdw>
                </a:effectLst>
                <a:latin typeface="Courier New" pitchFamily="49" charset="0"/>
              </a:rPr>
              <a:t>j</a:t>
            </a:r>
            <a:r>
              <a:rPr lang="en-US" sz="2800" b="1" dirty="0">
                <a:effectLst>
                  <a:outerShdw blurRad="38100" dist="38100" dir="2700000" algn="tl">
                    <a:srgbClr val="000000"/>
                  </a:outerShdw>
                </a:effectLst>
                <a:latin typeface="Courier New" pitchFamily="49" charset="0"/>
                <a:cs typeface="Courier New" pitchFamily="49" charset="0"/>
              </a:rPr>
              <a:t> </a:t>
            </a:r>
            <a:endParaRPr lang="sk-SK" sz="2800" b="1" dirty="0">
              <a:effectLst>
                <a:outerShdw blurRad="38100" dist="38100" dir="2700000" algn="tl">
                  <a:srgbClr val="000000"/>
                </a:outerShdw>
              </a:effectLst>
              <a:latin typeface="Courier New" pitchFamily="49" charset="0"/>
            </a:endParaRPr>
          </a:p>
          <a:p>
            <a:pPr marL="1143000" lvl="2" indent="-228600">
              <a:buClr>
                <a:schemeClr val="tx2"/>
              </a:buClr>
              <a:buSzPct val="60000"/>
              <a:buFont typeface="Wingdings" pitchFamily="2" charset="2"/>
              <a:buNone/>
              <a:defRPr/>
            </a:pPr>
            <a:r>
              <a:rPr lang="en-US" b="1" dirty="0" err="1">
                <a:effectLst>
                  <a:outerShdw blurRad="38100" dist="38100" dir="2700000" algn="tl">
                    <a:srgbClr val="000000"/>
                  </a:outerShdw>
                </a:effectLst>
                <a:latin typeface="Courier New" pitchFamily="49" charset="0"/>
                <a:cs typeface="Courier New" pitchFamily="49" charset="0"/>
              </a:rPr>
              <a:t>mov</a:t>
            </a:r>
            <a:r>
              <a:rPr lang="en-US" b="1" dirty="0">
                <a:effectLst>
                  <a:outerShdw blurRad="38100" dist="38100" dir="2700000" algn="tl">
                    <a:srgbClr val="000000"/>
                  </a:outerShdw>
                </a:effectLst>
                <a:latin typeface="Courier New" pitchFamily="49" charset="0"/>
                <a:cs typeface="Courier New" pitchFamily="49" charset="0"/>
              </a:rPr>
              <a:t> </a:t>
            </a:r>
            <a:r>
              <a:rPr lang="sk-SK" b="1" dirty="0">
                <a:effectLst>
                  <a:outerShdw blurRad="38100" dist="38100" dir="2700000" algn="tl">
                    <a:srgbClr val="000000"/>
                  </a:outerShdw>
                </a:effectLst>
                <a:latin typeface="Courier New" pitchFamily="49" charset="0"/>
              </a:rPr>
              <a:t>k</a:t>
            </a:r>
            <a:r>
              <a:rPr lang="en-US" b="1" dirty="0">
                <a:effectLst>
                  <a:outerShdw blurRad="38100" dist="38100" dir="2700000" algn="tl">
                    <a:srgbClr val="000000"/>
                  </a:outerShdw>
                </a:effectLst>
                <a:latin typeface="Courier New" pitchFamily="49" charset="0"/>
                <a:cs typeface="Courier New" pitchFamily="49" charset="0"/>
              </a:rPr>
              <a:t>,</a:t>
            </a:r>
            <a:r>
              <a:rPr lang="en-US" b="1" dirty="0" err="1">
                <a:effectLst>
                  <a:outerShdw blurRad="38100" dist="38100" dir="2700000" algn="tl">
                    <a:srgbClr val="000000"/>
                  </a:outerShdw>
                </a:effectLst>
                <a:latin typeface="Courier New" pitchFamily="49" charset="0"/>
                <a:cs typeface="Courier New" pitchFamily="49" charset="0"/>
              </a:rPr>
              <a:t>eax</a:t>
            </a:r>
            <a:r>
              <a:rPr lang="en-US" sz="2800" dirty="0">
                <a:effectLst>
                  <a:outerShdw blurRad="38100" dist="38100" dir="2700000" algn="tl">
                    <a:srgbClr val="000000"/>
                  </a:outerShdw>
                </a:effectLst>
                <a:latin typeface="Courier New" pitchFamily="49" charset="0"/>
                <a:cs typeface="Courier New" pitchFamily="49" charset="0"/>
              </a:rPr>
              <a:t> </a:t>
            </a:r>
            <a:endParaRPr lang="sk-SK" sz="2800" dirty="0">
              <a:effectLst>
                <a:outerShdw blurRad="38100" dist="38100" dir="2700000" algn="tl">
                  <a:srgbClr val="000000"/>
                </a:outerShdw>
              </a:effectLst>
              <a:latin typeface="Courier New" pitchFamily="49" charset="0"/>
            </a:endParaRPr>
          </a:p>
          <a:p>
            <a:pPr marL="1143000" lvl="2" indent="-228600">
              <a:buClr>
                <a:schemeClr val="tx2"/>
              </a:buClr>
              <a:buSzPct val="60000"/>
              <a:buFont typeface="Wingdings" pitchFamily="2" charset="2"/>
              <a:buNone/>
              <a:defRPr/>
            </a:pPr>
            <a:r>
              <a:rPr lang="sk-SK" b="1" dirty="0" err="1">
                <a:effectLst>
                  <a:outerShdw blurRad="38100" dist="38100" dir="2700000" algn="tl">
                    <a:srgbClr val="000000"/>
                  </a:outerShdw>
                </a:effectLst>
                <a:latin typeface="Courier New" pitchFamily="49" charset="0"/>
              </a:rPr>
              <a:t>cmp</a:t>
            </a:r>
            <a:r>
              <a:rPr lang="sk-SK" b="1" dirty="0">
                <a:effectLst>
                  <a:outerShdw blurRad="38100" dist="38100" dir="2700000" algn="tl">
                    <a:srgbClr val="000000"/>
                  </a:outerShdw>
                </a:effectLst>
                <a:latin typeface="Courier New" pitchFamily="49" charset="0"/>
              </a:rPr>
              <a:t> k,0</a:t>
            </a:r>
          </a:p>
          <a:p>
            <a:pPr marL="742950" lvl="1" indent="-285750">
              <a:buClr>
                <a:schemeClr val="folHlink"/>
              </a:buClr>
              <a:buSzPct val="60000"/>
              <a:buFont typeface="Wingdings" pitchFamily="2" charset="2"/>
              <a:buNone/>
              <a:defRPr/>
            </a:pPr>
            <a:endParaRPr lang="sk-SK" b="1" dirty="0">
              <a:effectLst>
                <a:outerShdw blurRad="38100" dist="38100" dir="2700000" algn="tl">
                  <a:srgbClr val="000000"/>
                </a:outerShdw>
              </a:effectLst>
              <a:latin typeface="Courier New" pitchFamily="49" charset="0"/>
            </a:endParaRPr>
          </a:p>
        </p:txBody>
      </p:sp>
      <p:grpSp>
        <p:nvGrpSpPr>
          <p:cNvPr id="19483" name="Group 42"/>
          <p:cNvGrpSpPr>
            <a:grpSpLocks/>
          </p:cNvGrpSpPr>
          <p:nvPr/>
        </p:nvGrpSpPr>
        <p:grpSpPr bwMode="auto">
          <a:xfrm>
            <a:off x="2362200" y="5867400"/>
            <a:ext cx="4114800" cy="457200"/>
            <a:chOff x="1488" y="3696"/>
            <a:chExt cx="2592" cy="288"/>
          </a:xfrm>
        </p:grpSpPr>
        <p:sp>
          <p:nvSpPr>
            <p:cNvPr id="142374" name="Line 38"/>
            <p:cNvSpPr>
              <a:spLocks noChangeShapeType="1"/>
            </p:cNvSpPr>
            <p:nvPr/>
          </p:nvSpPr>
          <p:spPr bwMode="auto">
            <a:xfrm flipV="1">
              <a:off x="1488" y="3696"/>
              <a:ext cx="672" cy="288"/>
            </a:xfrm>
            <a:prstGeom prst="line">
              <a:avLst/>
            </a:prstGeom>
            <a:noFill/>
            <a:ln w="25400">
              <a:solidFill>
                <a:srgbClr val="FF0000"/>
              </a:solidFill>
              <a:round/>
              <a:headEnd/>
              <a:tailEnd/>
            </a:ln>
            <a:effectLst/>
          </p:spPr>
          <p:txBody>
            <a:bodyPr wrap="none"/>
            <a:lstStyle/>
            <a:p>
              <a:pPr>
                <a:defRPr/>
              </a:pPr>
              <a:endParaRPr lang="sk-SK"/>
            </a:p>
          </p:txBody>
        </p:sp>
        <p:sp>
          <p:nvSpPr>
            <p:cNvPr id="142375" name="Line 39"/>
            <p:cNvSpPr>
              <a:spLocks noChangeShapeType="1"/>
            </p:cNvSpPr>
            <p:nvPr/>
          </p:nvSpPr>
          <p:spPr bwMode="auto">
            <a:xfrm flipV="1">
              <a:off x="2112" y="3696"/>
              <a:ext cx="672" cy="288"/>
            </a:xfrm>
            <a:prstGeom prst="line">
              <a:avLst/>
            </a:prstGeom>
            <a:noFill/>
            <a:ln w="25400">
              <a:solidFill>
                <a:srgbClr val="FF0000"/>
              </a:solidFill>
              <a:round/>
              <a:headEnd/>
              <a:tailEnd/>
            </a:ln>
            <a:effectLst/>
          </p:spPr>
          <p:txBody>
            <a:bodyPr wrap="none"/>
            <a:lstStyle/>
            <a:p>
              <a:pPr>
                <a:defRPr/>
              </a:pPr>
              <a:endParaRPr lang="sk-SK"/>
            </a:p>
          </p:txBody>
        </p:sp>
        <p:sp>
          <p:nvSpPr>
            <p:cNvPr id="142376" name="Line 40"/>
            <p:cNvSpPr>
              <a:spLocks noChangeShapeType="1"/>
            </p:cNvSpPr>
            <p:nvPr/>
          </p:nvSpPr>
          <p:spPr bwMode="auto">
            <a:xfrm flipV="1">
              <a:off x="2784" y="3696"/>
              <a:ext cx="672" cy="288"/>
            </a:xfrm>
            <a:prstGeom prst="line">
              <a:avLst/>
            </a:prstGeom>
            <a:noFill/>
            <a:ln w="25400">
              <a:solidFill>
                <a:srgbClr val="FF0000"/>
              </a:solidFill>
              <a:round/>
              <a:headEnd/>
              <a:tailEnd/>
            </a:ln>
            <a:effectLst/>
          </p:spPr>
          <p:txBody>
            <a:bodyPr wrap="none"/>
            <a:lstStyle/>
            <a:p>
              <a:pPr>
                <a:defRPr/>
              </a:pPr>
              <a:endParaRPr lang="sk-SK"/>
            </a:p>
          </p:txBody>
        </p:sp>
        <p:sp>
          <p:nvSpPr>
            <p:cNvPr id="142377" name="Line 41"/>
            <p:cNvSpPr>
              <a:spLocks noChangeShapeType="1"/>
            </p:cNvSpPr>
            <p:nvPr/>
          </p:nvSpPr>
          <p:spPr bwMode="auto">
            <a:xfrm flipV="1">
              <a:off x="3408" y="3696"/>
              <a:ext cx="672" cy="288"/>
            </a:xfrm>
            <a:prstGeom prst="line">
              <a:avLst/>
            </a:prstGeom>
            <a:noFill/>
            <a:ln w="25400">
              <a:solidFill>
                <a:srgbClr val="FF0000"/>
              </a:solidFill>
              <a:round/>
              <a:headEnd/>
              <a:tailEnd/>
            </a:ln>
            <a:effectLst/>
          </p:spPr>
          <p:txBody>
            <a:bodyPr wrap="none"/>
            <a:lstStyle/>
            <a:p>
              <a:pPr>
                <a:defRPr/>
              </a:pPr>
              <a:endParaRPr lang="sk-SK"/>
            </a:p>
          </p:txBody>
        </p:sp>
      </p:grpSp>
      <p:sp>
        <p:nvSpPr>
          <p:cNvPr id="142380" name="Rectangle 44"/>
          <p:cNvSpPr>
            <a:spLocks noChangeArrowheads="1"/>
          </p:cNvSpPr>
          <p:nvPr/>
        </p:nvSpPr>
        <p:spPr bwMode="auto">
          <a:xfrm>
            <a:off x="1219200" y="3581400"/>
            <a:ext cx="7924800" cy="1295400"/>
          </a:xfrm>
          <a:prstGeom prst="rect">
            <a:avLst/>
          </a:prstGeom>
          <a:noFill/>
          <a:ln w="19050">
            <a:noFill/>
            <a:miter lim="800000"/>
            <a:headEnd/>
            <a:tailEnd/>
          </a:ln>
          <a:effectLst/>
        </p:spPr>
        <p:txBody>
          <a:bodyPr/>
          <a:lstStyle/>
          <a:p>
            <a:pPr>
              <a:defRPr/>
            </a:pPr>
            <a:r>
              <a:rPr lang="sk-SK" dirty="0">
                <a:solidFill>
                  <a:srgbClr val="FFFFFF"/>
                </a:solidFill>
                <a:effectLst>
                  <a:outerShdw blurRad="38100" dist="38100" dir="2700000" algn="tl">
                    <a:srgbClr val="000000"/>
                  </a:outerShdw>
                </a:effectLst>
                <a:cs typeface="Times New Roman" charset="0"/>
              </a:rPr>
              <a:t>1. </a:t>
            </a:r>
            <a:r>
              <a:rPr lang="sk-SK" dirty="0" err="1">
                <a:solidFill>
                  <a:srgbClr val="FFFFFF"/>
                </a:solidFill>
                <a:effectLst>
                  <a:outerShdw blurRad="38100" dist="38100" dir="2700000" algn="tl">
                    <a:srgbClr val="000000"/>
                  </a:outerShdw>
                </a:effectLst>
                <a:cs typeface="Times New Roman" charset="0"/>
              </a:rPr>
              <a:t>inštr</a:t>
            </a:r>
            <a:r>
              <a:rPr lang="sk-SK" dirty="0">
                <a:solidFill>
                  <a:srgbClr val="FFFFFF"/>
                </a:solidFill>
                <a:effectLst>
                  <a:outerShdw blurRad="38100" dist="38100" dir="2700000" algn="tl">
                    <a:srgbClr val="000000"/>
                  </a:outerShdw>
                </a:effectLst>
                <a:cs typeface="Times New Roman" charset="0"/>
              </a:rPr>
              <a:t>. </a:t>
            </a:r>
            <a:r>
              <a:rPr lang="sk-SK" dirty="0">
                <a:solidFill>
                  <a:srgbClr val="FFFFFF"/>
                </a:solidFill>
                <a:effectLst>
                  <a:outerShdw blurRad="38100" dist="38100" dir="2700000" algn="tl">
                    <a:srgbClr val="000000"/>
                  </a:outerShdw>
                </a:effectLst>
              </a:rPr>
              <a:t>vo fáze </a:t>
            </a:r>
            <a:r>
              <a:rPr lang="sk-SK" dirty="0">
                <a:solidFill>
                  <a:srgbClr val="FFFFFF"/>
                </a:solidFill>
                <a:effectLst>
                  <a:outerShdw blurRad="38100" dist="38100" dir="2700000" algn="tl">
                    <a:srgbClr val="000000"/>
                  </a:outerShdw>
                </a:effectLst>
                <a:cs typeface="Times New Roman" charset="0"/>
              </a:rPr>
              <a:t>WB zmení </a:t>
            </a:r>
            <a:r>
              <a:rPr lang="sk-SK" dirty="0" err="1">
                <a:solidFill>
                  <a:srgbClr val="FFFFFF"/>
                </a:solidFill>
                <a:effectLst>
                  <a:outerShdw blurRad="38100" dist="38100" dir="2700000" algn="tl">
                    <a:srgbClr val="000000"/>
                  </a:outerShdw>
                </a:effectLst>
              </a:rPr>
              <a:t>č</a:t>
            </a:r>
            <a:r>
              <a:rPr lang="sk-SK" dirty="0" err="1">
                <a:solidFill>
                  <a:srgbClr val="FFFFFF"/>
                </a:solidFill>
                <a:effectLst>
                  <a:outerShdw blurRad="38100" dist="38100" dir="2700000" algn="tl">
                    <a:srgbClr val="000000"/>
                  </a:outerShdw>
                </a:effectLst>
                <a:cs typeface="Times New Roman" charset="0"/>
              </a:rPr>
              <a:t>íta</a:t>
            </a:r>
            <a:r>
              <a:rPr lang="sk-SK" dirty="0" err="1">
                <a:solidFill>
                  <a:srgbClr val="FFFFFF"/>
                </a:solidFill>
                <a:effectLst>
                  <a:outerShdw blurRad="38100" dist="38100" dir="2700000" algn="tl">
                    <a:srgbClr val="000000"/>
                  </a:outerShdw>
                </a:effectLst>
              </a:rPr>
              <a:t>č</a:t>
            </a:r>
            <a:r>
              <a:rPr lang="sk-SK" dirty="0">
                <a:solidFill>
                  <a:srgbClr val="FFFFFF"/>
                </a:solidFill>
                <a:effectLst>
                  <a:outerShdw blurRad="38100" dist="38100" dir="2700000" algn="tl">
                    <a:srgbClr val="000000"/>
                  </a:outerShdw>
                </a:effectLst>
                <a:cs typeface="Times New Roman" charset="0"/>
              </a:rPr>
              <a:t> in</a:t>
            </a:r>
            <a:r>
              <a:rPr lang="sk-SK" dirty="0">
                <a:solidFill>
                  <a:srgbClr val="FFFFFF"/>
                </a:solidFill>
                <a:effectLst>
                  <a:outerShdw blurRad="38100" dist="38100" dir="2700000" algn="tl">
                    <a:srgbClr val="000000"/>
                  </a:outerShdw>
                </a:effectLst>
              </a:rPr>
              <a:t>š</a:t>
            </a:r>
            <a:r>
              <a:rPr lang="sk-SK" dirty="0">
                <a:solidFill>
                  <a:srgbClr val="FFFFFF"/>
                </a:solidFill>
                <a:effectLst>
                  <a:outerShdw blurRad="38100" dist="38100" dir="2700000" algn="tl">
                    <a:srgbClr val="000000"/>
                  </a:outerShdw>
                </a:effectLst>
                <a:cs typeface="Times New Roman" charset="0"/>
              </a:rPr>
              <a:t>trukcií</a:t>
            </a:r>
            <a:r>
              <a:rPr lang="sk-SK" dirty="0">
                <a:solidFill>
                  <a:srgbClr val="FFFFFF"/>
                </a:solidFill>
                <a:effectLst>
                  <a:outerShdw blurRad="38100" dist="38100" dir="2700000" algn="tl">
                    <a:srgbClr val="000000"/>
                  </a:outerShdw>
                </a:effectLst>
              </a:rPr>
              <a:t> (</a:t>
            </a:r>
            <a:r>
              <a:rPr lang="sk-SK" dirty="0">
                <a:solidFill>
                  <a:srgbClr val="FFFFFF"/>
                </a:solidFill>
                <a:effectLst>
                  <a:outerShdw blurRad="38100" dist="38100" dir="2700000" algn="tl">
                    <a:srgbClr val="000000"/>
                  </a:outerShdw>
                </a:effectLst>
                <a:cs typeface="Times New Roman" charset="0"/>
              </a:rPr>
              <a:t>obsahuje adresu </a:t>
            </a:r>
            <a:r>
              <a:rPr lang="sk-SK" dirty="0" smtClean="0">
                <a:solidFill>
                  <a:srgbClr val="FFFFFF"/>
                </a:solidFill>
                <a:effectLst>
                  <a:outerShdw blurRad="38100" dist="38100" dir="2700000" algn="tl">
                    <a:srgbClr val="000000"/>
                  </a:outerShdw>
                </a:effectLst>
                <a:cs typeface="Times New Roman" charset="0"/>
              </a:rPr>
              <a:t>nasledujúcej </a:t>
            </a:r>
            <a:r>
              <a:rPr lang="sk-SK" u="sng" dirty="0" smtClean="0">
                <a:solidFill>
                  <a:srgbClr val="FFFFFF"/>
                </a:solidFill>
                <a:effectLst>
                  <a:outerShdw blurRad="38100" dist="38100" dir="2700000" algn="tl">
                    <a:srgbClr val="000000"/>
                  </a:outerShdw>
                </a:effectLst>
                <a:cs typeface="Times New Roman" charset="0"/>
              </a:rPr>
              <a:t>vykonávanej</a:t>
            </a:r>
            <a:r>
              <a:rPr lang="sk-SK" dirty="0" smtClean="0">
                <a:solidFill>
                  <a:srgbClr val="FFFFFF"/>
                </a:solidFill>
                <a:effectLst>
                  <a:outerShdw blurRad="38100" dist="38100" dir="2700000" algn="tl">
                    <a:srgbClr val="000000"/>
                  </a:outerShdw>
                </a:effectLst>
                <a:cs typeface="Times New Roman" charset="0"/>
              </a:rPr>
              <a:t> inštrukcie) </a:t>
            </a:r>
            <a:r>
              <a:rPr lang="sk-SK" dirty="0" smtClean="0">
                <a:solidFill>
                  <a:srgbClr val="FFFFFF"/>
                </a:solidFill>
                <a:effectLst>
                  <a:outerShdw blurRad="38100" dist="38100" dir="2700000" algn="tl">
                    <a:srgbClr val="000000"/>
                  </a:outerShdw>
                </a:effectLst>
              </a:rPr>
              <a:t>a</a:t>
            </a:r>
            <a:r>
              <a:rPr lang="sk-SK" dirty="0" smtClean="0">
                <a:solidFill>
                  <a:srgbClr val="FFFFFF"/>
                </a:solidFill>
                <a:effectLst>
                  <a:outerShdw blurRad="38100" dist="38100" dir="2700000" algn="tl">
                    <a:srgbClr val="000000"/>
                  </a:outerShdw>
                </a:effectLst>
                <a:cs typeface="Times New Roman" charset="0"/>
              </a:rPr>
              <a:t> </a:t>
            </a:r>
            <a:r>
              <a:rPr lang="sk-SK" dirty="0">
                <a:solidFill>
                  <a:srgbClr val="FFFFFF"/>
                </a:solidFill>
                <a:effectLst>
                  <a:outerShdw blurRad="38100" dist="38100" dir="2700000" algn="tl">
                    <a:srgbClr val="000000"/>
                  </a:outerShdw>
                </a:effectLst>
              </a:rPr>
              <a:t>4</a:t>
            </a:r>
            <a:r>
              <a:rPr lang="sk-SK" dirty="0">
                <a:solidFill>
                  <a:srgbClr val="FFFFFF"/>
                </a:solidFill>
                <a:effectLst>
                  <a:outerShdw blurRad="38100" dist="38100" dir="2700000" algn="tl">
                    <a:srgbClr val="000000"/>
                  </a:outerShdw>
                </a:effectLst>
                <a:cs typeface="Times New Roman" charset="0"/>
              </a:rPr>
              <a:t> rozpracované inštrukcie sa musia zruši</a:t>
            </a:r>
            <a:r>
              <a:rPr lang="sk-SK" dirty="0">
                <a:solidFill>
                  <a:srgbClr val="FFFFFF"/>
                </a:solidFill>
                <a:effectLst>
                  <a:outerShdw blurRad="38100" dist="38100" dir="2700000" algn="tl">
                    <a:srgbClr val="000000"/>
                  </a:outerShdw>
                </a:effectLst>
              </a:rPr>
              <a:t>ť</a:t>
            </a:r>
            <a:endParaRPr lang="sk-SK" dirty="0">
              <a:solidFill>
                <a:srgbClr val="FFFFFF"/>
              </a:solidFill>
              <a:effectLst>
                <a:outerShdw blurRad="38100" dist="38100" dir="2700000" algn="tl">
                  <a:srgbClr val="000000"/>
                </a:outerShdw>
              </a:effectLst>
              <a:cs typeface="Times New Roman"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143000" y="533400"/>
            <a:ext cx="7772400" cy="609600"/>
          </a:xfrm>
        </p:spPr>
        <p:txBody>
          <a:bodyPr/>
          <a:lstStyle/>
          <a:p>
            <a:pPr eaLnBrk="1" hangingPunct="1">
              <a:defRPr/>
            </a:pPr>
            <a:r>
              <a:rPr lang="sk-SK" sz="3200" dirty="0" smtClean="0">
                <a:solidFill>
                  <a:schemeClr val="tx2">
                    <a:lumMod val="40000"/>
                    <a:lumOff val="60000"/>
                  </a:schemeClr>
                </a:solidFill>
                <a:effectLst>
                  <a:outerShdw blurRad="38100" dist="38100" dir="2700000" algn="tl">
                    <a:srgbClr val="000000"/>
                  </a:outerShdw>
                </a:effectLst>
              </a:rPr>
              <a:t>Predpovedanie skokov</a:t>
            </a:r>
          </a:p>
        </p:txBody>
      </p:sp>
      <p:sp>
        <p:nvSpPr>
          <p:cNvPr id="110595" name="Rectangle 3"/>
          <p:cNvSpPr>
            <a:spLocks noGrp="1" noChangeArrowheads="1"/>
          </p:cNvSpPr>
          <p:nvPr>
            <p:ph type="body" idx="1"/>
          </p:nvPr>
        </p:nvSpPr>
        <p:spPr>
          <a:xfrm>
            <a:off x="1169988" y="1600200"/>
            <a:ext cx="7974012" cy="4007251"/>
          </a:xfrm>
        </p:spPr>
        <p:txBody>
          <a:bodyPr>
            <a:spAutoFit/>
          </a:bodyPr>
          <a:lstStyle/>
          <a:p>
            <a:pPr eaLnBrk="1" hangingPunct="1">
              <a:defRPr/>
            </a:pPr>
            <a:r>
              <a:rPr lang="sk-SK" sz="2400" u="sng" dirty="0" smtClean="0"/>
              <a:t>nepodmienené</a:t>
            </a:r>
            <a:r>
              <a:rPr lang="sk-SK" sz="2400" dirty="0" smtClean="0"/>
              <a:t> – </a:t>
            </a:r>
            <a:r>
              <a:rPr lang="sk-SK" sz="2400" dirty="0" err="1" smtClean="0"/>
              <a:t>goto</a:t>
            </a:r>
            <a:r>
              <a:rPr lang="sk-SK" sz="2400" dirty="0" smtClean="0"/>
              <a:t>.</a:t>
            </a:r>
          </a:p>
          <a:p>
            <a:pPr eaLnBrk="1" hangingPunct="1">
              <a:buNone/>
              <a:defRPr/>
            </a:pPr>
            <a:r>
              <a:rPr lang="sk-SK" sz="2400" dirty="0" smtClean="0"/>
              <a:t>	Nepodmienený skok – vzápätí po jeho </a:t>
            </a:r>
            <a:r>
              <a:rPr lang="sk-SK" sz="2400" dirty="0" err="1" smtClean="0"/>
              <a:t>preddekódovaní</a:t>
            </a:r>
            <a:r>
              <a:rPr lang="sk-SK" sz="2400" dirty="0" smtClean="0"/>
              <a:t> procesor vie, na ktorej inštrukcii bude vykonávanie programu pokračovať a výberová jednotka môže hneď priniesť inštrukciu z adresy, ktorá je </a:t>
            </a:r>
            <a:r>
              <a:rPr lang="sk-SK" sz="2400" dirty="0" err="1" smtClean="0"/>
              <a:t>operandom</a:t>
            </a:r>
            <a:r>
              <a:rPr lang="sk-SK" sz="2400" dirty="0" smtClean="0"/>
              <a:t> inštrukcie skoku.</a:t>
            </a:r>
          </a:p>
          <a:p>
            <a:pPr eaLnBrk="1" hangingPunct="1">
              <a:defRPr/>
            </a:pPr>
            <a:r>
              <a:rPr lang="sk-SK" sz="2400" u="sng" dirty="0" smtClean="0"/>
              <a:t>podmienené</a:t>
            </a:r>
            <a:r>
              <a:rPr lang="sk-SK" sz="2400" dirty="0" smtClean="0">
                <a:solidFill>
                  <a:schemeClr val="tx2"/>
                </a:solidFill>
              </a:rPr>
              <a:t> </a:t>
            </a:r>
            <a:r>
              <a:rPr lang="sk-SK" sz="2400" dirty="0" smtClean="0"/>
              <a:t>– </a:t>
            </a:r>
            <a:r>
              <a:rPr lang="sk-SK" sz="2400" dirty="0" err="1" smtClean="0"/>
              <a:t>if</a:t>
            </a:r>
            <a:r>
              <a:rPr lang="sk-SK" sz="2400" dirty="0" smtClean="0"/>
              <a:t>, </a:t>
            </a:r>
            <a:r>
              <a:rPr lang="sk-SK" sz="2400" dirty="0" err="1" smtClean="0"/>
              <a:t>case</a:t>
            </a:r>
            <a:r>
              <a:rPr lang="sk-SK" sz="2400" dirty="0" smtClean="0"/>
              <a:t>, </a:t>
            </a:r>
            <a:r>
              <a:rPr lang="sk-SK" sz="2400" dirty="0" err="1" smtClean="0"/>
              <a:t>for</a:t>
            </a:r>
            <a:r>
              <a:rPr lang="sk-SK" sz="2400" dirty="0" smtClean="0"/>
              <a:t>, </a:t>
            </a:r>
            <a:r>
              <a:rPr lang="sk-SK" sz="2400" dirty="0" err="1" smtClean="0"/>
              <a:t>repeat</a:t>
            </a:r>
            <a:r>
              <a:rPr lang="sk-SK" sz="2400" dirty="0" smtClean="0"/>
              <a:t>, </a:t>
            </a:r>
            <a:r>
              <a:rPr lang="sk-SK" sz="2400" dirty="0" err="1" smtClean="0"/>
              <a:t>while</a:t>
            </a:r>
            <a:r>
              <a:rPr lang="sk-SK" sz="2400" dirty="0" smtClean="0"/>
              <a:t>.</a:t>
            </a:r>
          </a:p>
          <a:p>
            <a:pPr eaLnBrk="1" hangingPunct="1">
              <a:buFont typeface="Wingdings" pitchFamily="2" charset="2"/>
              <a:buNone/>
              <a:defRPr/>
            </a:pPr>
            <a:r>
              <a:rPr lang="sk-SK" sz="2400" dirty="0" smtClean="0"/>
              <a:t>	Podmienený skok obsahuje logickú podmienku, ktorá sa najprv musí vyhodnotiť. Ak je splnená, skok sa vykoná.</a:t>
            </a:r>
            <a:endParaRPr lang="sk-SK" sz="2400" dirty="0" smtClean="0">
              <a:solidFill>
                <a:schemeClr val="tx2"/>
              </a:solidFill>
            </a:endParaRPr>
          </a:p>
        </p:txBody>
      </p:sp>
      <p:sp>
        <p:nvSpPr>
          <p:cNvPr id="110596" name="Text Box 4"/>
          <p:cNvSpPr txBox="1">
            <a:spLocks noChangeArrowheads="1"/>
          </p:cNvSpPr>
          <p:nvPr/>
        </p:nvSpPr>
        <p:spPr bwMode="auto">
          <a:xfrm>
            <a:off x="1143000" y="1143000"/>
            <a:ext cx="6400800" cy="457200"/>
          </a:xfrm>
          <a:prstGeom prst="rect">
            <a:avLst/>
          </a:prstGeom>
          <a:noFill/>
          <a:ln w="9525">
            <a:noFill/>
            <a:miter lim="800000"/>
            <a:headEnd/>
            <a:tailEnd/>
          </a:ln>
          <a:effectLst/>
        </p:spPr>
        <p:txBody>
          <a:bodyPr>
            <a:spAutoFit/>
          </a:bodyPr>
          <a:lstStyle/>
          <a:p>
            <a:pPr>
              <a:spcBef>
                <a:spcPct val="50000"/>
              </a:spcBef>
              <a:defRPr/>
            </a:pPr>
            <a:r>
              <a:rPr lang="sk-SK">
                <a:effectLst>
                  <a:outerShdw blurRad="38100" dist="38100" dir="2700000" algn="tl">
                    <a:srgbClr val="000000"/>
                  </a:outerShdw>
                </a:effectLst>
              </a:rPr>
              <a:t>Skoky (15 až 25 % inštrukcií) rozdeľujeme na:</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5" name="Rectangle 5"/>
          <p:cNvSpPr>
            <a:spLocks noChangeArrowheads="1"/>
          </p:cNvSpPr>
          <p:nvPr/>
        </p:nvSpPr>
        <p:spPr bwMode="auto">
          <a:xfrm>
            <a:off x="1066800" y="1295400"/>
            <a:ext cx="7772400" cy="1295400"/>
          </a:xfrm>
          <a:prstGeom prst="rect">
            <a:avLst/>
          </a:prstGeom>
          <a:noFill/>
          <a:ln w="9525">
            <a:noFill/>
            <a:miter lim="800000"/>
            <a:headEnd/>
            <a:tailEnd/>
          </a:ln>
          <a:effectLst/>
        </p:spPr>
        <p:txBody>
          <a:bodyPr/>
          <a:lstStyle/>
          <a:p>
            <a:pPr marL="342900" indent="-342900">
              <a:spcBef>
                <a:spcPct val="20000"/>
              </a:spcBef>
              <a:buClr>
                <a:schemeClr val="tx2"/>
              </a:buClr>
              <a:buSzPct val="75000"/>
              <a:buFont typeface="Wingdings" pitchFamily="2" charset="2"/>
              <a:buChar char="n"/>
              <a:defRPr/>
            </a:pPr>
            <a:r>
              <a:rPr lang="sk-SK" dirty="0" smtClean="0">
                <a:effectLst>
                  <a:outerShdw blurRad="38100" dist="38100" dir="2700000" algn="tl">
                    <a:srgbClr val="000000"/>
                  </a:outerShdw>
                </a:effectLst>
                <a:cs typeface="Times New Roman" charset="0"/>
              </a:rPr>
              <a:t>predvídať, či sa podmienený skok vykoná alebo nie,</a:t>
            </a:r>
            <a:r>
              <a:rPr lang="sk-SK" dirty="0" smtClean="0">
                <a:effectLst>
                  <a:outerShdw blurRad="38100" dist="38100" dir="2700000" algn="tl">
                    <a:srgbClr val="000000"/>
                  </a:outerShdw>
                </a:effectLst>
              </a:rPr>
              <a:t> </a:t>
            </a:r>
            <a:endParaRPr lang="sk-SK" dirty="0">
              <a:effectLst>
                <a:outerShdw blurRad="38100" dist="38100" dir="2700000" algn="tl">
                  <a:srgbClr val="000000"/>
                </a:outerShdw>
              </a:effectLst>
            </a:endParaRPr>
          </a:p>
          <a:p>
            <a:pPr marL="342900" indent="-342900">
              <a:spcBef>
                <a:spcPct val="20000"/>
              </a:spcBef>
              <a:buClr>
                <a:schemeClr val="tx2"/>
              </a:buClr>
              <a:buSzPct val="75000"/>
              <a:buFont typeface="Wingdings" pitchFamily="2" charset="2"/>
              <a:buChar char="n"/>
              <a:defRPr/>
            </a:pPr>
            <a:r>
              <a:rPr lang="sk-SK" dirty="0" smtClean="0">
                <a:effectLst>
                  <a:outerShdw blurRad="38100" dist="38100" dir="2700000" algn="tl">
                    <a:srgbClr val="000000"/>
                  </a:outerShdw>
                </a:effectLst>
                <a:cs typeface="Times New Roman" charset="0"/>
              </a:rPr>
              <a:t>predpovedať cieľovú adresu, na ktorú sa skočí.</a:t>
            </a:r>
            <a:endParaRPr lang="sk-SK" dirty="0">
              <a:effectLst>
                <a:outerShdw blurRad="38100" dist="38100" dir="2700000" algn="tl">
                  <a:srgbClr val="000000"/>
                </a:outerShdw>
              </a:effectLst>
            </a:endParaRPr>
          </a:p>
        </p:txBody>
      </p:sp>
      <p:sp>
        <p:nvSpPr>
          <p:cNvPr id="153606" name="Text Box 6"/>
          <p:cNvSpPr txBox="1">
            <a:spLocks noChangeArrowheads="1"/>
          </p:cNvSpPr>
          <p:nvPr/>
        </p:nvSpPr>
        <p:spPr bwMode="auto">
          <a:xfrm>
            <a:off x="1066800" y="685800"/>
            <a:ext cx="7753672" cy="461665"/>
          </a:xfrm>
          <a:prstGeom prst="rect">
            <a:avLst/>
          </a:prstGeom>
          <a:noFill/>
          <a:ln w="9525">
            <a:noFill/>
            <a:miter lim="800000"/>
            <a:headEnd/>
            <a:tailEnd/>
          </a:ln>
          <a:effectLst/>
        </p:spPr>
        <p:txBody>
          <a:bodyPr wrap="square">
            <a:spAutoFit/>
          </a:bodyPr>
          <a:lstStyle/>
          <a:p>
            <a:pPr>
              <a:spcBef>
                <a:spcPct val="50000"/>
              </a:spcBef>
              <a:defRPr/>
            </a:pPr>
            <a:r>
              <a:rPr lang="sk-SK" dirty="0" smtClean="0">
                <a:effectLst>
                  <a:outerShdw blurRad="38100" dist="38100" dir="2700000" algn="tl">
                    <a:srgbClr val="000000"/>
                  </a:outerShdw>
                </a:effectLst>
              </a:rPr>
              <a:t>Cieľom predpovedania </a:t>
            </a:r>
            <a:r>
              <a:rPr lang="sk-SK" dirty="0">
                <a:effectLst>
                  <a:outerShdw blurRad="38100" dist="38100" dir="2700000" algn="tl">
                    <a:srgbClr val="000000"/>
                  </a:outerShdw>
                </a:effectLst>
              </a:rPr>
              <a:t>skokov </a:t>
            </a:r>
            <a:r>
              <a:rPr lang="sk-SK" dirty="0" smtClean="0">
                <a:effectLst>
                  <a:outerShdw blurRad="38100" dist="38100" dir="2700000" algn="tl">
                    <a:srgbClr val="000000"/>
                  </a:outerShdw>
                </a:effectLst>
              </a:rPr>
              <a:t>je:</a:t>
            </a:r>
            <a:endParaRPr lang="sk-SK" dirty="0">
              <a:effectLst>
                <a:outerShdw blurRad="38100" dist="38100" dir="2700000" algn="tl">
                  <a:srgbClr val="000000"/>
                </a:outerShdw>
              </a:effectLst>
            </a:endParaRPr>
          </a:p>
        </p:txBody>
      </p:sp>
      <p:sp>
        <p:nvSpPr>
          <p:cNvPr id="4" name="Rectangle 5"/>
          <p:cNvSpPr>
            <a:spLocks noChangeArrowheads="1"/>
          </p:cNvSpPr>
          <p:nvPr/>
        </p:nvSpPr>
        <p:spPr bwMode="auto">
          <a:xfrm>
            <a:off x="1115616" y="3645024"/>
            <a:ext cx="7772400" cy="1295400"/>
          </a:xfrm>
          <a:prstGeom prst="rect">
            <a:avLst/>
          </a:prstGeom>
          <a:noFill/>
          <a:ln w="9525">
            <a:noFill/>
            <a:miter lim="800000"/>
            <a:headEnd/>
            <a:tailEnd/>
          </a:ln>
          <a:effectLst/>
        </p:spPr>
        <p:txBody>
          <a:bodyPr/>
          <a:lstStyle/>
          <a:p>
            <a:pPr marL="342900" indent="-342900">
              <a:spcBef>
                <a:spcPct val="20000"/>
              </a:spcBef>
              <a:buClr>
                <a:schemeClr val="tx2"/>
              </a:buClr>
              <a:buSzPct val="75000"/>
              <a:buFont typeface="Wingdings" pitchFamily="2" charset="2"/>
              <a:buChar char="n"/>
              <a:defRPr/>
            </a:pPr>
            <a:r>
              <a:rPr lang="sk-SK" dirty="0">
                <a:effectLst>
                  <a:outerShdw blurRad="38100" dist="38100" dir="2700000" algn="tl">
                    <a:srgbClr val="000000"/>
                  </a:outerShdw>
                </a:effectLst>
                <a:cs typeface="Times New Roman" charset="0"/>
              </a:rPr>
              <a:t>dynamické – vyu</a:t>
            </a:r>
            <a:r>
              <a:rPr lang="sk-SK" dirty="0">
                <a:effectLst>
                  <a:outerShdw blurRad="38100" dist="38100" dir="2700000" algn="tl">
                    <a:srgbClr val="000000"/>
                  </a:outerShdw>
                </a:effectLst>
              </a:rPr>
              <a:t>ž</a:t>
            </a:r>
            <a:r>
              <a:rPr lang="sk-SK" dirty="0">
                <a:effectLst>
                  <a:outerShdw blurRad="38100" dist="38100" dir="2700000" algn="tl">
                    <a:srgbClr val="000000"/>
                  </a:outerShdw>
                </a:effectLst>
                <a:cs typeface="Times New Roman" charset="0"/>
              </a:rPr>
              <a:t>ije sa pri inštrukcii skoku, ktorá sa u</a:t>
            </a:r>
            <a:r>
              <a:rPr lang="sk-SK" dirty="0">
                <a:effectLst>
                  <a:outerShdw blurRad="38100" dist="38100" dir="2700000" algn="tl">
                    <a:srgbClr val="000000"/>
                  </a:outerShdw>
                </a:effectLst>
              </a:rPr>
              <a:t>ž</a:t>
            </a:r>
            <a:r>
              <a:rPr lang="sk-SK" dirty="0">
                <a:effectLst>
                  <a:outerShdw blurRad="38100" dist="38100" dir="2700000" algn="tl">
                    <a:srgbClr val="000000"/>
                  </a:outerShdw>
                </a:effectLst>
                <a:cs typeface="Times New Roman" charset="0"/>
              </a:rPr>
              <a:t> v programe vyskytla (napr. pri opakovaní cyklu)</a:t>
            </a:r>
            <a:r>
              <a:rPr lang="sk-SK" dirty="0">
                <a:effectLst>
                  <a:outerShdw blurRad="38100" dist="38100" dir="2700000" algn="tl">
                    <a:srgbClr val="000000"/>
                  </a:outerShdw>
                </a:effectLst>
              </a:rPr>
              <a:t> </a:t>
            </a:r>
          </a:p>
          <a:p>
            <a:pPr marL="342900" indent="-342900">
              <a:spcBef>
                <a:spcPct val="20000"/>
              </a:spcBef>
              <a:buClr>
                <a:schemeClr val="tx2"/>
              </a:buClr>
              <a:buSzPct val="75000"/>
              <a:buFont typeface="Wingdings" pitchFamily="2" charset="2"/>
              <a:buChar char="n"/>
              <a:defRPr/>
            </a:pPr>
            <a:r>
              <a:rPr lang="sk-SK" dirty="0">
                <a:effectLst>
                  <a:outerShdw blurRad="38100" dist="38100" dir="2700000" algn="tl">
                    <a:srgbClr val="000000"/>
                  </a:outerShdw>
                </a:effectLst>
                <a:cs typeface="Times New Roman" charset="0"/>
              </a:rPr>
              <a:t>statické – inštrukcia ešte nebola</a:t>
            </a:r>
            <a:r>
              <a:rPr lang="sk-SK" dirty="0">
                <a:effectLst>
                  <a:outerShdw blurRad="38100" dist="38100" dir="2700000" algn="tl">
                    <a:srgbClr val="000000"/>
                  </a:outerShdw>
                </a:effectLst>
              </a:rPr>
              <a:t> </a:t>
            </a:r>
          </a:p>
        </p:txBody>
      </p:sp>
      <p:sp>
        <p:nvSpPr>
          <p:cNvPr id="5" name="Text Box 6"/>
          <p:cNvSpPr txBox="1">
            <a:spLocks noChangeArrowheads="1"/>
          </p:cNvSpPr>
          <p:nvPr/>
        </p:nvSpPr>
        <p:spPr bwMode="auto">
          <a:xfrm>
            <a:off x="1115616" y="3035424"/>
            <a:ext cx="5410200" cy="457200"/>
          </a:xfrm>
          <a:prstGeom prst="rect">
            <a:avLst/>
          </a:prstGeom>
          <a:noFill/>
          <a:ln w="9525">
            <a:noFill/>
            <a:miter lim="800000"/>
            <a:headEnd/>
            <a:tailEnd/>
          </a:ln>
          <a:effectLst/>
        </p:spPr>
        <p:txBody>
          <a:bodyPr>
            <a:spAutoFit/>
          </a:bodyPr>
          <a:lstStyle/>
          <a:p>
            <a:pPr>
              <a:spcBef>
                <a:spcPct val="50000"/>
              </a:spcBef>
              <a:defRPr/>
            </a:pPr>
            <a:r>
              <a:rPr lang="sk-SK" dirty="0" smtClean="0">
                <a:effectLst>
                  <a:outerShdw blurRad="38100" dist="38100" dir="2700000" algn="tl">
                    <a:srgbClr val="000000"/>
                  </a:outerShdw>
                </a:effectLst>
              </a:rPr>
              <a:t>Predpovedanie </a:t>
            </a:r>
            <a:r>
              <a:rPr lang="sk-SK" dirty="0">
                <a:effectLst>
                  <a:outerShdw blurRad="38100" dist="38100" dir="2700000" algn="tl">
                    <a:srgbClr val="000000"/>
                  </a:outerShdw>
                </a:effectLst>
              </a:rPr>
              <a:t>skokov (predikcia):</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115616" y="228600"/>
            <a:ext cx="7772400" cy="608112"/>
          </a:xfrm>
        </p:spPr>
        <p:txBody>
          <a:bodyPr/>
          <a:lstStyle/>
          <a:p>
            <a:pPr eaLnBrk="1" hangingPunct="1"/>
            <a:r>
              <a:rPr lang="sk-SK" sz="2400" dirty="0" smtClean="0">
                <a:solidFill>
                  <a:schemeClr val="tx2">
                    <a:lumMod val="40000"/>
                    <a:lumOff val="60000"/>
                  </a:schemeClr>
                </a:solidFill>
              </a:rPr>
              <a:t>Dynamická dvojúrovňová predikcia</a:t>
            </a:r>
          </a:p>
        </p:txBody>
      </p:sp>
      <p:sp>
        <p:nvSpPr>
          <p:cNvPr id="111620" name="Text Box 4"/>
          <p:cNvSpPr txBox="1">
            <a:spLocks noChangeArrowheads="1"/>
          </p:cNvSpPr>
          <p:nvPr/>
        </p:nvSpPr>
        <p:spPr bwMode="auto">
          <a:xfrm>
            <a:off x="1115616" y="836712"/>
            <a:ext cx="7745288" cy="830997"/>
          </a:xfrm>
          <a:prstGeom prst="rect">
            <a:avLst/>
          </a:prstGeom>
          <a:noFill/>
          <a:ln w="9525">
            <a:noFill/>
            <a:miter lim="800000"/>
            <a:headEnd/>
            <a:tailEnd/>
          </a:ln>
          <a:effectLst/>
        </p:spPr>
        <p:txBody>
          <a:bodyPr wrap="square">
            <a:spAutoFit/>
          </a:bodyPr>
          <a:lstStyle/>
          <a:p>
            <a:pPr>
              <a:spcBef>
                <a:spcPct val="50000"/>
              </a:spcBef>
              <a:defRPr/>
            </a:pPr>
            <a:r>
              <a:rPr lang="sk-SK" dirty="0" smtClean="0">
                <a:effectLst>
                  <a:outerShdw blurRad="38100" dist="38100" dir="2700000" algn="tl">
                    <a:srgbClr val="000000"/>
                  </a:outerShdw>
                </a:effectLst>
              </a:rPr>
              <a:t>Na základe správania skokovej inštrukcie v minulosti predpovedáme nastávajúcu udalosť.</a:t>
            </a:r>
            <a:endParaRPr lang="sk-SK" dirty="0">
              <a:effectLst>
                <a:outerShdw blurRad="38100" dist="38100" dir="2700000" algn="tl">
                  <a:srgbClr val="000000"/>
                </a:outerShdw>
              </a:effectLst>
            </a:endParaRPr>
          </a:p>
        </p:txBody>
      </p:sp>
      <p:sp>
        <p:nvSpPr>
          <p:cNvPr id="4" name="Rectangle 37"/>
          <p:cNvSpPr>
            <a:spLocks noChangeArrowheads="1"/>
          </p:cNvSpPr>
          <p:nvPr/>
        </p:nvSpPr>
        <p:spPr bwMode="auto">
          <a:xfrm>
            <a:off x="1475656" y="3861048"/>
            <a:ext cx="4038600" cy="2438400"/>
          </a:xfrm>
          <a:prstGeom prst="rect">
            <a:avLst/>
          </a:prstGeom>
          <a:noFill/>
          <a:ln w="9525">
            <a:noFill/>
            <a:miter lim="800000"/>
            <a:headEnd/>
            <a:tailEnd/>
          </a:ln>
          <a:effectLst/>
        </p:spPr>
        <p:txBody>
          <a:bodyPr/>
          <a:lstStyle/>
          <a:p>
            <a:pPr marL="1143000" lvl="2" indent="-228600">
              <a:buClr>
                <a:schemeClr val="tx2"/>
              </a:buClr>
              <a:buSzPct val="60000"/>
              <a:buFont typeface="Wingdings" pitchFamily="2" charset="2"/>
              <a:buNone/>
              <a:defRPr/>
            </a:pPr>
            <a:r>
              <a:rPr lang="en-US" b="1" dirty="0" err="1" smtClean="0">
                <a:effectLst>
                  <a:outerShdw blurRad="38100" dist="38100" dir="2700000" algn="tl">
                    <a:srgbClr val="000000"/>
                  </a:outerShdw>
                </a:effectLst>
                <a:latin typeface="Courier New" pitchFamily="49" charset="0"/>
                <a:cs typeface="Courier New" pitchFamily="49" charset="0"/>
              </a:rPr>
              <a:t>mov</a:t>
            </a:r>
            <a:r>
              <a:rPr lang="en-US" b="1" dirty="0" smtClean="0">
                <a:effectLst>
                  <a:outerShdw blurRad="38100" dist="38100" dir="2700000" algn="tl">
                    <a:srgbClr val="000000"/>
                  </a:outerShdw>
                </a:effectLst>
                <a:latin typeface="Courier New" pitchFamily="49" charset="0"/>
                <a:cs typeface="Courier New" pitchFamily="49" charset="0"/>
              </a:rPr>
              <a:t> </a:t>
            </a:r>
            <a:r>
              <a:rPr lang="en-US" b="1" dirty="0" err="1">
                <a:effectLst>
                  <a:outerShdw blurRad="38100" dist="38100" dir="2700000" algn="tl">
                    <a:srgbClr val="000000"/>
                  </a:outerShdw>
                </a:effectLst>
                <a:latin typeface="Courier New" pitchFamily="49" charset="0"/>
                <a:cs typeface="Courier New" pitchFamily="49" charset="0"/>
              </a:rPr>
              <a:t>eax</a:t>
            </a:r>
            <a:r>
              <a:rPr lang="en-US" b="1" dirty="0">
                <a:effectLst>
                  <a:outerShdw blurRad="38100" dist="38100" dir="2700000" algn="tl">
                    <a:srgbClr val="000000"/>
                  </a:outerShdw>
                </a:effectLst>
                <a:latin typeface="Courier New" pitchFamily="49" charset="0"/>
                <a:cs typeface="Courier New" pitchFamily="49" charset="0"/>
              </a:rPr>
              <a:t>,</a:t>
            </a:r>
            <a:r>
              <a:rPr lang="sk-SK" b="1" dirty="0">
                <a:effectLst>
                  <a:outerShdw blurRad="38100" dist="38100" dir="2700000" algn="tl">
                    <a:srgbClr val="000000"/>
                  </a:outerShdw>
                </a:effectLst>
                <a:latin typeface="Courier New" pitchFamily="49" charset="0"/>
              </a:rPr>
              <a:t>i</a:t>
            </a:r>
            <a:r>
              <a:rPr lang="en-US" b="1" dirty="0">
                <a:effectLst>
                  <a:outerShdw blurRad="38100" dist="38100" dir="2700000" algn="tl">
                    <a:srgbClr val="000000"/>
                  </a:outerShdw>
                </a:effectLst>
                <a:latin typeface="Courier New" pitchFamily="49" charset="0"/>
                <a:cs typeface="Courier New" pitchFamily="49" charset="0"/>
              </a:rPr>
              <a:t> </a:t>
            </a:r>
            <a:endParaRPr lang="sk-SK" b="1" dirty="0">
              <a:effectLst>
                <a:outerShdw blurRad="38100" dist="38100" dir="2700000" algn="tl">
                  <a:srgbClr val="000000"/>
                </a:outerShdw>
              </a:effectLst>
              <a:latin typeface="Courier New" pitchFamily="49" charset="0"/>
            </a:endParaRPr>
          </a:p>
          <a:p>
            <a:pPr marL="1143000" lvl="2" indent="-228600">
              <a:buClr>
                <a:schemeClr val="tx2"/>
              </a:buClr>
              <a:buSzPct val="60000"/>
              <a:buFont typeface="Wingdings" pitchFamily="2" charset="2"/>
              <a:buNone/>
              <a:defRPr/>
            </a:pPr>
            <a:r>
              <a:rPr lang="en-US" b="1" dirty="0">
                <a:effectLst>
                  <a:outerShdw blurRad="38100" dist="38100" dir="2700000" algn="tl">
                    <a:srgbClr val="000000"/>
                  </a:outerShdw>
                </a:effectLst>
                <a:latin typeface="Courier New" pitchFamily="49" charset="0"/>
                <a:cs typeface="Courier New" pitchFamily="49" charset="0"/>
              </a:rPr>
              <a:t>add </a:t>
            </a:r>
            <a:r>
              <a:rPr lang="en-US" b="1" dirty="0" err="1">
                <a:effectLst>
                  <a:outerShdw blurRad="38100" dist="38100" dir="2700000" algn="tl">
                    <a:srgbClr val="000000"/>
                  </a:outerShdw>
                </a:effectLst>
                <a:latin typeface="Courier New" pitchFamily="49" charset="0"/>
                <a:cs typeface="Courier New" pitchFamily="49" charset="0"/>
              </a:rPr>
              <a:t>eax</a:t>
            </a:r>
            <a:r>
              <a:rPr lang="en-US" b="1" dirty="0">
                <a:effectLst>
                  <a:outerShdw blurRad="38100" dist="38100" dir="2700000" algn="tl">
                    <a:srgbClr val="000000"/>
                  </a:outerShdw>
                </a:effectLst>
                <a:latin typeface="Courier New" pitchFamily="49" charset="0"/>
                <a:cs typeface="Courier New" pitchFamily="49" charset="0"/>
              </a:rPr>
              <a:t>,</a:t>
            </a:r>
            <a:r>
              <a:rPr lang="sk-SK" b="1" dirty="0">
                <a:effectLst>
                  <a:outerShdw blurRad="38100" dist="38100" dir="2700000" algn="tl">
                    <a:srgbClr val="000000"/>
                  </a:outerShdw>
                </a:effectLst>
                <a:latin typeface="Courier New" pitchFamily="49" charset="0"/>
              </a:rPr>
              <a:t>j</a:t>
            </a:r>
            <a:r>
              <a:rPr lang="en-US" sz="2800" b="1" dirty="0">
                <a:effectLst>
                  <a:outerShdw blurRad="38100" dist="38100" dir="2700000" algn="tl">
                    <a:srgbClr val="000000"/>
                  </a:outerShdw>
                </a:effectLst>
                <a:latin typeface="Courier New" pitchFamily="49" charset="0"/>
                <a:cs typeface="Courier New" pitchFamily="49" charset="0"/>
              </a:rPr>
              <a:t> </a:t>
            </a:r>
            <a:endParaRPr lang="sk-SK" sz="2800" b="1" dirty="0">
              <a:effectLst>
                <a:outerShdw blurRad="38100" dist="38100" dir="2700000" algn="tl">
                  <a:srgbClr val="000000"/>
                </a:outerShdw>
              </a:effectLst>
              <a:latin typeface="Courier New" pitchFamily="49" charset="0"/>
            </a:endParaRPr>
          </a:p>
          <a:p>
            <a:pPr marL="1143000" lvl="2" indent="-228600">
              <a:buClr>
                <a:schemeClr val="tx2"/>
              </a:buClr>
              <a:buSzPct val="60000"/>
              <a:buFont typeface="Wingdings" pitchFamily="2" charset="2"/>
              <a:buNone/>
              <a:defRPr/>
            </a:pPr>
            <a:r>
              <a:rPr lang="en-US" b="1" dirty="0" err="1">
                <a:effectLst>
                  <a:outerShdw blurRad="38100" dist="38100" dir="2700000" algn="tl">
                    <a:srgbClr val="000000"/>
                  </a:outerShdw>
                </a:effectLst>
                <a:latin typeface="Courier New" pitchFamily="49" charset="0"/>
                <a:cs typeface="Courier New" pitchFamily="49" charset="0"/>
              </a:rPr>
              <a:t>mov</a:t>
            </a:r>
            <a:r>
              <a:rPr lang="en-US" b="1" dirty="0">
                <a:effectLst>
                  <a:outerShdw blurRad="38100" dist="38100" dir="2700000" algn="tl">
                    <a:srgbClr val="000000"/>
                  </a:outerShdw>
                </a:effectLst>
                <a:latin typeface="Courier New" pitchFamily="49" charset="0"/>
                <a:cs typeface="Courier New" pitchFamily="49" charset="0"/>
              </a:rPr>
              <a:t> </a:t>
            </a:r>
            <a:r>
              <a:rPr lang="sk-SK" b="1" dirty="0">
                <a:effectLst>
                  <a:outerShdw blurRad="38100" dist="38100" dir="2700000" algn="tl">
                    <a:srgbClr val="000000"/>
                  </a:outerShdw>
                </a:effectLst>
                <a:latin typeface="Courier New" pitchFamily="49" charset="0"/>
              </a:rPr>
              <a:t>k</a:t>
            </a:r>
            <a:r>
              <a:rPr lang="en-US" b="1" dirty="0">
                <a:effectLst>
                  <a:outerShdw blurRad="38100" dist="38100" dir="2700000" algn="tl">
                    <a:srgbClr val="000000"/>
                  </a:outerShdw>
                </a:effectLst>
                <a:latin typeface="Courier New" pitchFamily="49" charset="0"/>
                <a:cs typeface="Courier New" pitchFamily="49" charset="0"/>
              </a:rPr>
              <a:t>,</a:t>
            </a:r>
            <a:r>
              <a:rPr lang="en-US" b="1" dirty="0" err="1">
                <a:effectLst>
                  <a:outerShdw blurRad="38100" dist="38100" dir="2700000" algn="tl">
                    <a:srgbClr val="000000"/>
                  </a:outerShdw>
                </a:effectLst>
                <a:latin typeface="Courier New" pitchFamily="49" charset="0"/>
                <a:cs typeface="Courier New" pitchFamily="49" charset="0"/>
              </a:rPr>
              <a:t>eax</a:t>
            </a:r>
            <a:r>
              <a:rPr lang="en-US" sz="2800" dirty="0">
                <a:effectLst>
                  <a:outerShdw blurRad="38100" dist="38100" dir="2700000" algn="tl">
                    <a:srgbClr val="000000"/>
                  </a:outerShdw>
                </a:effectLst>
                <a:latin typeface="Courier New" pitchFamily="49" charset="0"/>
                <a:cs typeface="Courier New" pitchFamily="49" charset="0"/>
              </a:rPr>
              <a:t> </a:t>
            </a:r>
            <a:endParaRPr lang="sk-SK" sz="2800" dirty="0">
              <a:effectLst>
                <a:outerShdw blurRad="38100" dist="38100" dir="2700000" algn="tl">
                  <a:srgbClr val="000000"/>
                </a:outerShdw>
              </a:effectLst>
              <a:latin typeface="Courier New" pitchFamily="49" charset="0"/>
            </a:endParaRPr>
          </a:p>
          <a:p>
            <a:pPr marL="1143000" lvl="2" indent="-228600">
              <a:buClr>
                <a:schemeClr val="tx2"/>
              </a:buClr>
              <a:buSzPct val="60000"/>
              <a:buFont typeface="Wingdings" pitchFamily="2" charset="2"/>
              <a:buNone/>
              <a:defRPr/>
            </a:pPr>
            <a:r>
              <a:rPr lang="sk-SK" b="1" dirty="0" err="1">
                <a:effectLst>
                  <a:outerShdw blurRad="38100" dist="38100" dir="2700000" algn="tl">
                    <a:srgbClr val="000000"/>
                  </a:outerShdw>
                </a:effectLst>
                <a:latin typeface="Courier New" pitchFamily="49" charset="0"/>
              </a:rPr>
              <a:t>cmp</a:t>
            </a:r>
            <a:r>
              <a:rPr lang="sk-SK" b="1" dirty="0">
                <a:effectLst>
                  <a:outerShdw blurRad="38100" dist="38100" dir="2700000" algn="tl">
                    <a:srgbClr val="000000"/>
                  </a:outerShdw>
                </a:effectLst>
                <a:latin typeface="Courier New" pitchFamily="49" charset="0"/>
              </a:rPr>
              <a:t> </a:t>
            </a:r>
            <a:r>
              <a:rPr lang="sk-SK" b="1" dirty="0" smtClean="0">
                <a:effectLst>
                  <a:outerShdw blurRad="38100" dist="38100" dir="2700000" algn="tl">
                    <a:srgbClr val="000000"/>
                  </a:outerShdw>
                </a:effectLst>
                <a:latin typeface="Courier New" pitchFamily="49" charset="0"/>
              </a:rPr>
              <a:t>k,0</a:t>
            </a:r>
          </a:p>
          <a:p>
            <a:pPr marL="1143000" lvl="2" indent="-228600">
              <a:buClr>
                <a:schemeClr val="tx2"/>
              </a:buClr>
              <a:buSzPct val="60000"/>
              <a:defRPr/>
            </a:pPr>
            <a:r>
              <a:rPr lang="sk-SK" b="1" dirty="0" err="1" smtClean="0">
                <a:effectLst>
                  <a:outerShdw blurRad="38100" dist="38100" dir="2700000" algn="tl">
                    <a:srgbClr val="000000"/>
                  </a:outerShdw>
                </a:effectLst>
                <a:latin typeface="Courier New" pitchFamily="49" charset="0"/>
              </a:rPr>
              <a:t>jz</a:t>
            </a:r>
            <a:r>
              <a:rPr lang="sk-SK" b="1" dirty="0" smtClean="0">
                <a:effectLst>
                  <a:outerShdw blurRad="38100" dist="38100" dir="2700000" algn="tl">
                    <a:srgbClr val="000000"/>
                  </a:outerShdw>
                </a:effectLst>
                <a:latin typeface="Courier New" pitchFamily="49" charset="0"/>
              </a:rPr>
              <a:t> </a:t>
            </a:r>
            <a:r>
              <a:rPr lang="sk-SK" b="1" dirty="0" err="1" smtClean="0">
                <a:effectLst>
                  <a:outerShdw blurRad="38100" dist="38100" dir="2700000" algn="tl">
                    <a:srgbClr val="000000"/>
                  </a:outerShdw>
                </a:effectLst>
                <a:latin typeface="Courier New" pitchFamily="49" charset="0"/>
              </a:rPr>
              <a:t>NaKoniec</a:t>
            </a:r>
            <a:endParaRPr lang="sk-SK" b="1" dirty="0" smtClean="0">
              <a:effectLst>
                <a:outerShdw blurRad="38100" dist="38100" dir="2700000" algn="tl">
                  <a:srgbClr val="000000"/>
                </a:outerShdw>
              </a:effectLst>
              <a:latin typeface="Courier New" pitchFamily="49" charset="0"/>
            </a:endParaRPr>
          </a:p>
          <a:p>
            <a:pPr marL="1143000" lvl="2" indent="-228600">
              <a:buClr>
                <a:schemeClr val="tx2"/>
              </a:buClr>
              <a:buSzPct val="60000"/>
              <a:buFont typeface="Wingdings" pitchFamily="2" charset="2"/>
              <a:buNone/>
              <a:defRPr/>
            </a:pPr>
            <a:endParaRPr lang="sk-SK" b="1" dirty="0">
              <a:effectLst>
                <a:outerShdw blurRad="38100" dist="38100" dir="2700000" algn="tl">
                  <a:srgbClr val="000000"/>
                </a:outerShdw>
              </a:effectLst>
              <a:latin typeface="Courier New" pitchFamily="49" charset="0"/>
            </a:endParaRPr>
          </a:p>
          <a:p>
            <a:pPr marL="742950" lvl="1" indent="-285750">
              <a:buClr>
                <a:schemeClr val="folHlink"/>
              </a:buClr>
              <a:buSzPct val="60000"/>
              <a:buFont typeface="Wingdings" pitchFamily="2" charset="2"/>
              <a:buNone/>
              <a:defRPr/>
            </a:pPr>
            <a:endParaRPr lang="sk-SK" b="1" dirty="0">
              <a:effectLst>
                <a:outerShdw blurRad="38100" dist="38100" dir="2700000" algn="tl">
                  <a:srgbClr val="000000"/>
                </a:outerShdw>
              </a:effectLst>
              <a:latin typeface="Courier New" pitchFamily="49" charset="0"/>
            </a:endParaRPr>
          </a:p>
        </p:txBody>
      </p:sp>
      <p:graphicFrame>
        <p:nvGraphicFramePr>
          <p:cNvPr id="5" name="Group 76"/>
          <p:cNvGraphicFramePr>
            <a:graphicFrameLocks noGrp="1"/>
          </p:cNvGraphicFramePr>
          <p:nvPr/>
        </p:nvGraphicFramePr>
        <p:xfrm>
          <a:off x="4860032" y="3284984"/>
          <a:ext cx="4038600" cy="3331440"/>
        </p:xfrm>
        <a:graphic>
          <a:graphicData uri="http://schemas.openxmlformats.org/drawingml/2006/table">
            <a:tbl>
              <a:tblPr/>
              <a:tblGrid>
                <a:gridCol w="2171700"/>
                <a:gridCol w="1866900"/>
              </a:tblGrid>
              <a:tr h="406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8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marT="82800"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82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8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marT="8280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8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marT="82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800" b="1"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endParaRPr>
                    </a:p>
                  </a:txBody>
                  <a:tcPr marT="8280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82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8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marT="8280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82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8280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82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8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marT="82800"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8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marT="82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Box 51"/>
          <p:cNvSpPr txBox="1">
            <a:spLocks noChangeArrowheads="1"/>
          </p:cNvSpPr>
          <p:nvPr/>
        </p:nvSpPr>
        <p:spPr bwMode="auto">
          <a:xfrm>
            <a:off x="7315200" y="2852936"/>
            <a:ext cx="1828800" cy="457200"/>
          </a:xfrm>
          <a:prstGeom prst="rect">
            <a:avLst/>
          </a:prstGeom>
          <a:noFill/>
          <a:ln w="19050">
            <a:noFill/>
            <a:miter lim="800000"/>
            <a:headEnd/>
            <a:tailEnd/>
          </a:ln>
          <a:effectLst/>
        </p:spPr>
        <p:txBody>
          <a:bodyPr>
            <a:spAutoFit/>
          </a:bodyPr>
          <a:lstStyle/>
          <a:p>
            <a:pPr>
              <a:spcBef>
                <a:spcPct val="50000"/>
              </a:spcBef>
              <a:defRPr/>
            </a:pPr>
            <a:r>
              <a:rPr lang="sk-SK" dirty="0">
                <a:effectLst>
                  <a:outerShdw blurRad="38100" dist="38100" dir="2700000" algn="tl">
                    <a:srgbClr val="000000"/>
                  </a:outerShdw>
                </a:effectLst>
              </a:rPr>
              <a:t>BHT</a:t>
            </a:r>
          </a:p>
        </p:txBody>
      </p:sp>
      <p:sp>
        <p:nvSpPr>
          <p:cNvPr id="7" name="Line 56"/>
          <p:cNvSpPr>
            <a:spLocks noChangeShapeType="1"/>
          </p:cNvSpPr>
          <p:nvPr/>
        </p:nvSpPr>
        <p:spPr bwMode="auto">
          <a:xfrm flipV="1">
            <a:off x="5868144" y="4725144"/>
            <a:ext cx="0" cy="936104"/>
          </a:xfrm>
          <a:prstGeom prst="line">
            <a:avLst/>
          </a:prstGeom>
          <a:noFill/>
          <a:ln w="22225">
            <a:solidFill>
              <a:schemeClr val="tx1"/>
            </a:solidFill>
            <a:round/>
            <a:headEnd/>
            <a:tailEnd/>
          </a:ln>
          <a:effectLst/>
        </p:spPr>
        <p:txBody>
          <a:bodyPr wrap="none"/>
          <a:lstStyle/>
          <a:p>
            <a:pPr>
              <a:defRPr/>
            </a:pPr>
            <a:endParaRPr lang="sk-SK"/>
          </a:p>
        </p:txBody>
      </p:sp>
      <p:sp>
        <p:nvSpPr>
          <p:cNvPr id="8" name="Line 57"/>
          <p:cNvSpPr>
            <a:spLocks noChangeShapeType="1"/>
          </p:cNvSpPr>
          <p:nvPr/>
        </p:nvSpPr>
        <p:spPr bwMode="auto">
          <a:xfrm>
            <a:off x="5868144" y="4725144"/>
            <a:ext cx="1177280" cy="5680"/>
          </a:xfrm>
          <a:prstGeom prst="line">
            <a:avLst/>
          </a:prstGeom>
          <a:noFill/>
          <a:ln w="22225">
            <a:solidFill>
              <a:schemeClr val="tx1"/>
            </a:solidFill>
            <a:round/>
            <a:headEnd/>
            <a:tailEnd type="stealth" w="lg" len="lg"/>
          </a:ln>
          <a:effectLst/>
        </p:spPr>
        <p:txBody>
          <a:bodyPr wrap="none"/>
          <a:lstStyle/>
          <a:p>
            <a:pPr>
              <a:defRPr/>
            </a:pPr>
            <a:endParaRPr lang="sk-SK"/>
          </a:p>
        </p:txBody>
      </p:sp>
      <p:cxnSp>
        <p:nvCxnSpPr>
          <p:cNvPr id="10" name="Rovná spojnica 9"/>
          <p:cNvCxnSpPr/>
          <p:nvPr/>
        </p:nvCxnSpPr>
        <p:spPr bwMode="auto">
          <a:xfrm flipV="1">
            <a:off x="4572000" y="5661248"/>
            <a:ext cx="1296144" cy="0"/>
          </a:xfrm>
          <a:prstGeom prst="line">
            <a:avLst/>
          </a:prstGeom>
          <a:noFill/>
          <a:ln w="19050" cap="flat" cmpd="sng" algn="ctr">
            <a:solidFill>
              <a:schemeClr val="tx1"/>
            </a:solidFill>
            <a:prstDash val="solid"/>
            <a:round/>
            <a:headEnd type="none" w="med" len="med"/>
            <a:tailEnd type="none" w="med" len="med"/>
          </a:ln>
          <a:effectLst/>
        </p:spPr>
      </p:cxnSp>
      <p:sp>
        <p:nvSpPr>
          <p:cNvPr id="11" name="Obdĺžnik 10"/>
          <p:cNvSpPr/>
          <p:nvPr/>
        </p:nvSpPr>
        <p:spPr>
          <a:xfrm>
            <a:off x="1115616" y="1700808"/>
            <a:ext cx="5904656" cy="2123658"/>
          </a:xfrm>
          <a:prstGeom prst="rect">
            <a:avLst/>
          </a:prstGeom>
        </p:spPr>
        <p:txBody>
          <a:bodyPr wrap="square">
            <a:spAutoFit/>
          </a:bodyPr>
          <a:lstStyle/>
          <a:p>
            <a:pPr>
              <a:spcBef>
                <a:spcPct val="50000"/>
              </a:spcBef>
              <a:defRPr/>
            </a:pPr>
            <a:r>
              <a:rPr lang="sk-SK" dirty="0" smtClean="0">
                <a:effectLst>
                  <a:outerShdw blurRad="38100" dist="38100" dir="2700000" algn="tl">
                    <a:srgbClr val="000000"/>
                  </a:outerShdw>
                </a:effectLst>
              </a:rPr>
              <a:t>Tabuľka </a:t>
            </a:r>
            <a:r>
              <a:rPr lang="sk-SK" u="sng" dirty="0" smtClean="0">
                <a:effectLst>
                  <a:outerShdw blurRad="38100" dist="38100" dir="2700000" algn="tl">
                    <a:srgbClr val="000000"/>
                  </a:outerShdw>
                </a:effectLst>
              </a:rPr>
              <a:t>histórie skokov</a:t>
            </a:r>
            <a:r>
              <a:rPr lang="sk-SK" dirty="0" smtClean="0">
                <a:effectLst>
                  <a:outerShdw blurRad="38100" dist="38100" dir="2700000" algn="tl">
                    <a:srgbClr val="000000"/>
                  </a:outerShdw>
                </a:effectLst>
              </a:rPr>
              <a:t> (</a:t>
            </a:r>
            <a:r>
              <a:rPr lang="sk-SK" dirty="0" err="1" smtClean="0">
                <a:effectLst>
                  <a:outerShdw blurRad="38100" dist="38100" dir="2700000" algn="tl">
                    <a:srgbClr val="000000"/>
                  </a:outerShdw>
                </a:effectLst>
              </a:rPr>
              <a:t>Branch</a:t>
            </a:r>
            <a:r>
              <a:rPr lang="sk-SK" dirty="0" smtClean="0">
                <a:effectLst>
                  <a:outerShdw blurRad="38100" dist="38100" dir="2700000" algn="tl">
                    <a:srgbClr val="000000"/>
                  </a:outerShdw>
                </a:effectLst>
              </a:rPr>
              <a:t> </a:t>
            </a:r>
            <a:r>
              <a:rPr lang="sk-SK" dirty="0" err="1" smtClean="0">
                <a:effectLst>
                  <a:outerShdw blurRad="38100" dist="38100" dir="2700000" algn="tl">
                    <a:srgbClr val="000000"/>
                  </a:outerShdw>
                </a:effectLst>
              </a:rPr>
              <a:t>History</a:t>
            </a:r>
            <a:r>
              <a:rPr lang="sk-SK" dirty="0" smtClean="0">
                <a:effectLst>
                  <a:outerShdw blurRad="38100" dist="38100" dir="2700000" algn="tl">
                    <a:srgbClr val="000000"/>
                  </a:outerShdw>
                </a:effectLst>
              </a:rPr>
              <a:t> Table – BHT) si pamätá históriu niekoľko stoviek posledných skokových inštrukcií.</a:t>
            </a:r>
          </a:p>
          <a:p>
            <a:pPr>
              <a:spcBef>
                <a:spcPct val="50000"/>
              </a:spcBef>
              <a:defRPr/>
            </a:pPr>
            <a:r>
              <a:rPr lang="sk-SK" dirty="0" smtClean="0">
                <a:effectLst>
                  <a:outerShdw blurRad="38100" dist="38100" dir="2700000" algn="tl">
                    <a:srgbClr val="000000"/>
                  </a:outerShdw>
                </a:effectLst>
              </a:rPr>
              <a:t>Indexom do tabuľky je niekoľko najnižších bitov adresy skokovej inštrukcie.</a:t>
            </a:r>
            <a:endParaRPr lang="sk-SK" dirty="0">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8556" name="Group 76"/>
          <p:cNvGraphicFramePr>
            <a:graphicFrameLocks noGrp="1"/>
          </p:cNvGraphicFramePr>
          <p:nvPr/>
        </p:nvGraphicFramePr>
        <p:xfrm>
          <a:off x="2743200" y="2667000"/>
          <a:ext cx="4038600" cy="3331440"/>
        </p:xfrm>
        <a:graphic>
          <a:graphicData uri="http://schemas.openxmlformats.org/drawingml/2006/table">
            <a:tbl>
              <a:tblPr/>
              <a:tblGrid>
                <a:gridCol w="2171700"/>
                <a:gridCol w="1866900"/>
              </a:tblGrid>
              <a:tr h="406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82800"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82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8280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82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800" b="1"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marT="8280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82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8280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82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8280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82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82800"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sk-SK" sz="28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marT="82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8528" name="Rectangle 48"/>
          <p:cNvSpPr>
            <a:spLocks noChangeArrowheads="1"/>
          </p:cNvSpPr>
          <p:nvPr/>
        </p:nvSpPr>
        <p:spPr bwMode="auto">
          <a:xfrm>
            <a:off x="1219200" y="1600200"/>
            <a:ext cx="2514600" cy="457200"/>
          </a:xfrm>
          <a:prstGeom prst="rect">
            <a:avLst/>
          </a:prstGeom>
          <a:solidFill>
            <a:schemeClr val="tx2">
              <a:lumMod val="40000"/>
              <a:lumOff val="60000"/>
            </a:schemeClr>
          </a:solidFill>
          <a:ln w="19050">
            <a:solidFill>
              <a:schemeClr val="tx1"/>
            </a:solidFill>
            <a:miter lim="800000"/>
            <a:headEnd/>
            <a:tailEnd/>
          </a:ln>
          <a:effectLst/>
        </p:spPr>
        <p:txBody>
          <a:bodyPr wrap="none" anchor="ctr"/>
          <a:lstStyle/>
          <a:p>
            <a:pPr>
              <a:defRPr/>
            </a:pPr>
            <a:endParaRPr lang="sk-SK"/>
          </a:p>
        </p:txBody>
      </p:sp>
      <p:sp>
        <p:nvSpPr>
          <p:cNvPr id="148529" name="Rectangle 49"/>
          <p:cNvSpPr>
            <a:spLocks noChangeArrowheads="1"/>
          </p:cNvSpPr>
          <p:nvPr/>
        </p:nvSpPr>
        <p:spPr bwMode="auto">
          <a:xfrm>
            <a:off x="3733800" y="1600200"/>
            <a:ext cx="1447800" cy="457200"/>
          </a:xfrm>
          <a:prstGeom prst="rect">
            <a:avLst/>
          </a:prstGeom>
          <a:solidFill>
            <a:schemeClr val="accent2"/>
          </a:solidFill>
          <a:ln w="19050">
            <a:solidFill>
              <a:schemeClr val="tx1"/>
            </a:solidFill>
            <a:miter lim="800000"/>
            <a:headEnd/>
            <a:tailEnd/>
          </a:ln>
          <a:effectLst/>
        </p:spPr>
        <p:txBody>
          <a:bodyPr wrap="none" anchor="ctr"/>
          <a:lstStyle/>
          <a:p>
            <a:pPr>
              <a:defRPr/>
            </a:pPr>
            <a:endParaRPr lang="sk-SK"/>
          </a:p>
        </p:txBody>
      </p:sp>
      <p:sp>
        <p:nvSpPr>
          <p:cNvPr id="148530" name="Text Box 50"/>
          <p:cNvSpPr txBox="1">
            <a:spLocks noChangeArrowheads="1"/>
          </p:cNvSpPr>
          <p:nvPr/>
        </p:nvSpPr>
        <p:spPr bwMode="auto">
          <a:xfrm>
            <a:off x="1219200" y="304800"/>
            <a:ext cx="4191000" cy="457200"/>
          </a:xfrm>
          <a:prstGeom prst="rect">
            <a:avLst/>
          </a:prstGeom>
          <a:noFill/>
          <a:ln w="19050">
            <a:noFill/>
            <a:miter lim="800000"/>
            <a:headEnd/>
            <a:tailEnd/>
          </a:ln>
          <a:effectLst/>
        </p:spPr>
        <p:txBody>
          <a:bodyPr>
            <a:spAutoFit/>
          </a:bodyPr>
          <a:lstStyle/>
          <a:p>
            <a:pPr>
              <a:spcBef>
                <a:spcPct val="50000"/>
              </a:spcBef>
              <a:defRPr/>
            </a:pPr>
            <a:r>
              <a:rPr lang="sk-SK">
                <a:effectLst>
                  <a:outerShdw blurRad="38100" dist="38100" dir="2700000" algn="tl">
                    <a:srgbClr val="000000"/>
                  </a:outerShdw>
                </a:effectLst>
              </a:rPr>
              <a:t>adresa skokovej inštrukcie</a:t>
            </a:r>
          </a:p>
        </p:txBody>
      </p:sp>
      <p:sp>
        <p:nvSpPr>
          <p:cNvPr id="148531" name="Text Box 51"/>
          <p:cNvSpPr txBox="1">
            <a:spLocks noChangeArrowheads="1"/>
          </p:cNvSpPr>
          <p:nvPr/>
        </p:nvSpPr>
        <p:spPr bwMode="auto">
          <a:xfrm>
            <a:off x="5410200" y="2133600"/>
            <a:ext cx="1828800" cy="457200"/>
          </a:xfrm>
          <a:prstGeom prst="rect">
            <a:avLst/>
          </a:prstGeom>
          <a:noFill/>
          <a:ln w="19050">
            <a:noFill/>
            <a:miter lim="800000"/>
            <a:headEnd/>
            <a:tailEnd/>
          </a:ln>
          <a:effectLst/>
        </p:spPr>
        <p:txBody>
          <a:bodyPr>
            <a:spAutoFit/>
          </a:bodyPr>
          <a:lstStyle/>
          <a:p>
            <a:pPr>
              <a:spcBef>
                <a:spcPct val="50000"/>
              </a:spcBef>
              <a:defRPr/>
            </a:pPr>
            <a:r>
              <a:rPr lang="sk-SK" dirty="0">
                <a:effectLst>
                  <a:outerShdw blurRad="38100" dist="38100" dir="2700000" algn="tl">
                    <a:srgbClr val="000000"/>
                  </a:outerShdw>
                </a:effectLst>
              </a:rPr>
              <a:t>BHT</a:t>
            </a:r>
          </a:p>
        </p:txBody>
      </p:sp>
      <p:sp>
        <p:nvSpPr>
          <p:cNvPr id="148532" name="AutoShape 52"/>
          <p:cNvSpPr>
            <a:spLocks/>
          </p:cNvSpPr>
          <p:nvPr/>
        </p:nvSpPr>
        <p:spPr bwMode="auto">
          <a:xfrm>
            <a:off x="7010400" y="2667000"/>
            <a:ext cx="381000" cy="3276600"/>
          </a:xfrm>
          <a:prstGeom prst="rightBrace">
            <a:avLst>
              <a:gd name="adj1" fmla="val 71667"/>
              <a:gd name="adj2" fmla="val 50000"/>
            </a:avLst>
          </a:prstGeom>
          <a:noFill/>
          <a:ln w="19050">
            <a:solidFill>
              <a:schemeClr val="tx1"/>
            </a:solidFill>
            <a:round/>
            <a:headEnd/>
            <a:tailEnd/>
          </a:ln>
          <a:effectLst/>
        </p:spPr>
        <p:txBody>
          <a:bodyPr wrap="none" anchor="ctr"/>
          <a:lstStyle/>
          <a:p>
            <a:pPr>
              <a:defRPr/>
            </a:pPr>
            <a:endParaRPr lang="sk-SK"/>
          </a:p>
        </p:txBody>
      </p:sp>
      <p:sp>
        <p:nvSpPr>
          <p:cNvPr id="148533" name="Text Box 53"/>
          <p:cNvSpPr txBox="1">
            <a:spLocks noChangeArrowheads="1"/>
          </p:cNvSpPr>
          <p:nvPr/>
        </p:nvSpPr>
        <p:spPr bwMode="auto">
          <a:xfrm>
            <a:off x="7467600" y="4038600"/>
            <a:ext cx="2057400" cy="457200"/>
          </a:xfrm>
          <a:prstGeom prst="rect">
            <a:avLst/>
          </a:prstGeom>
          <a:noFill/>
          <a:ln w="19050">
            <a:noFill/>
            <a:miter lim="800000"/>
            <a:headEnd/>
            <a:tailEnd/>
          </a:ln>
          <a:effectLst/>
        </p:spPr>
        <p:txBody>
          <a:bodyPr>
            <a:spAutoFit/>
          </a:bodyPr>
          <a:lstStyle/>
          <a:p>
            <a:pPr>
              <a:spcBef>
                <a:spcPct val="50000"/>
              </a:spcBef>
              <a:defRPr/>
            </a:pPr>
            <a:r>
              <a:rPr lang="sk-SK">
                <a:effectLst>
                  <a:outerShdw blurRad="38100" dist="38100" dir="2700000" algn="tl">
                    <a:srgbClr val="000000"/>
                  </a:outerShdw>
                </a:effectLst>
              </a:rPr>
              <a:t>2</a:t>
            </a:r>
            <a:r>
              <a:rPr lang="sk-SK" baseline="30000">
                <a:effectLst>
                  <a:outerShdw blurRad="38100" dist="38100" dir="2700000" algn="tl">
                    <a:srgbClr val="000000"/>
                  </a:outerShdw>
                </a:effectLst>
              </a:rPr>
              <a:t>k</a:t>
            </a:r>
            <a:r>
              <a:rPr lang="sk-SK">
                <a:effectLst>
                  <a:outerShdw blurRad="38100" dist="38100" dir="2700000" algn="tl">
                    <a:srgbClr val="000000"/>
                  </a:outerShdw>
                </a:effectLst>
              </a:rPr>
              <a:t> položiek</a:t>
            </a:r>
          </a:p>
        </p:txBody>
      </p:sp>
      <p:sp>
        <p:nvSpPr>
          <p:cNvPr id="148534" name="AutoShape 54"/>
          <p:cNvSpPr>
            <a:spLocks/>
          </p:cNvSpPr>
          <p:nvPr/>
        </p:nvSpPr>
        <p:spPr bwMode="auto">
          <a:xfrm rot="16200000" flipV="1">
            <a:off x="4380706" y="648494"/>
            <a:ext cx="230188" cy="1371600"/>
          </a:xfrm>
          <a:prstGeom prst="rightBrace">
            <a:avLst>
              <a:gd name="adj1" fmla="val 49655"/>
              <a:gd name="adj2" fmla="val 50000"/>
            </a:avLst>
          </a:prstGeom>
          <a:noFill/>
          <a:ln w="19050">
            <a:solidFill>
              <a:schemeClr val="tx1"/>
            </a:solidFill>
            <a:round/>
            <a:headEnd/>
            <a:tailEnd/>
          </a:ln>
          <a:effectLst/>
        </p:spPr>
        <p:txBody>
          <a:bodyPr wrap="none" anchor="ctr"/>
          <a:lstStyle/>
          <a:p>
            <a:pPr>
              <a:defRPr/>
            </a:pPr>
            <a:endParaRPr lang="sk-SK"/>
          </a:p>
        </p:txBody>
      </p:sp>
      <p:sp>
        <p:nvSpPr>
          <p:cNvPr id="148535" name="Text Box 55"/>
          <p:cNvSpPr txBox="1">
            <a:spLocks noChangeArrowheads="1"/>
          </p:cNvSpPr>
          <p:nvPr/>
        </p:nvSpPr>
        <p:spPr bwMode="auto">
          <a:xfrm>
            <a:off x="3962400" y="762000"/>
            <a:ext cx="1295400" cy="457200"/>
          </a:xfrm>
          <a:prstGeom prst="rect">
            <a:avLst/>
          </a:prstGeom>
          <a:noFill/>
          <a:ln w="19050">
            <a:noFill/>
            <a:miter lim="800000"/>
            <a:headEnd/>
            <a:tailEnd/>
          </a:ln>
          <a:effectLst/>
        </p:spPr>
        <p:txBody>
          <a:bodyPr>
            <a:spAutoFit/>
          </a:bodyPr>
          <a:lstStyle/>
          <a:p>
            <a:pPr>
              <a:spcBef>
                <a:spcPct val="50000"/>
              </a:spcBef>
              <a:defRPr/>
            </a:pPr>
            <a:r>
              <a:rPr lang="sk-SK">
                <a:effectLst>
                  <a:outerShdw blurRad="38100" dist="38100" dir="2700000" algn="tl">
                    <a:srgbClr val="000000"/>
                  </a:outerShdw>
                </a:effectLst>
              </a:rPr>
              <a:t>k bitov</a:t>
            </a:r>
          </a:p>
        </p:txBody>
      </p:sp>
      <p:sp>
        <p:nvSpPr>
          <p:cNvPr id="148536" name="Line 56"/>
          <p:cNvSpPr>
            <a:spLocks noChangeShapeType="1"/>
          </p:cNvSpPr>
          <p:nvPr/>
        </p:nvSpPr>
        <p:spPr bwMode="auto">
          <a:xfrm>
            <a:off x="4419600" y="2057400"/>
            <a:ext cx="0" cy="2514600"/>
          </a:xfrm>
          <a:prstGeom prst="line">
            <a:avLst/>
          </a:prstGeom>
          <a:noFill/>
          <a:ln w="22225">
            <a:solidFill>
              <a:schemeClr val="tx1"/>
            </a:solidFill>
            <a:round/>
            <a:headEnd/>
            <a:tailEnd/>
          </a:ln>
          <a:effectLst/>
        </p:spPr>
        <p:txBody>
          <a:bodyPr wrap="none"/>
          <a:lstStyle/>
          <a:p>
            <a:pPr>
              <a:defRPr/>
            </a:pPr>
            <a:endParaRPr lang="sk-SK"/>
          </a:p>
        </p:txBody>
      </p:sp>
      <p:sp>
        <p:nvSpPr>
          <p:cNvPr id="148537" name="Line 57"/>
          <p:cNvSpPr>
            <a:spLocks noChangeShapeType="1"/>
          </p:cNvSpPr>
          <p:nvPr/>
        </p:nvSpPr>
        <p:spPr bwMode="auto">
          <a:xfrm>
            <a:off x="4419600" y="4572000"/>
            <a:ext cx="457200" cy="0"/>
          </a:xfrm>
          <a:prstGeom prst="line">
            <a:avLst/>
          </a:prstGeom>
          <a:noFill/>
          <a:ln w="22225">
            <a:solidFill>
              <a:schemeClr val="tx1"/>
            </a:solidFill>
            <a:round/>
            <a:headEnd/>
            <a:tailEnd type="stealth" w="lg" len="lg"/>
          </a:ln>
          <a:effectLst/>
        </p:spPr>
        <p:txBody>
          <a:bodyPr wrap="none"/>
          <a:lstStyle/>
          <a:p>
            <a:pPr>
              <a:defRPr/>
            </a:pPr>
            <a:endParaRPr lang="sk-SK"/>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9"/>
          <p:cNvGrpSpPr>
            <a:grpSpLocks/>
          </p:cNvGrpSpPr>
          <p:nvPr/>
        </p:nvGrpSpPr>
        <p:grpSpPr bwMode="auto">
          <a:xfrm>
            <a:off x="4497388" y="228600"/>
            <a:ext cx="3962400" cy="6477000"/>
            <a:chOff x="3024" y="144"/>
            <a:chExt cx="2496" cy="4080"/>
          </a:xfrm>
        </p:grpSpPr>
        <p:sp>
          <p:nvSpPr>
            <p:cNvPr id="112688" name="AutoShape 48"/>
            <p:cNvSpPr>
              <a:spLocks noChangeArrowheads="1"/>
            </p:cNvSpPr>
            <p:nvPr/>
          </p:nvSpPr>
          <p:spPr bwMode="auto">
            <a:xfrm>
              <a:off x="3024" y="1536"/>
              <a:ext cx="768" cy="576"/>
            </a:xfrm>
            <a:prstGeom prst="wedgeEllipseCallout">
              <a:avLst>
                <a:gd name="adj1" fmla="val 146745"/>
                <a:gd name="adj2" fmla="val -244273"/>
              </a:avLst>
            </a:prstGeom>
            <a:solidFill>
              <a:srgbClr val="FFFF99"/>
            </a:solidFill>
            <a:ln w="9525">
              <a:solidFill>
                <a:schemeClr val="tx1"/>
              </a:solidFill>
              <a:miter lim="800000"/>
              <a:headEnd/>
              <a:tailEnd/>
            </a:ln>
            <a:effectLst/>
          </p:spPr>
          <p:txBody>
            <a:bodyPr/>
            <a:lstStyle/>
            <a:p>
              <a:pPr algn="ctr">
                <a:defRPr/>
              </a:pPr>
              <a:endParaRPr lang="sk-SK">
                <a:solidFill>
                  <a:srgbClr val="FFF9C9"/>
                </a:solidFill>
                <a:effectLst>
                  <a:outerShdw blurRad="38100" dist="38100" dir="2700000" algn="tl">
                    <a:srgbClr val="000000"/>
                  </a:outerShdw>
                </a:effectLst>
                <a:latin typeface="Times New Roman" charset="0"/>
              </a:endParaRPr>
            </a:p>
          </p:txBody>
        </p:sp>
        <p:sp>
          <p:nvSpPr>
            <p:cNvPr id="31774" name="Oval 23"/>
            <p:cNvSpPr>
              <a:spLocks noChangeArrowheads="1"/>
            </p:cNvSpPr>
            <p:nvPr/>
          </p:nvSpPr>
          <p:spPr bwMode="auto">
            <a:xfrm>
              <a:off x="4368" y="960"/>
              <a:ext cx="768" cy="384"/>
            </a:xfrm>
            <a:prstGeom prst="ellipse">
              <a:avLst/>
            </a:prstGeom>
            <a:solidFill>
              <a:schemeClr val="tx2">
                <a:lumMod val="40000"/>
                <a:lumOff val="60000"/>
              </a:schemeClr>
            </a:solidFill>
            <a:ln w="9525">
              <a:solidFill>
                <a:schemeClr val="tx1"/>
              </a:solidFill>
              <a:round/>
              <a:headEnd/>
              <a:tailEnd/>
            </a:ln>
          </p:spPr>
          <p:txBody>
            <a:bodyPr wrap="none" anchor="ctr"/>
            <a:lstStyle/>
            <a:p>
              <a:pPr algn="ctr"/>
              <a:r>
                <a:rPr lang="sk-SK" sz="2000">
                  <a:solidFill>
                    <a:schemeClr val="bg2"/>
                  </a:solidFill>
                  <a:effectLst/>
                </a:rPr>
                <a:t>0</a:t>
              </a:r>
            </a:p>
          </p:txBody>
        </p:sp>
        <p:sp>
          <p:nvSpPr>
            <p:cNvPr id="31775" name="Oval 24"/>
            <p:cNvSpPr>
              <a:spLocks noChangeArrowheads="1"/>
            </p:cNvSpPr>
            <p:nvPr/>
          </p:nvSpPr>
          <p:spPr bwMode="auto">
            <a:xfrm>
              <a:off x="4368" y="3360"/>
              <a:ext cx="768" cy="384"/>
            </a:xfrm>
            <a:prstGeom prst="ellipse">
              <a:avLst/>
            </a:prstGeom>
            <a:solidFill>
              <a:schemeClr val="tx2">
                <a:lumMod val="40000"/>
                <a:lumOff val="60000"/>
              </a:schemeClr>
            </a:solidFill>
            <a:ln w="9525">
              <a:solidFill>
                <a:schemeClr val="tx1"/>
              </a:solidFill>
              <a:round/>
              <a:headEnd/>
              <a:tailEnd/>
            </a:ln>
          </p:spPr>
          <p:txBody>
            <a:bodyPr wrap="none" anchor="ctr"/>
            <a:lstStyle/>
            <a:p>
              <a:pPr algn="ctr"/>
              <a:r>
                <a:rPr lang="sk-SK" sz="2000">
                  <a:solidFill>
                    <a:schemeClr val="bg2"/>
                  </a:solidFill>
                  <a:effectLst/>
                </a:rPr>
                <a:t>3</a:t>
              </a:r>
            </a:p>
          </p:txBody>
        </p:sp>
        <p:sp>
          <p:nvSpPr>
            <p:cNvPr id="31776" name="Oval 25"/>
            <p:cNvSpPr>
              <a:spLocks noChangeArrowheads="1"/>
            </p:cNvSpPr>
            <p:nvPr/>
          </p:nvSpPr>
          <p:spPr bwMode="auto">
            <a:xfrm>
              <a:off x="4368" y="1728"/>
              <a:ext cx="768" cy="384"/>
            </a:xfrm>
            <a:prstGeom prst="ellipse">
              <a:avLst/>
            </a:prstGeom>
            <a:solidFill>
              <a:schemeClr val="tx2">
                <a:lumMod val="40000"/>
                <a:lumOff val="60000"/>
              </a:schemeClr>
            </a:solidFill>
            <a:ln w="9525">
              <a:solidFill>
                <a:schemeClr val="tx1"/>
              </a:solidFill>
              <a:round/>
              <a:headEnd/>
              <a:tailEnd/>
            </a:ln>
          </p:spPr>
          <p:txBody>
            <a:bodyPr wrap="none" anchor="ctr"/>
            <a:lstStyle/>
            <a:p>
              <a:pPr algn="ctr"/>
              <a:r>
                <a:rPr lang="sk-SK" sz="2000">
                  <a:solidFill>
                    <a:schemeClr val="bg2"/>
                  </a:solidFill>
                  <a:effectLst/>
                </a:rPr>
                <a:t>1</a:t>
              </a:r>
            </a:p>
          </p:txBody>
        </p:sp>
        <p:sp>
          <p:nvSpPr>
            <p:cNvPr id="31777" name="Oval 26"/>
            <p:cNvSpPr>
              <a:spLocks noChangeArrowheads="1"/>
            </p:cNvSpPr>
            <p:nvPr/>
          </p:nvSpPr>
          <p:spPr bwMode="auto">
            <a:xfrm>
              <a:off x="4368" y="2544"/>
              <a:ext cx="768" cy="384"/>
            </a:xfrm>
            <a:prstGeom prst="ellipse">
              <a:avLst/>
            </a:prstGeom>
            <a:solidFill>
              <a:schemeClr val="tx2">
                <a:lumMod val="40000"/>
                <a:lumOff val="60000"/>
              </a:schemeClr>
            </a:solidFill>
            <a:ln w="9525">
              <a:solidFill>
                <a:schemeClr val="tx1"/>
              </a:solidFill>
              <a:round/>
              <a:headEnd/>
              <a:tailEnd/>
            </a:ln>
          </p:spPr>
          <p:txBody>
            <a:bodyPr wrap="none" anchor="ctr"/>
            <a:lstStyle/>
            <a:p>
              <a:pPr algn="ctr"/>
              <a:r>
                <a:rPr lang="sk-SK" sz="2000">
                  <a:solidFill>
                    <a:schemeClr val="bg2"/>
                  </a:solidFill>
                  <a:effectLst/>
                </a:rPr>
                <a:t>2</a:t>
              </a:r>
            </a:p>
          </p:txBody>
        </p:sp>
        <p:sp>
          <p:nvSpPr>
            <p:cNvPr id="112668" name="Arc 28"/>
            <p:cNvSpPr>
              <a:spLocks/>
            </p:cNvSpPr>
            <p:nvPr/>
          </p:nvSpPr>
          <p:spPr bwMode="auto">
            <a:xfrm rot="2997465">
              <a:off x="4881" y="1261"/>
              <a:ext cx="512" cy="479"/>
            </a:xfrm>
            <a:custGeom>
              <a:avLst/>
              <a:gdLst>
                <a:gd name="G0" fmla="+- 313 0 0"/>
                <a:gd name="G1" fmla="+- 21600 0 0"/>
                <a:gd name="G2" fmla="+- 21600 0 0"/>
                <a:gd name="T0" fmla="*/ 0 w 21894"/>
                <a:gd name="T1" fmla="*/ 2 h 21600"/>
                <a:gd name="T2" fmla="*/ 21894 w 21894"/>
                <a:gd name="T3" fmla="*/ 20699 h 21600"/>
                <a:gd name="T4" fmla="*/ 313 w 21894"/>
                <a:gd name="T5" fmla="*/ 21600 h 21600"/>
              </a:gdLst>
              <a:ahLst/>
              <a:cxnLst>
                <a:cxn ang="0">
                  <a:pos x="T0" y="T1"/>
                </a:cxn>
                <a:cxn ang="0">
                  <a:pos x="T2" y="T3"/>
                </a:cxn>
                <a:cxn ang="0">
                  <a:pos x="T4" y="T5"/>
                </a:cxn>
              </a:cxnLst>
              <a:rect l="0" t="0" r="r" b="b"/>
              <a:pathLst>
                <a:path w="21894" h="21600" fill="none" extrusionOk="0">
                  <a:moveTo>
                    <a:pt x="0" y="2"/>
                  </a:moveTo>
                  <a:cubicBezTo>
                    <a:pt x="104" y="0"/>
                    <a:pt x="208" y="-1"/>
                    <a:pt x="313" y="0"/>
                  </a:cubicBezTo>
                  <a:cubicBezTo>
                    <a:pt x="11891" y="0"/>
                    <a:pt x="21411" y="9130"/>
                    <a:pt x="21894" y="20698"/>
                  </a:cubicBezTo>
                </a:path>
                <a:path w="21894" h="21600" stroke="0" extrusionOk="0">
                  <a:moveTo>
                    <a:pt x="0" y="2"/>
                  </a:moveTo>
                  <a:cubicBezTo>
                    <a:pt x="104" y="0"/>
                    <a:pt x="208" y="-1"/>
                    <a:pt x="313" y="0"/>
                  </a:cubicBezTo>
                  <a:cubicBezTo>
                    <a:pt x="11891" y="0"/>
                    <a:pt x="21411" y="9130"/>
                    <a:pt x="21894" y="20698"/>
                  </a:cubicBezTo>
                  <a:lnTo>
                    <a:pt x="313" y="21600"/>
                  </a:lnTo>
                  <a:close/>
                </a:path>
              </a:pathLst>
            </a:custGeom>
            <a:noFill/>
            <a:ln w="22225">
              <a:solidFill>
                <a:schemeClr val="tx1"/>
              </a:solidFill>
              <a:round/>
              <a:headEnd/>
              <a:tailEnd type="triangle" w="med" len="lg"/>
            </a:ln>
            <a:effectLst/>
          </p:spPr>
          <p:txBody>
            <a:bodyPr wrap="none" anchor="ctr"/>
            <a:lstStyle/>
            <a:p>
              <a:pPr>
                <a:defRPr/>
              </a:pPr>
              <a:endParaRPr lang="sk-SK"/>
            </a:p>
          </p:txBody>
        </p:sp>
        <p:sp>
          <p:nvSpPr>
            <p:cNvPr id="112670" name="Arc 30"/>
            <p:cNvSpPr>
              <a:spLocks/>
            </p:cNvSpPr>
            <p:nvPr/>
          </p:nvSpPr>
          <p:spPr bwMode="auto">
            <a:xfrm rot="2997465" flipH="1" flipV="1">
              <a:off x="4167" y="1264"/>
              <a:ext cx="501" cy="480"/>
            </a:xfrm>
            <a:custGeom>
              <a:avLst/>
              <a:gdLst>
                <a:gd name="G0" fmla="+- 0 0 0"/>
                <a:gd name="G1" fmla="+- 21600 0 0"/>
                <a:gd name="G2" fmla="+- 21600 0 0"/>
                <a:gd name="T0" fmla="*/ 0 w 21411"/>
                <a:gd name="T1" fmla="*/ 0 h 21600"/>
                <a:gd name="T2" fmla="*/ 21411 w 21411"/>
                <a:gd name="T3" fmla="*/ 18752 h 21600"/>
                <a:gd name="T4" fmla="*/ 0 w 21411"/>
                <a:gd name="T5" fmla="*/ 21600 h 21600"/>
              </a:gdLst>
              <a:ahLst/>
              <a:cxnLst>
                <a:cxn ang="0">
                  <a:pos x="T0" y="T1"/>
                </a:cxn>
                <a:cxn ang="0">
                  <a:pos x="T2" y="T3"/>
                </a:cxn>
                <a:cxn ang="0">
                  <a:pos x="T4" y="T5"/>
                </a:cxn>
              </a:cxnLst>
              <a:rect l="0" t="0" r="r" b="b"/>
              <a:pathLst>
                <a:path w="21411" h="21600" fill="none" extrusionOk="0">
                  <a:moveTo>
                    <a:pt x="-1" y="0"/>
                  </a:moveTo>
                  <a:cubicBezTo>
                    <a:pt x="10828" y="0"/>
                    <a:pt x="19983" y="8017"/>
                    <a:pt x="21411" y="18751"/>
                  </a:cubicBezTo>
                </a:path>
                <a:path w="21411" h="21600" stroke="0" extrusionOk="0">
                  <a:moveTo>
                    <a:pt x="-1" y="0"/>
                  </a:moveTo>
                  <a:cubicBezTo>
                    <a:pt x="10828" y="0"/>
                    <a:pt x="19983" y="8017"/>
                    <a:pt x="21411" y="18751"/>
                  </a:cubicBezTo>
                  <a:lnTo>
                    <a:pt x="0" y="21600"/>
                  </a:lnTo>
                  <a:close/>
                </a:path>
              </a:pathLst>
            </a:custGeom>
            <a:noFill/>
            <a:ln w="22225">
              <a:solidFill>
                <a:schemeClr val="tx1"/>
              </a:solidFill>
              <a:round/>
              <a:headEnd/>
              <a:tailEnd type="triangle" w="med" len="lg"/>
            </a:ln>
            <a:effectLst/>
          </p:spPr>
          <p:txBody>
            <a:bodyPr wrap="none" anchor="ctr"/>
            <a:lstStyle/>
            <a:p>
              <a:pPr>
                <a:defRPr/>
              </a:pPr>
              <a:endParaRPr lang="sk-SK"/>
            </a:p>
          </p:txBody>
        </p:sp>
        <p:sp>
          <p:nvSpPr>
            <p:cNvPr id="112671" name="Arc 31"/>
            <p:cNvSpPr>
              <a:spLocks/>
            </p:cNvSpPr>
            <p:nvPr/>
          </p:nvSpPr>
          <p:spPr bwMode="auto">
            <a:xfrm rot="2997465">
              <a:off x="4879" y="2081"/>
              <a:ext cx="512" cy="479"/>
            </a:xfrm>
            <a:custGeom>
              <a:avLst/>
              <a:gdLst>
                <a:gd name="G0" fmla="+- 313 0 0"/>
                <a:gd name="G1" fmla="+- 21600 0 0"/>
                <a:gd name="G2" fmla="+- 21600 0 0"/>
                <a:gd name="T0" fmla="*/ 0 w 21894"/>
                <a:gd name="T1" fmla="*/ 2 h 21600"/>
                <a:gd name="T2" fmla="*/ 21894 w 21894"/>
                <a:gd name="T3" fmla="*/ 20699 h 21600"/>
                <a:gd name="T4" fmla="*/ 313 w 21894"/>
                <a:gd name="T5" fmla="*/ 21600 h 21600"/>
              </a:gdLst>
              <a:ahLst/>
              <a:cxnLst>
                <a:cxn ang="0">
                  <a:pos x="T0" y="T1"/>
                </a:cxn>
                <a:cxn ang="0">
                  <a:pos x="T2" y="T3"/>
                </a:cxn>
                <a:cxn ang="0">
                  <a:pos x="T4" y="T5"/>
                </a:cxn>
              </a:cxnLst>
              <a:rect l="0" t="0" r="r" b="b"/>
              <a:pathLst>
                <a:path w="21894" h="21600" fill="none" extrusionOk="0">
                  <a:moveTo>
                    <a:pt x="0" y="2"/>
                  </a:moveTo>
                  <a:cubicBezTo>
                    <a:pt x="104" y="0"/>
                    <a:pt x="208" y="-1"/>
                    <a:pt x="313" y="0"/>
                  </a:cubicBezTo>
                  <a:cubicBezTo>
                    <a:pt x="11891" y="0"/>
                    <a:pt x="21411" y="9130"/>
                    <a:pt x="21894" y="20698"/>
                  </a:cubicBezTo>
                </a:path>
                <a:path w="21894" h="21600" stroke="0" extrusionOk="0">
                  <a:moveTo>
                    <a:pt x="0" y="2"/>
                  </a:moveTo>
                  <a:cubicBezTo>
                    <a:pt x="104" y="0"/>
                    <a:pt x="208" y="-1"/>
                    <a:pt x="313" y="0"/>
                  </a:cubicBezTo>
                  <a:cubicBezTo>
                    <a:pt x="11891" y="0"/>
                    <a:pt x="21411" y="9130"/>
                    <a:pt x="21894" y="20698"/>
                  </a:cubicBezTo>
                  <a:lnTo>
                    <a:pt x="313" y="21600"/>
                  </a:lnTo>
                  <a:close/>
                </a:path>
              </a:pathLst>
            </a:custGeom>
            <a:noFill/>
            <a:ln w="22225">
              <a:solidFill>
                <a:schemeClr val="tx1"/>
              </a:solidFill>
              <a:round/>
              <a:headEnd/>
              <a:tailEnd type="triangle" w="med" len="lg"/>
            </a:ln>
            <a:effectLst/>
          </p:spPr>
          <p:txBody>
            <a:bodyPr wrap="none" anchor="ctr"/>
            <a:lstStyle/>
            <a:p>
              <a:pPr>
                <a:defRPr/>
              </a:pPr>
              <a:endParaRPr lang="sk-SK"/>
            </a:p>
          </p:txBody>
        </p:sp>
        <p:sp>
          <p:nvSpPr>
            <p:cNvPr id="112672" name="Arc 32"/>
            <p:cNvSpPr>
              <a:spLocks/>
            </p:cNvSpPr>
            <p:nvPr/>
          </p:nvSpPr>
          <p:spPr bwMode="auto">
            <a:xfrm rot="2997465">
              <a:off x="4879" y="2897"/>
              <a:ext cx="512" cy="479"/>
            </a:xfrm>
            <a:custGeom>
              <a:avLst/>
              <a:gdLst>
                <a:gd name="G0" fmla="+- 313 0 0"/>
                <a:gd name="G1" fmla="+- 21600 0 0"/>
                <a:gd name="G2" fmla="+- 21600 0 0"/>
                <a:gd name="T0" fmla="*/ 0 w 21894"/>
                <a:gd name="T1" fmla="*/ 2 h 21600"/>
                <a:gd name="T2" fmla="*/ 21894 w 21894"/>
                <a:gd name="T3" fmla="*/ 20699 h 21600"/>
                <a:gd name="T4" fmla="*/ 313 w 21894"/>
                <a:gd name="T5" fmla="*/ 21600 h 21600"/>
              </a:gdLst>
              <a:ahLst/>
              <a:cxnLst>
                <a:cxn ang="0">
                  <a:pos x="T0" y="T1"/>
                </a:cxn>
                <a:cxn ang="0">
                  <a:pos x="T2" y="T3"/>
                </a:cxn>
                <a:cxn ang="0">
                  <a:pos x="T4" y="T5"/>
                </a:cxn>
              </a:cxnLst>
              <a:rect l="0" t="0" r="r" b="b"/>
              <a:pathLst>
                <a:path w="21894" h="21600" fill="none" extrusionOk="0">
                  <a:moveTo>
                    <a:pt x="0" y="2"/>
                  </a:moveTo>
                  <a:cubicBezTo>
                    <a:pt x="104" y="0"/>
                    <a:pt x="208" y="-1"/>
                    <a:pt x="313" y="0"/>
                  </a:cubicBezTo>
                  <a:cubicBezTo>
                    <a:pt x="11891" y="0"/>
                    <a:pt x="21411" y="9130"/>
                    <a:pt x="21894" y="20698"/>
                  </a:cubicBezTo>
                </a:path>
                <a:path w="21894" h="21600" stroke="0" extrusionOk="0">
                  <a:moveTo>
                    <a:pt x="0" y="2"/>
                  </a:moveTo>
                  <a:cubicBezTo>
                    <a:pt x="104" y="0"/>
                    <a:pt x="208" y="-1"/>
                    <a:pt x="313" y="0"/>
                  </a:cubicBezTo>
                  <a:cubicBezTo>
                    <a:pt x="11891" y="0"/>
                    <a:pt x="21411" y="9130"/>
                    <a:pt x="21894" y="20698"/>
                  </a:cubicBezTo>
                  <a:lnTo>
                    <a:pt x="313" y="21600"/>
                  </a:lnTo>
                  <a:close/>
                </a:path>
              </a:pathLst>
            </a:custGeom>
            <a:noFill/>
            <a:ln w="22225">
              <a:solidFill>
                <a:schemeClr val="tx1"/>
              </a:solidFill>
              <a:round/>
              <a:headEnd/>
              <a:tailEnd type="triangle" w="med" len="lg"/>
            </a:ln>
            <a:effectLst/>
          </p:spPr>
          <p:txBody>
            <a:bodyPr wrap="none" anchor="ctr"/>
            <a:lstStyle/>
            <a:p>
              <a:pPr>
                <a:defRPr/>
              </a:pPr>
              <a:endParaRPr lang="sk-SK"/>
            </a:p>
          </p:txBody>
        </p:sp>
        <p:sp>
          <p:nvSpPr>
            <p:cNvPr id="112673" name="Arc 33"/>
            <p:cNvSpPr>
              <a:spLocks/>
            </p:cNvSpPr>
            <p:nvPr/>
          </p:nvSpPr>
          <p:spPr bwMode="auto">
            <a:xfrm rot="2997465" flipH="1" flipV="1">
              <a:off x="4165" y="2843"/>
              <a:ext cx="501" cy="480"/>
            </a:xfrm>
            <a:custGeom>
              <a:avLst/>
              <a:gdLst>
                <a:gd name="G0" fmla="+- 0 0 0"/>
                <a:gd name="G1" fmla="+- 21600 0 0"/>
                <a:gd name="G2" fmla="+- 21600 0 0"/>
                <a:gd name="T0" fmla="*/ 0 w 21411"/>
                <a:gd name="T1" fmla="*/ 0 h 21600"/>
                <a:gd name="T2" fmla="*/ 21411 w 21411"/>
                <a:gd name="T3" fmla="*/ 18752 h 21600"/>
                <a:gd name="T4" fmla="*/ 0 w 21411"/>
                <a:gd name="T5" fmla="*/ 21600 h 21600"/>
              </a:gdLst>
              <a:ahLst/>
              <a:cxnLst>
                <a:cxn ang="0">
                  <a:pos x="T0" y="T1"/>
                </a:cxn>
                <a:cxn ang="0">
                  <a:pos x="T2" y="T3"/>
                </a:cxn>
                <a:cxn ang="0">
                  <a:pos x="T4" y="T5"/>
                </a:cxn>
              </a:cxnLst>
              <a:rect l="0" t="0" r="r" b="b"/>
              <a:pathLst>
                <a:path w="21411" h="21600" fill="none" extrusionOk="0">
                  <a:moveTo>
                    <a:pt x="-1" y="0"/>
                  </a:moveTo>
                  <a:cubicBezTo>
                    <a:pt x="10828" y="0"/>
                    <a:pt x="19983" y="8017"/>
                    <a:pt x="21411" y="18751"/>
                  </a:cubicBezTo>
                </a:path>
                <a:path w="21411" h="21600" stroke="0" extrusionOk="0">
                  <a:moveTo>
                    <a:pt x="-1" y="0"/>
                  </a:moveTo>
                  <a:cubicBezTo>
                    <a:pt x="10828" y="0"/>
                    <a:pt x="19983" y="8017"/>
                    <a:pt x="21411" y="18751"/>
                  </a:cubicBezTo>
                  <a:lnTo>
                    <a:pt x="0" y="21600"/>
                  </a:lnTo>
                  <a:close/>
                </a:path>
              </a:pathLst>
            </a:custGeom>
            <a:noFill/>
            <a:ln w="22225">
              <a:solidFill>
                <a:schemeClr val="tx1"/>
              </a:solidFill>
              <a:round/>
              <a:headEnd/>
              <a:tailEnd type="triangle" w="med" len="lg"/>
            </a:ln>
            <a:effectLst/>
          </p:spPr>
          <p:txBody>
            <a:bodyPr wrap="none" anchor="ctr"/>
            <a:lstStyle/>
            <a:p>
              <a:pPr>
                <a:defRPr/>
              </a:pPr>
              <a:endParaRPr lang="sk-SK"/>
            </a:p>
          </p:txBody>
        </p:sp>
        <p:sp>
          <p:nvSpPr>
            <p:cNvPr id="112674" name="Arc 34"/>
            <p:cNvSpPr>
              <a:spLocks/>
            </p:cNvSpPr>
            <p:nvPr/>
          </p:nvSpPr>
          <p:spPr bwMode="auto">
            <a:xfrm rot="2997465" flipH="1" flipV="1">
              <a:off x="4165" y="2027"/>
              <a:ext cx="501" cy="480"/>
            </a:xfrm>
            <a:custGeom>
              <a:avLst/>
              <a:gdLst>
                <a:gd name="G0" fmla="+- 0 0 0"/>
                <a:gd name="G1" fmla="+- 21600 0 0"/>
                <a:gd name="G2" fmla="+- 21600 0 0"/>
                <a:gd name="T0" fmla="*/ 0 w 21411"/>
                <a:gd name="T1" fmla="*/ 0 h 21600"/>
                <a:gd name="T2" fmla="*/ 21411 w 21411"/>
                <a:gd name="T3" fmla="*/ 18752 h 21600"/>
                <a:gd name="T4" fmla="*/ 0 w 21411"/>
                <a:gd name="T5" fmla="*/ 21600 h 21600"/>
              </a:gdLst>
              <a:ahLst/>
              <a:cxnLst>
                <a:cxn ang="0">
                  <a:pos x="T0" y="T1"/>
                </a:cxn>
                <a:cxn ang="0">
                  <a:pos x="T2" y="T3"/>
                </a:cxn>
                <a:cxn ang="0">
                  <a:pos x="T4" y="T5"/>
                </a:cxn>
              </a:cxnLst>
              <a:rect l="0" t="0" r="r" b="b"/>
              <a:pathLst>
                <a:path w="21411" h="21600" fill="none" extrusionOk="0">
                  <a:moveTo>
                    <a:pt x="-1" y="0"/>
                  </a:moveTo>
                  <a:cubicBezTo>
                    <a:pt x="10828" y="0"/>
                    <a:pt x="19983" y="8017"/>
                    <a:pt x="21411" y="18751"/>
                  </a:cubicBezTo>
                </a:path>
                <a:path w="21411" h="21600" stroke="0" extrusionOk="0">
                  <a:moveTo>
                    <a:pt x="-1" y="0"/>
                  </a:moveTo>
                  <a:cubicBezTo>
                    <a:pt x="10828" y="0"/>
                    <a:pt x="19983" y="8017"/>
                    <a:pt x="21411" y="18751"/>
                  </a:cubicBezTo>
                  <a:lnTo>
                    <a:pt x="0" y="21600"/>
                  </a:lnTo>
                  <a:close/>
                </a:path>
              </a:pathLst>
            </a:custGeom>
            <a:noFill/>
            <a:ln w="22225">
              <a:solidFill>
                <a:schemeClr val="tx1"/>
              </a:solidFill>
              <a:round/>
              <a:headEnd/>
              <a:tailEnd type="triangle" w="med" len="lg"/>
            </a:ln>
            <a:effectLst/>
          </p:spPr>
          <p:txBody>
            <a:bodyPr wrap="none" anchor="ctr"/>
            <a:lstStyle/>
            <a:p>
              <a:pPr>
                <a:defRPr/>
              </a:pPr>
              <a:endParaRPr lang="sk-SK"/>
            </a:p>
          </p:txBody>
        </p:sp>
        <p:sp>
          <p:nvSpPr>
            <p:cNvPr id="31784" name="Text Box 35"/>
            <p:cNvSpPr txBox="1">
              <a:spLocks noChangeArrowheads="1"/>
            </p:cNvSpPr>
            <p:nvPr/>
          </p:nvSpPr>
          <p:spPr bwMode="auto">
            <a:xfrm>
              <a:off x="5280" y="1344"/>
              <a:ext cx="240" cy="288"/>
            </a:xfrm>
            <a:prstGeom prst="rect">
              <a:avLst/>
            </a:prstGeom>
            <a:noFill/>
            <a:ln w="9525">
              <a:noFill/>
              <a:miter lim="800000"/>
              <a:headEnd/>
              <a:tailEnd/>
            </a:ln>
          </p:spPr>
          <p:txBody>
            <a:bodyPr>
              <a:spAutoFit/>
            </a:bodyPr>
            <a:lstStyle/>
            <a:p>
              <a:pPr>
                <a:spcBef>
                  <a:spcPct val="50000"/>
                </a:spcBef>
              </a:pPr>
              <a:r>
                <a:rPr lang="sk-SK" dirty="0">
                  <a:effectLst/>
                </a:rPr>
                <a:t>+</a:t>
              </a:r>
            </a:p>
          </p:txBody>
        </p:sp>
        <p:sp>
          <p:nvSpPr>
            <p:cNvPr id="31785" name="Text Box 36"/>
            <p:cNvSpPr txBox="1">
              <a:spLocks noChangeArrowheads="1"/>
            </p:cNvSpPr>
            <p:nvPr/>
          </p:nvSpPr>
          <p:spPr bwMode="auto">
            <a:xfrm>
              <a:off x="4896" y="3840"/>
              <a:ext cx="240" cy="288"/>
            </a:xfrm>
            <a:prstGeom prst="rect">
              <a:avLst/>
            </a:prstGeom>
            <a:noFill/>
            <a:ln w="9525">
              <a:noFill/>
              <a:miter lim="800000"/>
              <a:headEnd/>
              <a:tailEnd/>
            </a:ln>
          </p:spPr>
          <p:txBody>
            <a:bodyPr>
              <a:spAutoFit/>
            </a:bodyPr>
            <a:lstStyle/>
            <a:p>
              <a:pPr>
                <a:spcBef>
                  <a:spcPct val="50000"/>
                </a:spcBef>
              </a:pPr>
              <a:r>
                <a:rPr lang="sk-SK">
                  <a:solidFill>
                    <a:srgbClr val="FFF9C9"/>
                  </a:solidFill>
                  <a:effectLst/>
                </a:rPr>
                <a:t>+</a:t>
              </a:r>
            </a:p>
          </p:txBody>
        </p:sp>
        <p:sp>
          <p:nvSpPr>
            <p:cNvPr id="31786" name="Text Box 37"/>
            <p:cNvSpPr txBox="1">
              <a:spLocks noChangeArrowheads="1"/>
            </p:cNvSpPr>
            <p:nvPr/>
          </p:nvSpPr>
          <p:spPr bwMode="auto">
            <a:xfrm>
              <a:off x="5280" y="2976"/>
              <a:ext cx="240" cy="288"/>
            </a:xfrm>
            <a:prstGeom prst="rect">
              <a:avLst/>
            </a:prstGeom>
            <a:noFill/>
            <a:ln w="9525">
              <a:noFill/>
              <a:miter lim="800000"/>
              <a:headEnd/>
              <a:tailEnd/>
            </a:ln>
          </p:spPr>
          <p:txBody>
            <a:bodyPr>
              <a:spAutoFit/>
            </a:bodyPr>
            <a:lstStyle/>
            <a:p>
              <a:pPr>
                <a:spcBef>
                  <a:spcPct val="50000"/>
                </a:spcBef>
              </a:pPr>
              <a:r>
                <a:rPr lang="sk-SK">
                  <a:solidFill>
                    <a:srgbClr val="FFF9C9"/>
                  </a:solidFill>
                  <a:effectLst/>
                </a:rPr>
                <a:t>+</a:t>
              </a:r>
            </a:p>
          </p:txBody>
        </p:sp>
        <p:sp>
          <p:nvSpPr>
            <p:cNvPr id="31787" name="Text Box 38"/>
            <p:cNvSpPr txBox="1">
              <a:spLocks noChangeArrowheads="1"/>
            </p:cNvSpPr>
            <p:nvPr/>
          </p:nvSpPr>
          <p:spPr bwMode="auto">
            <a:xfrm>
              <a:off x="5280" y="2160"/>
              <a:ext cx="240" cy="288"/>
            </a:xfrm>
            <a:prstGeom prst="rect">
              <a:avLst/>
            </a:prstGeom>
            <a:noFill/>
            <a:ln w="9525">
              <a:noFill/>
              <a:miter lim="800000"/>
              <a:headEnd/>
              <a:tailEnd/>
            </a:ln>
          </p:spPr>
          <p:txBody>
            <a:bodyPr>
              <a:spAutoFit/>
            </a:bodyPr>
            <a:lstStyle/>
            <a:p>
              <a:pPr>
                <a:spcBef>
                  <a:spcPct val="50000"/>
                </a:spcBef>
              </a:pPr>
              <a:r>
                <a:rPr lang="sk-SK">
                  <a:solidFill>
                    <a:srgbClr val="FFF9C9"/>
                  </a:solidFill>
                  <a:effectLst/>
                </a:rPr>
                <a:t>+</a:t>
              </a:r>
            </a:p>
          </p:txBody>
        </p:sp>
        <p:sp>
          <p:nvSpPr>
            <p:cNvPr id="112681" name="Freeform 41"/>
            <p:cNvSpPr>
              <a:spLocks/>
            </p:cNvSpPr>
            <p:nvPr/>
          </p:nvSpPr>
          <p:spPr bwMode="auto">
            <a:xfrm>
              <a:off x="4608" y="480"/>
              <a:ext cx="304" cy="480"/>
            </a:xfrm>
            <a:custGeom>
              <a:avLst/>
              <a:gdLst/>
              <a:ahLst/>
              <a:cxnLst>
                <a:cxn ang="0">
                  <a:pos x="200" y="336"/>
                </a:cxn>
                <a:cxn ang="0">
                  <a:pos x="296" y="144"/>
                </a:cxn>
                <a:cxn ang="0">
                  <a:pos x="152" y="0"/>
                </a:cxn>
                <a:cxn ang="0">
                  <a:pos x="8" y="144"/>
                </a:cxn>
                <a:cxn ang="0">
                  <a:pos x="104" y="336"/>
                </a:cxn>
              </a:cxnLst>
              <a:rect l="0" t="0" r="r" b="b"/>
              <a:pathLst>
                <a:path w="304" h="336">
                  <a:moveTo>
                    <a:pt x="200" y="336"/>
                  </a:moveTo>
                  <a:cubicBezTo>
                    <a:pt x="252" y="268"/>
                    <a:pt x="304" y="200"/>
                    <a:pt x="296" y="144"/>
                  </a:cubicBezTo>
                  <a:cubicBezTo>
                    <a:pt x="288" y="88"/>
                    <a:pt x="200" y="0"/>
                    <a:pt x="152" y="0"/>
                  </a:cubicBezTo>
                  <a:cubicBezTo>
                    <a:pt x="104" y="0"/>
                    <a:pt x="16" y="88"/>
                    <a:pt x="8" y="144"/>
                  </a:cubicBezTo>
                  <a:cubicBezTo>
                    <a:pt x="0" y="200"/>
                    <a:pt x="88" y="304"/>
                    <a:pt x="104" y="336"/>
                  </a:cubicBezTo>
                </a:path>
              </a:pathLst>
            </a:custGeom>
            <a:noFill/>
            <a:ln w="22225">
              <a:solidFill>
                <a:schemeClr val="tx1"/>
              </a:solidFill>
              <a:round/>
              <a:headEnd/>
              <a:tailEnd type="triangle" w="med" len="lg"/>
            </a:ln>
            <a:effectLst/>
          </p:spPr>
          <p:txBody>
            <a:bodyPr wrap="none"/>
            <a:lstStyle/>
            <a:p>
              <a:pPr>
                <a:defRPr/>
              </a:pPr>
              <a:endParaRPr lang="sk-SK"/>
            </a:p>
          </p:txBody>
        </p:sp>
        <p:sp>
          <p:nvSpPr>
            <p:cNvPr id="112682" name="Freeform 42"/>
            <p:cNvSpPr>
              <a:spLocks/>
            </p:cNvSpPr>
            <p:nvPr/>
          </p:nvSpPr>
          <p:spPr bwMode="auto">
            <a:xfrm flipV="1">
              <a:off x="4608" y="3744"/>
              <a:ext cx="304" cy="480"/>
            </a:xfrm>
            <a:custGeom>
              <a:avLst/>
              <a:gdLst/>
              <a:ahLst/>
              <a:cxnLst>
                <a:cxn ang="0">
                  <a:pos x="200" y="336"/>
                </a:cxn>
                <a:cxn ang="0">
                  <a:pos x="296" y="144"/>
                </a:cxn>
                <a:cxn ang="0">
                  <a:pos x="152" y="0"/>
                </a:cxn>
                <a:cxn ang="0">
                  <a:pos x="8" y="144"/>
                </a:cxn>
                <a:cxn ang="0">
                  <a:pos x="104" y="336"/>
                </a:cxn>
              </a:cxnLst>
              <a:rect l="0" t="0" r="r" b="b"/>
              <a:pathLst>
                <a:path w="304" h="336">
                  <a:moveTo>
                    <a:pt x="200" y="336"/>
                  </a:moveTo>
                  <a:cubicBezTo>
                    <a:pt x="252" y="268"/>
                    <a:pt x="304" y="200"/>
                    <a:pt x="296" y="144"/>
                  </a:cubicBezTo>
                  <a:cubicBezTo>
                    <a:pt x="288" y="88"/>
                    <a:pt x="200" y="0"/>
                    <a:pt x="152" y="0"/>
                  </a:cubicBezTo>
                  <a:cubicBezTo>
                    <a:pt x="104" y="0"/>
                    <a:pt x="16" y="88"/>
                    <a:pt x="8" y="144"/>
                  </a:cubicBezTo>
                  <a:cubicBezTo>
                    <a:pt x="0" y="200"/>
                    <a:pt x="88" y="304"/>
                    <a:pt x="104" y="336"/>
                  </a:cubicBezTo>
                </a:path>
              </a:pathLst>
            </a:custGeom>
            <a:noFill/>
            <a:ln w="22225">
              <a:solidFill>
                <a:schemeClr val="tx1"/>
              </a:solidFill>
              <a:round/>
              <a:headEnd/>
              <a:tailEnd type="triangle" w="med" len="lg"/>
            </a:ln>
            <a:effectLst/>
          </p:spPr>
          <p:txBody>
            <a:bodyPr wrap="none"/>
            <a:lstStyle/>
            <a:p>
              <a:pPr>
                <a:defRPr/>
              </a:pPr>
              <a:endParaRPr lang="sk-SK"/>
            </a:p>
          </p:txBody>
        </p:sp>
        <p:sp>
          <p:nvSpPr>
            <p:cNvPr id="31790" name="Text Box 43"/>
            <p:cNvSpPr txBox="1">
              <a:spLocks noChangeArrowheads="1"/>
            </p:cNvSpPr>
            <p:nvPr/>
          </p:nvSpPr>
          <p:spPr bwMode="auto">
            <a:xfrm>
              <a:off x="4080" y="2976"/>
              <a:ext cx="240" cy="288"/>
            </a:xfrm>
            <a:prstGeom prst="rect">
              <a:avLst/>
            </a:prstGeom>
            <a:noFill/>
            <a:ln w="9525">
              <a:noFill/>
              <a:miter lim="800000"/>
              <a:headEnd/>
              <a:tailEnd/>
            </a:ln>
          </p:spPr>
          <p:txBody>
            <a:bodyPr>
              <a:spAutoFit/>
            </a:bodyPr>
            <a:lstStyle/>
            <a:p>
              <a:pPr>
                <a:spcBef>
                  <a:spcPct val="50000"/>
                </a:spcBef>
              </a:pPr>
              <a:r>
                <a:rPr lang="sk-SK">
                  <a:solidFill>
                    <a:srgbClr val="FFF9C9"/>
                  </a:solidFill>
                  <a:effectLst/>
                </a:rPr>
                <a:t>-</a:t>
              </a:r>
            </a:p>
          </p:txBody>
        </p:sp>
        <p:sp>
          <p:nvSpPr>
            <p:cNvPr id="31791" name="Text Box 44"/>
            <p:cNvSpPr txBox="1">
              <a:spLocks noChangeArrowheads="1"/>
            </p:cNvSpPr>
            <p:nvPr/>
          </p:nvSpPr>
          <p:spPr bwMode="auto">
            <a:xfrm>
              <a:off x="4080" y="2160"/>
              <a:ext cx="240" cy="288"/>
            </a:xfrm>
            <a:prstGeom prst="rect">
              <a:avLst/>
            </a:prstGeom>
            <a:noFill/>
            <a:ln w="22225">
              <a:noFill/>
              <a:miter lim="800000"/>
              <a:headEnd/>
              <a:tailEnd/>
            </a:ln>
          </p:spPr>
          <p:txBody>
            <a:bodyPr>
              <a:spAutoFit/>
            </a:bodyPr>
            <a:lstStyle/>
            <a:p>
              <a:pPr>
                <a:spcBef>
                  <a:spcPct val="50000"/>
                </a:spcBef>
              </a:pPr>
              <a:r>
                <a:rPr lang="sk-SK">
                  <a:solidFill>
                    <a:srgbClr val="FFF9C9"/>
                  </a:solidFill>
                  <a:effectLst/>
                </a:rPr>
                <a:t>-</a:t>
              </a:r>
            </a:p>
          </p:txBody>
        </p:sp>
        <p:sp>
          <p:nvSpPr>
            <p:cNvPr id="31792" name="Text Box 45"/>
            <p:cNvSpPr txBox="1">
              <a:spLocks noChangeArrowheads="1"/>
            </p:cNvSpPr>
            <p:nvPr/>
          </p:nvSpPr>
          <p:spPr bwMode="auto">
            <a:xfrm>
              <a:off x="4080" y="1392"/>
              <a:ext cx="240" cy="288"/>
            </a:xfrm>
            <a:prstGeom prst="rect">
              <a:avLst/>
            </a:prstGeom>
            <a:noFill/>
            <a:ln w="9525">
              <a:noFill/>
              <a:miter lim="800000"/>
              <a:headEnd/>
              <a:tailEnd/>
            </a:ln>
          </p:spPr>
          <p:txBody>
            <a:bodyPr>
              <a:spAutoFit/>
            </a:bodyPr>
            <a:lstStyle/>
            <a:p>
              <a:pPr>
                <a:spcBef>
                  <a:spcPct val="50000"/>
                </a:spcBef>
              </a:pPr>
              <a:r>
                <a:rPr lang="sk-SK">
                  <a:solidFill>
                    <a:srgbClr val="FFF9C9"/>
                  </a:solidFill>
                  <a:effectLst/>
                </a:rPr>
                <a:t>-</a:t>
              </a:r>
            </a:p>
          </p:txBody>
        </p:sp>
        <p:sp>
          <p:nvSpPr>
            <p:cNvPr id="31793" name="Text Box 46"/>
            <p:cNvSpPr txBox="1">
              <a:spLocks noChangeArrowheads="1"/>
            </p:cNvSpPr>
            <p:nvPr/>
          </p:nvSpPr>
          <p:spPr bwMode="auto">
            <a:xfrm>
              <a:off x="4944" y="576"/>
              <a:ext cx="240" cy="288"/>
            </a:xfrm>
            <a:prstGeom prst="rect">
              <a:avLst/>
            </a:prstGeom>
            <a:noFill/>
            <a:ln w="9525">
              <a:noFill/>
              <a:miter lim="800000"/>
              <a:headEnd/>
              <a:tailEnd/>
            </a:ln>
          </p:spPr>
          <p:txBody>
            <a:bodyPr>
              <a:spAutoFit/>
            </a:bodyPr>
            <a:lstStyle/>
            <a:p>
              <a:pPr>
                <a:spcBef>
                  <a:spcPct val="50000"/>
                </a:spcBef>
              </a:pPr>
              <a:r>
                <a:rPr lang="sk-SK" dirty="0">
                  <a:effectLst/>
                </a:rPr>
                <a:t>-</a:t>
              </a:r>
            </a:p>
          </p:txBody>
        </p:sp>
        <p:sp>
          <p:nvSpPr>
            <p:cNvPr id="112687" name="Text Box 47"/>
            <p:cNvSpPr txBox="1">
              <a:spLocks noChangeArrowheads="1"/>
            </p:cNvSpPr>
            <p:nvPr/>
          </p:nvSpPr>
          <p:spPr bwMode="auto">
            <a:xfrm>
              <a:off x="4464" y="144"/>
              <a:ext cx="624" cy="288"/>
            </a:xfrm>
            <a:prstGeom prst="rect">
              <a:avLst/>
            </a:prstGeom>
            <a:noFill/>
            <a:ln w="9525">
              <a:noFill/>
              <a:miter lim="800000"/>
              <a:headEnd/>
              <a:tailEnd/>
            </a:ln>
            <a:effectLst/>
          </p:spPr>
          <p:txBody>
            <a:bodyPr>
              <a:spAutoFit/>
            </a:bodyPr>
            <a:lstStyle/>
            <a:p>
              <a:pPr>
                <a:spcBef>
                  <a:spcPct val="50000"/>
                </a:spcBef>
                <a:defRPr/>
              </a:pPr>
              <a:r>
                <a:rPr lang="sk-SK">
                  <a:solidFill>
                    <a:srgbClr val="FFFFFF"/>
                  </a:solidFill>
                  <a:effectLst>
                    <a:outerShdw blurRad="38100" dist="38100" dir="2700000" algn="tl">
                      <a:srgbClr val="000000"/>
                    </a:outerShdw>
                  </a:effectLst>
                </a:rPr>
                <a:t>čítač</a:t>
              </a:r>
            </a:p>
          </p:txBody>
        </p:sp>
      </p:grpSp>
      <p:sp>
        <p:nvSpPr>
          <p:cNvPr id="31747" name="Rectangle 2"/>
          <p:cNvSpPr>
            <a:spLocks noGrp="1" noChangeArrowheads="1"/>
          </p:cNvSpPr>
          <p:nvPr>
            <p:ph type="title"/>
          </p:nvPr>
        </p:nvSpPr>
        <p:spPr>
          <a:xfrm>
            <a:off x="1219200" y="0"/>
            <a:ext cx="2667000" cy="762000"/>
          </a:xfrm>
        </p:spPr>
        <p:txBody>
          <a:bodyPr/>
          <a:lstStyle/>
          <a:p>
            <a:pPr eaLnBrk="1" hangingPunct="1"/>
            <a:r>
              <a:rPr lang="sk-SK" sz="2400" dirty="0" smtClean="0">
                <a:solidFill>
                  <a:schemeClr val="tx2">
                    <a:lumMod val="40000"/>
                    <a:lumOff val="60000"/>
                  </a:schemeClr>
                </a:solidFill>
              </a:rPr>
              <a:t>Položka BHT</a:t>
            </a:r>
          </a:p>
        </p:txBody>
      </p:sp>
      <p:sp>
        <p:nvSpPr>
          <p:cNvPr id="112644" name="Text Box 4"/>
          <p:cNvSpPr txBox="1">
            <a:spLocks noChangeArrowheads="1"/>
          </p:cNvSpPr>
          <p:nvPr/>
        </p:nvSpPr>
        <p:spPr bwMode="auto">
          <a:xfrm>
            <a:off x="1219200" y="4953000"/>
            <a:ext cx="4419600" cy="1348061"/>
          </a:xfrm>
          <a:prstGeom prst="rect">
            <a:avLst/>
          </a:prstGeom>
          <a:solidFill>
            <a:schemeClr val="bg1"/>
          </a:solidFill>
          <a:ln w="9525">
            <a:noFill/>
            <a:miter lim="800000"/>
            <a:headEnd/>
            <a:tailEnd/>
          </a:ln>
          <a:effectLst/>
        </p:spPr>
        <p:txBody>
          <a:bodyPr>
            <a:spAutoFit/>
          </a:bodyPr>
          <a:lstStyle/>
          <a:p>
            <a:pPr>
              <a:spcBef>
                <a:spcPct val="20000"/>
              </a:spcBef>
              <a:defRPr/>
            </a:pPr>
            <a:r>
              <a:rPr lang="sk-SK" smtClean="0">
                <a:effectLst>
                  <a:outerShdw blurRad="38100" dist="38100" dir="2700000" algn="tl">
                    <a:srgbClr val="000000"/>
                  </a:outerShdw>
                </a:effectLst>
              </a:rPr>
              <a:t>Predpoveď</a:t>
            </a:r>
            <a:r>
              <a:rPr lang="sk-SK">
                <a:effectLst>
                  <a:outerShdw blurRad="38100" dist="38100" dir="2700000" algn="tl">
                    <a:srgbClr val="000000"/>
                  </a:outerShdw>
                </a:effectLst>
              </a:rPr>
              <a:t>:</a:t>
            </a:r>
          </a:p>
          <a:p>
            <a:pPr>
              <a:spcBef>
                <a:spcPct val="20000"/>
              </a:spcBef>
              <a:buClr>
                <a:schemeClr val="tx2"/>
              </a:buClr>
              <a:buFont typeface="Wingdings" pitchFamily="2" charset="2"/>
              <a:buChar char="§"/>
              <a:defRPr/>
            </a:pPr>
            <a:r>
              <a:rPr lang="sk-SK">
                <a:effectLst>
                  <a:outerShdw blurRad="38100" dist="38100" dir="2700000" algn="tl">
                    <a:srgbClr val="000000"/>
                  </a:outerShdw>
                </a:effectLst>
              </a:rPr>
              <a:t> v stave 0 a 1: neskočí</a:t>
            </a:r>
          </a:p>
          <a:p>
            <a:pPr>
              <a:spcBef>
                <a:spcPct val="20000"/>
              </a:spcBef>
              <a:buClr>
                <a:schemeClr val="tx2"/>
              </a:buClr>
              <a:buFont typeface="Wingdings" pitchFamily="2" charset="2"/>
              <a:buChar char="§"/>
              <a:defRPr/>
            </a:pPr>
            <a:r>
              <a:rPr lang="sk-SK">
                <a:effectLst>
                  <a:outerShdw blurRad="38100" dist="38100" dir="2700000" algn="tl">
                    <a:srgbClr val="000000"/>
                  </a:outerShdw>
                </a:effectLst>
              </a:rPr>
              <a:t> v stave 2 a 3: skočí</a:t>
            </a:r>
          </a:p>
        </p:txBody>
      </p:sp>
      <p:sp>
        <p:nvSpPr>
          <p:cNvPr id="112662" name="Line 22"/>
          <p:cNvSpPr>
            <a:spLocks noChangeShapeType="1"/>
          </p:cNvSpPr>
          <p:nvPr/>
        </p:nvSpPr>
        <p:spPr bwMode="auto">
          <a:xfrm>
            <a:off x="3429000" y="2057400"/>
            <a:ext cx="381000" cy="609600"/>
          </a:xfrm>
          <a:prstGeom prst="line">
            <a:avLst/>
          </a:prstGeom>
          <a:noFill/>
          <a:ln w="22225">
            <a:solidFill>
              <a:schemeClr val="tx1"/>
            </a:solidFill>
            <a:round/>
            <a:headEnd/>
            <a:tailEnd type="triangle" w="med" len="lg"/>
          </a:ln>
          <a:effectLst/>
        </p:spPr>
        <p:txBody>
          <a:bodyPr wrap="none"/>
          <a:lstStyle/>
          <a:p>
            <a:pPr>
              <a:defRPr/>
            </a:pPr>
            <a:endParaRPr lang="sk-SK"/>
          </a:p>
        </p:txBody>
      </p:sp>
      <p:sp>
        <p:nvSpPr>
          <p:cNvPr id="112690" name="AutoShape 50"/>
          <p:cNvSpPr>
            <a:spLocks noChangeArrowheads="1"/>
          </p:cNvSpPr>
          <p:nvPr/>
        </p:nvSpPr>
        <p:spPr bwMode="auto">
          <a:xfrm>
            <a:off x="7086600" y="609600"/>
            <a:ext cx="2057400" cy="457200"/>
          </a:xfrm>
          <a:prstGeom prst="wedgeRectCallout">
            <a:avLst>
              <a:gd name="adj1" fmla="val 7560"/>
              <a:gd name="adj2" fmla="val 300347"/>
            </a:avLst>
          </a:prstGeom>
          <a:solidFill>
            <a:srgbClr val="CC0066"/>
          </a:solidFill>
          <a:ln w="9525">
            <a:solidFill>
              <a:schemeClr val="tx1"/>
            </a:solidFill>
            <a:miter lim="800000"/>
            <a:headEnd/>
            <a:tailEnd/>
          </a:ln>
          <a:effectLst/>
        </p:spPr>
        <p:txBody>
          <a:bodyPr/>
          <a:lstStyle/>
          <a:p>
            <a:pPr algn="ctr">
              <a:defRPr/>
            </a:pPr>
            <a:r>
              <a:rPr lang="sk-SK" sz="2000">
                <a:effectLst>
                  <a:outerShdw blurRad="38100" dist="38100" dir="2700000" algn="tl">
                    <a:srgbClr val="000000"/>
                  </a:outerShdw>
                </a:effectLst>
              </a:rPr>
              <a:t>skok sa vykonal</a:t>
            </a:r>
          </a:p>
        </p:txBody>
      </p:sp>
      <p:sp>
        <p:nvSpPr>
          <p:cNvPr id="112691" name="AutoShape 51"/>
          <p:cNvSpPr>
            <a:spLocks noChangeArrowheads="1"/>
          </p:cNvSpPr>
          <p:nvPr/>
        </p:nvSpPr>
        <p:spPr bwMode="auto">
          <a:xfrm>
            <a:off x="3581400" y="4191000"/>
            <a:ext cx="2362200" cy="457200"/>
          </a:xfrm>
          <a:prstGeom prst="wedgeRectCallout">
            <a:avLst>
              <a:gd name="adj1" fmla="val 64986"/>
              <a:gd name="adj2" fmla="val -414583"/>
            </a:avLst>
          </a:prstGeom>
          <a:solidFill>
            <a:srgbClr val="CC0066"/>
          </a:solidFill>
          <a:ln w="9525">
            <a:solidFill>
              <a:schemeClr val="tx1"/>
            </a:solidFill>
            <a:miter lim="800000"/>
            <a:headEnd/>
            <a:tailEnd/>
          </a:ln>
          <a:effectLst/>
        </p:spPr>
        <p:txBody>
          <a:bodyPr/>
          <a:lstStyle/>
          <a:p>
            <a:pPr algn="ctr">
              <a:defRPr/>
            </a:pPr>
            <a:r>
              <a:rPr lang="sk-SK" sz="2000">
                <a:effectLst>
                  <a:outerShdw blurRad="38100" dist="38100" dir="2700000" algn="tl">
                    <a:srgbClr val="000000"/>
                  </a:outerShdw>
                </a:effectLst>
              </a:rPr>
              <a:t>skok sa nevykonal</a:t>
            </a:r>
          </a:p>
        </p:txBody>
      </p:sp>
      <p:grpSp>
        <p:nvGrpSpPr>
          <p:cNvPr id="3" name="Group 56"/>
          <p:cNvGrpSpPr>
            <a:grpSpLocks/>
          </p:cNvGrpSpPr>
          <p:nvPr/>
        </p:nvGrpSpPr>
        <p:grpSpPr bwMode="auto">
          <a:xfrm>
            <a:off x="1066800" y="2667000"/>
            <a:ext cx="4724400" cy="1311275"/>
            <a:chOff x="672" y="1680"/>
            <a:chExt cx="2976" cy="826"/>
          </a:xfrm>
        </p:grpSpPr>
        <p:grpSp>
          <p:nvGrpSpPr>
            <p:cNvPr id="31761" name="Group 18"/>
            <p:cNvGrpSpPr>
              <a:grpSpLocks/>
            </p:cNvGrpSpPr>
            <p:nvPr/>
          </p:nvGrpSpPr>
          <p:grpSpPr bwMode="auto">
            <a:xfrm>
              <a:off x="720" y="1680"/>
              <a:ext cx="2784" cy="288"/>
              <a:chOff x="912" y="1920"/>
              <a:chExt cx="2784" cy="288"/>
            </a:xfrm>
          </p:grpSpPr>
          <p:sp>
            <p:nvSpPr>
              <p:cNvPr id="31766" name="Rectangle 9"/>
              <p:cNvSpPr>
                <a:spLocks noChangeArrowheads="1"/>
              </p:cNvSpPr>
              <p:nvPr/>
            </p:nvSpPr>
            <p:spPr bwMode="auto">
              <a:xfrm>
                <a:off x="1200" y="1920"/>
                <a:ext cx="288" cy="288"/>
              </a:xfrm>
              <a:prstGeom prst="rect">
                <a:avLst/>
              </a:prstGeom>
              <a:solidFill>
                <a:schemeClr val="tx2">
                  <a:lumMod val="40000"/>
                  <a:lumOff val="60000"/>
                </a:schemeClr>
              </a:solidFill>
              <a:ln w="9525">
                <a:solidFill>
                  <a:schemeClr val="tx1"/>
                </a:solidFill>
                <a:miter lim="800000"/>
                <a:headEnd/>
                <a:tailEnd/>
              </a:ln>
            </p:spPr>
            <p:txBody>
              <a:bodyPr wrap="none" anchor="ctr"/>
              <a:lstStyle/>
              <a:p>
                <a:pPr algn="ctr"/>
                <a:endParaRPr lang="sk-SK" sz="2000">
                  <a:solidFill>
                    <a:schemeClr val="bg2"/>
                  </a:solidFill>
                  <a:effectLst/>
                </a:endParaRPr>
              </a:p>
            </p:txBody>
          </p:sp>
          <p:sp>
            <p:nvSpPr>
              <p:cNvPr id="31767" name="Rectangle 10"/>
              <p:cNvSpPr>
                <a:spLocks noChangeArrowheads="1"/>
              </p:cNvSpPr>
              <p:nvPr/>
            </p:nvSpPr>
            <p:spPr bwMode="auto">
              <a:xfrm>
                <a:off x="2592" y="1920"/>
                <a:ext cx="288" cy="288"/>
              </a:xfrm>
              <a:prstGeom prst="rect">
                <a:avLst/>
              </a:prstGeom>
              <a:solidFill>
                <a:schemeClr val="tx2">
                  <a:lumMod val="40000"/>
                  <a:lumOff val="60000"/>
                </a:schemeClr>
              </a:solidFill>
              <a:ln w="9525">
                <a:solidFill>
                  <a:schemeClr val="tx1"/>
                </a:solidFill>
                <a:miter lim="800000"/>
                <a:headEnd/>
                <a:tailEnd/>
              </a:ln>
            </p:spPr>
            <p:txBody>
              <a:bodyPr wrap="none" anchor="ctr"/>
              <a:lstStyle/>
              <a:p>
                <a:pPr algn="ctr"/>
                <a:endParaRPr lang="sk-SK" sz="2000">
                  <a:solidFill>
                    <a:schemeClr val="bg2"/>
                  </a:solidFill>
                  <a:effectLst/>
                </a:endParaRPr>
              </a:p>
            </p:txBody>
          </p:sp>
          <p:sp>
            <p:nvSpPr>
              <p:cNvPr id="31768" name="Rectangle 11"/>
              <p:cNvSpPr>
                <a:spLocks noChangeArrowheads="1"/>
              </p:cNvSpPr>
              <p:nvPr/>
            </p:nvSpPr>
            <p:spPr bwMode="auto">
              <a:xfrm>
                <a:off x="2304" y="1920"/>
                <a:ext cx="288" cy="288"/>
              </a:xfrm>
              <a:prstGeom prst="rect">
                <a:avLst/>
              </a:prstGeom>
              <a:solidFill>
                <a:schemeClr val="tx2">
                  <a:lumMod val="40000"/>
                  <a:lumOff val="60000"/>
                </a:schemeClr>
              </a:solidFill>
              <a:ln w="9525">
                <a:solidFill>
                  <a:schemeClr val="tx1"/>
                </a:solidFill>
                <a:miter lim="800000"/>
                <a:headEnd/>
                <a:tailEnd/>
              </a:ln>
            </p:spPr>
            <p:txBody>
              <a:bodyPr wrap="none" anchor="ctr"/>
              <a:lstStyle/>
              <a:p>
                <a:pPr algn="ctr"/>
                <a:endParaRPr lang="sk-SK" sz="2000">
                  <a:solidFill>
                    <a:schemeClr val="bg2"/>
                  </a:solidFill>
                  <a:effectLst/>
                </a:endParaRPr>
              </a:p>
            </p:txBody>
          </p:sp>
          <p:sp>
            <p:nvSpPr>
              <p:cNvPr id="31769" name="Rectangle 12"/>
              <p:cNvSpPr>
                <a:spLocks noChangeArrowheads="1"/>
              </p:cNvSpPr>
              <p:nvPr/>
            </p:nvSpPr>
            <p:spPr bwMode="auto">
              <a:xfrm>
                <a:off x="3408" y="1920"/>
                <a:ext cx="288" cy="288"/>
              </a:xfrm>
              <a:prstGeom prst="rect">
                <a:avLst/>
              </a:prstGeom>
              <a:solidFill>
                <a:schemeClr val="tx2">
                  <a:lumMod val="40000"/>
                  <a:lumOff val="60000"/>
                </a:schemeClr>
              </a:solidFill>
              <a:ln w="9525">
                <a:solidFill>
                  <a:schemeClr val="tx1"/>
                </a:solidFill>
                <a:miter lim="800000"/>
                <a:headEnd/>
                <a:tailEnd/>
              </a:ln>
            </p:spPr>
            <p:txBody>
              <a:bodyPr wrap="none" anchor="ctr"/>
              <a:lstStyle/>
              <a:p>
                <a:pPr algn="ctr"/>
                <a:endParaRPr lang="sk-SK" sz="2000">
                  <a:solidFill>
                    <a:schemeClr val="bg2"/>
                  </a:solidFill>
                  <a:effectLst/>
                </a:endParaRPr>
              </a:p>
            </p:txBody>
          </p:sp>
          <p:sp>
            <p:nvSpPr>
              <p:cNvPr id="31770" name="Rectangle 13"/>
              <p:cNvSpPr>
                <a:spLocks noChangeArrowheads="1"/>
              </p:cNvSpPr>
              <p:nvPr/>
            </p:nvSpPr>
            <p:spPr bwMode="auto">
              <a:xfrm>
                <a:off x="3120" y="1920"/>
                <a:ext cx="288" cy="288"/>
              </a:xfrm>
              <a:prstGeom prst="rect">
                <a:avLst/>
              </a:prstGeom>
              <a:solidFill>
                <a:schemeClr val="tx2">
                  <a:lumMod val="40000"/>
                  <a:lumOff val="60000"/>
                </a:schemeClr>
              </a:solidFill>
              <a:ln w="9525">
                <a:solidFill>
                  <a:schemeClr val="tx1"/>
                </a:solidFill>
                <a:miter lim="800000"/>
                <a:headEnd/>
                <a:tailEnd/>
              </a:ln>
            </p:spPr>
            <p:txBody>
              <a:bodyPr wrap="none" anchor="ctr"/>
              <a:lstStyle/>
              <a:p>
                <a:pPr algn="ctr"/>
                <a:endParaRPr lang="sk-SK" sz="2000">
                  <a:solidFill>
                    <a:schemeClr val="bg2"/>
                  </a:solidFill>
                  <a:effectLst/>
                </a:endParaRPr>
              </a:p>
            </p:txBody>
          </p:sp>
          <p:sp>
            <p:nvSpPr>
              <p:cNvPr id="31771" name="Rectangle 14"/>
              <p:cNvSpPr>
                <a:spLocks noChangeArrowheads="1"/>
              </p:cNvSpPr>
              <p:nvPr/>
            </p:nvSpPr>
            <p:spPr bwMode="auto">
              <a:xfrm>
                <a:off x="912" y="1920"/>
                <a:ext cx="288" cy="288"/>
              </a:xfrm>
              <a:prstGeom prst="rect">
                <a:avLst/>
              </a:prstGeom>
              <a:solidFill>
                <a:schemeClr val="tx2">
                  <a:lumMod val="40000"/>
                  <a:lumOff val="60000"/>
                </a:schemeClr>
              </a:solidFill>
              <a:ln w="9525">
                <a:solidFill>
                  <a:schemeClr val="tx1"/>
                </a:solidFill>
                <a:miter lim="800000"/>
                <a:headEnd/>
                <a:tailEnd/>
              </a:ln>
            </p:spPr>
            <p:txBody>
              <a:bodyPr wrap="none" anchor="ctr"/>
              <a:lstStyle/>
              <a:p>
                <a:pPr algn="ctr"/>
                <a:endParaRPr lang="sk-SK" sz="2000">
                  <a:solidFill>
                    <a:schemeClr val="bg2"/>
                  </a:solidFill>
                  <a:effectLst/>
                </a:endParaRPr>
              </a:p>
            </p:txBody>
          </p:sp>
          <p:sp>
            <p:nvSpPr>
              <p:cNvPr id="112656" name="Text Box 16"/>
              <p:cNvSpPr txBox="1">
                <a:spLocks noChangeArrowheads="1"/>
              </p:cNvSpPr>
              <p:nvPr/>
            </p:nvSpPr>
            <p:spPr bwMode="auto">
              <a:xfrm>
                <a:off x="1728" y="1920"/>
                <a:ext cx="624" cy="288"/>
              </a:xfrm>
              <a:prstGeom prst="rect">
                <a:avLst/>
              </a:prstGeom>
              <a:noFill/>
              <a:ln w="9525">
                <a:noFill/>
                <a:miter lim="800000"/>
                <a:headEnd/>
                <a:tailEnd/>
              </a:ln>
              <a:effectLst/>
            </p:spPr>
            <p:txBody>
              <a:bodyPr>
                <a:spAutoFit/>
              </a:bodyPr>
              <a:lstStyle/>
              <a:p>
                <a:pPr>
                  <a:spcBef>
                    <a:spcPct val="50000"/>
                  </a:spcBef>
                  <a:defRPr/>
                </a:pPr>
                <a:r>
                  <a:rPr lang="sk-SK">
                    <a:solidFill>
                      <a:srgbClr val="FFF9C9"/>
                    </a:solidFill>
                    <a:effectLst>
                      <a:outerShdw blurRad="38100" dist="38100" dir="2700000" algn="tl">
                        <a:srgbClr val="000000"/>
                      </a:outerShdw>
                    </a:effectLst>
                    <a:latin typeface="Times New Roman" charset="0"/>
                  </a:rPr>
                  <a:t>...</a:t>
                </a:r>
              </a:p>
            </p:txBody>
          </p:sp>
        </p:grpSp>
        <p:sp>
          <p:nvSpPr>
            <p:cNvPr id="112659" name="Text Box 19"/>
            <p:cNvSpPr txBox="1">
              <a:spLocks noChangeArrowheads="1"/>
            </p:cNvSpPr>
            <p:nvPr/>
          </p:nvSpPr>
          <p:spPr bwMode="auto">
            <a:xfrm>
              <a:off x="672" y="2256"/>
              <a:ext cx="2976" cy="250"/>
            </a:xfrm>
            <a:prstGeom prst="rect">
              <a:avLst/>
            </a:prstGeom>
            <a:noFill/>
            <a:ln w="9525">
              <a:noFill/>
              <a:miter lim="800000"/>
              <a:headEnd/>
              <a:tailEnd/>
            </a:ln>
            <a:effectLst/>
          </p:spPr>
          <p:txBody>
            <a:bodyPr>
              <a:spAutoFit/>
            </a:bodyPr>
            <a:lstStyle/>
            <a:p>
              <a:pPr>
                <a:spcBef>
                  <a:spcPct val="50000"/>
                </a:spcBef>
                <a:defRPr/>
              </a:pPr>
              <a:r>
                <a:rPr lang="sk-SK" sz="2000">
                  <a:effectLst>
                    <a:outerShdw blurRad="38100" dist="38100" dir="2700000" algn="tl">
                      <a:srgbClr val="000000"/>
                    </a:outerShdw>
                  </a:effectLst>
                </a:rPr>
                <a:t>2. úroveň: 16 2-bitových čítačov</a:t>
              </a:r>
            </a:p>
          </p:txBody>
        </p:sp>
        <p:sp>
          <p:nvSpPr>
            <p:cNvPr id="112693" name="Text Box 53"/>
            <p:cNvSpPr txBox="1">
              <a:spLocks noChangeArrowheads="1"/>
            </p:cNvSpPr>
            <p:nvPr/>
          </p:nvSpPr>
          <p:spPr bwMode="auto">
            <a:xfrm>
              <a:off x="816" y="2016"/>
              <a:ext cx="384" cy="250"/>
            </a:xfrm>
            <a:prstGeom prst="rect">
              <a:avLst/>
            </a:prstGeom>
            <a:noFill/>
            <a:ln w="9525">
              <a:noFill/>
              <a:miter lim="800000"/>
              <a:headEnd/>
              <a:tailEnd/>
            </a:ln>
            <a:effectLst/>
          </p:spPr>
          <p:txBody>
            <a:bodyPr>
              <a:spAutoFit/>
            </a:bodyPr>
            <a:lstStyle/>
            <a:p>
              <a:pPr>
                <a:spcBef>
                  <a:spcPct val="50000"/>
                </a:spcBef>
                <a:defRPr/>
              </a:pPr>
              <a:r>
                <a:rPr lang="sk-SK" sz="2000">
                  <a:effectLst>
                    <a:outerShdw blurRad="38100" dist="38100" dir="2700000" algn="tl">
                      <a:srgbClr val="000000"/>
                    </a:outerShdw>
                  </a:effectLst>
                </a:rPr>
                <a:t>15</a:t>
              </a:r>
            </a:p>
          </p:txBody>
        </p:sp>
        <p:sp>
          <p:nvSpPr>
            <p:cNvPr id="112694" name="Text Box 54"/>
            <p:cNvSpPr txBox="1">
              <a:spLocks noChangeArrowheads="1"/>
            </p:cNvSpPr>
            <p:nvPr/>
          </p:nvSpPr>
          <p:spPr bwMode="auto">
            <a:xfrm>
              <a:off x="2304" y="2016"/>
              <a:ext cx="240" cy="250"/>
            </a:xfrm>
            <a:prstGeom prst="rect">
              <a:avLst/>
            </a:prstGeom>
            <a:noFill/>
            <a:ln w="9525">
              <a:noFill/>
              <a:miter lim="800000"/>
              <a:headEnd/>
              <a:tailEnd/>
            </a:ln>
            <a:effectLst/>
          </p:spPr>
          <p:txBody>
            <a:bodyPr>
              <a:spAutoFit/>
            </a:bodyPr>
            <a:lstStyle/>
            <a:p>
              <a:pPr>
                <a:spcBef>
                  <a:spcPct val="50000"/>
                </a:spcBef>
                <a:defRPr/>
              </a:pPr>
              <a:r>
                <a:rPr lang="sk-SK" sz="2000">
                  <a:effectLst>
                    <a:outerShdw blurRad="38100" dist="38100" dir="2700000" algn="tl">
                      <a:srgbClr val="000000"/>
                    </a:outerShdw>
                  </a:effectLst>
                </a:rPr>
                <a:t>1</a:t>
              </a:r>
            </a:p>
          </p:txBody>
        </p:sp>
        <p:sp>
          <p:nvSpPr>
            <p:cNvPr id="112695" name="Text Box 55"/>
            <p:cNvSpPr txBox="1">
              <a:spLocks noChangeArrowheads="1"/>
            </p:cNvSpPr>
            <p:nvPr/>
          </p:nvSpPr>
          <p:spPr bwMode="auto">
            <a:xfrm>
              <a:off x="3120" y="2016"/>
              <a:ext cx="336" cy="250"/>
            </a:xfrm>
            <a:prstGeom prst="rect">
              <a:avLst/>
            </a:prstGeom>
            <a:noFill/>
            <a:ln w="9525">
              <a:noFill/>
              <a:miter lim="800000"/>
              <a:headEnd/>
              <a:tailEnd/>
            </a:ln>
            <a:effectLst/>
          </p:spPr>
          <p:txBody>
            <a:bodyPr>
              <a:spAutoFit/>
            </a:bodyPr>
            <a:lstStyle/>
            <a:p>
              <a:pPr>
                <a:spcBef>
                  <a:spcPct val="50000"/>
                </a:spcBef>
                <a:defRPr/>
              </a:pPr>
              <a:r>
                <a:rPr lang="sk-SK" sz="2000">
                  <a:effectLst>
                    <a:outerShdw blurRad="38100" dist="38100" dir="2700000" algn="tl">
                      <a:srgbClr val="000000"/>
                    </a:outerShdw>
                  </a:effectLst>
                </a:rPr>
                <a:t>0</a:t>
              </a:r>
            </a:p>
          </p:txBody>
        </p:sp>
      </p:grpSp>
      <p:grpSp>
        <p:nvGrpSpPr>
          <p:cNvPr id="5" name="Group 58"/>
          <p:cNvGrpSpPr>
            <a:grpSpLocks/>
          </p:cNvGrpSpPr>
          <p:nvPr/>
        </p:nvGrpSpPr>
        <p:grpSpPr bwMode="auto">
          <a:xfrm>
            <a:off x="1066800" y="685800"/>
            <a:ext cx="4724400" cy="1371600"/>
            <a:chOff x="672" y="432"/>
            <a:chExt cx="2976" cy="864"/>
          </a:xfrm>
        </p:grpSpPr>
        <p:sp>
          <p:nvSpPr>
            <p:cNvPr id="112646" name="Text Box 6"/>
            <p:cNvSpPr txBox="1">
              <a:spLocks noChangeArrowheads="1"/>
            </p:cNvSpPr>
            <p:nvPr/>
          </p:nvSpPr>
          <p:spPr bwMode="auto">
            <a:xfrm>
              <a:off x="672" y="432"/>
              <a:ext cx="2976" cy="250"/>
            </a:xfrm>
            <a:prstGeom prst="rect">
              <a:avLst/>
            </a:prstGeom>
            <a:noFill/>
            <a:ln w="22225">
              <a:noFill/>
              <a:miter lim="800000"/>
              <a:headEnd/>
              <a:tailEnd/>
            </a:ln>
            <a:effectLst/>
          </p:spPr>
          <p:txBody>
            <a:bodyPr>
              <a:spAutoFit/>
            </a:bodyPr>
            <a:lstStyle/>
            <a:p>
              <a:pPr>
                <a:spcBef>
                  <a:spcPct val="50000"/>
                </a:spcBef>
                <a:defRPr/>
              </a:pPr>
              <a:r>
                <a:rPr lang="sk-SK" sz="2000" dirty="0">
                  <a:effectLst>
                    <a:outerShdw blurRad="38100" dist="38100" dir="2700000" algn="tl">
                      <a:srgbClr val="000000"/>
                    </a:outerShdw>
                  </a:effectLst>
                </a:rPr>
                <a:t>1. </a:t>
              </a:r>
              <a:r>
                <a:rPr lang="sk-SK" sz="2000" dirty="0" smtClean="0">
                  <a:effectLst>
                    <a:outerShdw blurRad="38100" dist="38100" dir="2700000" algn="tl">
                      <a:srgbClr val="000000"/>
                    </a:outerShdw>
                  </a:effectLst>
                </a:rPr>
                <a:t>úroveň</a:t>
              </a:r>
              <a:r>
                <a:rPr lang="sk-SK" sz="2000" dirty="0">
                  <a:effectLst>
                    <a:outerShdw blurRad="38100" dist="38100" dir="2700000" algn="tl">
                      <a:srgbClr val="000000"/>
                    </a:outerShdw>
                  </a:effectLst>
                </a:rPr>
                <a:t>: 4-bitový posuvný register</a:t>
              </a:r>
            </a:p>
          </p:txBody>
        </p:sp>
        <p:grpSp>
          <p:nvGrpSpPr>
            <p:cNvPr id="31755" name="Group 17"/>
            <p:cNvGrpSpPr>
              <a:grpSpLocks/>
            </p:cNvGrpSpPr>
            <p:nvPr/>
          </p:nvGrpSpPr>
          <p:grpSpPr bwMode="auto">
            <a:xfrm>
              <a:off x="1584" y="1008"/>
              <a:ext cx="1152" cy="288"/>
              <a:chOff x="912" y="1344"/>
              <a:chExt cx="1152" cy="288"/>
            </a:xfrm>
          </p:grpSpPr>
          <p:sp>
            <p:nvSpPr>
              <p:cNvPr id="31757" name="Rectangle 5"/>
              <p:cNvSpPr>
                <a:spLocks noChangeArrowheads="1"/>
              </p:cNvSpPr>
              <p:nvPr/>
            </p:nvSpPr>
            <p:spPr bwMode="auto">
              <a:xfrm>
                <a:off x="912" y="1344"/>
                <a:ext cx="288" cy="288"/>
              </a:xfrm>
              <a:prstGeom prst="rect">
                <a:avLst/>
              </a:prstGeom>
              <a:solidFill>
                <a:schemeClr val="tx2">
                  <a:lumMod val="40000"/>
                  <a:lumOff val="60000"/>
                </a:schemeClr>
              </a:solidFill>
              <a:ln w="22225">
                <a:solidFill>
                  <a:schemeClr val="tx1"/>
                </a:solidFill>
                <a:miter lim="800000"/>
                <a:headEnd/>
                <a:tailEnd/>
              </a:ln>
            </p:spPr>
            <p:txBody>
              <a:bodyPr wrap="none" anchor="ctr"/>
              <a:lstStyle/>
              <a:p>
                <a:pPr algn="ctr"/>
                <a:r>
                  <a:rPr lang="sk-SK" sz="2000">
                    <a:solidFill>
                      <a:schemeClr val="bg2"/>
                    </a:solidFill>
                    <a:effectLst/>
                  </a:rPr>
                  <a:t>0</a:t>
                </a:r>
              </a:p>
            </p:txBody>
          </p:sp>
          <p:sp>
            <p:nvSpPr>
              <p:cNvPr id="31758" name="Rectangle 7"/>
              <p:cNvSpPr>
                <a:spLocks noChangeArrowheads="1"/>
              </p:cNvSpPr>
              <p:nvPr/>
            </p:nvSpPr>
            <p:spPr bwMode="auto">
              <a:xfrm>
                <a:off x="1488" y="1344"/>
                <a:ext cx="288" cy="288"/>
              </a:xfrm>
              <a:prstGeom prst="rect">
                <a:avLst/>
              </a:prstGeom>
              <a:solidFill>
                <a:schemeClr val="tx2">
                  <a:lumMod val="40000"/>
                  <a:lumOff val="60000"/>
                </a:schemeClr>
              </a:solidFill>
              <a:ln w="22225">
                <a:solidFill>
                  <a:schemeClr val="tx1"/>
                </a:solidFill>
                <a:miter lim="800000"/>
                <a:headEnd/>
                <a:tailEnd/>
              </a:ln>
            </p:spPr>
            <p:txBody>
              <a:bodyPr wrap="none" anchor="ctr"/>
              <a:lstStyle/>
              <a:p>
                <a:pPr algn="ctr"/>
                <a:r>
                  <a:rPr lang="sk-SK" sz="2000">
                    <a:solidFill>
                      <a:schemeClr val="bg2"/>
                    </a:solidFill>
                    <a:effectLst/>
                  </a:rPr>
                  <a:t>0</a:t>
                </a:r>
              </a:p>
            </p:txBody>
          </p:sp>
          <p:sp>
            <p:nvSpPr>
              <p:cNvPr id="31759" name="Rectangle 8"/>
              <p:cNvSpPr>
                <a:spLocks noChangeArrowheads="1"/>
              </p:cNvSpPr>
              <p:nvPr/>
            </p:nvSpPr>
            <p:spPr bwMode="auto">
              <a:xfrm>
                <a:off x="1776" y="1344"/>
                <a:ext cx="288" cy="288"/>
              </a:xfrm>
              <a:prstGeom prst="rect">
                <a:avLst/>
              </a:prstGeom>
              <a:solidFill>
                <a:schemeClr val="tx2">
                  <a:lumMod val="40000"/>
                  <a:lumOff val="60000"/>
                </a:schemeClr>
              </a:solidFill>
              <a:ln w="22225">
                <a:solidFill>
                  <a:schemeClr val="tx1"/>
                </a:solidFill>
                <a:miter lim="800000"/>
                <a:headEnd/>
                <a:tailEnd/>
              </a:ln>
            </p:spPr>
            <p:txBody>
              <a:bodyPr wrap="none" anchor="ctr"/>
              <a:lstStyle/>
              <a:p>
                <a:pPr algn="ctr"/>
                <a:r>
                  <a:rPr lang="sk-SK" sz="2000">
                    <a:solidFill>
                      <a:schemeClr val="bg2"/>
                    </a:solidFill>
                    <a:effectLst/>
                  </a:rPr>
                  <a:t>1</a:t>
                </a:r>
              </a:p>
            </p:txBody>
          </p:sp>
          <p:sp>
            <p:nvSpPr>
              <p:cNvPr id="31760" name="Rectangle 15"/>
              <p:cNvSpPr>
                <a:spLocks noChangeArrowheads="1"/>
              </p:cNvSpPr>
              <p:nvPr/>
            </p:nvSpPr>
            <p:spPr bwMode="auto">
              <a:xfrm>
                <a:off x="1200" y="1344"/>
                <a:ext cx="288" cy="288"/>
              </a:xfrm>
              <a:prstGeom prst="rect">
                <a:avLst/>
              </a:prstGeom>
              <a:solidFill>
                <a:schemeClr val="tx2">
                  <a:lumMod val="40000"/>
                  <a:lumOff val="60000"/>
                </a:schemeClr>
              </a:solidFill>
              <a:ln w="22225">
                <a:solidFill>
                  <a:schemeClr val="tx1"/>
                </a:solidFill>
                <a:miter lim="800000"/>
                <a:headEnd/>
                <a:tailEnd/>
              </a:ln>
            </p:spPr>
            <p:txBody>
              <a:bodyPr wrap="none" anchor="ctr"/>
              <a:lstStyle/>
              <a:p>
                <a:pPr algn="ctr"/>
                <a:r>
                  <a:rPr lang="sk-SK" sz="2000">
                    <a:solidFill>
                      <a:schemeClr val="bg2"/>
                    </a:solidFill>
                    <a:effectLst/>
                  </a:rPr>
                  <a:t>0</a:t>
                </a:r>
              </a:p>
            </p:txBody>
          </p:sp>
        </p:grpSp>
        <p:sp>
          <p:nvSpPr>
            <p:cNvPr id="112697" name="Line 57"/>
            <p:cNvSpPr>
              <a:spLocks noChangeShapeType="1"/>
            </p:cNvSpPr>
            <p:nvPr/>
          </p:nvSpPr>
          <p:spPr bwMode="auto">
            <a:xfrm flipH="1">
              <a:off x="1872" y="912"/>
              <a:ext cx="576" cy="0"/>
            </a:xfrm>
            <a:prstGeom prst="line">
              <a:avLst/>
            </a:prstGeom>
            <a:noFill/>
            <a:ln w="22225">
              <a:solidFill>
                <a:schemeClr val="tx1"/>
              </a:solidFill>
              <a:round/>
              <a:headEnd/>
              <a:tailEnd type="triangle" w="med" len="med"/>
            </a:ln>
            <a:effectLst/>
          </p:spPr>
          <p:txBody>
            <a:bodyPr wrap="none"/>
            <a:lstStyle/>
            <a:p>
              <a:pPr>
                <a:defRPr/>
              </a:pPr>
              <a:endParaRPr lang="sk-SK"/>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6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6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nimBg="1" autoUpdateAnimBg="0"/>
      <p:bldP spid="112690" grpId="0" animBg="1" autoUpdateAnimBg="0"/>
      <p:bldP spid="112691"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Obrázok 4" descr="He_uses_Java.jpg"/>
          <p:cNvPicPr>
            <a:picLocks noChangeAspect="1"/>
          </p:cNvPicPr>
          <p:nvPr/>
        </p:nvPicPr>
        <p:blipFill>
          <a:blip r:embed="rId2" cstate="print"/>
          <a:stretch>
            <a:fillRect/>
          </a:stretch>
        </p:blipFill>
        <p:spPr>
          <a:xfrm>
            <a:off x="2051720" y="980728"/>
            <a:ext cx="5527114" cy="4936242"/>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1187624" y="476672"/>
            <a:ext cx="7704856" cy="2492990"/>
          </a:xfrm>
          <a:prstGeom prst="rect">
            <a:avLst/>
          </a:prstGeom>
          <a:noFill/>
          <a:ln w="19050">
            <a:noFill/>
            <a:miter lim="800000"/>
            <a:headEnd/>
            <a:tailEnd/>
          </a:ln>
          <a:effectLst/>
        </p:spPr>
        <p:txBody>
          <a:bodyPr wrap="square">
            <a:spAutoFit/>
          </a:bodyPr>
          <a:lstStyle/>
          <a:p>
            <a:pPr>
              <a:spcBef>
                <a:spcPct val="50000"/>
              </a:spcBef>
              <a:defRPr/>
            </a:pPr>
            <a:r>
              <a:rPr lang="sk-SK" dirty="0" smtClean="0">
                <a:effectLst>
                  <a:outerShdw blurRad="38100" dist="38100" dir="2700000" algn="tl">
                    <a:srgbClr val="000000"/>
                  </a:outerShdw>
                </a:effectLst>
              </a:rPr>
              <a:t>Keď sa skok vykoná prvý krát, cieľová adresa sa zapíše do zoznamu cieľových adries skokových inštrukcií (</a:t>
            </a:r>
            <a:r>
              <a:rPr lang="sk-SK" dirty="0" err="1" smtClean="0">
                <a:effectLst>
                  <a:outerShdw blurRad="38100" dist="38100" dir="2700000" algn="tl">
                    <a:srgbClr val="000000"/>
                  </a:outerShdw>
                </a:effectLst>
              </a:rPr>
              <a:t>Branch</a:t>
            </a:r>
            <a:r>
              <a:rPr lang="sk-SK" dirty="0" smtClean="0">
                <a:effectLst>
                  <a:outerShdw blurRad="38100" dist="38100" dir="2700000" algn="tl">
                    <a:srgbClr val="000000"/>
                  </a:outerShdw>
                </a:effectLst>
              </a:rPr>
              <a:t> </a:t>
            </a:r>
            <a:r>
              <a:rPr lang="sk-SK" dirty="0" err="1" smtClean="0">
                <a:effectLst>
                  <a:outerShdw blurRad="38100" dist="38100" dir="2700000" algn="tl">
                    <a:srgbClr val="000000"/>
                  </a:outerShdw>
                </a:effectLst>
              </a:rPr>
              <a:t>Target</a:t>
            </a:r>
            <a:r>
              <a:rPr lang="sk-SK" dirty="0" smtClean="0">
                <a:effectLst>
                  <a:outerShdw blurRad="38100" dist="38100" dir="2700000" algn="tl">
                    <a:srgbClr val="000000"/>
                  </a:outerShdw>
                </a:effectLst>
              </a:rPr>
              <a:t> </a:t>
            </a:r>
            <a:r>
              <a:rPr lang="sk-SK" dirty="0" err="1" smtClean="0">
                <a:effectLst>
                  <a:outerShdw blurRad="38100" dist="38100" dir="2700000" algn="tl">
                    <a:srgbClr val="000000"/>
                  </a:outerShdw>
                </a:effectLst>
              </a:rPr>
              <a:t>Buffer</a:t>
            </a:r>
            <a:r>
              <a:rPr lang="sk-SK" dirty="0" smtClean="0">
                <a:effectLst>
                  <a:outerShdw blurRad="38100" dist="38100" dir="2700000" algn="tl">
                    <a:srgbClr val="000000"/>
                  </a:outerShdw>
                </a:effectLst>
              </a:rPr>
              <a:t> – BTB). </a:t>
            </a:r>
          </a:p>
          <a:p>
            <a:pPr>
              <a:spcBef>
                <a:spcPct val="50000"/>
              </a:spcBef>
              <a:defRPr/>
            </a:pPr>
            <a:r>
              <a:rPr lang="sk-SK" dirty="0" smtClean="0">
                <a:effectLst>
                  <a:outerShdw blurRad="38100" dist="38100" dir="2700000" algn="tl">
                    <a:srgbClr val="000000"/>
                  </a:outerShdw>
                </a:effectLst>
              </a:rPr>
              <a:t>Ak </a:t>
            </a:r>
            <a:r>
              <a:rPr lang="sk-SK" dirty="0">
                <a:effectLst>
                  <a:outerShdw blurRad="38100" dist="38100" dir="2700000" algn="tl">
                    <a:srgbClr val="000000"/>
                  </a:outerShdw>
                </a:effectLst>
              </a:rPr>
              <a:t>je predpoveď „skočí“, potom sa cieľová adresa prečíta </a:t>
            </a:r>
            <a:r>
              <a:rPr lang="sk-SK" dirty="0" smtClean="0">
                <a:effectLst>
                  <a:outerShdw blurRad="38100" dist="38100" dir="2700000" algn="tl">
                    <a:srgbClr val="000000"/>
                  </a:outerShdw>
                </a:effectLst>
              </a:rPr>
              <a:t>z BTB a nemusí </a:t>
            </a:r>
            <a:r>
              <a:rPr lang="sk-SK" dirty="0">
                <a:effectLst>
                  <a:outerShdw blurRad="38100" dist="38100" dir="2700000" algn="tl">
                    <a:srgbClr val="000000"/>
                  </a:outerShdw>
                </a:effectLst>
              </a:rPr>
              <a:t>sa čakať na </a:t>
            </a:r>
            <a:r>
              <a:rPr lang="sk-SK" dirty="0" smtClean="0">
                <a:effectLst>
                  <a:outerShdw blurRad="38100" dist="38100" dir="2700000" algn="tl">
                    <a:srgbClr val="000000"/>
                  </a:outerShdw>
                </a:effectLst>
              </a:rPr>
              <a:t>dekódovanie danej inštrukcie skoku.</a:t>
            </a:r>
            <a:endParaRPr lang="sk-SK" dirty="0">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15616" y="332656"/>
            <a:ext cx="7772400" cy="792088"/>
          </a:xfrm>
        </p:spPr>
        <p:txBody>
          <a:bodyPr/>
          <a:lstStyle/>
          <a:p>
            <a:pPr eaLnBrk="1" hangingPunct="1"/>
            <a:r>
              <a:rPr lang="sk-SK" sz="2400" dirty="0" smtClean="0">
                <a:solidFill>
                  <a:schemeClr val="tx2">
                    <a:lumMod val="40000"/>
                    <a:lumOff val="60000"/>
                  </a:schemeClr>
                </a:solidFill>
              </a:rPr>
              <a:t>Statická predikcia</a:t>
            </a:r>
          </a:p>
        </p:txBody>
      </p:sp>
      <p:sp>
        <p:nvSpPr>
          <p:cNvPr id="113667" name="Text Box 3"/>
          <p:cNvSpPr txBox="1">
            <a:spLocks noChangeArrowheads="1"/>
          </p:cNvSpPr>
          <p:nvPr/>
        </p:nvSpPr>
        <p:spPr bwMode="auto">
          <a:xfrm>
            <a:off x="1187624" y="1052736"/>
            <a:ext cx="7620000" cy="4154984"/>
          </a:xfrm>
          <a:prstGeom prst="rect">
            <a:avLst/>
          </a:prstGeom>
          <a:noFill/>
          <a:ln w="9525">
            <a:noFill/>
            <a:miter lim="800000"/>
            <a:headEnd/>
            <a:tailEnd/>
          </a:ln>
          <a:effectLst/>
        </p:spPr>
        <p:txBody>
          <a:bodyPr>
            <a:spAutoFit/>
          </a:bodyPr>
          <a:lstStyle/>
          <a:p>
            <a:pPr>
              <a:spcBef>
                <a:spcPct val="50000"/>
              </a:spcBef>
              <a:buFontTx/>
              <a:buChar char="-"/>
              <a:defRPr/>
            </a:pPr>
            <a:r>
              <a:rPr lang="sk-SK" dirty="0">
                <a:effectLst>
                  <a:outerShdw blurRad="38100" dist="38100" dir="2700000" algn="tl">
                    <a:srgbClr val="000000"/>
                  </a:outerShdw>
                </a:effectLst>
              </a:rPr>
              <a:t> neberie do úvahy históriu vykonávania kódu</a:t>
            </a:r>
          </a:p>
          <a:p>
            <a:pPr>
              <a:spcBef>
                <a:spcPct val="50000"/>
              </a:spcBef>
              <a:buFontTx/>
              <a:buChar char="-"/>
              <a:defRPr/>
            </a:pPr>
            <a:r>
              <a:rPr lang="sk-SK" dirty="0">
                <a:effectLst>
                  <a:outerShdw blurRad="38100" dist="38100" dir="2700000" algn="tl">
                    <a:srgbClr val="000000"/>
                  </a:outerShdw>
                </a:effectLst>
              </a:rPr>
              <a:t> použije sa v prípade, že podmienený skok sa doteraz nevyskytol (nemá položku v </a:t>
            </a:r>
            <a:r>
              <a:rPr lang="sk-SK" dirty="0" smtClean="0">
                <a:effectLst>
                  <a:outerShdw blurRad="38100" dist="38100" dir="2700000" algn="tl">
                    <a:srgbClr val="000000"/>
                  </a:outerShdw>
                </a:effectLst>
              </a:rPr>
              <a:t>tabuľke histórie skokov).</a:t>
            </a:r>
            <a:endParaRPr lang="sk-SK" dirty="0">
              <a:effectLst>
                <a:outerShdw blurRad="38100" dist="38100" dir="2700000" algn="tl">
                  <a:srgbClr val="000000"/>
                </a:outerShdw>
              </a:effectLst>
            </a:endParaRPr>
          </a:p>
          <a:p>
            <a:pPr>
              <a:spcBef>
                <a:spcPct val="50000"/>
              </a:spcBef>
              <a:defRPr/>
            </a:pPr>
            <a:r>
              <a:rPr lang="sk-SK" dirty="0">
                <a:effectLst>
                  <a:outerShdw blurRad="38100" dist="38100" dir="2700000" algn="tl">
                    <a:srgbClr val="000000"/>
                  </a:outerShdw>
                </a:effectLst>
              </a:rPr>
              <a:t>Vychádza zo štatistických odhadov chovania typických vetviacich inštrukcií, ako je test na ukončenie cyklu, ktorý sa obvykle nachádza na konci cyklu. Oveľa pravdepodobnejšie je nové pokračovanie cyklu návratom na jeho začiatok, než výstup z cyklu. Preto sa predpokladá, že</a:t>
            </a:r>
            <a:r>
              <a:rPr lang="sk-SK" dirty="0">
                <a:solidFill>
                  <a:srgbClr val="FFF9C9"/>
                </a:solidFill>
                <a:effectLst>
                  <a:outerShdw blurRad="38100" dist="38100" dir="2700000" algn="tl">
                    <a:srgbClr val="000000"/>
                  </a:outerShdw>
                </a:effectLst>
              </a:rPr>
              <a:t> </a:t>
            </a:r>
            <a:r>
              <a:rPr lang="sk-SK" u="sng" dirty="0">
                <a:effectLst>
                  <a:outerShdw blurRad="38100" dist="38100" dir="2700000" algn="tl">
                    <a:srgbClr val="000000"/>
                  </a:outerShdw>
                </a:effectLst>
              </a:rPr>
              <a:t>skok dozadu sa vykoná a skok dopredu sa nevykoná</a:t>
            </a:r>
            <a:r>
              <a:rPr lang="sk-SK" dirty="0">
                <a:solidFill>
                  <a:srgbClr val="FFF9C9"/>
                </a:solidFill>
                <a:effectLst>
                  <a:outerShdw blurRad="38100" dist="38100" dir="2700000" algn="tl">
                    <a:srgbClr val="000000"/>
                  </a:outerShdw>
                </a:effectLst>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37" name="Text Box 25"/>
          <p:cNvSpPr txBox="1">
            <a:spLocks noChangeArrowheads="1"/>
          </p:cNvSpPr>
          <p:nvPr/>
        </p:nvSpPr>
        <p:spPr bwMode="auto">
          <a:xfrm>
            <a:off x="3200400" y="2286000"/>
            <a:ext cx="2971800" cy="457200"/>
          </a:xfrm>
          <a:prstGeom prst="rect">
            <a:avLst/>
          </a:prstGeom>
          <a:noFill/>
          <a:ln w="9525">
            <a:noFill/>
            <a:miter lim="800000"/>
            <a:headEnd/>
            <a:tailEnd/>
          </a:ln>
          <a:effectLst/>
        </p:spPr>
        <p:txBody>
          <a:bodyPr>
            <a:spAutoFit/>
          </a:bodyPr>
          <a:lstStyle/>
          <a:p>
            <a:pPr>
              <a:spcBef>
                <a:spcPct val="50000"/>
              </a:spcBef>
              <a:defRPr/>
            </a:pPr>
            <a:r>
              <a:rPr lang="sk-SK" b="1">
                <a:effectLst>
                  <a:outerShdw blurRad="38100" dist="38100" dir="2700000" algn="tl">
                    <a:srgbClr val="000000"/>
                  </a:outerShdw>
                </a:effectLst>
                <a:latin typeface="Courier New" pitchFamily="49" charset="0"/>
              </a:rPr>
              <a:t>C606000000</a:t>
            </a:r>
          </a:p>
        </p:txBody>
      </p:sp>
      <p:sp>
        <p:nvSpPr>
          <p:cNvPr id="5123" name="Rectangle 11"/>
          <p:cNvSpPr>
            <a:spLocks noGrp="1" noChangeArrowheads="1"/>
          </p:cNvSpPr>
          <p:nvPr>
            <p:ph type="title"/>
          </p:nvPr>
        </p:nvSpPr>
        <p:spPr/>
        <p:txBody>
          <a:bodyPr/>
          <a:lstStyle/>
          <a:p>
            <a:pPr eaLnBrk="1" hangingPunct="1"/>
            <a:r>
              <a:rPr lang="sk-SK" sz="3200" dirty="0" smtClean="0">
                <a:solidFill>
                  <a:schemeClr val="tx2">
                    <a:lumMod val="40000"/>
                    <a:lumOff val="60000"/>
                  </a:schemeClr>
                </a:solidFill>
              </a:rPr>
              <a:t>Čo je jazyk symbolických adries?</a:t>
            </a:r>
            <a:endParaRPr lang="cs-CZ" sz="3200" dirty="0" smtClean="0">
              <a:solidFill>
                <a:schemeClr val="tx2">
                  <a:lumMod val="40000"/>
                  <a:lumOff val="60000"/>
                </a:schemeClr>
              </a:solidFill>
            </a:endParaRPr>
          </a:p>
        </p:txBody>
      </p:sp>
      <p:sp>
        <p:nvSpPr>
          <p:cNvPr id="38924" name="Rectangle 12"/>
          <p:cNvSpPr>
            <a:spLocks noGrp="1" noChangeArrowheads="1"/>
          </p:cNvSpPr>
          <p:nvPr>
            <p:ph type="body" idx="1"/>
          </p:nvPr>
        </p:nvSpPr>
        <p:spPr>
          <a:xfrm>
            <a:off x="1143000" y="1524000"/>
            <a:ext cx="7772400" cy="1143000"/>
          </a:xfrm>
        </p:spPr>
        <p:txBody>
          <a:bodyPr/>
          <a:lstStyle/>
          <a:p>
            <a:pPr eaLnBrk="1" hangingPunct="1">
              <a:lnSpc>
                <a:spcPct val="90000"/>
              </a:lnSpc>
              <a:defRPr/>
            </a:pPr>
            <a:r>
              <a:rPr lang="sk-SK" sz="2400" dirty="0" smtClean="0">
                <a:solidFill>
                  <a:srgbClr val="FFFFFF"/>
                </a:solidFill>
              </a:rPr>
              <a:t>Programovací jazyk na úrovni strojového kódu</a:t>
            </a:r>
          </a:p>
          <a:p>
            <a:pPr eaLnBrk="1" hangingPunct="1">
              <a:lnSpc>
                <a:spcPct val="90000"/>
              </a:lnSpc>
              <a:buFont typeface="Wingdings" pitchFamily="2" charset="2"/>
              <a:buNone/>
              <a:defRPr/>
            </a:pPr>
            <a:endParaRPr lang="sk-SK" sz="2400" dirty="0" smtClean="0">
              <a:solidFill>
                <a:srgbClr val="FFFFFF"/>
              </a:solidFill>
            </a:endParaRPr>
          </a:p>
          <a:p>
            <a:pPr eaLnBrk="1" hangingPunct="1">
              <a:lnSpc>
                <a:spcPct val="90000"/>
              </a:lnSpc>
              <a:buFont typeface="Wingdings" pitchFamily="2" charset="2"/>
              <a:buNone/>
              <a:defRPr/>
            </a:pPr>
            <a:r>
              <a:rPr lang="sk-SK" sz="2400" dirty="0" smtClean="0">
                <a:solidFill>
                  <a:srgbClr val="FFFFFF"/>
                </a:solidFill>
              </a:rPr>
              <a:t>Strojový kód:</a:t>
            </a:r>
            <a:endParaRPr lang="sk-SK" sz="2400" b="1" dirty="0" smtClean="0">
              <a:solidFill>
                <a:srgbClr val="FFFFFF"/>
              </a:solidFill>
              <a:latin typeface="Courier New" pitchFamily="49" charset="0"/>
            </a:endParaRPr>
          </a:p>
        </p:txBody>
      </p:sp>
      <p:grpSp>
        <p:nvGrpSpPr>
          <p:cNvPr id="2" name="Group 28"/>
          <p:cNvGrpSpPr>
            <a:grpSpLocks/>
          </p:cNvGrpSpPr>
          <p:nvPr/>
        </p:nvGrpSpPr>
        <p:grpSpPr bwMode="auto">
          <a:xfrm>
            <a:off x="1295400" y="3048000"/>
            <a:ext cx="2514600" cy="2495550"/>
            <a:chOff x="816" y="1440"/>
            <a:chExt cx="1584" cy="1572"/>
          </a:xfrm>
        </p:grpSpPr>
        <p:sp>
          <p:nvSpPr>
            <p:cNvPr id="5129" name="AutoShape 20"/>
            <p:cNvSpPr>
              <a:spLocks noChangeArrowheads="1"/>
            </p:cNvSpPr>
            <p:nvPr/>
          </p:nvSpPr>
          <p:spPr bwMode="auto">
            <a:xfrm>
              <a:off x="2064" y="1440"/>
              <a:ext cx="288" cy="240"/>
            </a:xfrm>
            <a:prstGeom prst="wedgeRoundRectCallout">
              <a:avLst>
                <a:gd name="adj1" fmla="val -161458"/>
                <a:gd name="adj2" fmla="val 332500"/>
                <a:gd name="adj3" fmla="val 16667"/>
              </a:avLst>
            </a:prstGeom>
            <a:solidFill>
              <a:srgbClr val="FFFF99"/>
            </a:solidFill>
            <a:ln w="9525">
              <a:solidFill>
                <a:schemeClr val="tx1"/>
              </a:solidFill>
              <a:miter lim="800000"/>
              <a:headEnd/>
              <a:tailEnd/>
            </a:ln>
          </p:spPr>
          <p:txBody>
            <a:bodyPr lIns="0" tIns="0" rIns="0" bIns="0"/>
            <a:lstStyle/>
            <a:p>
              <a:pPr algn="ctr"/>
              <a:r>
                <a:rPr lang="sk-SK" b="1">
                  <a:solidFill>
                    <a:schemeClr val="bg2"/>
                  </a:solidFill>
                  <a:effectLst/>
                  <a:latin typeface="Courier New" pitchFamily="49" charset="0"/>
                </a:rPr>
                <a:t>C6</a:t>
              </a:r>
            </a:p>
          </p:txBody>
        </p:sp>
        <p:sp>
          <p:nvSpPr>
            <p:cNvPr id="38933" name="Text Box 21"/>
            <p:cNvSpPr txBox="1">
              <a:spLocks noChangeArrowheads="1"/>
            </p:cNvSpPr>
            <p:nvPr/>
          </p:nvSpPr>
          <p:spPr bwMode="auto">
            <a:xfrm>
              <a:off x="816" y="2448"/>
              <a:ext cx="1584" cy="564"/>
            </a:xfrm>
            <a:prstGeom prst="rect">
              <a:avLst/>
            </a:prstGeom>
            <a:noFill/>
            <a:ln w="9525">
              <a:noFill/>
              <a:miter lim="800000"/>
              <a:headEnd/>
              <a:tailEnd/>
            </a:ln>
            <a:effectLst/>
          </p:spPr>
          <p:txBody>
            <a:bodyPr>
              <a:spAutoFit/>
            </a:bodyPr>
            <a:lstStyle/>
            <a:p>
              <a:pPr>
                <a:spcBef>
                  <a:spcPct val="50000"/>
                </a:spcBef>
                <a:defRPr/>
              </a:pPr>
              <a:r>
                <a:rPr lang="sk-SK">
                  <a:solidFill>
                    <a:srgbClr val="FFFFFF"/>
                  </a:solidFill>
                  <a:effectLst>
                    <a:outerShdw blurRad="38100" dist="38100" dir="2700000" algn="tl">
                      <a:srgbClr val="000000"/>
                    </a:outerShdw>
                  </a:effectLst>
                </a:rPr>
                <a:t>operačný kód – </a:t>
              </a:r>
            </a:p>
            <a:p>
              <a:pPr>
                <a:spcBef>
                  <a:spcPct val="20000"/>
                </a:spcBef>
                <a:defRPr/>
              </a:pPr>
              <a:r>
                <a:rPr lang="sk-SK">
                  <a:solidFill>
                    <a:srgbClr val="FFFFFF"/>
                  </a:solidFill>
                  <a:effectLst>
                    <a:outerShdw blurRad="38100" dist="38100" dir="2700000" algn="tl">
                      <a:srgbClr val="000000"/>
                    </a:outerShdw>
                  </a:effectLst>
                </a:rPr>
                <a:t>čo sa má robiť</a:t>
              </a:r>
            </a:p>
          </p:txBody>
        </p:sp>
      </p:grpSp>
      <p:grpSp>
        <p:nvGrpSpPr>
          <p:cNvPr id="3" name="Group 30"/>
          <p:cNvGrpSpPr>
            <a:grpSpLocks/>
          </p:cNvGrpSpPr>
          <p:nvPr/>
        </p:nvGrpSpPr>
        <p:grpSpPr bwMode="auto">
          <a:xfrm>
            <a:off x="3810000" y="3048000"/>
            <a:ext cx="4876800" cy="2860675"/>
            <a:chOff x="2352" y="1440"/>
            <a:chExt cx="3072" cy="1802"/>
          </a:xfrm>
        </p:grpSpPr>
        <p:sp>
          <p:nvSpPr>
            <p:cNvPr id="5127" name="AutoShape 23"/>
            <p:cNvSpPr>
              <a:spLocks noChangeArrowheads="1"/>
            </p:cNvSpPr>
            <p:nvPr/>
          </p:nvSpPr>
          <p:spPr bwMode="auto">
            <a:xfrm>
              <a:off x="2352" y="1440"/>
              <a:ext cx="1008" cy="240"/>
            </a:xfrm>
            <a:prstGeom prst="wedgeRoundRectCallout">
              <a:avLst>
                <a:gd name="adj1" fmla="val 61806"/>
                <a:gd name="adj2" fmla="val 356667"/>
                <a:gd name="adj3" fmla="val 16667"/>
              </a:avLst>
            </a:prstGeom>
            <a:solidFill>
              <a:srgbClr val="FFFF99"/>
            </a:solidFill>
            <a:ln w="9525">
              <a:solidFill>
                <a:schemeClr val="tx1"/>
              </a:solidFill>
              <a:miter lim="800000"/>
              <a:headEnd/>
              <a:tailEnd/>
            </a:ln>
          </p:spPr>
          <p:txBody>
            <a:bodyPr lIns="0" tIns="0" rIns="0" bIns="0"/>
            <a:lstStyle/>
            <a:p>
              <a:pPr algn="ctr"/>
              <a:r>
                <a:rPr lang="sk-SK" b="1" dirty="0">
                  <a:solidFill>
                    <a:schemeClr val="bg2"/>
                  </a:solidFill>
                  <a:effectLst/>
                  <a:latin typeface="Courier New" pitchFamily="49" charset="0"/>
                </a:rPr>
                <a:t>06000000</a:t>
              </a:r>
            </a:p>
          </p:txBody>
        </p:sp>
        <p:sp>
          <p:nvSpPr>
            <p:cNvPr id="38936" name="Text Box 24"/>
            <p:cNvSpPr txBox="1">
              <a:spLocks noChangeArrowheads="1"/>
            </p:cNvSpPr>
            <p:nvPr/>
          </p:nvSpPr>
          <p:spPr bwMode="auto">
            <a:xfrm>
              <a:off x="2880" y="2448"/>
              <a:ext cx="2544" cy="794"/>
            </a:xfrm>
            <a:prstGeom prst="rect">
              <a:avLst/>
            </a:prstGeom>
            <a:noFill/>
            <a:ln w="9525">
              <a:noFill/>
              <a:miter lim="800000"/>
              <a:headEnd/>
              <a:tailEnd/>
            </a:ln>
            <a:effectLst/>
          </p:spPr>
          <p:txBody>
            <a:bodyPr>
              <a:spAutoFit/>
            </a:bodyPr>
            <a:lstStyle/>
            <a:p>
              <a:pPr>
                <a:spcBef>
                  <a:spcPct val="50000"/>
                </a:spcBef>
                <a:defRPr/>
              </a:pPr>
              <a:r>
                <a:rPr lang="en-US">
                  <a:solidFill>
                    <a:srgbClr val="FFFFFF"/>
                  </a:solidFill>
                  <a:effectLst>
                    <a:outerShdw blurRad="38100" dist="38100" dir="2700000" algn="tl">
                      <a:srgbClr val="000000"/>
                    </a:outerShdw>
                  </a:effectLst>
                </a:rPr>
                <a:t>adresa</a:t>
              </a:r>
              <a:r>
                <a:rPr lang="sk-SK">
                  <a:solidFill>
                    <a:srgbClr val="FFFFFF"/>
                  </a:solidFill>
                  <a:effectLst>
                    <a:outerShdw blurRad="38100" dist="38100" dir="2700000" algn="tl">
                      <a:srgbClr val="000000"/>
                    </a:outerShdw>
                  </a:effectLst>
                </a:rPr>
                <a:t> operandu (operandov) –</a:t>
              </a:r>
            </a:p>
            <a:p>
              <a:pPr>
                <a:spcBef>
                  <a:spcPct val="20000"/>
                </a:spcBef>
                <a:defRPr/>
              </a:pPr>
              <a:r>
                <a:rPr lang="sk-SK">
                  <a:solidFill>
                    <a:srgbClr val="FFFFFF"/>
                  </a:solidFill>
                  <a:effectLst>
                    <a:outerShdw blurRad="38100" dist="38100" dir="2700000" algn="tl">
                      <a:srgbClr val="000000"/>
                    </a:outerShdw>
                  </a:effectLst>
                </a:rPr>
                <a:t>s čím sa má robiť</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9" name="AutoShape 11"/>
          <p:cNvSpPr>
            <a:spLocks noChangeArrowheads="1"/>
          </p:cNvSpPr>
          <p:nvPr/>
        </p:nvSpPr>
        <p:spPr bwMode="auto">
          <a:xfrm>
            <a:off x="6096000" y="2995464"/>
            <a:ext cx="685800" cy="719138"/>
          </a:xfrm>
          <a:prstGeom prst="wedgeRoundRectCallout">
            <a:avLst>
              <a:gd name="adj1" fmla="val -164120"/>
              <a:gd name="adj2" fmla="val -145583"/>
              <a:gd name="adj3" fmla="val 16667"/>
            </a:avLst>
          </a:prstGeom>
          <a:noFill/>
          <a:ln w="9525">
            <a:solidFill>
              <a:schemeClr val="tx1"/>
            </a:solidFill>
            <a:miter lim="800000"/>
            <a:headEnd/>
            <a:tailEnd/>
          </a:ln>
        </p:spPr>
        <p:txBody>
          <a:bodyPr/>
          <a:lstStyle/>
          <a:p>
            <a:pPr algn="ctr"/>
            <a:endParaRPr lang="sk-SK">
              <a:effectLst/>
              <a:latin typeface="Times New Roman" charset="0"/>
            </a:endParaRPr>
          </a:p>
        </p:txBody>
      </p:sp>
      <p:sp>
        <p:nvSpPr>
          <p:cNvPr id="89090" name="Rectangle 2"/>
          <p:cNvSpPr>
            <a:spLocks noChangeArrowheads="1"/>
          </p:cNvSpPr>
          <p:nvPr/>
        </p:nvSpPr>
        <p:spPr bwMode="auto">
          <a:xfrm>
            <a:off x="2699792" y="404664"/>
            <a:ext cx="2376264" cy="424732"/>
          </a:xfrm>
          <a:prstGeom prst="rect">
            <a:avLst/>
          </a:prstGeom>
          <a:noFill/>
          <a:ln w="9525">
            <a:noFill/>
            <a:miter lim="800000"/>
            <a:headEnd/>
            <a:tailEnd/>
          </a:ln>
          <a:effectLst/>
        </p:spPr>
        <p:txBody>
          <a:bodyPr wrap="square">
            <a:spAutoFit/>
          </a:bodyPr>
          <a:lstStyle/>
          <a:p>
            <a:pPr marL="342900" indent="-342900">
              <a:lnSpc>
                <a:spcPct val="90000"/>
              </a:lnSpc>
              <a:spcBef>
                <a:spcPct val="20000"/>
              </a:spcBef>
              <a:buClr>
                <a:schemeClr val="tx2"/>
              </a:buClr>
              <a:buSzPct val="75000"/>
              <a:buFont typeface="Wingdings" pitchFamily="2" charset="2"/>
              <a:buNone/>
              <a:defRPr/>
            </a:pPr>
            <a:r>
              <a:rPr lang="sk-SK" dirty="0" smtClean="0">
                <a:solidFill>
                  <a:srgbClr val="FFFFFF"/>
                </a:solidFill>
                <a:effectLst>
                  <a:outerShdw blurRad="38100" dist="38100" dir="2700000" algn="tl">
                    <a:srgbClr val="000000"/>
                  </a:outerShdw>
                </a:effectLst>
              </a:rPr>
              <a:t>Strojový </a:t>
            </a:r>
            <a:r>
              <a:rPr lang="sk-SK" dirty="0">
                <a:solidFill>
                  <a:srgbClr val="FFFFFF"/>
                </a:solidFill>
                <a:effectLst>
                  <a:outerShdw blurRad="38100" dist="38100" dir="2700000" algn="tl">
                    <a:srgbClr val="000000"/>
                  </a:outerShdw>
                </a:effectLst>
              </a:rPr>
              <a:t>kód:</a:t>
            </a:r>
            <a:endParaRPr lang="sk-SK" b="1" dirty="0">
              <a:solidFill>
                <a:srgbClr val="FFFFFF"/>
              </a:solidFill>
              <a:effectLst>
                <a:outerShdw blurRad="38100" dist="38100" dir="2700000" algn="tl">
                  <a:srgbClr val="000000"/>
                </a:outerShdw>
              </a:effectLst>
            </a:endParaRPr>
          </a:p>
        </p:txBody>
      </p:sp>
      <p:grpSp>
        <p:nvGrpSpPr>
          <p:cNvPr id="2" name="Group 26"/>
          <p:cNvGrpSpPr>
            <a:grpSpLocks/>
          </p:cNvGrpSpPr>
          <p:nvPr/>
        </p:nvGrpSpPr>
        <p:grpSpPr bwMode="auto">
          <a:xfrm>
            <a:off x="3810000" y="404664"/>
            <a:ext cx="2438400" cy="1965325"/>
            <a:chOff x="1920" y="240"/>
            <a:chExt cx="1536" cy="1238"/>
          </a:xfrm>
        </p:grpSpPr>
        <p:sp>
          <p:nvSpPr>
            <p:cNvPr id="6166" name="AutoShape 5"/>
            <p:cNvSpPr>
              <a:spLocks noChangeArrowheads="1"/>
            </p:cNvSpPr>
            <p:nvPr/>
          </p:nvSpPr>
          <p:spPr bwMode="auto">
            <a:xfrm>
              <a:off x="2976" y="240"/>
              <a:ext cx="288" cy="323"/>
            </a:xfrm>
            <a:prstGeom prst="wedgeRoundRectCallout">
              <a:avLst>
                <a:gd name="adj1" fmla="val -82986"/>
                <a:gd name="adj2" fmla="val 156810"/>
                <a:gd name="adj3" fmla="val 16667"/>
              </a:avLst>
            </a:prstGeom>
            <a:solidFill>
              <a:schemeClr val="tx2"/>
            </a:solidFill>
            <a:ln w="9525">
              <a:solidFill>
                <a:schemeClr val="tx1"/>
              </a:solidFill>
              <a:miter lim="800000"/>
              <a:headEnd/>
              <a:tailEnd/>
            </a:ln>
          </p:spPr>
          <p:txBody>
            <a:bodyPr lIns="0" tIns="0" rIns="0" bIns="0" anchor="ctr"/>
            <a:lstStyle/>
            <a:p>
              <a:pPr algn="ctr"/>
              <a:r>
                <a:rPr lang="sk-SK" b="1">
                  <a:solidFill>
                    <a:schemeClr val="bg2"/>
                  </a:solidFill>
                  <a:effectLst/>
                  <a:latin typeface="Courier New" pitchFamily="49" charset="0"/>
                </a:rPr>
                <a:t>C6</a:t>
              </a:r>
            </a:p>
          </p:txBody>
        </p:sp>
        <p:sp>
          <p:nvSpPr>
            <p:cNvPr id="89094" name="Text Box 6"/>
            <p:cNvSpPr txBox="1">
              <a:spLocks noChangeArrowheads="1"/>
            </p:cNvSpPr>
            <p:nvPr/>
          </p:nvSpPr>
          <p:spPr bwMode="auto">
            <a:xfrm>
              <a:off x="1920" y="960"/>
              <a:ext cx="1536" cy="518"/>
            </a:xfrm>
            <a:prstGeom prst="rect">
              <a:avLst/>
            </a:prstGeom>
            <a:noFill/>
            <a:ln w="9525">
              <a:noFill/>
              <a:miter lim="800000"/>
              <a:headEnd/>
              <a:tailEnd/>
            </a:ln>
            <a:effectLst/>
          </p:spPr>
          <p:txBody>
            <a:bodyPr>
              <a:spAutoFit/>
            </a:bodyPr>
            <a:lstStyle/>
            <a:p>
              <a:pPr>
                <a:spcBef>
                  <a:spcPct val="50000"/>
                </a:spcBef>
                <a:defRPr/>
              </a:pPr>
              <a:r>
                <a:rPr lang="sk-SK">
                  <a:solidFill>
                    <a:srgbClr val="FFFFFF"/>
                  </a:solidFill>
                  <a:effectLst>
                    <a:outerShdw blurRad="38100" dist="38100" dir="2700000" algn="tl">
                      <a:srgbClr val="000000"/>
                    </a:outerShdw>
                  </a:effectLst>
                </a:rPr>
                <a:t>ulož konštantu do pamäti</a:t>
              </a:r>
            </a:p>
          </p:txBody>
        </p:sp>
      </p:grpSp>
      <p:grpSp>
        <p:nvGrpSpPr>
          <p:cNvPr id="3" name="Group 27"/>
          <p:cNvGrpSpPr>
            <a:grpSpLocks/>
          </p:cNvGrpSpPr>
          <p:nvPr/>
        </p:nvGrpSpPr>
        <p:grpSpPr bwMode="auto">
          <a:xfrm>
            <a:off x="6096000" y="404664"/>
            <a:ext cx="1447800" cy="1676400"/>
            <a:chOff x="3360" y="240"/>
            <a:chExt cx="912" cy="1056"/>
          </a:xfrm>
        </p:grpSpPr>
        <p:sp>
          <p:nvSpPr>
            <p:cNvPr id="6164" name="AutoShape 4"/>
            <p:cNvSpPr>
              <a:spLocks noChangeArrowheads="1"/>
            </p:cNvSpPr>
            <p:nvPr/>
          </p:nvSpPr>
          <p:spPr bwMode="auto">
            <a:xfrm>
              <a:off x="3360" y="240"/>
              <a:ext cx="520" cy="323"/>
            </a:xfrm>
            <a:prstGeom prst="wedgeRoundRectCallout">
              <a:avLst>
                <a:gd name="adj1" fmla="val 7306"/>
                <a:gd name="adj2" fmla="val 167958"/>
                <a:gd name="adj3" fmla="val 16667"/>
              </a:avLst>
            </a:prstGeom>
            <a:solidFill>
              <a:schemeClr val="tx2"/>
            </a:solidFill>
            <a:ln w="9525">
              <a:solidFill>
                <a:schemeClr val="tx1"/>
              </a:solidFill>
              <a:miter lim="800000"/>
              <a:headEnd/>
              <a:tailEnd/>
            </a:ln>
          </p:spPr>
          <p:txBody>
            <a:bodyPr lIns="0" tIns="0" rIns="0" bIns="0" anchor="ctr"/>
            <a:lstStyle/>
            <a:p>
              <a:pPr algn="ctr"/>
              <a:r>
                <a:rPr lang="sk-SK" b="1" dirty="0">
                  <a:solidFill>
                    <a:schemeClr val="bg2"/>
                  </a:solidFill>
                  <a:effectLst/>
                  <a:latin typeface="Courier New" pitchFamily="49" charset="0"/>
                </a:rPr>
                <a:t>0600</a:t>
              </a:r>
            </a:p>
          </p:txBody>
        </p:sp>
        <p:sp>
          <p:nvSpPr>
            <p:cNvPr id="89095" name="Text Box 7"/>
            <p:cNvSpPr txBox="1">
              <a:spLocks noChangeArrowheads="1"/>
            </p:cNvSpPr>
            <p:nvPr/>
          </p:nvSpPr>
          <p:spPr bwMode="auto">
            <a:xfrm>
              <a:off x="3408" y="1008"/>
              <a:ext cx="864" cy="288"/>
            </a:xfrm>
            <a:prstGeom prst="rect">
              <a:avLst/>
            </a:prstGeom>
            <a:noFill/>
            <a:ln w="9525">
              <a:noFill/>
              <a:miter lim="800000"/>
              <a:headEnd/>
              <a:tailEnd/>
            </a:ln>
            <a:effectLst/>
          </p:spPr>
          <p:txBody>
            <a:bodyPr>
              <a:spAutoFit/>
            </a:bodyPr>
            <a:lstStyle/>
            <a:p>
              <a:pPr>
                <a:spcBef>
                  <a:spcPct val="50000"/>
                </a:spcBef>
                <a:defRPr/>
              </a:pPr>
              <a:r>
                <a:rPr lang="sk-SK">
                  <a:solidFill>
                    <a:srgbClr val="FFFFFF"/>
                  </a:solidFill>
                  <a:effectLst>
                    <a:outerShdw blurRad="38100" dist="38100" dir="2700000" algn="tl">
                      <a:srgbClr val="000000"/>
                    </a:outerShdw>
                  </a:effectLst>
                </a:rPr>
                <a:t>adresa</a:t>
              </a:r>
            </a:p>
          </p:txBody>
        </p:sp>
      </p:grpSp>
      <p:grpSp>
        <p:nvGrpSpPr>
          <p:cNvPr id="4" name="Group 28"/>
          <p:cNvGrpSpPr>
            <a:grpSpLocks/>
          </p:cNvGrpSpPr>
          <p:nvPr/>
        </p:nvGrpSpPr>
        <p:grpSpPr bwMode="auto">
          <a:xfrm>
            <a:off x="7010400" y="404664"/>
            <a:ext cx="2133600" cy="1676400"/>
            <a:chOff x="3936" y="240"/>
            <a:chExt cx="1344" cy="1056"/>
          </a:xfrm>
        </p:grpSpPr>
        <p:sp>
          <p:nvSpPr>
            <p:cNvPr id="6162" name="AutoShape 3"/>
            <p:cNvSpPr>
              <a:spLocks noChangeArrowheads="1"/>
            </p:cNvSpPr>
            <p:nvPr/>
          </p:nvSpPr>
          <p:spPr bwMode="auto">
            <a:xfrm>
              <a:off x="3936" y="240"/>
              <a:ext cx="528" cy="323"/>
            </a:xfrm>
            <a:prstGeom prst="wedgeRoundRectCallout">
              <a:avLst>
                <a:gd name="adj1" fmla="val 65532"/>
                <a:gd name="adj2" fmla="val 174148"/>
                <a:gd name="adj3" fmla="val 16667"/>
              </a:avLst>
            </a:prstGeom>
            <a:solidFill>
              <a:schemeClr val="tx2"/>
            </a:solidFill>
            <a:ln w="9525">
              <a:solidFill>
                <a:schemeClr val="tx1"/>
              </a:solidFill>
              <a:miter lim="800000"/>
              <a:headEnd/>
              <a:tailEnd/>
            </a:ln>
          </p:spPr>
          <p:txBody>
            <a:bodyPr lIns="0" tIns="0" rIns="0" bIns="0" anchor="ctr"/>
            <a:lstStyle/>
            <a:p>
              <a:pPr algn="ctr"/>
              <a:r>
                <a:rPr lang="sk-SK" b="1" dirty="0">
                  <a:solidFill>
                    <a:schemeClr val="bg2"/>
                  </a:solidFill>
                  <a:effectLst/>
                  <a:latin typeface="Courier New" pitchFamily="49" charset="0"/>
                </a:rPr>
                <a:t>0000</a:t>
              </a:r>
            </a:p>
          </p:txBody>
        </p:sp>
        <p:sp>
          <p:nvSpPr>
            <p:cNvPr id="89096" name="Text Box 8"/>
            <p:cNvSpPr txBox="1">
              <a:spLocks noChangeArrowheads="1"/>
            </p:cNvSpPr>
            <p:nvPr/>
          </p:nvSpPr>
          <p:spPr bwMode="auto">
            <a:xfrm>
              <a:off x="4272" y="1008"/>
              <a:ext cx="1008" cy="288"/>
            </a:xfrm>
            <a:prstGeom prst="rect">
              <a:avLst/>
            </a:prstGeom>
            <a:noFill/>
            <a:ln w="9525">
              <a:noFill/>
              <a:miter lim="800000"/>
              <a:headEnd/>
              <a:tailEnd/>
            </a:ln>
            <a:effectLst/>
          </p:spPr>
          <p:txBody>
            <a:bodyPr>
              <a:spAutoFit/>
            </a:bodyPr>
            <a:lstStyle/>
            <a:p>
              <a:pPr>
                <a:spcBef>
                  <a:spcPct val="50000"/>
                </a:spcBef>
                <a:defRPr/>
              </a:pPr>
              <a:r>
                <a:rPr lang="sk-SK">
                  <a:solidFill>
                    <a:srgbClr val="FFFFFF"/>
                  </a:solidFill>
                  <a:effectLst>
                    <a:outerShdw blurRad="38100" dist="38100" dir="2700000" algn="tl">
                      <a:srgbClr val="000000"/>
                    </a:outerShdw>
                  </a:effectLst>
                </a:rPr>
                <a:t>konštanta</a:t>
              </a:r>
            </a:p>
          </p:txBody>
        </p:sp>
      </p:grpSp>
      <p:sp>
        <p:nvSpPr>
          <p:cNvPr id="89097" name="Text Box 9"/>
          <p:cNvSpPr txBox="1">
            <a:spLocks noChangeArrowheads="1"/>
          </p:cNvSpPr>
          <p:nvPr/>
        </p:nvSpPr>
        <p:spPr bwMode="auto">
          <a:xfrm>
            <a:off x="1066800" y="3147864"/>
            <a:ext cx="7239000" cy="457200"/>
          </a:xfrm>
          <a:prstGeom prst="rect">
            <a:avLst/>
          </a:prstGeom>
          <a:noFill/>
          <a:ln w="9525">
            <a:noFill/>
            <a:miter lim="800000"/>
            <a:headEnd/>
            <a:tailEnd/>
          </a:ln>
          <a:effectLst/>
        </p:spPr>
        <p:txBody>
          <a:bodyPr>
            <a:spAutoFit/>
          </a:bodyPr>
          <a:lstStyle/>
          <a:p>
            <a:pPr>
              <a:spcBef>
                <a:spcPct val="50000"/>
              </a:spcBef>
              <a:defRPr/>
            </a:pPr>
            <a:r>
              <a:rPr lang="sk-SK" dirty="0">
                <a:solidFill>
                  <a:srgbClr val="FFFFFF"/>
                </a:solidFill>
                <a:effectLst>
                  <a:outerShdw blurRad="38100" dist="38100" dir="2700000" algn="tl">
                    <a:srgbClr val="000000"/>
                  </a:outerShdw>
                </a:effectLst>
              </a:rPr>
              <a:t>Príkaz v jazyku symbolických adries</a:t>
            </a:r>
            <a:r>
              <a:rPr lang="sk-SK" dirty="0">
                <a:solidFill>
                  <a:srgbClr val="FFF9C9"/>
                </a:solidFill>
                <a:effectLst>
                  <a:outerShdw blurRad="38100" dist="38100" dir="2700000" algn="tl">
                    <a:srgbClr val="000000"/>
                  </a:outerShdw>
                </a:effectLst>
              </a:rPr>
              <a:t>:</a:t>
            </a:r>
            <a:r>
              <a:rPr lang="sk-SK" dirty="0">
                <a:solidFill>
                  <a:srgbClr val="FFF9C9"/>
                </a:solidFill>
                <a:effectLst>
                  <a:outerShdw blurRad="38100" dist="38100" dir="2700000" algn="tl">
                    <a:srgbClr val="000000"/>
                  </a:outerShdw>
                </a:effectLst>
                <a:latin typeface="Times New Roman" charset="0"/>
              </a:rPr>
              <a:t> </a:t>
            </a:r>
            <a:r>
              <a:rPr lang="sk-SK" b="1" dirty="0" err="1">
                <a:solidFill>
                  <a:srgbClr val="FFFFFF"/>
                </a:solidFill>
                <a:effectLst>
                  <a:outerShdw blurRad="38100" dist="38100" dir="2700000" algn="tl">
                    <a:srgbClr val="000000"/>
                  </a:outerShdw>
                </a:effectLst>
                <a:latin typeface="Courier New" pitchFamily="49" charset="0"/>
              </a:rPr>
              <a:t>mov</a:t>
            </a:r>
            <a:r>
              <a:rPr lang="sk-SK" b="1" dirty="0">
                <a:solidFill>
                  <a:srgbClr val="FFFFFF"/>
                </a:solidFill>
                <a:effectLst>
                  <a:outerShdw blurRad="38100" dist="38100" dir="2700000" algn="tl">
                    <a:srgbClr val="000000"/>
                  </a:outerShdw>
                </a:effectLst>
                <a:latin typeface="Courier New" pitchFamily="49" charset="0"/>
              </a:rPr>
              <a:t> Pocet,0</a:t>
            </a:r>
            <a:endParaRPr lang="sk-SK" dirty="0">
              <a:solidFill>
                <a:srgbClr val="FFFFFF"/>
              </a:solidFill>
              <a:effectLst>
                <a:outerShdw blurRad="38100" dist="38100" dir="2700000" algn="tl">
                  <a:srgbClr val="000000"/>
                </a:outerShdw>
              </a:effectLst>
              <a:latin typeface="Times New Roman" charset="0"/>
            </a:endParaRPr>
          </a:p>
        </p:txBody>
      </p:sp>
      <p:sp>
        <p:nvSpPr>
          <p:cNvPr id="89100" name="AutoShape 12"/>
          <p:cNvSpPr>
            <a:spLocks noChangeArrowheads="1"/>
          </p:cNvSpPr>
          <p:nvPr/>
        </p:nvSpPr>
        <p:spPr bwMode="auto">
          <a:xfrm>
            <a:off x="6858000" y="2995464"/>
            <a:ext cx="990600" cy="719138"/>
          </a:xfrm>
          <a:prstGeom prst="wedgeRoundRectCallout">
            <a:avLst>
              <a:gd name="adj1" fmla="val -51921"/>
              <a:gd name="adj2" fmla="val -166333"/>
              <a:gd name="adj3" fmla="val 16667"/>
            </a:avLst>
          </a:prstGeom>
          <a:noFill/>
          <a:ln w="9525">
            <a:solidFill>
              <a:schemeClr val="tx1"/>
            </a:solidFill>
            <a:miter lim="800000"/>
            <a:headEnd/>
            <a:tailEnd/>
          </a:ln>
        </p:spPr>
        <p:txBody>
          <a:bodyPr/>
          <a:lstStyle/>
          <a:p>
            <a:pPr algn="ctr"/>
            <a:endParaRPr lang="sk-SK">
              <a:effectLst/>
              <a:latin typeface="Times New Roman" charset="0"/>
            </a:endParaRPr>
          </a:p>
        </p:txBody>
      </p:sp>
      <p:sp>
        <p:nvSpPr>
          <p:cNvPr id="89101" name="AutoShape 13"/>
          <p:cNvSpPr>
            <a:spLocks noChangeArrowheads="1"/>
          </p:cNvSpPr>
          <p:nvPr/>
        </p:nvSpPr>
        <p:spPr bwMode="auto">
          <a:xfrm>
            <a:off x="8001000" y="2995464"/>
            <a:ext cx="304800" cy="719138"/>
          </a:xfrm>
          <a:prstGeom prst="wedgeRoundRectCallout">
            <a:avLst>
              <a:gd name="adj1" fmla="val -2602"/>
              <a:gd name="adj2" fmla="val -168102"/>
              <a:gd name="adj3" fmla="val 16667"/>
            </a:avLst>
          </a:prstGeom>
          <a:noFill/>
          <a:ln w="9525">
            <a:solidFill>
              <a:schemeClr val="tx1"/>
            </a:solidFill>
            <a:miter lim="800000"/>
            <a:headEnd/>
            <a:tailEnd/>
          </a:ln>
        </p:spPr>
        <p:txBody>
          <a:bodyPr/>
          <a:lstStyle/>
          <a:p>
            <a:pPr algn="ctr"/>
            <a:endParaRPr lang="sk-SK">
              <a:effectLst/>
              <a:latin typeface="Times New Roman" charset="0"/>
            </a:endParaRPr>
          </a:p>
        </p:txBody>
      </p:sp>
      <p:grpSp>
        <p:nvGrpSpPr>
          <p:cNvPr id="22" name="Skupina 21"/>
          <p:cNvGrpSpPr/>
          <p:nvPr/>
        </p:nvGrpSpPr>
        <p:grpSpPr>
          <a:xfrm>
            <a:off x="1219200" y="4114800"/>
            <a:ext cx="7772400" cy="2573417"/>
            <a:chOff x="1219200" y="4114800"/>
            <a:chExt cx="7772400" cy="2573417"/>
          </a:xfrm>
        </p:grpSpPr>
        <p:sp>
          <p:nvSpPr>
            <p:cNvPr id="89098" name="Text Box 10"/>
            <p:cNvSpPr txBox="1">
              <a:spLocks noChangeArrowheads="1"/>
            </p:cNvSpPr>
            <p:nvPr/>
          </p:nvSpPr>
          <p:spPr bwMode="auto">
            <a:xfrm>
              <a:off x="6705600" y="4362450"/>
              <a:ext cx="2057400" cy="457200"/>
            </a:xfrm>
            <a:prstGeom prst="rect">
              <a:avLst/>
            </a:prstGeom>
            <a:noFill/>
            <a:ln w="9525">
              <a:noFill/>
              <a:miter lim="800000"/>
              <a:headEnd/>
              <a:tailEnd/>
            </a:ln>
            <a:effectLst/>
          </p:spPr>
          <p:txBody>
            <a:bodyPr>
              <a:spAutoFit/>
            </a:bodyPr>
            <a:lstStyle/>
            <a:p>
              <a:pPr>
                <a:spcBef>
                  <a:spcPct val="50000"/>
                </a:spcBef>
                <a:defRPr/>
              </a:pPr>
              <a:r>
                <a:rPr lang="sk-SK" b="1">
                  <a:solidFill>
                    <a:srgbClr val="FFFFFF"/>
                  </a:solidFill>
                  <a:effectLst>
                    <a:outerShdw blurRad="38100" dist="38100" dir="2700000" algn="tl">
                      <a:srgbClr val="000000"/>
                    </a:outerShdw>
                  </a:effectLst>
                  <a:latin typeface="Courier New" pitchFamily="49" charset="0"/>
                </a:rPr>
                <a:t>C606000000</a:t>
              </a:r>
            </a:p>
          </p:txBody>
        </p:sp>
        <p:sp>
          <p:nvSpPr>
            <p:cNvPr id="89103" name="Rectangle 15"/>
            <p:cNvSpPr>
              <a:spLocks noChangeArrowheads="1"/>
            </p:cNvSpPr>
            <p:nvPr/>
          </p:nvSpPr>
          <p:spPr bwMode="auto">
            <a:xfrm>
              <a:off x="1219200" y="4362450"/>
              <a:ext cx="2192338" cy="457200"/>
            </a:xfrm>
            <a:prstGeom prst="rect">
              <a:avLst/>
            </a:prstGeom>
            <a:noFill/>
            <a:ln w="9525">
              <a:noFill/>
              <a:miter lim="800000"/>
              <a:headEnd/>
              <a:tailEnd/>
            </a:ln>
            <a:effectLst/>
          </p:spPr>
          <p:txBody>
            <a:bodyPr wrap="none">
              <a:spAutoFit/>
            </a:bodyPr>
            <a:lstStyle/>
            <a:p>
              <a:pPr>
                <a:defRPr/>
              </a:pPr>
              <a:r>
                <a:rPr lang="sk-SK" b="1" dirty="0" err="1">
                  <a:solidFill>
                    <a:srgbClr val="FFFFFF"/>
                  </a:solidFill>
                  <a:effectLst>
                    <a:outerShdw blurRad="38100" dist="38100" dir="2700000" algn="tl">
                      <a:srgbClr val="000000"/>
                    </a:outerShdw>
                  </a:effectLst>
                  <a:latin typeface="Courier New" pitchFamily="49" charset="0"/>
                </a:rPr>
                <a:t>mov</a:t>
              </a:r>
              <a:r>
                <a:rPr lang="sk-SK" b="1" dirty="0">
                  <a:solidFill>
                    <a:srgbClr val="FFFFFF"/>
                  </a:solidFill>
                  <a:effectLst>
                    <a:outerShdw blurRad="38100" dist="38100" dir="2700000" algn="tl">
                      <a:srgbClr val="000000"/>
                    </a:outerShdw>
                  </a:effectLst>
                  <a:latin typeface="Courier New" pitchFamily="49" charset="0"/>
                </a:rPr>
                <a:t> Pocet,0</a:t>
              </a:r>
            </a:p>
          </p:txBody>
        </p:sp>
        <p:sp>
          <p:nvSpPr>
            <p:cNvPr id="6159" name="Text Box 17"/>
            <p:cNvSpPr txBox="1">
              <a:spLocks noChangeArrowheads="1"/>
            </p:cNvSpPr>
            <p:nvPr/>
          </p:nvSpPr>
          <p:spPr bwMode="auto">
            <a:xfrm>
              <a:off x="4165600" y="4114800"/>
              <a:ext cx="1854200" cy="833438"/>
            </a:xfrm>
            <a:prstGeom prst="rect">
              <a:avLst/>
            </a:prstGeom>
            <a:solidFill>
              <a:schemeClr val="tx2">
                <a:lumMod val="40000"/>
                <a:lumOff val="60000"/>
              </a:schemeClr>
            </a:solidFill>
            <a:ln w="9525">
              <a:solidFill>
                <a:schemeClr val="tx1"/>
              </a:solidFill>
              <a:miter lim="800000"/>
              <a:headEnd/>
              <a:tailEnd/>
            </a:ln>
          </p:spPr>
          <p:txBody>
            <a:bodyPr>
              <a:spAutoFit/>
            </a:bodyPr>
            <a:lstStyle/>
            <a:p>
              <a:pPr>
                <a:spcBef>
                  <a:spcPct val="50000"/>
                </a:spcBef>
              </a:pPr>
              <a:r>
                <a:rPr lang="sk-SK" dirty="0">
                  <a:solidFill>
                    <a:schemeClr val="bg2"/>
                  </a:solidFill>
                  <a:effectLst/>
                </a:rPr>
                <a:t>preklad 1:1 (</a:t>
              </a:r>
              <a:r>
                <a:rPr lang="sk-SK" dirty="0" err="1">
                  <a:solidFill>
                    <a:schemeClr val="bg2"/>
                  </a:solidFill>
                  <a:effectLst/>
                </a:rPr>
                <a:t>assembler</a:t>
              </a:r>
              <a:r>
                <a:rPr lang="sk-SK" dirty="0">
                  <a:solidFill>
                    <a:schemeClr val="bg2"/>
                  </a:solidFill>
                  <a:effectLst/>
                </a:rPr>
                <a:t>)</a:t>
              </a:r>
            </a:p>
          </p:txBody>
        </p:sp>
        <p:sp>
          <p:nvSpPr>
            <p:cNvPr id="89107" name="Line 19"/>
            <p:cNvSpPr>
              <a:spLocks noChangeShapeType="1"/>
            </p:cNvSpPr>
            <p:nvPr/>
          </p:nvSpPr>
          <p:spPr bwMode="auto">
            <a:xfrm>
              <a:off x="3505200" y="4615977"/>
              <a:ext cx="609600" cy="0"/>
            </a:xfrm>
            <a:prstGeom prst="line">
              <a:avLst/>
            </a:prstGeom>
            <a:noFill/>
            <a:ln w="25400">
              <a:solidFill>
                <a:schemeClr val="tx1"/>
              </a:solidFill>
              <a:round/>
              <a:headEnd/>
              <a:tailEnd type="stealth" w="lg" len="lg"/>
            </a:ln>
            <a:effectLst/>
          </p:spPr>
          <p:txBody>
            <a:bodyPr wrap="none"/>
            <a:lstStyle/>
            <a:p>
              <a:pPr>
                <a:defRPr/>
              </a:pPr>
              <a:endParaRPr lang="sk-SK"/>
            </a:p>
          </p:txBody>
        </p:sp>
        <p:sp>
          <p:nvSpPr>
            <p:cNvPr id="89108" name="Line 20"/>
            <p:cNvSpPr>
              <a:spLocks noChangeShapeType="1"/>
            </p:cNvSpPr>
            <p:nvPr/>
          </p:nvSpPr>
          <p:spPr bwMode="auto">
            <a:xfrm>
              <a:off x="6096000" y="4615977"/>
              <a:ext cx="533400" cy="0"/>
            </a:xfrm>
            <a:prstGeom prst="line">
              <a:avLst/>
            </a:prstGeom>
            <a:noFill/>
            <a:ln w="25400">
              <a:solidFill>
                <a:schemeClr val="tx1"/>
              </a:solidFill>
              <a:round/>
              <a:headEnd/>
              <a:tailEnd type="stealth" w="lg" len="lg"/>
            </a:ln>
            <a:effectLst/>
          </p:spPr>
          <p:txBody>
            <a:bodyPr wrap="none"/>
            <a:lstStyle/>
            <a:p>
              <a:pPr>
                <a:defRPr/>
              </a:pPr>
              <a:endParaRPr lang="sk-SK"/>
            </a:p>
          </p:txBody>
        </p:sp>
        <p:sp>
          <p:nvSpPr>
            <p:cNvPr id="89111" name="Text Box 23"/>
            <p:cNvSpPr txBox="1">
              <a:spLocks noChangeArrowheads="1"/>
            </p:cNvSpPr>
            <p:nvPr/>
          </p:nvSpPr>
          <p:spPr bwMode="auto">
            <a:xfrm>
              <a:off x="1219200" y="5334000"/>
              <a:ext cx="7772400" cy="1354217"/>
            </a:xfrm>
            <a:prstGeom prst="rect">
              <a:avLst/>
            </a:prstGeom>
            <a:noFill/>
            <a:ln w="9525">
              <a:noFill/>
              <a:miter lim="800000"/>
              <a:headEnd/>
              <a:tailEnd/>
            </a:ln>
            <a:effectLst/>
          </p:spPr>
          <p:txBody>
            <a:bodyPr>
              <a:spAutoFit/>
            </a:bodyPr>
            <a:lstStyle/>
            <a:p>
              <a:pPr>
                <a:spcBef>
                  <a:spcPts val="600"/>
                </a:spcBef>
                <a:defRPr/>
              </a:pPr>
              <a:r>
                <a:rPr lang="sk-SK" dirty="0">
                  <a:solidFill>
                    <a:srgbClr val="FFFFFF"/>
                  </a:solidFill>
                  <a:effectLst>
                    <a:outerShdw blurRad="38100" dist="38100" dir="2700000" algn="tl">
                      <a:srgbClr val="000000"/>
                    </a:outerShdw>
                  </a:effectLst>
                </a:rPr>
                <a:t>Každý procesor má </a:t>
              </a:r>
              <a:r>
                <a:rPr lang="sk-SK" u="sng" dirty="0">
                  <a:solidFill>
                    <a:srgbClr val="FFFFFF"/>
                  </a:solidFill>
                  <a:effectLst>
                    <a:outerShdw blurRad="38100" dist="38100" dir="2700000" algn="tl">
                      <a:srgbClr val="000000"/>
                    </a:outerShdw>
                  </a:effectLst>
                </a:rPr>
                <a:t>vlastný inštrukčný súbor</a:t>
              </a:r>
              <a:r>
                <a:rPr lang="sk-SK" dirty="0">
                  <a:solidFill>
                    <a:srgbClr val="FFFFFF"/>
                  </a:solidFill>
                  <a:effectLst>
                    <a:outerShdw blurRad="38100" dist="38100" dir="2700000" algn="tl">
                      <a:srgbClr val="000000"/>
                    </a:outerShdw>
                  </a:effectLst>
                </a:rPr>
                <a:t>, </a:t>
              </a:r>
              <a:endParaRPr lang="sk-SK" dirty="0" smtClean="0">
                <a:solidFill>
                  <a:srgbClr val="FFFFFF"/>
                </a:solidFill>
                <a:effectLst>
                  <a:outerShdw blurRad="38100" dist="38100" dir="2700000" algn="tl">
                    <a:srgbClr val="000000"/>
                  </a:outerShdw>
                </a:effectLst>
              </a:endParaRPr>
            </a:p>
            <a:p>
              <a:pPr>
                <a:spcBef>
                  <a:spcPts val="600"/>
                </a:spcBef>
                <a:defRPr/>
              </a:pPr>
              <a:r>
                <a:rPr lang="sk-SK" dirty="0" smtClean="0">
                  <a:solidFill>
                    <a:srgbClr val="FFFFFF"/>
                  </a:solidFill>
                  <a:effectLst>
                    <a:outerShdw blurRad="38100" dist="38100" dir="2700000" algn="tl">
                      <a:srgbClr val="000000"/>
                    </a:outerShdw>
                  </a:effectLst>
                </a:rPr>
                <a:t>teda </a:t>
              </a:r>
              <a:r>
                <a:rPr lang="sk-SK" dirty="0">
                  <a:solidFill>
                    <a:srgbClr val="FFFFFF"/>
                  </a:solidFill>
                  <a:effectLst>
                    <a:outerShdw blurRad="38100" dist="38100" dir="2700000" algn="tl">
                      <a:srgbClr val="000000"/>
                    </a:outerShdw>
                  </a:effectLst>
                </a:rPr>
                <a:t>aj </a:t>
              </a:r>
              <a:r>
                <a:rPr lang="sk-SK" u="sng" dirty="0">
                  <a:solidFill>
                    <a:srgbClr val="FFFFFF"/>
                  </a:solidFill>
                  <a:effectLst>
                    <a:outerShdw blurRad="38100" dist="38100" dir="2700000" algn="tl">
                      <a:srgbClr val="000000"/>
                    </a:outerShdw>
                  </a:effectLst>
                </a:rPr>
                <a:t>vlastný strojový kód</a:t>
              </a:r>
              <a:r>
                <a:rPr lang="sk-SK" dirty="0">
                  <a:solidFill>
                    <a:srgbClr val="FFFFFF"/>
                  </a:solidFill>
                  <a:effectLst>
                    <a:outerShdw blurRad="38100" dist="38100" dir="2700000" algn="tl">
                      <a:srgbClr val="000000"/>
                    </a:outerShdw>
                  </a:effectLst>
                </a:rPr>
                <a:t>, </a:t>
              </a:r>
              <a:endParaRPr lang="sk-SK" dirty="0" smtClean="0">
                <a:solidFill>
                  <a:srgbClr val="FFFFFF"/>
                </a:solidFill>
                <a:effectLst>
                  <a:outerShdw blurRad="38100" dist="38100" dir="2700000" algn="tl">
                    <a:srgbClr val="000000"/>
                  </a:outerShdw>
                </a:effectLst>
              </a:endParaRPr>
            </a:p>
            <a:p>
              <a:pPr>
                <a:spcBef>
                  <a:spcPts val="600"/>
                </a:spcBef>
                <a:defRPr/>
              </a:pPr>
              <a:r>
                <a:rPr lang="sk-SK" dirty="0" smtClean="0">
                  <a:solidFill>
                    <a:srgbClr val="FFFFFF"/>
                  </a:solidFill>
                  <a:effectLst>
                    <a:outerShdw blurRad="38100" dist="38100" dir="2700000" algn="tl">
                      <a:srgbClr val="000000"/>
                    </a:outerShdw>
                  </a:effectLst>
                </a:rPr>
                <a:t>teda </a:t>
              </a:r>
              <a:r>
                <a:rPr lang="sk-SK" dirty="0">
                  <a:solidFill>
                    <a:srgbClr val="FFFFFF"/>
                  </a:solidFill>
                  <a:effectLst>
                    <a:outerShdw blurRad="38100" dist="38100" dir="2700000" algn="tl">
                      <a:srgbClr val="000000"/>
                    </a:outerShdw>
                  </a:effectLst>
                </a:rPr>
                <a:t>aj </a:t>
              </a:r>
              <a:r>
                <a:rPr lang="sk-SK" u="sng" dirty="0">
                  <a:solidFill>
                    <a:srgbClr val="FFFFFF"/>
                  </a:solidFill>
                  <a:effectLst>
                    <a:outerShdw blurRad="38100" dist="38100" dir="2700000" algn="tl">
                      <a:srgbClr val="000000"/>
                    </a:outerShdw>
                  </a:effectLst>
                </a:rPr>
                <a:t>vlastný jazyk symbolických adries</a:t>
              </a:r>
              <a:r>
                <a:rPr lang="sk-SK" dirty="0">
                  <a:solidFill>
                    <a:srgbClr val="FFFFFF"/>
                  </a:solidFill>
                  <a:effectLst>
                    <a:outerShdw blurRad="38100" dist="38100" dir="2700000" algn="tl">
                      <a:srgbClr val="000000"/>
                    </a:outerShdw>
                  </a:effectLst>
                </a:rPr>
                <a:t> (JSA).</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90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90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910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910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9" grpId="0" animBg="1" autoUpdateAnimBg="0"/>
      <p:bldP spid="89097" grpId="0" autoUpdateAnimBg="0"/>
      <p:bldP spid="89100" grpId="0" animBg="1" autoUpdateAnimBg="0"/>
      <p:bldP spid="89101"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sk-SK" sz="3200" dirty="0" smtClean="0">
                <a:solidFill>
                  <a:schemeClr val="tx2">
                    <a:lumMod val="40000"/>
                    <a:lumOff val="60000"/>
                  </a:schemeClr>
                </a:solidFill>
              </a:rPr>
              <a:t>Výhody JSA</a:t>
            </a:r>
          </a:p>
        </p:txBody>
      </p:sp>
      <p:sp>
        <p:nvSpPr>
          <p:cNvPr id="90115" name="Rectangle 3"/>
          <p:cNvSpPr>
            <a:spLocks noGrp="1" noChangeArrowheads="1"/>
          </p:cNvSpPr>
          <p:nvPr>
            <p:ph type="body" idx="1"/>
          </p:nvPr>
        </p:nvSpPr>
        <p:spPr>
          <a:xfrm>
            <a:off x="1169988" y="1946275"/>
            <a:ext cx="7772400" cy="4081117"/>
          </a:xfrm>
        </p:spPr>
        <p:txBody>
          <a:bodyPr>
            <a:spAutoFit/>
          </a:bodyPr>
          <a:lstStyle/>
          <a:p>
            <a:pPr eaLnBrk="1" hangingPunct="1">
              <a:defRPr/>
            </a:pPr>
            <a:r>
              <a:rPr lang="sk-SK" sz="2400" dirty="0" smtClean="0"/>
              <a:t>rýchlosť</a:t>
            </a:r>
          </a:p>
          <a:p>
            <a:pPr eaLnBrk="1" hangingPunct="1">
              <a:defRPr/>
            </a:pPr>
            <a:r>
              <a:rPr lang="sk-SK" sz="2400" dirty="0" smtClean="0"/>
              <a:t>pamäťová úspora</a:t>
            </a:r>
          </a:p>
          <a:p>
            <a:pPr eaLnBrk="1" hangingPunct="1">
              <a:defRPr/>
            </a:pPr>
            <a:r>
              <a:rPr lang="sk-SK" sz="2400" dirty="0" smtClean="0"/>
              <a:t>dovoľuje využiť všetky možnosti procesora </a:t>
            </a:r>
            <a:endParaRPr lang="en-US" sz="2400" dirty="0" smtClean="0"/>
          </a:p>
          <a:p>
            <a:pPr eaLnBrk="1" hangingPunct="1">
              <a:buFont typeface="Wingdings" pitchFamily="2" charset="2"/>
              <a:buNone/>
              <a:defRPr/>
            </a:pPr>
            <a:r>
              <a:rPr lang="en-US" sz="2400" dirty="0" smtClean="0"/>
              <a:t>	</a:t>
            </a:r>
            <a:r>
              <a:rPr lang="sk-SK" sz="2400" dirty="0" smtClean="0"/>
              <a:t>(Vyššie programovacie jazyky sú nezávislé od architektúry počítača, preto nedovoľujú využiť špecifické vlastnosti daného počítača. Všetko, čo stroj vie, môžete urobiť v </a:t>
            </a:r>
            <a:r>
              <a:rPr lang="sk-SK" sz="2400" dirty="0" err="1" smtClean="0"/>
              <a:t>assembleri</a:t>
            </a:r>
            <a:r>
              <a:rPr lang="sk-SK" sz="2400" dirty="0" smtClean="0"/>
              <a:t>.)</a:t>
            </a:r>
          </a:p>
          <a:p>
            <a:pPr eaLnBrk="1" hangingPunct="1">
              <a:defRPr/>
            </a:pPr>
            <a:r>
              <a:rPr lang="sk-SK" sz="2400" dirty="0" smtClean="0"/>
              <a:t>programovanie v </a:t>
            </a:r>
            <a:r>
              <a:rPr lang="sk-SK" sz="2400" dirty="0" err="1" smtClean="0"/>
              <a:t>assembleri</a:t>
            </a:r>
            <a:r>
              <a:rPr lang="sk-SK" sz="2400" dirty="0" smtClean="0"/>
              <a:t> vám umožní pochopiť, ako počítač pracuje a písať lepšie programy aj vo vyššom jazyku</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sk-SK" sz="3200" dirty="0" smtClean="0">
                <a:solidFill>
                  <a:schemeClr val="tx2">
                    <a:lumMod val="40000"/>
                    <a:lumOff val="60000"/>
                  </a:schemeClr>
                </a:solidFill>
              </a:rPr>
              <a:t>Kedy použijete JSA?</a:t>
            </a:r>
          </a:p>
        </p:txBody>
      </p:sp>
      <p:sp>
        <p:nvSpPr>
          <p:cNvPr id="91139" name="Rectangle 3"/>
          <p:cNvSpPr>
            <a:spLocks noGrp="1" noChangeArrowheads="1"/>
          </p:cNvSpPr>
          <p:nvPr>
            <p:ph type="body" idx="1"/>
          </p:nvPr>
        </p:nvSpPr>
        <p:spPr>
          <a:xfrm>
            <a:off x="1169988" y="1946275"/>
            <a:ext cx="7772400" cy="3768725"/>
          </a:xfrm>
        </p:spPr>
        <p:txBody>
          <a:bodyPr/>
          <a:lstStyle/>
          <a:p>
            <a:pPr eaLnBrk="1" hangingPunct="1">
              <a:defRPr/>
            </a:pPr>
            <a:r>
              <a:rPr lang="sk-SK" sz="2400" dirty="0" smtClean="0"/>
              <a:t>keď nič iné nemáte</a:t>
            </a:r>
          </a:p>
          <a:p>
            <a:pPr eaLnBrk="1" hangingPunct="1">
              <a:defRPr/>
            </a:pPr>
            <a:r>
              <a:rPr lang="sk-SK" sz="2400" dirty="0" smtClean="0"/>
              <a:t>na systémové programovanie (napr. obslužné programy vstupných a výstupných zariadení)</a:t>
            </a:r>
          </a:p>
          <a:p>
            <a:pPr eaLnBrk="1" hangingPunct="1">
              <a:defRPr/>
            </a:pPr>
            <a:r>
              <a:rPr lang="sk-SK" sz="2400" dirty="0" smtClean="0"/>
              <a:t>pri programovaní aplikácie (alebo jej časti), ktorá sa má vykonať rýchlo </a:t>
            </a:r>
          </a:p>
          <a:p>
            <a:pPr eaLnBrk="1" hangingPunct="1">
              <a:defRPr/>
            </a:pPr>
            <a:r>
              <a:rPr lang="sk-SK" sz="2400" dirty="0" err="1" smtClean="0"/>
              <a:t>real-time</a:t>
            </a:r>
            <a:r>
              <a:rPr lang="sk-SK" sz="2400" dirty="0" smtClean="0"/>
              <a:t> </a:t>
            </a:r>
            <a:r>
              <a:rPr lang="sk-SK" sz="2400" dirty="0" err="1" smtClean="0"/>
              <a:t>computing</a:t>
            </a:r>
            <a:r>
              <a:rPr lang="sk-SK" sz="2400" dirty="0" smtClean="0"/>
              <a:t> – počítač musí odpovedať na udalosť „ihneď“</a:t>
            </a:r>
          </a:p>
          <a:p>
            <a:pPr eaLnBrk="1" hangingPunct="1">
              <a:defRPr/>
            </a:pPr>
            <a:r>
              <a:rPr lang="sk-SK" sz="2400" dirty="0" smtClean="0"/>
              <a:t>pri ladení programu napísanom vo vyššom programovacom jazyku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1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11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11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11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11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uiExpand="1"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43000" y="152400"/>
            <a:ext cx="7772400" cy="762000"/>
          </a:xfrm>
        </p:spPr>
        <p:txBody>
          <a:bodyPr/>
          <a:lstStyle/>
          <a:p>
            <a:pPr eaLnBrk="1" hangingPunct="1"/>
            <a:r>
              <a:rPr lang="sk-SK" sz="3200" dirty="0" smtClean="0">
                <a:solidFill>
                  <a:schemeClr val="tx2">
                    <a:lumMod val="40000"/>
                    <a:lumOff val="60000"/>
                  </a:schemeClr>
                </a:solidFill>
              </a:rPr>
              <a:t>Nevýhody JSA</a:t>
            </a:r>
          </a:p>
        </p:txBody>
      </p:sp>
      <p:sp>
        <p:nvSpPr>
          <p:cNvPr id="92163" name="Rectangle 3"/>
          <p:cNvSpPr>
            <a:spLocks noGrp="1" noChangeArrowheads="1"/>
          </p:cNvSpPr>
          <p:nvPr>
            <p:ph type="body" idx="1"/>
          </p:nvPr>
        </p:nvSpPr>
        <p:spPr>
          <a:xfrm>
            <a:off x="1066800" y="838200"/>
            <a:ext cx="7772400" cy="2603790"/>
          </a:xfrm>
        </p:spPr>
        <p:txBody>
          <a:bodyPr>
            <a:spAutoFit/>
          </a:bodyPr>
          <a:lstStyle/>
          <a:p>
            <a:pPr eaLnBrk="1" hangingPunct="1">
              <a:defRPr/>
            </a:pPr>
            <a:r>
              <a:rPr lang="sk-SK" sz="2400" dirty="0" err="1" smtClean="0"/>
              <a:t>neprenositeľnosť</a:t>
            </a:r>
            <a:endParaRPr lang="sk-SK" sz="2400" dirty="0" smtClean="0"/>
          </a:p>
          <a:p>
            <a:pPr eaLnBrk="1" hangingPunct="1">
              <a:defRPr/>
            </a:pPr>
            <a:r>
              <a:rPr lang="sk-SK" sz="2400" dirty="0" smtClean="0"/>
              <a:t>potrebná znalosť hardvéru a spôsobov adresovania</a:t>
            </a:r>
          </a:p>
          <a:p>
            <a:pPr eaLnBrk="1" hangingPunct="1">
              <a:defRPr/>
            </a:pPr>
            <a:r>
              <a:rPr lang="sk-SK" sz="2400" dirty="0" smtClean="0"/>
              <a:t>dlhý a neprehľadný zdrojový kód</a:t>
            </a:r>
          </a:p>
          <a:p>
            <a:pPr lvl="1" eaLnBrk="1" hangingPunct="1">
              <a:buSzPct val="90000"/>
              <a:buFont typeface="Wingdings" pitchFamily="2" charset="2"/>
              <a:buChar char="Ø"/>
              <a:defRPr/>
            </a:pPr>
            <a:r>
              <a:rPr lang="sk-SK" sz="2400" dirty="0" smtClean="0"/>
              <a:t>Sčítať dve celočíselné premenné </a:t>
            </a:r>
            <a:r>
              <a:rPr lang="sk-SK" sz="2400" b="1" dirty="0" smtClean="0">
                <a:latin typeface="Courier New" pitchFamily="49" charset="0"/>
              </a:rPr>
              <a:t>i</a:t>
            </a:r>
            <a:r>
              <a:rPr lang="sk-SK" sz="2400" dirty="0" smtClean="0"/>
              <a:t> a </a:t>
            </a:r>
            <a:r>
              <a:rPr lang="sk-SK" sz="2400" b="1" dirty="0" smtClean="0">
                <a:latin typeface="Courier New" pitchFamily="49" charset="0"/>
              </a:rPr>
              <a:t>j</a:t>
            </a:r>
            <a:r>
              <a:rPr lang="sk-SK" sz="2400" dirty="0" smtClean="0"/>
              <a:t>, výsledok uložiť do premennej </a:t>
            </a:r>
            <a:r>
              <a:rPr lang="sk-SK" sz="2400" b="1" dirty="0" smtClean="0">
                <a:latin typeface="Courier New" pitchFamily="49" charset="0"/>
              </a:rPr>
              <a:t>k</a:t>
            </a:r>
            <a:endParaRPr lang="sk-SK" sz="2400" dirty="0" smtClean="0"/>
          </a:p>
          <a:p>
            <a:pPr lvl="2" eaLnBrk="1" hangingPunct="1">
              <a:buFont typeface="Wingdings" pitchFamily="2" charset="2"/>
              <a:buNone/>
              <a:defRPr/>
            </a:pPr>
            <a:r>
              <a:rPr lang="sk-SK" sz="2400" dirty="0" err="1" smtClean="0"/>
              <a:t>Java</a:t>
            </a:r>
            <a:r>
              <a:rPr lang="sk-SK" sz="2400" dirty="0" smtClean="0"/>
              <a:t>: 	</a:t>
            </a:r>
            <a:r>
              <a:rPr lang="sk-SK" sz="2400" b="1" dirty="0" smtClean="0">
                <a:latin typeface="Courier New" pitchFamily="49" charset="0"/>
              </a:rPr>
              <a:t>k</a:t>
            </a:r>
            <a:r>
              <a:rPr lang="sk-SK" sz="2400" b="1" dirty="0" smtClean="0">
                <a:latin typeface="Courier New" pitchFamily="49" charset="0"/>
                <a:cs typeface="Courier New" pitchFamily="49" charset="0"/>
              </a:rPr>
              <a:t> = </a:t>
            </a:r>
            <a:r>
              <a:rPr lang="sk-SK" sz="2400" b="1" dirty="0" smtClean="0">
                <a:latin typeface="Courier New" pitchFamily="49" charset="0"/>
              </a:rPr>
              <a:t>i</a:t>
            </a:r>
            <a:r>
              <a:rPr lang="sk-SK" sz="2400" b="1" dirty="0" smtClean="0">
                <a:latin typeface="Courier New" pitchFamily="49" charset="0"/>
                <a:cs typeface="Courier New" pitchFamily="49" charset="0"/>
              </a:rPr>
              <a:t> + </a:t>
            </a:r>
            <a:r>
              <a:rPr lang="sk-SK" sz="2400" b="1" dirty="0" smtClean="0">
                <a:latin typeface="Courier New" pitchFamily="49" charset="0"/>
              </a:rPr>
              <a:t>j</a:t>
            </a:r>
            <a:r>
              <a:rPr lang="en-US" sz="2400" b="1" dirty="0" smtClean="0">
                <a:latin typeface="Courier New" pitchFamily="49" charset="0"/>
                <a:cs typeface="Courier New" pitchFamily="49" charset="0"/>
              </a:rPr>
              <a:t>;</a:t>
            </a:r>
            <a:endParaRPr lang="sk-SK" sz="2400" dirty="0" smtClean="0"/>
          </a:p>
        </p:txBody>
      </p:sp>
      <p:sp>
        <p:nvSpPr>
          <p:cNvPr id="92164" name="Rectangle 4"/>
          <p:cNvSpPr>
            <a:spLocks noChangeArrowheads="1"/>
          </p:cNvSpPr>
          <p:nvPr/>
        </p:nvSpPr>
        <p:spPr bwMode="auto">
          <a:xfrm>
            <a:off x="457200" y="4267200"/>
            <a:ext cx="4038600" cy="1371600"/>
          </a:xfrm>
          <a:prstGeom prst="rect">
            <a:avLst/>
          </a:prstGeom>
          <a:noFill/>
          <a:ln w="9525">
            <a:noFill/>
            <a:miter lim="800000"/>
            <a:headEnd/>
            <a:tailEnd/>
          </a:ln>
          <a:effectLst/>
        </p:spPr>
        <p:txBody>
          <a:bodyPr/>
          <a:lstStyle/>
          <a:p>
            <a:pPr marL="1143000" lvl="2" indent="-228600">
              <a:spcBef>
                <a:spcPct val="20000"/>
              </a:spcBef>
              <a:buClr>
                <a:schemeClr val="tx2"/>
              </a:buClr>
              <a:buSzPct val="60000"/>
              <a:buFont typeface="Wingdings" pitchFamily="2" charset="2"/>
              <a:buNone/>
              <a:defRPr/>
            </a:pPr>
            <a:r>
              <a:rPr lang="sk-SK">
                <a:effectLst>
                  <a:outerShdw blurRad="38100" dist="38100" dir="2700000" algn="tl">
                    <a:srgbClr val="000000"/>
                  </a:outerShdw>
                </a:effectLst>
              </a:rPr>
              <a:t>JSA:	</a:t>
            </a:r>
            <a:r>
              <a:rPr lang="en-US" b="1">
                <a:effectLst>
                  <a:outerShdw blurRad="38100" dist="38100" dir="2700000" algn="tl">
                    <a:srgbClr val="000000"/>
                  </a:outerShdw>
                </a:effectLst>
                <a:latin typeface="Courier New" pitchFamily="49" charset="0"/>
                <a:cs typeface="Courier New" pitchFamily="49" charset="0"/>
              </a:rPr>
              <a:t>mov eax,</a:t>
            </a:r>
            <a:r>
              <a:rPr lang="sk-SK" b="1">
                <a:effectLst>
                  <a:outerShdw blurRad="38100" dist="38100" dir="2700000" algn="tl">
                    <a:srgbClr val="000000"/>
                  </a:outerShdw>
                </a:effectLst>
                <a:latin typeface="Courier New" pitchFamily="49" charset="0"/>
              </a:rPr>
              <a:t>i</a:t>
            </a:r>
            <a:r>
              <a:rPr lang="en-US" b="1">
                <a:effectLst>
                  <a:outerShdw blurRad="38100" dist="38100" dir="2700000" algn="tl">
                    <a:srgbClr val="000000"/>
                  </a:outerShdw>
                </a:effectLst>
                <a:latin typeface="Courier New" pitchFamily="49" charset="0"/>
                <a:cs typeface="Courier New" pitchFamily="49" charset="0"/>
              </a:rPr>
              <a:t> </a:t>
            </a:r>
            <a:br>
              <a:rPr lang="en-US" b="1">
                <a:effectLst>
                  <a:outerShdw blurRad="38100" dist="38100" dir="2700000" algn="tl">
                    <a:srgbClr val="000000"/>
                  </a:outerShdw>
                </a:effectLst>
                <a:latin typeface="Courier New" pitchFamily="49" charset="0"/>
                <a:cs typeface="Courier New" pitchFamily="49" charset="0"/>
              </a:rPr>
            </a:br>
            <a:r>
              <a:rPr lang="sk-SK" b="1">
                <a:effectLst>
                  <a:outerShdw blurRad="38100" dist="38100" dir="2700000" algn="tl">
                    <a:srgbClr val="000000"/>
                  </a:outerShdw>
                </a:effectLst>
                <a:latin typeface="Courier New" pitchFamily="49" charset="0"/>
              </a:rPr>
              <a:t> 	</a:t>
            </a:r>
            <a:r>
              <a:rPr lang="en-US" b="1">
                <a:effectLst>
                  <a:outerShdw blurRad="38100" dist="38100" dir="2700000" algn="tl">
                    <a:srgbClr val="000000"/>
                  </a:outerShdw>
                </a:effectLst>
                <a:latin typeface="Courier New" pitchFamily="49" charset="0"/>
                <a:cs typeface="Courier New" pitchFamily="49" charset="0"/>
              </a:rPr>
              <a:t>add eax,</a:t>
            </a:r>
            <a:r>
              <a:rPr lang="sk-SK" b="1">
                <a:effectLst>
                  <a:outerShdw blurRad="38100" dist="38100" dir="2700000" algn="tl">
                    <a:srgbClr val="000000"/>
                  </a:outerShdw>
                </a:effectLst>
                <a:latin typeface="Courier New" pitchFamily="49" charset="0"/>
              </a:rPr>
              <a:t>j</a:t>
            </a:r>
            <a:r>
              <a:rPr lang="en-US" sz="2800" b="1">
                <a:effectLst>
                  <a:outerShdw blurRad="38100" dist="38100" dir="2700000" algn="tl">
                    <a:srgbClr val="000000"/>
                  </a:outerShdw>
                </a:effectLst>
                <a:latin typeface="Courier New" pitchFamily="49" charset="0"/>
                <a:cs typeface="Courier New" pitchFamily="49" charset="0"/>
              </a:rPr>
              <a:t> </a:t>
            </a:r>
            <a:br>
              <a:rPr lang="en-US" sz="2800" b="1">
                <a:effectLst>
                  <a:outerShdw blurRad="38100" dist="38100" dir="2700000" algn="tl">
                    <a:srgbClr val="000000"/>
                  </a:outerShdw>
                </a:effectLst>
                <a:latin typeface="Courier New" pitchFamily="49" charset="0"/>
                <a:cs typeface="Courier New" pitchFamily="49" charset="0"/>
              </a:rPr>
            </a:br>
            <a:r>
              <a:rPr lang="sk-SK" sz="2800" b="1">
                <a:effectLst>
                  <a:outerShdw blurRad="38100" dist="38100" dir="2700000" algn="tl">
                    <a:srgbClr val="000000"/>
                  </a:outerShdw>
                </a:effectLst>
                <a:latin typeface="Courier New" pitchFamily="49" charset="0"/>
              </a:rPr>
              <a:t>	</a:t>
            </a:r>
            <a:r>
              <a:rPr lang="en-US" b="1">
                <a:effectLst>
                  <a:outerShdw blurRad="38100" dist="38100" dir="2700000" algn="tl">
                    <a:srgbClr val="000000"/>
                  </a:outerShdw>
                </a:effectLst>
                <a:latin typeface="Courier New" pitchFamily="49" charset="0"/>
                <a:cs typeface="Courier New" pitchFamily="49" charset="0"/>
              </a:rPr>
              <a:t>mov </a:t>
            </a:r>
            <a:r>
              <a:rPr lang="sk-SK" b="1">
                <a:effectLst>
                  <a:outerShdw blurRad="38100" dist="38100" dir="2700000" algn="tl">
                    <a:srgbClr val="000000"/>
                  </a:outerShdw>
                </a:effectLst>
                <a:latin typeface="Courier New" pitchFamily="49" charset="0"/>
              </a:rPr>
              <a:t>k</a:t>
            </a:r>
            <a:r>
              <a:rPr lang="en-US" b="1">
                <a:effectLst>
                  <a:outerShdw blurRad="38100" dist="38100" dir="2700000" algn="tl">
                    <a:srgbClr val="000000"/>
                  </a:outerShdw>
                </a:effectLst>
                <a:latin typeface="Courier New" pitchFamily="49" charset="0"/>
                <a:cs typeface="Courier New" pitchFamily="49" charset="0"/>
              </a:rPr>
              <a:t>,eax</a:t>
            </a:r>
            <a:r>
              <a:rPr lang="en-US" sz="2800">
                <a:effectLst>
                  <a:outerShdw blurRad="38100" dist="38100" dir="2700000" algn="tl">
                    <a:srgbClr val="000000"/>
                  </a:outerShdw>
                </a:effectLst>
                <a:latin typeface="Courier New" pitchFamily="49" charset="0"/>
                <a:cs typeface="Courier New" pitchFamily="49" charset="0"/>
              </a:rPr>
              <a:t> </a:t>
            </a:r>
            <a:endParaRPr lang="sk-SK" sz="2800">
              <a:effectLst>
                <a:outerShdw blurRad="38100" dist="38100" dir="2700000" algn="tl">
                  <a:srgbClr val="000000"/>
                </a:outerShdw>
              </a:effectLst>
              <a:cs typeface="Arial" charset="0"/>
            </a:endParaRPr>
          </a:p>
          <a:p>
            <a:pPr marL="742950" lvl="1" indent="-285750">
              <a:spcBef>
                <a:spcPct val="20000"/>
              </a:spcBef>
              <a:buClr>
                <a:schemeClr val="folHlink"/>
              </a:buClr>
              <a:buSzPct val="60000"/>
              <a:buFont typeface="Wingdings" pitchFamily="2" charset="2"/>
              <a:buNone/>
              <a:defRPr/>
            </a:pPr>
            <a:endParaRPr lang="sk-SK" sz="2800">
              <a:effectLst>
                <a:outerShdw blurRad="38100" dist="38100" dir="2700000" algn="tl">
                  <a:srgbClr val="000000"/>
                </a:outerShdw>
              </a:effectLst>
            </a:endParaRPr>
          </a:p>
        </p:txBody>
      </p:sp>
      <p:sp>
        <p:nvSpPr>
          <p:cNvPr id="92165" name="Text Box 5"/>
          <p:cNvSpPr txBox="1">
            <a:spLocks noChangeArrowheads="1"/>
          </p:cNvSpPr>
          <p:nvPr/>
        </p:nvSpPr>
        <p:spPr bwMode="auto">
          <a:xfrm>
            <a:off x="2915816" y="3429000"/>
            <a:ext cx="5976664" cy="461665"/>
          </a:xfrm>
          <a:prstGeom prst="rect">
            <a:avLst/>
          </a:prstGeom>
          <a:noFill/>
          <a:ln w="9525">
            <a:noFill/>
            <a:miter lim="800000"/>
            <a:headEnd/>
            <a:tailEnd/>
          </a:ln>
          <a:effectLst/>
        </p:spPr>
        <p:txBody>
          <a:bodyPr wrap="square">
            <a:spAutoFit/>
          </a:bodyPr>
          <a:lstStyle/>
          <a:p>
            <a:pPr>
              <a:spcBef>
                <a:spcPct val="50000"/>
              </a:spcBef>
              <a:defRPr/>
            </a:pPr>
            <a:r>
              <a:rPr lang="sk-SK" b="1" dirty="0" err="1">
                <a:solidFill>
                  <a:srgbClr val="FFFFFF"/>
                </a:solidFill>
                <a:effectLst>
                  <a:outerShdw blurRad="38100" dist="38100" dir="2700000" algn="tl">
                    <a:srgbClr val="000000"/>
                  </a:outerShdw>
                </a:effectLst>
                <a:latin typeface="Courier New" pitchFamily="49" charset="0"/>
                <a:cs typeface="Courier New" pitchFamily="49" charset="0"/>
              </a:rPr>
              <a:t>for</a:t>
            </a:r>
            <a:r>
              <a:rPr lang="sk-SK" b="1" dirty="0">
                <a:solidFill>
                  <a:srgbClr val="FFFFFF"/>
                </a:solidFill>
                <a:effectLst>
                  <a:outerShdw blurRad="38100" dist="38100" dir="2700000" algn="tl">
                    <a:srgbClr val="000000"/>
                  </a:outerShdw>
                </a:effectLst>
                <a:latin typeface="Courier New" pitchFamily="49" charset="0"/>
                <a:cs typeface="Courier New" pitchFamily="49" charset="0"/>
              </a:rPr>
              <a:t> </a:t>
            </a:r>
            <a:r>
              <a:rPr lang="sk-SK" b="1" dirty="0" smtClean="0">
                <a:solidFill>
                  <a:srgbClr val="FFFFFF"/>
                </a:solidFill>
                <a:effectLst>
                  <a:outerShdw blurRad="38100" dist="38100" dir="2700000" algn="tl">
                    <a:srgbClr val="000000"/>
                  </a:outerShdw>
                </a:effectLst>
                <a:latin typeface="Courier New" pitchFamily="49" charset="0"/>
                <a:cs typeface="Courier New" pitchFamily="49" charset="0"/>
              </a:rPr>
              <a:t>(</a:t>
            </a:r>
            <a:r>
              <a:rPr lang="sk-SK" b="1" dirty="0" err="1" smtClean="0">
                <a:solidFill>
                  <a:srgbClr val="FFFFFF"/>
                </a:solidFill>
                <a:effectLst>
                  <a:outerShdw blurRad="38100" dist="38100" dir="2700000" algn="tl">
                    <a:srgbClr val="000000"/>
                  </a:outerShdw>
                </a:effectLst>
                <a:latin typeface="Courier New" pitchFamily="49" charset="0"/>
                <a:cs typeface="Courier New" pitchFamily="49" charset="0"/>
              </a:rPr>
              <a:t>int</a:t>
            </a:r>
            <a:r>
              <a:rPr lang="sk-SK" b="1" dirty="0" smtClean="0">
                <a:solidFill>
                  <a:srgbClr val="FFFFFF"/>
                </a:solidFill>
                <a:effectLst>
                  <a:outerShdw blurRad="38100" dist="38100" dir="2700000" algn="tl">
                    <a:srgbClr val="000000"/>
                  </a:outerShdw>
                </a:effectLst>
                <a:latin typeface="Courier New" pitchFamily="49" charset="0"/>
                <a:cs typeface="Courier New" pitchFamily="49" charset="0"/>
              </a:rPr>
              <a:t> p </a:t>
            </a:r>
            <a:r>
              <a:rPr lang="en-US" b="1" dirty="0" smtClean="0">
                <a:solidFill>
                  <a:srgbClr val="FFFFFF"/>
                </a:solidFill>
                <a:effectLst>
                  <a:outerShdw blurRad="38100" dist="38100" dir="2700000" algn="tl">
                    <a:srgbClr val="000000"/>
                  </a:outerShdw>
                </a:effectLst>
                <a:latin typeface="Courier New" pitchFamily="49" charset="0"/>
                <a:cs typeface="Courier New" pitchFamily="49" charset="0"/>
              </a:rPr>
              <a:t>= 1; p &lt;= k; p++)</a:t>
            </a:r>
            <a:endParaRPr lang="sk-SK" dirty="0">
              <a:effectLst>
                <a:outerShdw blurRad="38100" dist="38100" dir="2700000" algn="tl">
                  <a:srgbClr val="000000"/>
                </a:outerShdw>
              </a:effectLst>
            </a:endParaRPr>
          </a:p>
        </p:txBody>
      </p:sp>
      <p:sp>
        <p:nvSpPr>
          <p:cNvPr id="92167" name="Text Box 7"/>
          <p:cNvSpPr txBox="1">
            <a:spLocks noChangeArrowheads="1"/>
          </p:cNvSpPr>
          <p:nvPr/>
        </p:nvSpPr>
        <p:spPr bwMode="auto">
          <a:xfrm>
            <a:off x="2286000" y="5715000"/>
            <a:ext cx="2133600" cy="457200"/>
          </a:xfrm>
          <a:prstGeom prst="rect">
            <a:avLst/>
          </a:prstGeom>
          <a:noFill/>
          <a:ln w="9525">
            <a:noFill/>
            <a:miter lim="800000"/>
            <a:headEnd/>
            <a:tailEnd/>
          </a:ln>
          <a:effectLst/>
        </p:spPr>
        <p:txBody>
          <a:bodyPr>
            <a:spAutoFit/>
          </a:bodyPr>
          <a:lstStyle/>
          <a:p>
            <a:pPr>
              <a:spcBef>
                <a:spcPct val="50000"/>
              </a:spcBef>
              <a:defRPr/>
            </a:pPr>
            <a:r>
              <a:rPr lang="sk-SK" b="1">
                <a:solidFill>
                  <a:srgbClr val="FFFFFF"/>
                </a:solidFill>
                <a:effectLst>
                  <a:outerShdw blurRad="38100" dist="38100" dir="2700000" algn="tl">
                    <a:srgbClr val="000000"/>
                  </a:outerShdw>
                </a:effectLst>
                <a:latin typeface="Courier New" pitchFamily="49" charset="0"/>
              </a:rPr>
              <a:t>mov ecx,</a:t>
            </a:r>
            <a:r>
              <a:rPr lang="en-US" b="1">
                <a:solidFill>
                  <a:srgbClr val="FFFFFF"/>
                </a:solidFill>
                <a:effectLst>
                  <a:outerShdw blurRad="38100" dist="38100" dir="2700000" algn="tl">
                    <a:srgbClr val="000000"/>
                  </a:outerShdw>
                </a:effectLst>
                <a:latin typeface="Courier New" pitchFamily="49" charset="0"/>
                <a:cs typeface="Courier New" pitchFamily="49" charset="0"/>
              </a:rPr>
              <a:t>k</a:t>
            </a:r>
            <a:r>
              <a:rPr lang="sk-SK">
                <a:effectLst>
                  <a:outerShdw blurRad="38100" dist="38100" dir="2700000" algn="tl">
                    <a:srgbClr val="000000"/>
                  </a:outerShdw>
                </a:effectLst>
              </a:rPr>
              <a:t> </a:t>
            </a:r>
          </a:p>
        </p:txBody>
      </p:sp>
      <p:sp>
        <p:nvSpPr>
          <p:cNvPr id="92168" name="Rectangle 8"/>
          <p:cNvSpPr>
            <a:spLocks noChangeArrowheads="1"/>
          </p:cNvSpPr>
          <p:nvPr/>
        </p:nvSpPr>
        <p:spPr bwMode="auto">
          <a:xfrm>
            <a:off x="4267200" y="4267200"/>
            <a:ext cx="4876800" cy="1828800"/>
          </a:xfrm>
          <a:prstGeom prst="rect">
            <a:avLst/>
          </a:prstGeom>
          <a:noFill/>
          <a:ln w="9525">
            <a:noFill/>
            <a:miter lim="800000"/>
            <a:headEnd/>
            <a:tailEnd/>
          </a:ln>
          <a:effectLst/>
        </p:spPr>
        <p:txBody>
          <a:bodyPr/>
          <a:lstStyle/>
          <a:p>
            <a:pPr marL="1143000" lvl="2" indent="-228600">
              <a:spcBef>
                <a:spcPct val="20000"/>
              </a:spcBef>
              <a:buClr>
                <a:schemeClr val="tx2"/>
              </a:buClr>
              <a:buSzPct val="60000"/>
              <a:buFont typeface="Wingdings" pitchFamily="2" charset="2"/>
              <a:buNone/>
              <a:defRPr/>
            </a:pPr>
            <a:r>
              <a:rPr lang="sk-SK" dirty="0">
                <a:effectLst>
                  <a:outerShdw blurRad="38100" dist="38100" dir="2700000" algn="tl">
                    <a:srgbClr val="000000"/>
                  </a:outerShdw>
                </a:effectLst>
              </a:rPr>
              <a:t>Optimalizovaný kód v JSA:	</a:t>
            </a:r>
          </a:p>
          <a:p>
            <a:pPr marL="1143000" lvl="2" indent="-228600">
              <a:spcBef>
                <a:spcPct val="20000"/>
              </a:spcBef>
              <a:buClr>
                <a:schemeClr val="tx2"/>
              </a:buClr>
              <a:buSzPct val="60000"/>
              <a:buFont typeface="Wingdings" pitchFamily="2" charset="2"/>
              <a:buNone/>
              <a:defRPr/>
            </a:pPr>
            <a:r>
              <a:rPr lang="sk-SK" dirty="0">
                <a:effectLst>
                  <a:outerShdw blurRad="38100" dist="38100" dir="2700000" algn="tl">
                    <a:srgbClr val="000000"/>
                  </a:outerShdw>
                </a:effectLst>
              </a:rPr>
              <a:t>		</a:t>
            </a:r>
            <a:r>
              <a:rPr lang="en-US" b="1" dirty="0" err="1">
                <a:effectLst>
                  <a:outerShdw blurRad="38100" dist="38100" dir="2700000" algn="tl">
                    <a:srgbClr val="000000"/>
                  </a:outerShdw>
                </a:effectLst>
                <a:latin typeface="Courier New" pitchFamily="49" charset="0"/>
                <a:cs typeface="Courier New" pitchFamily="49" charset="0"/>
              </a:rPr>
              <a:t>mov</a:t>
            </a:r>
            <a:r>
              <a:rPr lang="en-US" b="1" dirty="0">
                <a:effectLst>
                  <a:outerShdw blurRad="38100" dist="38100" dir="2700000" algn="tl">
                    <a:srgbClr val="000000"/>
                  </a:outerShdw>
                </a:effectLst>
                <a:latin typeface="Courier New" pitchFamily="49" charset="0"/>
                <a:cs typeface="Courier New" pitchFamily="49" charset="0"/>
              </a:rPr>
              <a:t> e</a:t>
            </a:r>
            <a:r>
              <a:rPr lang="sk-SK" b="1" dirty="0">
                <a:effectLst>
                  <a:outerShdw blurRad="38100" dist="38100" dir="2700000" algn="tl">
                    <a:srgbClr val="000000"/>
                  </a:outerShdw>
                </a:effectLst>
                <a:latin typeface="Courier New" pitchFamily="49" charset="0"/>
              </a:rPr>
              <a:t>c</a:t>
            </a:r>
            <a:r>
              <a:rPr lang="en-US" b="1" dirty="0">
                <a:effectLst>
                  <a:outerShdw blurRad="38100" dist="38100" dir="2700000" algn="tl">
                    <a:srgbClr val="000000"/>
                  </a:outerShdw>
                </a:effectLst>
                <a:latin typeface="Courier New" pitchFamily="49" charset="0"/>
                <a:cs typeface="Courier New" pitchFamily="49" charset="0"/>
              </a:rPr>
              <a:t>x,</a:t>
            </a:r>
            <a:r>
              <a:rPr lang="sk-SK" b="1" dirty="0">
                <a:effectLst>
                  <a:outerShdw blurRad="38100" dist="38100" dir="2700000" algn="tl">
                    <a:srgbClr val="000000"/>
                  </a:outerShdw>
                </a:effectLst>
                <a:latin typeface="Courier New" pitchFamily="49" charset="0"/>
              </a:rPr>
              <a:t>i</a:t>
            </a:r>
            <a:r>
              <a:rPr lang="en-US" b="1" dirty="0">
                <a:effectLst>
                  <a:outerShdw blurRad="38100" dist="38100" dir="2700000" algn="tl">
                    <a:srgbClr val="000000"/>
                  </a:outerShdw>
                </a:effectLst>
                <a:latin typeface="Courier New" pitchFamily="49" charset="0"/>
                <a:cs typeface="Courier New" pitchFamily="49" charset="0"/>
              </a:rPr>
              <a:t> </a:t>
            </a:r>
            <a:br>
              <a:rPr lang="en-US" b="1" dirty="0">
                <a:effectLst>
                  <a:outerShdw blurRad="38100" dist="38100" dir="2700000" algn="tl">
                    <a:srgbClr val="000000"/>
                  </a:outerShdw>
                </a:effectLst>
                <a:latin typeface="Courier New" pitchFamily="49" charset="0"/>
                <a:cs typeface="Courier New" pitchFamily="49" charset="0"/>
              </a:rPr>
            </a:br>
            <a:r>
              <a:rPr lang="sk-SK" b="1" dirty="0">
                <a:effectLst>
                  <a:outerShdw blurRad="38100" dist="38100" dir="2700000" algn="tl">
                    <a:srgbClr val="000000"/>
                  </a:outerShdw>
                </a:effectLst>
                <a:latin typeface="Courier New" pitchFamily="49" charset="0"/>
              </a:rPr>
              <a:t> 	</a:t>
            </a:r>
            <a:r>
              <a:rPr lang="en-US" b="1" dirty="0">
                <a:effectLst>
                  <a:outerShdw blurRad="38100" dist="38100" dir="2700000" algn="tl">
                    <a:srgbClr val="000000"/>
                  </a:outerShdw>
                </a:effectLst>
                <a:latin typeface="Courier New" pitchFamily="49" charset="0"/>
                <a:cs typeface="Courier New" pitchFamily="49" charset="0"/>
              </a:rPr>
              <a:t>add e</a:t>
            </a:r>
            <a:r>
              <a:rPr lang="sk-SK" b="1" dirty="0">
                <a:effectLst>
                  <a:outerShdw blurRad="38100" dist="38100" dir="2700000" algn="tl">
                    <a:srgbClr val="000000"/>
                  </a:outerShdw>
                </a:effectLst>
                <a:latin typeface="Courier New" pitchFamily="49" charset="0"/>
              </a:rPr>
              <a:t>c</a:t>
            </a:r>
            <a:r>
              <a:rPr lang="en-US" b="1" dirty="0">
                <a:effectLst>
                  <a:outerShdw blurRad="38100" dist="38100" dir="2700000" algn="tl">
                    <a:srgbClr val="000000"/>
                  </a:outerShdw>
                </a:effectLst>
                <a:latin typeface="Courier New" pitchFamily="49" charset="0"/>
                <a:cs typeface="Courier New" pitchFamily="49" charset="0"/>
              </a:rPr>
              <a:t>x,</a:t>
            </a:r>
            <a:r>
              <a:rPr lang="sk-SK" b="1" dirty="0">
                <a:effectLst>
                  <a:outerShdw blurRad="38100" dist="38100" dir="2700000" algn="tl">
                    <a:srgbClr val="000000"/>
                  </a:outerShdw>
                </a:effectLst>
                <a:latin typeface="Courier New" pitchFamily="49" charset="0"/>
              </a:rPr>
              <a:t>j</a:t>
            </a:r>
            <a:r>
              <a:rPr lang="en-US" sz="2800" b="1" dirty="0">
                <a:effectLst>
                  <a:outerShdw blurRad="38100" dist="38100" dir="2700000" algn="tl">
                    <a:srgbClr val="000000"/>
                  </a:outerShdw>
                </a:effectLst>
                <a:latin typeface="Courier New" pitchFamily="49" charset="0"/>
                <a:cs typeface="Courier New" pitchFamily="49" charset="0"/>
              </a:rPr>
              <a:t> </a:t>
            </a:r>
            <a:br>
              <a:rPr lang="en-US" sz="2800" b="1" dirty="0">
                <a:effectLst>
                  <a:outerShdw blurRad="38100" dist="38100" dir="2700000" algn="tl">
                    <a:srgbClr val="000000"/>
                  </a:outerShdw>
                </a:effectLst>
                <a:latin typeface="Courier New" pitchFamily="49" charset="0"/>
                <a:cs typeface="Courier New" pitchFamily="49" charset="0"/>
              </a:rPr>
            </a:br>
            <a:r>
              <a:rPr lang="sk-SK" sz="2800" b="1" dirty="0">
                <a:effectLst>
                  <a:outerShdw blurRad="38100" dist="38100" dir="2700000" algn="tl">
                    <a:srgbClr val="000000"/>
                  </a:outerShdw>
                </a:effectLst>
                <a:latin typeface="Courier New" pitchFamily="49" charset="0"/>
              </a:rPr>
              <a:t>	</a:t>
            </a:r>
            <a:r>
              <a:rPr lang="en-US" b="1" dirty="0" err="1">
                <a:effectLst>
                  <a:outerShdw blurRad="38100" dist="38100" dir="2700000" algn="tl">
                    <a:srgbClr val="000000"/>
                  </a:outerShdw>
                </a:effectLst>
                <a:latin typeface="Courier New" pitchFamily="49" charset="0"/>
                <a:cs typeface="Courier New" pitchFamily="49" charset="0"/>
              </a:rPr>
              <a:t>mov</a:t>
            </a:r>
            <a:r>
              <a:rPr lang="en-US" b="1" dirty="0">
                <a:effectLst>
                  <a:outerShdw blurRad="38100" dist="38100" dir="2700000" algn="tl">
                    <a:srgbClr val="000000"/>
                  </a:outerShdw>
                </a:effectLst>
                <a:latin typeface="Courier New" pitchFamily="49" charset="0"/>
                <a:cs typeface="Courier New" pitchFamily="49" charset="0"/>
              </a:rPr>
              <a:t> </a:t>
            </a:r>
            <a:r>
              <a:rPr lang="sk-SK" b="1" dirty="0">
                <a:effectLst>
                  <a:outerShdw blurRad="38100" dist="38100" dir="2700000" algn="tl">
                    <a:srgbClr val="000000"/>
                  </a:outerShdw>
                </a:effectLst>
                <a:latin typeface="Courier New" pitchFamily="49" charset="0"/>
              </a:rPr>
              <a:t>k</a:t>
            </a:r>
            <a:r>
              <a:rPr lang="en-US" b="1" dirty="0">
                <a:effectLst>
                  <a:outerShdw blurRad="38100" dist="38100" dir="2700000" algn="tl">
                    <a:srgbClr val="000000"/>
                  </a:outerShdw>
                </a:effectLst>
                <a:latin typeface="Courier New" pitchFamily="49" charset="0"/>
                <a:cs typeface="Courier New" pitchFamily="49" charset="0"/>
              </a:rPr>
              <a:t>,e</a:t>
            </a:r>
            <a:r>
              <a:rPr lang="sk-SK" b="1" dirty="0">
                <a:effectLst>
                  <a:outerShdw blurRad="38100" dist="38100" dir="2700000" algn="tl">
                    <a:srgbClr val="000000"/>
                  </a:outerShdw>
                </a:effectLst>
                <a:latin typeface="Courier New" pitchFamily="49" charset="0"/>
              </a:rPr>
              <a:t>c</a:t>
            </a:r>
            <a:r>
              <a:rPr lang="en-US" b="1" dirty="0">
                <a:effectLst>
                  <a:outerShdw blurRad="38100" dist="38100" dir="2700000" algn="tl">
                    <a:srgbClr val="000000"/>
                  </a:outerShdw>
                </a:effectLst>
                <a:latin typeface="Courier New" pitchFamily="49" charset="0"/>
                <a:cs typeface="Courier New" pitchFamily="49" charset="0"/>
              </a:rPr>
              <a:t>x</a:t>
            </a:r>
            <a:r>
              <a:rPr lang="en-US" sz="2800" dirty="0">
                <a:effectLst>
                  <a:outerShdw blurRad="38100" dist="38100" dir="2700000" algn="tl">
                    <a:srgbClr val="000000"/>
                  </a:outerShdw>
                </a:effectLst>
                <a:latin typeface="Courier New" pitchFamily="49" charset="0"/>
                <a:cs typeface="Courier New" pitchFamily="49" charset="0"/>
              </a:rPr>
              <a:t> </a:t>
            </a:r>
            <a:endParaRPr lang="sk-SK" sz="2800" dirty="0">
              <a:effectLst>
                <a:outerShdw blurRad="38100" dist="38100" dir="2700000" algn="tl">
                  <a:srgbClr val="000000"/>
                </a:outerShdw>
              </a:effectLst>
              <a:cs typeface="Arial" charset="0"/>
            </a:endParaRPr>
          </a:p>
          <a:p>
            <a:pPr marL="742950" lvl="1" indent="-285750">
              <a:spcBef>
                <a:spcPct val="20000"/>
              </a:spcBef>
              <a:buClr>
                <a:schemeClr val="folHlink"/>
              </a:buClr>
              <a:buSzPct val="60000"/>
              <a:buFont typeface="Wingdings" pitchFamily="2" charset="2"/>
              <a:buNone/>
              <a:defRPr/>
            </a:pPr>
            <a:endParaRPr lang="sk-SK" sz="2800" dirty="0">
              <a:effectLst>
                <a:outerShdw blurRad="38100" dist="38100" dir="2700000" algn="tl">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6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6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6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1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16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autoUpdateAnimBg="0"/>
      <p:bldP spid="92164" grpId="0" autoUpdateAnimBg="0"/>
      <p:bldP spid="92165" grpId="0" autoUpdateAnimBg="0"/>
      <p:bldP spid="92167" grpId="0" autoUpdateAnimBg="0"/>
      <p:bldP spid="9216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295400" y="609600"/>
            <a:ext cx="8077200" cy="1143000"/>
          </a:xfrm>
        </p:spPr>
        <p:txBody>
          <a:bodyPr/>
          <a:lstStyle/>
          <a:p>
            <a:pPr eaLnBrk="1" hangingPunct="1"/>
            <a:r>
              <a:rPr lang="sk-SK" sz="3200" dirty="0" smtClean="0">
                <a:solidFill>
                  <a:schemeClr val="tx2">
                    <a:lumMod val="40000"/>
                    <a:lumOff val="60000"/>
                  </a:schemeClr>
                </a:solidFill>
              </a:rPr>
              <a:t>Cieľ predmetu Strojovo orientované jazyky</a:t>
            </a:r>
          </a:p>
        </p:txBody>
      </p:sp>
      <p:sp>
        <p:nvSpPr>
          <p:cNvPr id="94211" name="Text Box 3"/>
          <p:cNvSpPr txBox="1">
            <a:spLocks noChangeArrowheads="1"/>
          </p:cNvSpPr>
          <p:nvPr/>
        </p:nvSpPr>
        <p:spPr bwMode="auto">
          <a:xfrm>
            <a:off x="1828800" y="2514600"/>
            <a:ext cx="5867400" cy="2135188"/>
          </a:xfrm>
          <a:prstGeom prst="rect">
            <a:avLst/>
          </a:prstGeom>
          <a:noFill/>
          <a:ln w="9525">
            <a:noFill/>
            <a:miter lim="800000"/>
            <a:headEnd/>
            <a:tailEnd/>
          </a:ln>
          <a:effectLst/>
        </p:spPr>
        <p:txBody>
          <a:bodyPr>
            <a:spAutoFit/>
          </a:bodyPr>
          <a:lstStyle/>
          <a:p>
            <a:pPr algn="ctr">
              <a:spcBef>
                <a:spcPct val="50000"/>
              </a:spcBef>
              <a:defRPr/>
            </a:pPr>
            <a:r>
              <a:rPr lang="sk-SK" sz="3200" dirty="0">
                <a:solidFill>
                  <a:schemeClr val="tx2">
                    <a:lumMod val="40000"/>
                    <a:lumOff val="60000"/>
                  </a:schemeClr>
                </a:solidFill>
                <a:effectLst>
                  <a:outerShdw blurRad="38100" dist="38100" dir="2700000" algn="tl">
                    <a:srgbClr val="000000"/>
                  </a:outerShdw>
                </a:effectLst>
              </a:rPr>
              <a:t>Naučiť </a:t>
            </a:r>
          </a:p>
          <a:p>
            <a:pPr algn="ctr">
              <a:spcBef>
                <a:spcPct val="50000"/>
              </a:spcBef>
              <a:defRPr/>
            </a:pPr>
            <a:r>
              <a:rPr lang="sk-SK" sz="3600" dirty="0">
                <a:effectLst>
                  <a:outerShdw blurRad="38100" dist="38100" dir="2700000" algn="tl">
                    <a:srgbClr val="000000"/>
                  </a:outerShdw>
                </a:effectLst>
              </a:rPr>
              <a:t>myslieť</a:t>
            </a:r>
            <a:r>
              <a:rPr lang="sk-SK" sz="3200" dirty="0">
                <a:effectLst>
                  <a:outerShdw blurRad="38100" dist="38100" dir="2700000" algn="tl">
                    <a:srgbClr val="000000"/>
                  </a:outerShdw>
                </a:effectLst>
              </a:rPr>
              <a:t> </a:t>
            </a:r>
          </a:p>
          <a:p>
            <a:pPr algn="ctr">
              <a:spcBef>
                <a:spcPct val="50000"/>
              </a:spcBef>
              <a:defRPr/>
            </a:pPr>
            <a:r>
              <a:rPr lang="sk-SK" sz="3200" dirty="0">
                <a:solidFill>
                  <a:schemeClr val="tx2">
                    <a:lumMod val="40000"/>
                    <a:lumOff val="60000"/>
                  </a:schemeClr>
                </a:solidFill>
                <a:effectLst>
                  <a:outerShdw blurRad="38100" dist="38100" dir="2700000" algn="tl">
                    <a:srgbClr val="000000"/>
                  </a:outerShdw>
                </a:effectLst>
              </a:rPr>
              <a:t>v jazyku symbolických adries.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zur">
  <a:themeElements>
    <a:clrScheme name="Azur 1">
      <a:dk1>
        <a:srgbClr val="000000"/>
      </a:dk1>
      <a:lt1>
        <a:srgbClr val="FFFFFF"/>
      </a:lt1>
      <a:dk2>
        <a:srgbClr val="3333FF"/>
      </a:dk2>
      <a:lt2>
        <a:srgbClr val="00FFFF"/>
      </a:lt2>
      <a:accent1>
        <a:srgbClr val="00CCCC"/>
      </a:accent1>
      <a:accent2>
        <a:srgbClr val="6666FF"/>
      </a:accent2>
      <a:accent3>
        <a:srgbClr val="ADADFF"/>
      </a:accent3>
      <a:accent4>
        <a:srgbClr val="DADADA"/>
      </a:accent4>
      <a:accent5>
        <a:srgbClr val="AAE2E2"/>
      </a:accent5>
      <a:accent6>
        <a:srgbClr val="5C5CE7"/>
      </a:accent6>
      <a:hlink>
        <a:srgbClr val="CCCCFF"/>
      </a:hlink>
      <a:folHlink>
        <a:srgbClr val="CC99FF"/>
      </a:folHlink>
    </a:clrScheme>
    <a:fontScheme name="Azu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Azur 1">
        <a:dk1>
          <a:srgbClr val="000000"/>
        </a:dk1>
        <a:lt1>
          <a:srgbClr val="FFFFFF"/>
        </a:lt1>
        <a:dk2>
          <a:srgbClr val="3333FF"/>
        </a:dk2>
        <a:lt2>
          <a:srgbClr val="00FFFF"/>
        </a:lt2>
        <a:accent1>
          <a:srgbClr val="00CCCC"/>
        </a:accent1>
        <a:accent2>
          <a:srgbClr val="6666FF"/>
        </a:accent2>
        <a:accent3>
          <a:srgbClr val="ADADFF"/>
        </a:accent3>
        <a:accent4>
          <a:srgbClr val="DADADA"/>
        </a:accent4>
        <a:accent5>
          <a:srgbClr val="AAE2E2"/>
        </a:accent5>
        <a:accent6>
          <a:srgbClr val="5C5CE7"/>
        </a:accent6>
        <a:hlink>
          <a:srgbClr val="CCCCFF"/>
        </a:hlink>
        <a:folHlink>
          <a:srgbClr val="CC99FF"/>
        </a:folHlink>
      </a:clrScheme>
      <a:clrMap bg1="dk2" tx1="lt1" bg2="dk1" tx2="lt2" accent1="accent1" accent2="accent2" accent3="accent3" accent4="accent4" accent5="accent5" accent6="accent6" hlink="hlink" folHlink="folHlink"/>
    </a:extraClrScheme>
    <a:extraClrScheme>
      <a:clrScheme name="Azur 2">
        <a:dk1>
          <a:srgbClr val="000000"/>
        </a:dk1>
        <a:lt1>
          <a:srgbClr val="CCECFF"/>
        </a:lt1>
        <a:dk2>
          <a:srgbClr val="330099"/>
        </a:dk2>
        <a:lt2>
          <a:srgbClr val="0099CC"/>
        </a:lt2>
        <a:accent1>
          <a:srgbClr val="009999"/>
        </a:accent1>
        <a:accent2>
          <a:srgbClr val="FF99CC"/>
        </a:accent2>
        <a:accent3>
          <a:srgbClr val="E2F4FF"/>
        </a:accent3>
        <a:accent4>
          <a:srgbClr val="000000"/>
        </a:accent4>
        <a:accent5>
          <a:srgbClr val="AACACA"/>
        </a:accent5>
        <a:accent6>
          <a:srgbClr val="E78AB9"/>
        </a:accent6>
        <a:hlink>
          <a:srgbClr val="6600CC"/>
        </a:hlink>
        <a:folHlink>
          <a:srgbClr val="3366FF"/>
        </a:folHlink>
      </a:clrScheme>
      <a:clrMap bg1="lt1" tx1="dk1" bg2="lt2" tx2="dk2" accent1="accent1" accent2="accent2" accent3="accent3" accent4="accent4" accent5="accent5" accent6="accent6" hlink="hlink" folHlink="folHlink"/>
    </a:extraClrScheme>
    <a:extraClrScheme>
      <a:clrScheme name="Azur 3">
        <a:dk1>
          <a:srgbClr val="000000"/>
        </a:dk1>
        <a:lt1>
          <a:srgbClr val="FFFFFF"/>
        </a:lt1>
        <a:dk2>
          <a:srgbClr val="000000"/>
        </a:dk2>
        <a:lt2>
          <a:srgbClr val="CBCBCB"/>
        </a:lt2>
        <a:accent1>
          <a:srgbClr val="B2B2B2"/>
        </a:accent1>
        <a:accent2>
          <a:srgbClr val="DDDDDD"/>
        </a:accent2>
        <a:accent3>
          <a:srgbClr val="FFFFFF"/>
        </a:accent3>
        <a:accent4>
          <a:srgbClr val="000000"/>
        </a:accent4>
        <a:accent5>
          <a:srgbClr val="D5D5D5"/>
        </a:accent5>
        <a:accent6>
          <a:srgbClr val="C8C8C8"/>
        </a:accent6>
        <a:hlink>
          <a:srgbClr val="5F5F5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ív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ív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Designs\Azur.pot</Template>
  <TotalTime>7458</TotalTime>
  <Words>1865</Words>
  <Application>Microsoft Office PowerPoint</Application>
  <PresentationFormat>Prezentácia na obrazovke (4:3)</PresentationFormat>
  <Paragraphs>424</Paragraphs>
  <Slides>31</Slides>
  <Notes>22</Notes>
  <HiddenSlides>0</HiddenSlides>
  <MMClips>0</MMClips>
  <ScaleCrop>false</ScaleCrop>
  <HeadingPairs>
    <vt:vector size="4" baseType="variant">
      <vt:variant>
        <vt:lpstr>Motív</vt:lpstr>
      </vt:variant>
      <vt:variant>
        <vt:i4>1</vt:i4>
      </vt:variant>
      <vt:variant>
        <vt:lpstr>Nadpisy snímok</vt:lpstr>
      </vt:variant>
      <vt:variant>
        <vt:i4>31</vt:i4>
      </vt:variant>
    </vt:vector>
  </HeadingPairs>
  <TitlesOfParts>
    <vt:vector size="32" baseType="lpstr">
      <vt:lpstr>Azur</vt:lpstr>
      <vt:lpstr>Strojovo orientované jazyky </vt:lpstr>
      <vt:lpstr>Literatúra</vt:lpstr>
      <vt:lpstr>Snímka 3</vt:lpstr>
      <vt:lpstr>Čo je jazyk symbolických adries?</vt:lpstr>
      <vt:lpstr>Snímka 5</vt:lpstr>
      <vt:lpstr>Výhody JSA</vt:lpstr>
      <vt:lpstr>Kedy použijete JSA?</vt:lpstr>
      <vt:lpstr>Nevýhody JSA</vt:lpstr>
      <vt:lpstr>Cieľ predmetu Strojovo orientované jazyky</vt:lpstr>
      <vt:lpstr>Zbernicová architektúra počítača </vt:lpstr>
      <vt:lpstr>Architektúra Intel Haswell</vt:lpstr>
      <vt:lpstr>Snímka 12</vt:lpstr>
      <vt:lpstr>Snímka 13</vt:lpstr>
      <vt:lpstr>Snímka 14</vt:lpstr>
      <vt:lpstr>Cache pamäť</vt:lpstr>
      <vt:lpstr>Snímka 16</vt:lpstr>
      <vt:lpstr>Zápis z dátovej cache do vyššej pamäti</vt:lpstr>
      <vt:lpstr>Prúdové spracovanie inštrukcií (pipelining) (pajplajning)</vt:lpstr>
      <vt:lpstr>Snímka 19</vt:lpstr>
      <vt:lpstr>Snímka 20</vt:lpstr>
      <vt:lpstr>Konflikty pipelinu (pipeline hazards) (pajplajn hazarc)</vt:lpstr>
      <vt:lpstr>Dôsledok: bubliny v pipeline</vt:lpstr>
      <vt:lpstr>Snímka 23</vt:lpstr>
      <vt:lpstr>Snímka 24</vt:lpstr>
      <vt:lpstr>Predpovedanie skokov</vt:lpstr>
      <vt:lpstr>Snímka 26</vt:lpstr>
      <vt:lpstr>Dynamická dvojúrovňová predikcia</vt:lpstr>
      <vt:lpstr>Snímka 28</vt:lpstr>
      <vt:lpstr>Položka BHT</vt:lpstr>
      <vt:lpstr>Snímka 30</vt:lpstr>
      <vt:lpstr>Statická predikcia</vt:lpstr>
    </vt:vector>
  </TitlesOfParts>
  <Company>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Terrain Modelling</dc:title>
  <dc:creator>m</dc:creator>
  <cp:lastModifiedBy>Andrej</cp:lastModifiedBy>
  <cp:revision>492</cp:revision>
  <cp:lastPrinted>1601-01-01T00:00:00Z</cp:lastPrinted>
  <dcterms:created xsi:type="dcterms:W3CDTF">2002-09-06T09:08:08Z</dcterms:created>
  <dcterms:modified xsi:type="dcterms:W3CDTF">2014-09-27T20:14:28Z</dcterms:modified>
</cp:coreProperties>
</file>