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8" r:id="rId18"/>
    <p:sldId id="273" r:id="rId19"/>
    <p:sldId id="274" r:id="rId20"/>
    <p:sldId id="276" r:id="rId21"/>
    <p:sldId id="289" r:id="rId22"/>
    <p:sldId id="275" r:id="rId23"/>
    <p:sldId id="277" r:id="rId24"/>
    <p:sldId id="278" r:id="rId25"/>
    <p:sldId id="279" r:id="rId26"/>
    <p:sldId id="283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FFF9C9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FFF9C9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FFF9C9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FFF9C9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FFF9C9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FFF9C9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FFF9C9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FFF9C9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FFF9C9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66"/>
    <a:srgbClr val="3333CC"/>
    <a:srgbClr val="FF0000"/>
    <a:srgbClr val="FFF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7536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DCDB0765-8A09-4131-AFBD-994684D0DFC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851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AC7570EF-E515-4C4F-81FF-D13B17638DB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9503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Deskriptor</a:t>
            </a:r>
            <a:r>
              <a:rPr lang="sk-SK" baseline="0" dirty="0" smtClean="0"/>
              <a:t> je 64-bitové číslo popisujúce segment; obsahuje bázovú adresu segmentu, jeho veľkosť a </a:t>
            </a:r>
            <a:r>
              <a:rPr lang="sk-SK" baseline="0" smtClean="0"/>
              <a:t>práva prístupu.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570EF-E515-4C4F-81FF-D13B17638DBC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301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Ak</a:t>
            </a:r>
            <a:r>
              <a:rPr lang="en-US" dirty="0" smtClean="0"/>
              <a:t> je </a:t>
            </a:r>
            <a:r>
              <a:rPr lang="en-US" dirty="0" err="1" smtClean="0"/>
              <a:t>vysledok</a:t>
            </a:r>
            <a:r>
              <a:rPr lang="en-US" dirty="0" smtClean="0"/>
              <a:t> </a:t>
            </a:r>
            <a:r>
              <a:rPr lang="en-US" dirty="0" err="1" smtClean="0"/>
              <a:t>operacie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nasobenia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vacsi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ako</a:t>
            </a:r>
            <a:r>
              <a:rPr lang="en-US" baseline="0" dirty="0" smtClean="0"/>
              <a:t> 16 </a:t>
            </a:r>
            <a:r>
              <a:rPr lang="en-US" baseline="0" dirty="0" err="1" smtClean="0"/>
              <a:t>bitov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vysledok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budeme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hladat</a:t>
            </a:r>
            <a:r>
              <a:rPr lang="en-US" baseline="0" dirty="0" smtClean="0"/>
              <a:t> v registry ax. V </a:t>
            </a:r>
            <a:r>
              <a:rPr lang="en-US" baseline="0" dirty="0" err="1" smtClean="0"/>
              <a:t>opacnom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pripade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musime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zahrnut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</a:t>
            </a:r>
            <a:r>
              <a:rPr lang="en-US" baseline="0" dirty="0" smtClean="0"/>
              <a:t> register dx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570EF-E515-4C4F-81FF-D13B17638DBC}" type="slidenum">
              <a:rPr lang="cs-CZ" smtClean="0"/>
              <a:pPr>
                <a:defRPr/>
              </a:pPr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67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782B0C1-C414-4C8C-9186-3020EAFC507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F0792-9261-419F-A886-3F9478750F2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4D9ED-DB82-4366-A99A-0ECA3933F4C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ľ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>
          <a:xfrm>
            <a:off x="1169988" y="1946275"/>
            <a:ext cx="7772400" cy="4114800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58D88-6B7B-4674-B961-BF1701B8B9A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DDC63-072A-4A3A-9FB2-E6535A61BC3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A7CE3-DB7F-4CAD-A787-C8A4FC2FE53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C8E88-39DE-4418-A9A9-C6BBD3D6C18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CF3FD-93B0-49EF-A60F-2A7939EFD7C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AAA11-775C-4207-A9A7-75339DEB569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9C735-EFFD-4F89-BFD1-8FD1EF2D5CB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79B44-4307-45A6-B373-FCA0957AB5C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57604-CA63-48C3-A09E-7BCDC30FCF2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85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86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1A59317B-E122-4674-B2F7-3F1A939355A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38200"/>
          </a:xfrm>
        </p:spPr>
        <p:txBody>
          <a:bodyPr/>
          <a:lstStyle/>
          <a:p>
            <a:pPr eaLnBrk="1" hangingPunct="1"/>
            <a:r>
              <a:rPr lang="sk-SK" smtClean="0"/>
              <a:t>Registre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988" y="1946275"/>
            <a:ext cx="7772400" cy="1025525"/>
          </a:xfrm>
        </p:spPr>
        <p:txBody>
          <a:bodyPr/>
          <a:lstStyle/>
          <a:p>
            <a:pPr eaLnBrk="1" hangingPunct="1">
              <a:defRPr/>
            </a:pPr>
            <a:r>
              <a:rPr lang="sk-SK" smtClean="0"/>
              <a:t>užívateľské</a:t>
            </a:r>
          </a:p>
          <a:p>
            <a:pPr eaLnBrk="1" hangingPunct="1">
              <a:defRPr/>
            </a:pPr>
            <a:r>
              <a:rPr lang="sk-SK" smtClean="0"/>
              <a:t>systémové – používajú sa na riadenie procesora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19200" y="1066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– pamäťové miesta vo vnútri procesora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295400" y="3505200"/>
            <a:ext cx="5105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Užívateľské registre: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univerzálne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segmentové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čítač inštrukcií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register príznakov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685800"/>
          </a:xfrm>
        </p:spPr>
        <p:txBody>
          <a:bodyPr/>
          <a:lstStyle/>
          <a:p>
            <a:pPr eaLnBrk="1" hangingPunct="1"/>
            <a:r>
              <a:rPr lang="sk-SK" dirty="0" smtClean="0"/>
              <a:t>SF (</a:t>
            </a:r>
            <a:r>
              <a:rPr lang="en-US" dirty="0" smtClean="0"/>
              <a:t>Sign</a:t>
            </a:r>
            <a:r>
              <a:rPr lang="sk-SK" dirty="0" smtClean="0"/>
              <a:t> </a:t>
            </a:r>
            <a:r>
              <a:rPr lang="sk-SK" dirty="0" err="1" smtClean="0"/>
              <a:t>Flag</a:t>
            </a:r>
            <a:r>
              <a:rPr lang="sk-SK" dirty="0" smtClean="0"/>
              <a:t>) – indikačný bit </a:t>
            </a:r>
            <a:r>
              <a:rPr lang="en-US" dirty="0" err="1" smtClean="0"/>
              <a:t>znamienka</a:t>
            </a:r>
            <a:endParaRPr lang="sk-SK" dirty="0" smtClean="0"/>
          </a:p>
        </p:txBody>
      </p:sp>
      <p:grpSp>
        <p:nvGrpSpPr>
          <p:cNvPr id="12291" name="Group 13"/>
          <p:cNvGrpSpPr>
            <a:grpSpLocks/>
          </p:cNvGrpSpPr>
          <p:nvPr/>
        </p:nvGrpSpPr>
        <p:grpSpPr bwMode="auto">
          <a:xfrm>
            <a:off x="1447800" y="3276600"/>
            <a:ext cx="3733800" cy="2308225"/>
            <a:chOff x="912" y="1920"/>
            <a:chExt cx="2352" cy="1454"/>
          </a:xfrm>
        </p:grpSpPr>
        <p:sp>
          <p:nvSpPr>
            <p:cNvPr id="71686" name="Text Box 6"/>
            <p:cNvSpPr txBox="1">
              <a:spLocks noChangeArrowheads="1"/>
            </p:cNvSpPr>
            <p:nvPr/>
          </p:nvSpPr>
          <p:spPr bwMode="auto">
            <a:xfrm>
              <a:off x="912" y="1920"/>
              <a:ext cx="2352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 algn="l">
                <a:spcBef>
                  <a:spcPct val="20000"/>
                </a:spcBef>
                <a:defRPr/>
              </a:pP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al,-1</a:t>
              </a:r>
              <a:b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</a:b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add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al,4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1111 </a:t>
              </a: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1111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(= -1)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en-US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100 (= 4)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0000 0011 (= 3)</a:t>
              </a:r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>
              <a:off x="960" y="30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82800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066800" y="609600"/>
            <a:ext cx="76962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Pou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ží</a:t>
            </a:r>
            <a:r>
              <a:rPr 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 sa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ke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pracujeme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s 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íslami </a:t>
            </a:r>
            <a:r>
              <a:rPr lang="sk-SK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so znamienkom</a:t>
            </a:r>
            <a:r>
              <a:rPr 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</a:t>
            </a:r>
            <a:endParaRPr lang="sk-SK" b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1066800" y="1143000"/>
            <a:ext cx="7696200" cy="21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astaví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endParaRPr lang="sk-SK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algn="l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na 0, ke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výsledok aritmetickej operácie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je kladný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</a:t>
            </a:r>
          </a:p>
          <a:p>
            <a:pPr algn="l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na 1, ke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výsledok aritmetickej operácie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je záporný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 </a:t>
            </a:r>
            <a:endParaRPr 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SF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má rovnakú hodnotu ako najvyšší (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znamienkov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ý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bit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výsledku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2294" name="AutoShape 14"/>
          <p:cNvSpPr>
            <a:spLocks noChangeArrowheads="1"/>
          </p:cNvSpPr>
          <p:nvPr/>
        </p:nvSpPr>
        <p:spPr bwMode="auto">
          <a:xfrm>
            <a:off x="1295400" y="5867400"/>
            <a:ext cx="1600200" cy="609600"/>
          </a:xfrm>
          <a:prstGeom prst="wedgeRectCallout">
            <a:avLst>
              <a:gd name="adj1" fmla="val -28273"/>
              <a:gd name="adj2" fmla="val -111981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82800"/>
          <a:lstStyle/>
          <a:p>
            <a:r>
              <a:rPr lang="sk-SK" b="0" dirty="0" smtClean="0">
                <a:solidFill>
                  <a:schemeClr val="bg2"/>
                </a:solidFill>
                <a:latin typeface="Arial" charset="0"/>
              </a:rPr>
              <a:t>SF </a:t>
            </a:r>
            <a:r>
              <a:rPr lang="sk-SK" b="0" dirty="0">
                <a:solidFill>
                  <a:schemeClr val="bg2"/>
                </a:solidFill>
                <a:latin typeface="Arial" charset="0"/>
              </a:rPr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sk-SK" dirty="0" smtClean="0"/>
              <a:t>AC (</a:t>
            </a:r>
            <a:r>
              <a:rPr lang="sk-SK" dirty="0" err="1" smtClean="0"/>
              <a:t>Auxiliary</a:t>
            </a:r>
            <a:r>
              <a:rPr lang="sk-SK" dirty="0" smtClean="0"/>
              <a:t> </a:t>
            </a:r>
            <a:r>
              <a:rPr lang="sk-SK" dirty="0" err="1" smtClean="0"/>
              <a:t>Carry</a:t>
            </a:r>
            <a:r>
              <a:rPr lang="sk-SK" dirty="0" smtClean="0"/>
              <a:t> </a:t>
            </a:r>
            <a:r>
              <a:rPr lang="sk-SK" dirty="0" err="1" smtClean="0"/>
              <a:t>Flag</a:t>
            </a:r>
            <a:r>
              <a:rPr lang="sk-SK" dirty="0" smtClean="0"/>
              <a:t>) – indikačný bit pomocného prenosu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447800" y="3276600"/>
            <a:ext cx="4343400" cy="230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al,28h</a:t>
            </a:r>
            <a:b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0010 1000 (= 28 BCD)</a:t>
            </a:r>
          </a:p>
          <a:p>
            <a:pPr algn="l">
              <a:spcBef>
                <a:spcPct val="2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1001 (= 09 BCD)</a:t>
            </a:r>
          </a:p>
          <a:p>
            <a:pPr algn="l">
              <a:spcBef>
                <a:spcPct val="2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0011 0001 (= 31?)</a:t>
            </a: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1536700" y="5105400"/>
            <a:ext cx="158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82800"/>
          <a:lstStyle/>
          <a:p>
            <a:pPr>
              <a:defRPr/>
            </a:pPr>
            <a:endParaRPr lang="sk-SK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066800" y="1219200"/>
            <a:ext cx="7620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Pou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ží</a:t>
            </a:r>
            <a:r>
              <a:rPr 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va sa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ke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pracujeme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s 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íslami </a:t>
            </a:r>
            <a:r>
              <a:rPr lang="sk-SK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 desiatkovej sústave v zhustenom kóde BCD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066800" y="2133600"/>
            <a:ext cx="7393632" cy="86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82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astaví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na 1, ke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 sčítaní alebo odčítaní došlo k prenosu z 3. do 4. bitu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 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grpSp>
        <p:nvGrpSpPr>
          <p:cNvPr id="13319" name="Group 11"/>
          <p:cNvGrpSpPr>
            <a:grpSpLocks/>
          </p:cNvGrpSpPr>
          <p:nvPr/>
        </p:nvGrpSpPr>
        <p:grpSpPr bwMode="auto">
          <a:xfrm>
            <a:off x="2006600" y="5402263"/>
            <a:ext cx="1752600" cy="1382712"/>
            <a:chOff x="1008" y="2105"/>
            <a:chExt cx="1104" cy="871"/>
          </a:xfrm>
        </p:grpSpPr>
        <p:sp>
          <p:nvSpPr>
            <p:cNvPr id="72713" name="AutoShape 9"/>
            <p:cNvSpPr>
              <a:spLocks noChangeArrowheads="1"/>
            </p:cNvSpPr>
            <p:nvPr/>
          </p:nvSpPr>
          <p:spPr bwMode="auto">
            <a:xfrm>
              <a:off x="1008" y="2592"/>
              <a:ext cx="1104" cy="384"/>
            </a:xfrm>
            <a:prstGeom prst="wedgeRectCallout">
              <a:avLst>
                <a:gd name="adj1" fmla="val -28986"/>
                <a:gd name="adj2" fmla="val -134375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AC 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= 1</a:t>
              </a:r>
            </a:p>
          </p:txBody>
        </p:sp>
        <p:sp>
          <p:nvSpPr>
            <p:cNvPr id="72714" name="Arc 10"/>
            <p:cNvSpPr>
              <a:spLocks/>
            </p:cNvSpPr>
            <p:nvPr/>
          </p:nvSpPr>
          <p:spPr bwMode="auto">
            <a:xfrm rot="-13466298">
              <a:off x="1145" y="2105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82800" anchor="ctr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85800"/>
          </a:xfrm>
        </p:spPr>
        <p:txBody>
          <a:bodyPr/>
          <a:lstStyle/>
          <a:p>
            <a:pPr eaLnBrk="1" hangingPunct="1"/>
            <a:r>
              <a:rPr lang="sk-SK" dirty="0" smtClean="0"/>
              <a:t>ZF (</a:t>
            </a:r>
            <a:r>
              <a:rPr lang="sk-SK" dirty="0" err="1" smtClean="0"/>
              <a:t>Zero</a:t>
            </a:r>
            <a:r>
              <a:rPr lang="sk-SK" dirty="0" smtClean="0"/>
              <a:t> </a:t>
            </a:r>
            <a:r>
              <a:rPr lang="sk-SK" dirty="0" err="1" smtClean="0"/>
              <a:t>Flag</a:t>
            </a:r>
            <a:r>
              <a:rPr lang="sk-SK" dirty="0" smtClean="0"/>
              <a:t>)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066800" y="9906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astaví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sa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na 1, ke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výsledok 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predchádzajúcej 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operácie 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je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0. </a:t>
            </a:r>
            <a:endParaRPr lang="sk-SK" b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14340" name="Group 7"/>
          <p:cNvGrpSpPr>
            <a:grpSpLocks/>
          </p:cNvGrpSpPr>
          <p:nvPr/>
        </p:nvGrpSpPr>
        <p:grpSpPr bwMode="auto">
          <a:xfrm>
            <a:off x="1219200" y="1828800"/>
            <a:ext cx="3733800" cy="2308225"/>
            <a:chOff x="912" y="1920"/>
            <a:chExt cx="2352" cy="1454"/>
          </a:xfrm>
        </p:grpSpPr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912" y="1920"/>
              <a:ext cx="2352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 algn="l">
                <a:spcBef>
                  <a:spcPct val="20000"/>
                </a:spcBef>
                <a:defRPr/>
              </a:pP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al,-1</a:t>
              </a:r>
              <a:b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</a:b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add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al,4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1111 </a:t>
              </a: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1111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(= -1)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en-US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100 (= 4)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0000 0011 (= 3)</a:t>
              </a:r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>
              <a:off x="960" y="30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82800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1295400" y="4343400"/>
            <a:ext cx="15240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</a:pPr>
            <a:r>
              <a:rPr lang="sk-SK" b="0" dirty="0" smtClean="0">
                <a:solidFill>
                  <a:schemeClr val="bg2"/>
                </a:solidFill>
                <a:latin typeface="Arial" charset="0"/>
              </a:rPr>
              <a:t>ZF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chemeClr val="bg2"/>
                </a:solidFill>
                <a:latin typeface="Arial" charset="0"/>
              </a:rPr>
              <a:t>= 0</a:t>
            </a:r>
            <a:endParaRPr lang="sk-SK" b="0" dirty="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14342" name="Group 11"/>
          <p:cNvGrpSpPr>
            <a:grpSpLocks/>
          </p:cNvGrpSpPr>
          <p:nvPr/>
        </p:nvGrpSpPr>
        <p:grpSpPr bwMode="auto">
          <a:xfrm>
            <a:off x="4876800" y="1828800"/>
            <a:ext cx="3733800" cy="2308225"/>
            <a:chOff x="912" y="1920"/>
            <a:chExt cx="2352" cy="1454"/>
          </a:xfrm>
        </p:grpSpPr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912" y="1920"/>
              <a:ext cx="2352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 algn="l">
                <a:spcBef>
                  <a:spcPct val="20000"/>
                </a:spcBef>
                <a:defRPr/>
              </a:pP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al,-1</a:t>
              </a:r>
              <a:b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</a:b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add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al,1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1111 </a:t>
              </a: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1111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(= -1)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en-US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 1 (= 1)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0000 </a:t>
              </a: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0000</a:t>
              </a:r>
              <a:endPara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>
              <a:off x="960" y="30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82800"/>
            <a:lstStyle/>
            <a:p>
              <a:pPr>
                <a:defRPr/>
              </a:pPr>
              <a:endParaRPr lang="sk-SK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4953000" y="4343400"/>
            <a:ext cx="1524000" cy="503238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ZF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55600"/>
            <a:ext cx="7772400" cy="685800"/>
          </a:xfrm>
        </p:spPr>
        <p:txBody>
          <a:bodyPr/>
          <a:lstStyle/>
          <a:p>
            <a:pPr eaLnBrk="1" hangingPunct="1"/>
            <a:r>
              <a:rPr lang="sk-SK" dirty="0" smtClean="0"/>
              <a:t>PF (Parity </a:t>
            </a:r>
            <a:r>
              <a:rPr lang="sk-SK" dirty="0" err="1" smtClean="0"/>
              <a:t>Even</a:t>
            </a:r>
            <a:r>
              <a:rPr lang="sk-SK" dirty="0" smtClean="0"/>
              <a:t>)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2454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astaví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na 1, ke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 najni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šom bajte výsledku predchádzajúcej operácie má párny po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et bitov hodnotu 1. Pou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íva sa najmä pri prenose dát medzi zariadeniami.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9400"/>
            <a:ext cx="7772400" cy="685800"/>
          </a:xfrm>
        </p:spPr>
        <p:txBody>
          <a:bodyPr/>
          <a:lstStyle/>
          <a:p>
            <a:pPr eaLnBrk="1" hangingPunct="1"/>
            <a:r>
              <a:rPr lang="sk-SK" dirty="0" smtClean="0"/>
              <a:t>DF (</a:t>
            </a:r>
            <a:r>
              <a:rPr lang="sk-SK" dirty="0" err="1" smtClean="0"/>
              <a:t>Direction</a:t>
            </a:r>
            <a:r>
              <a:rPr lang="sk-SK" dirty="0" smtClean="0"/>
              <a:t> </a:t>
            </a:r>
            <a:r>
              <a:rPr lang="sk-SK" dirty="0" err="1" smtClean="0"/>
              <a:t>Flag</a:t>
            </a:r>
            <a:r>
              <a:rPr lang="sk-SK" dirty="0" smtClean="0"/>
              <a:t>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7924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Pou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íva sa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pri práci s poľom dát (reťazcom, maticou atď.)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Nastavuje sa inštrukciami v programe.</a:t>
            </a:r>
          </a:p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Ak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má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bit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DF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hodnotu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0, tak sa po spracovaní jedného prvku po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 index </a:t>
            </a:r>
            <a:r>
              <a:rPr lang="sk-SK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zvýši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toľko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bajtov,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koľko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zaberá jeden prvok poľa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(pole sa spracováva od začiatku, teda reťazec zľava doprava)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 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Ak je bit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DF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nastavený na 1, tak sa index </a:t>
            </a:r>
            <a:r>
              <a:rPr lang="sk-SK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zmenšuje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o d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ĺž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ku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jedného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prvku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pole sa spracováva od konca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 </a:t>
            </a:r>
          </a:p>
          <a:p>
            <a:pPr algn="l">
              <a:spcBef>
                <a:spcPct val="50000"/>
              </a:spcBef>
              <a:defRPr/>
            </a:pP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81013"/>
            <a:ext cx="7772400" cy="685800"/>
          </a:xfrm>
        </p:spPr>
        <p:txBody>
          <a:bodyPr/>
          <a:lstStyle/>
          <a:p>
            <a:pPr eaLnBrk="1" hangingPunct="1"/>
            <a:r>
              <a:rPr lang="sk-SK" dirty="0" smtClean="0"/>
              <a:t>IF (</a:t>
            </a:r>
            <a:r>
              <a:rPr lang="sk-SK" dirty="0" err="1" smtClean="0"/>
              <a:t>Interrupt</a:t>
            </a:r>
            <a:r>
              <a:rPr lang="sk-SK" dirty="0" smtClean="0"/>
              <a:t> </a:t>
            </a:r>
            <a:r>
              <a:rPr lang="sk-SK" dirty="0" err="1" smtClean="0"/>
              <a:t>Enable</a:t>
            </a:r>
            <a:r>
              <a:rPr lang="sk-SK" dirty="0" smtClean="0"/>
              <a:t> </a:t>
            </a:r>
            <a:r>
              <a:rPr lang="sk-SK" dirty="0" err="1" smtClean="0"/>
              <a:t>Flag</a:t>
            </a:r>
            <a:r>
              <a:rPr lang="sk-SK" dirty="0" smtClean="0"/>
              <a:t>)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143000" y="1268413"/>
            <a:ext cx="7924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Nastavuje sa inštrukciami v programe.</a:t>
            </a:r>
          </a:p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Ak je bit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IF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nastavený na 1, mô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 by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ť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spracovanie programu procesorom prerušené signálom od periférneho zariadenia (klávesnice,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disku,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modemu at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.). </a:t>
            </a:r>
          </a:p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Ak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má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bit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IF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hodnotu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0, tak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procesor externé prerušenia ignoruje.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Pri vstupe do obslu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ného programu prerušenia sa príznak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IF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automaticky nastavuje na 0 a po skončení obslu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ného programu sa jeho pôvodná hodnota zase obnovuje.</a:t>
            </a:r>
          </a:p>
          <a:p>
            <a:pPr algn="l">
              <a:spcBef>
                <a:spcPct val="50000"/>
              </a:spcBef>
              <a:defRPr/>
            </a:pP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6524625" cy="1219200"/>
          </a:xfrm>
        </p:spPr>
        <p:txBody>
          <a:bodyPr/>
          <a:lstStyle/>
          <a:p>
            <a:pPr eaLnBrk="1" hangingPunct="1"/>
            <a:r>
              <a:rPr lang="sk-SK" smtClean="0"/>
              <a:t>T</a:t>
            </a:r>
            <a:r>
              <a:rPr lang="en-US" smtClean="0"/>
              <a:t>F</a:t>
            </a:r>
            <a:r>
              <a:rPr lang="sk-SK" smtClean="0"/>
              <a:t> (Trap Flag)</a:t>
            </a:r>
            <a:br>
              <a:rPr lang="sk-SK" smtClean="0"/>
            </a:br>
            <a:r>
              <a:rPr lang="sk-SK" smtClean="0"/>
              <a:t>R</a:t>
            </a:r>
            <a:r>
              <a:rPr lang="en-US" smtClean="0"/>
              <a:t>F</a:t>
            </a:r>
            <a:r>
              <a:rPr lang="sk-SK" smtClean="0"/>
              <a:t> (Resume Flag)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219200" y="1268760"/>
            <a:ext cx="7924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Používajú sa pri ladením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programov. </a:t>
            </a:r>
          </a:p>
          <a:p>
            <a:pPr algn="l">
              <a:spcBef>
                <a:spcPts val="0"/>
              </a:spcBef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Nastavujú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 inštrukciami v programe (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debuggeri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). </a:t>
            </a:r>
          </a:p>
          <a:p>
            <a:pPr algn="l">
              <a:spcBef>
                <a:spcPts val="0"/>
              </a:spcBef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Štandardná hodnota je 0.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spcBef>
                <a:spcPts val="12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Ak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nastavíme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bit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F na 1, prejde procesor do tzv.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krokovacieho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re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imu, v ktorom sa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generuje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interné prerušenie po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ka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dej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inštrukcii. 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219200" y="3861048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Ak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nastavíme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bit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F na 1, prípadný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breakpoint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nasledujúcej inštrukci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bude ignorova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ť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 </a:t>
            </a:r>
            <a:endParaRPr lang="sk-SK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Debugger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nastaví RF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na 1 po ukončení obslu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ného programu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breakpointu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tak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 program mô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 pokračovať od rovnakej inštrukcie, ktorá predtým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breakpoint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spôsobila. Po úspešnom vykonaní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tejto inštrukcie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sa príznak RF vynuluje.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789987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lokTextu 2"/>
          <p:cNvSpPr txBox="1"/>
          <p:nvPr/>
        </p:nvSpPr>
        <p:spPr>
          <a:xfrm>
            <a:off x="899592" y="5877272"/>
            <a:ext cx="8064896" cy="688256"/>
          </a:xfrm>
          <a:prstGeom prst="rect">
            <a:avLst/>
          </a:prstGeom>
          <a:solidFill>
            <a:schemeClr val="tx1"/>
          </a:solidFill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sk-SK" sz="2000" dirty="0" err="1" smtClean="0">
                <a:solidFill>
                  <a:schemeClr val="bg2"/>
                </a:solidFill>
                <a:latin typeface="+mn-lt"/>
              </a:rPr>
              <a:t>Legacy</a:t>
            </a:r>
            <a:r>
              <a:rPr lang="sk-SK" sz="2000" dirty="0" smtClean="0">
                <a:solidFill>
                  <a:schemeClr val="bg2"/>
                </a:solidFill>
                <a:latin typeface="+mn-lt"/>
              </a:rPr>
              <a:t> x86 registre</a:t>
            </a:r>
          </a:p>
          <a:p>
            <a:pPr algn="l"/>
            <a:r>
              <a:rPr lang="sk-SK" sz="2000" dirty="0" smtClean="0">
                <a:solidFill>
                  <a:schemeClr val="bg2"/>
                </a:solidFill>
                <a:latin typeface="+mn-lt"/>
              </a:rPr>
              <a:t>Registre podporované v 64-bitovom režime</a:t>
            </a:r>
            <a:endParaRPr lang="sk-SK" sz="20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48744" y="3069208"/>
            <a:ext cx="2819400" cy="1408113"/>
            <a:chOff x="1824" y="1920"/>
            <a:chExt cx="1776" cy="887"/>
          </a:xfrm>
        </p:grpSpPr>
        <p:sp>
          <p:nvSpPr>
            <p:cNvPr id="79881" name="AutoShape 9"/>
            <p:cNvSpPr>
              <a:spLocks noChangeArrowheads="1"/>
            </p:cNvSpPr>
            <p:nvPr/>
          </p:nvSpPr>
          <p:spPr bwMode="auto">
            <a:xfrm>
              <a:off x="2880" y="1920"/>
              <a:ext cx="720" cy="336"/>
            </a:xfrm>
            <a:prstGeom prst="wedgeRoundRectCallout">
              <a:avLst>
                <a:gd name="adj1" fmla="val -43750"/>
                <a:gd name="adj2" fmla="val 119046"/>
                <a:gd name="adj3" fmla="val 16667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880" name="AutoShape 8"/>
            <p:cNvSpPr>
              <a:spLocks noChangeArrowheads="1"/>
            </p:cNvSpPr>
            <p:nvPr/>
          </p:nvSpPr>
          <p:spPr bwMode="auto">
            <a:xfrm>
              <a:off x="2208" y="1920"/>
              <a:ext cx="384" cy="288"/>
            </a:xfrm>
            <a:prstGeom prst="wedgeRoundRectCallout">
              <a:avLst>
                <a:gd name="adj1" fmla="val 51565"/>
                <a:gd name="adj2" fmla="val 143403"/>
                <a:gd name="adj3" fmla="val 16667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882" name="Text Box 10"/>
            <p:cNvSpPr txBox="1">
              <a:spLocks noChangeArrowheads="1"/>
            </p:cNvSpPr>
            <p:nvPr/>
          </p:nvSpPr>
          <p:spPr bwMode="auto">
            <a:xfrm>
              <a:off x="1824" y="2496"/>
              <a:ext cx="177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implicitný operand</a:t>
              </a:r>
            </a:p>
          </p:txBody>
        </p:sp>
      </p:grp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85800"/>
          </a:xfrm>
        </p:spPr>
        <p:txBody>
          <a:bodyPr/>
          <a:lstStyle/>
          <a:p>
            <a:pPr eaLnBrk="1" hangingPunct="1"/>
            <a:r>
              <a:rPr lang="sk-SK" smtClean="0"/>
              <a:t>Spôsoby adresovania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066800" y="1828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algn="l">
              <a:buFontTx/>
              <a:buAutoNum type="arabicPeriod"/>
            </a:pPr>
            <a:r>
              <a:rPr lang="sk-SK" sz="2800" b="0">
                <a:solidFill>
                  <a:schemeClr val="tx2"/>
                </a:solidFill>
                <a:latin typeface="Arial" charset="0"/>
              </a:rPr>
              <a:t>Implicitné adresovanie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6781800" cy="105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marL="288925" indent="-288925"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operand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v zápise inštrukcie nevidíme.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288925" indent="-288925"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mul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ax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dx:ax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1143000" y="990600"/>
            <a:ext cx="7620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cs-CZ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</a:t>
            </a:r>
            <a:r>
              <a:rPr lang="cs-CZ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definujú, ako vypo</a:t>
            </a:r>
            <a:r>
              <a:rPr lang="cs-CZ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cs-CZ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ítame efektívnu adresu (offset) operandu.</a:t>
            </a: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63713" y="2458715"/>
            <a:ext cx="2819400" cy="1255713"/>
            <a:chOff x="1296" y="1248"/>
            <a:chExt cx="1776" cy="791"/>
          </a:xfrm>
        </p:grpSpPr>
        <p:sp>
          <p:nvSpPr>
            <p:cNvPr id="80900" name="AutoShape 4"/>
            <p:cNvSpPr>
              <a:spLocks noChangeArrowheads="1"/>
            </p:cNvSpPr>
            <p:nvPr/>
          </p:nvSpPr>
          <p:spPr bwMode="auto">
            <a:xfrm>
              <a:off x="1536" y="1248"/>
              <a:ext cx="288" cy="288"/>
            </a:xfrm>
            <a:prstGeom prst="wedgeRoundRectCallout">
              <a:avLst>
                <a:gd name="adj1" fmla="val 40972"/>
                <a:gd name="adj2" fmla="val 114583"/>
                <a:gd name="adj3" fmla="val 16667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902" name="Text Box 6"/>
            <p:cNvSpPr txBox="1">
              <a:spLocks noChangeArrowheads="1"/>
            </p:cNvSpPr>
            <p:nvPr/>
          </p:nvSpPr>
          <p:spPr bwMode="auto">
            <a:xfrm>
              <a:off x="1296" y="1728"/>
              <a:ext cx="177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priamy operand</a:t>
              </a:r>
            </a:p>
          </p:txBody>
        </p:sp>
      </p:grp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116013" y="39687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algn="l">
              <a:buFontTx/>
              <a:buAutoNum type="arabicPeriod" startAt="2"/>
            </a:pPr>
            <a:r>
              <a:rPr lang="sk-SK" sz="2800" b="0">
                <a:solidFill>
                  <a:schemeClr val="tx2"/>
                </a:solidFill>
                <a:latin typeface="Arial" charset="0"/>
              </a:rPr>
              <a:t>Explicitné adresovanie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116013" y="100647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algn="l"/>
            <a:r>
              <a:rPr lang="sk-SK" sz="2800" b="0" dirty="0">
                <a:solidFill>
                  <a:schemeClr val="tx2"/>
                </a:solidFill>
                <a:latin typeface="Arial" charset="0"/>
              </a:rPr>
              <a:t>Priamy </a:t>
            </a:r>
            <a:r>
              <a:rPr lang="sk-SK" sz="2800" b="0" dirty="0" err="1">
                <a:solidFill>
                  <a:schemeClr val="tx2"/>
                </a:solidFill>
                <a:latin typeface="Arial" charset="0"/>
              </a:rPr>
              <a:t>operand</a:t>
            </a:r>
            <a:r>
              <a:rPr lang="sk-SK" sz="2800" b="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sk-SK" sz="2800" b="0" dirty="0" smtClean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sk-SK" sz="2800" b="0" dirty="0" err="1" smtClean="0">
                <a:solidFill>
                  <a:schemeClr val="tx2"/>
                </a:solidFill>
                <a:latin typeface="Arial" charset="0"/>
              </a:rPr>
              <a:t>immediate</a:t>
            </a:r>
            <a:r>
              <a:rPr lang="sk-SK" sz="2800" b="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sk-SK" sz="2800" b="0" dirty="0" err="1" smtClean="0">
                <a:solidFill>
                  <a:schemeClr val="tx2"/>
                </a:solidFill>
                <a:latin typeface="Arial" charset="0"/>
              </a:rPr>
              <a:t>operand</a:t>
            </a:r>
            <a:r>
              <a:rPr lang="sk-SK" sz="2800" b="0" dirty="0" smtClean="0">
                <a:solidFill>
                  <a:schemeClr val="tx2"/>
                </a:solidFill>
                <a:latin typeface="Arial" charset="0"/>
              </a:rPr>
              <a:t>)</a:t>
            </a:r>
            <a:endParaRPr lang="sk-SK" sz="28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116013" y="1844675"/>
            <a:ext cx="7696200" cy="105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marL="288925" indent="-288925"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hodnota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operand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je zapísaná priamo 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inštrukci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288925" indent="-288925" algn="l">
              <a:spcBef>
                <a:spcPct val="5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al,3; 3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al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38200"/>
          </a:xfrm>
        </p:spPr>
        <p:txBody>
          <a:bodyPr/>
          <a:lstStyle/>
          <a:p>
            <a:pPr eaLnBrk="1" hangingPunct="1"/>
            <a:r>
              <a:rPr lang="sk-SK" smtClean="0"/>
              <a:t>Univerzálne registre</a:t>
            </a:r>
          </a:p>
        </p:txBody>
      </p:sp>
      <p:graphicFrame>
        <p:nvGraphicFramePr>
          <p:cNvPr id="63747" name="Group 259"/>
          <p:cNvGraphicFramePr>
            <a:graphicFrameLocks noGrp="1"/>
          </p:cNvGraphicFramePr>
          <p:nvPr>
            <p:ph type="tbl" idx="1"/>
          </p:nvPr>
        </p:nvGraphicFramePr>
        <p:xfrm>
          <a:off x="1295400" y="2209800"/>
          <a:ext cx="7212013" cy="4079875"/>
        </p:xfrm>
        <a:graphic>
          <a:graphicData uri="http://schemas.openxmlformats.org/drawingml/2006/table">
            <a:tbl>
              <a:tblPr/>
              <a:tblGrid>
                <a:gridCol w="811213"/>
                <a:gridCol w="1409700"/>
                <a:gridCol w="1790700"/>
                <a:gridCol w="685800"/>
                <a:gridCol w="914400"/>
                <a:gridCol w="1050925"/>
                <a:gridCol w="549275"/>
              </a:tblGrid>
              <a:tr h="422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EAX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EBX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ECX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EDX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ESI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EDI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EBP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ESP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243"/>
          <p:cNvGrpSpPr>
            <a:grpSpLocks/>
          </p:cNvGrpSpPr>
          <p:nvPr/>
        </p:nvGrpSpPr>
        <p:grpSpPr bwMode="auto">
          <a:xfrm>
            <a:off x="5313363" y="2636838"/>
            <a:ext cx="3189287" cy="457200"/>
            <a:chOff x="3273" y="1517"/>
            <a:chExt cx="2009" cy="288"/>
          </a:xfrm>
        </p:grpSpPr>
        <p:sp>
          <p:nvSpPr>
            <p:cNvPr id="4155" name="Rectangle 238"/>
            <p:cNvSpPr>
              <a:spLocks noChangeArrowheads="1"/>
            </p:cNvSpPr>
            <p:nvPr/>
          </p:nvSpPr>
          <p:spPr bwMode="auto">
            <a:xfrm>
              <a:off x="3273" y="1517"/>
              <a:ext cx="1008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k-SK" b="0">
                  <a:solidFill>
                    <a:schemeClr val="bg2"/>
                  </a:solidFill>
                  <a:latin typeface="Arial" charset="0"/>
                </a:rPr>
                <a:t>AH</a:t>
              </a:r>
            </a:p>
          </p:txBody>
        </p:sp>
        <p:sp>
          <p:nvSpPr>
            <p:cNvPr id="4156" name="Rectangle 241"/>
            <p:cNvSpPr>
              <a:spLocks noChangeArrowheads="1"/>
            </p:cNvSpPr>
            <p:nvPr/>
          </p:nvSpPr>
          <p:spPr bwMode="auto">
            <a:xfrm>
              <a:off x="4274" y="1517"/>
              <a:ext cx="1008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k-SK" b="0">
                  <a:solidFill>
                    <a:schemeClr val="bg2"/>
                  </a:solidFill>
                  <a:latin typeface="Arial" charset="0"/>
                </a:rPr>
                <a:t>AL</a:t>
              </a:r>
            </a:p>
          </p:txBody>
        </p:sp>
      </p:grpSp>
      <p:grpSp>
        <p:nvGrpSpPr>
          <p:cNvPr id="3" name="Group 264"/>
          <p:cNvGrpSpPr>
            <a:grpSpLocks/>
          </p:cNvGrpSpPr>
          <p:nvPr/>
        </p:nvGrpSpPr>
        <p:grpSpPr bwMode="auto">
          <a:xfrm>
            <a:off x="5308600" y="3090863"/>
            <a:ext cx="3189288" cy="1385887"/>
            <a:chOff x="3344" y="1947"/>
            <a:chExt cx="2009" cy="873"/>
          </a:xfrm>
        </p:grpSpPr>
        <p:grpSp>
          <p:nvGrpSpPr>
            <p:cNvPr id="4146" name="Group 244"/>
            <p:cNvGrpSpPr>
              <a:grpSpLocks/>
            </p:cNvGrpSpPr>
            <p:nvPr/>
          </p:nvGrpSpPr>
          <p:grpSpPr bwMode="auto">
            <a:xfrm>
              <a:off x="3344" y="1947"/>
              <a:ext cx="2009" cy="288"/>
              <a:chOff x="3273" y="1517"/>
              <a:chExt cx="2009" cy="288"/>
            </a:xfrm>
          </p:grpSpPr>
          <p:sp>
            <p:nvSpPr>
              <p:cNvPr id="4153" name="Rectangle 245"/>
              <p:cNvSpPr>
                <a:spLocks noChangeArrowheads="1"/>
              </p:cNvSpPr>
              <p:nvPr/>
            </p:nvSpPr>
            <p:spPr bwMode="auto">
              <a:xfrm>
                <a:off x="3273" y="1517"/>
                <a:ext cx="100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sk-SK" b="0">
                    <a:solidFill>
                      <a:schemeClr val="bg2"/>
                    </a:solidFill>
                    <a:latin typeface="Arial" charset="0"/>
                  </a:rPr>
                  <a:t>BH</a:t>
                </a:r>
              </a:p>
            </p:txBody>
          </p:sp>
          <p:sp>
            <p:nvSpPr>
              <p:cNvPr id="4154" name="Rectangle 246"/>
              <p:cNvSpPr>
                <a:spLocks noChangeArrowheads="1"/>
              </p:cNvSpPr>
              <p:nvPr/>
            </p:nvSpPr>
            <p:spPr bwMode="auto">
              <a:xfrm>
                <a:off x="4274" y="1517"/>
                <a:ext cx="100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sk-SK" b="0">
                    <a:solidFill>
                      <a:schemeClr val="bg2"/>
                    </a:solidFill>
                    <a:latin typeface="Arial" charset="0"/>
                  </a:rPr>
                  <a:t>BL</a:t>
                </a:r>
              </a:p>
            </p:txBody>
          </p:sp>
        </p:grpSp>
        <p:grpSp>
          <p:nvGrpSpPr>
            <p:cNvPr id="4147" name="Group 247"/>
            <p:cNvGrpSpPr>
              <a:grpSpLocks/>
            </p:cNvGrpSpPr>
            <p:nvPr/>
          </p:nvGrpSpPr>
          <p:grpSpPr bwMode="auto">
            <a:xfrm>
              <a:off x="3344" y="2238"/>
              <a:ext cx="2009" cy="288"/>
              <a:chOff x="3273" y="1517"/>
              <a:chExt cx="2009" cy="288"/>
            </a:xfrm>
          </p:grpSpPr>
          <p:sp>
            <p:nvSpPr>
              <p:cNvPr id="4151" name="Rectangle 248"/>
              <p:cNvSpPr>
                <a:spLocks noChangeArrowheads="1"/>
              </p:cNvSpPr>
              <p:nvPr/>
            </p:nvSpPr>
            <p:spPr bwMode="auto">
              <a:xfrm>
                <a:off x="3273" y="1517"/>
                <a:ext cx="100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sk-SK" b="0">
                    <a:solidFill>
                      <a:schemeClr val="bg2"/>
                    </a:solidFill>
                    <a:latin typeface="Arial" charset="0"/>
                  </a:rPr>
                  <a:t>CH</a:t>
                </a:r>
              </a:p>
            </p:txBody>
          </p:sp>
          <p:sp>
            <p:nvSpPr>
              <p:cNvPr id="4152" name="Rectangle 249"/>
              <p:cNvSpPr>
                <a:spLocks noChangeArrowheads="1"/>
              </p:cNvSpPr>
              <p:nvPr/>
            </p:nvSpPr>
            <p:spPr bwMode="auto">
              <a:xfrm>
                <a:off x="4274" y="1517"/>
                <a:ext cx="1008" cy="28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sk-SK" b="0">
                    <a:solidFill>
                      <a:schemeClr val="bg2"/>
                    </a:solidFill>
                    <a:latin typeface="Arial" charset="0"/>
                  </a:rPr>
                  <a:t>CL</a:t>
                </a:r>
              </a:p>
            </p:txBody>
          </p:sp>
        </p:grpSp>
        <p:grpSp>
          <p:nvGrpSpPr>
            <p:cNvPr id="4148" name="Group 250"/>
            <p:cNvGrpSpPr>
              <a:grpSpLocks/>
            </p:cNvGrpSpPr>
            <p:nvPr/>
          </p:nvGrpSpPr>
          <p:grpSpPr bwMode="auto">
            <a:xfrm>
              <a:off x="3344" y="2532"/>
              <a:ext cx="2009" cy="288"/>
              <a:chOff x="3273" y="1517"/>
              <a:chExt cx="2009" cy="288"/>
            </a:xfrm>
          </p:grpSpPr>
          <p:sp>
            <p:nvSpPr>
              <p:cNvPr id="4149" name="Rectangle 251"/>
              <p:cNvSpPr>
                <a:spLocks noChangeArrowheads="1"/>
              </p:cNvSpPr>
              <p:nvPr/>
            </p:nvSpPr>
            <p:spPr bwMode="auto">
              <a:xfrm>
                <a:off x="3273" y="1517"/>
                <a:ext cx="100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sk-SK" b="0">
                    <a:solidFill>
                      <a:schemeClr val="bg2"/>
                    </a:solidFill>
                    <a:latin typeface="Arial" charset="0"/>
                  </a:rPr>
                  <a:t>DH</a:t>
                </a:r>
              </a:p>
            </p:txBody>
          </p:sp>
          <p:sp>
            <p:nvSpPr>
              <p:cNvPr id="4150" name="Rectangle 252"/>
              <p:cNvSpPr>
                <a:spLocks noChangeArrowheads="1"/>
              </p:cNvSpPr>
              <p:nvPr/>
            </p:nvSpPr>
            <p:spPr bwMode="auto">
              <a:xfrm>
                <a:off x="4274" y="1517"/>
                <a:ext cx="100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sk-SK" b="0">
                    <a:solidFill>
                      <a:schemeClr val="bg2"/>
                    </a:solidFill>
                    <a:latin typeface="Arial" charset="0"/>
                  </a:rPr>
                  <a:t>DL</a:t>
                </a:r>
              </a:p>
            </p:txBody>
          </p:sp>
        </p:grpSp>
      </p:grpSp>
      <p:sp>
        <p:nvSpPr>
          <p:cNvPr id="63751" name="Text Box 263"/>
          <p:cNvSpPr txBox="1">
            <a:spLocks noChangeArrowheads="1"/>
          </p:cNvSpPr>
          <p:nvPr/>
        </p:nvSpPr>
        <p:spPr bwMode="auto">
          <a:xfrm>
            <a:off x="1143000" y="762000"/>
            <a:ext cx="77724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obsahujú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operand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inštrukcií</a:t>
            </a:r>
          </a:p>
          <a:p>
            <a:pPr marL="252000" indent="-2520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obsahujú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offsetovú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časť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adres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alebo sa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podieľajú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na jej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výpo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te 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069" name="Group 125"/>
          <p:cNvGraphicFramePr>
            <a:graphicFrameLocks noGrp="1"/>
          </p:cNvGraphicFramePr>
          <p:nvPr/>
        </p:nvGraphicFramePr>
        <p:xfrm>
          <a:off x="1219200" y="2209800"/>
          <a:ext cx="4038600" cy="433320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1234h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624532" y="1043012"/>
            <a:ext cx="2819400" cy="1255713"/>
            <a:chOff x="480" y="912"/>
            <a:chExt cx="1776" cy="791"/>
          </a:xfrm>
        </p:grpSpPr>
        <p:sp>
          <p:nvSpPr>
            <p:cNvPr id="82946" name="AutoShape 2"/>
            <p:cNvSpPr>
              <a:spLocks noChangeArrowheads="1"/>
            </p:cNvSpPr>
            <p:nvPr/>
          </p:nvSpPr>
          <p:spPr bwMode="auto">
            <a:xfrm>
              <a:off x="1584" y="912"/>
              <a:ext cx="576" cy="288"/>
            </a:xfrm>
            <a:prstGeom prst="wedgeRoundRectCallout">
              <a:avLst>
                <a:gd name="adj1" fmla="val -38542"/>
                <a:gd name="adj2" fmla="val 130556"/>
                <a:gd name="adj3" fmla="val 16667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953" name="AutoShape 9"/>
            <p:cNvSpPr>
              <a:spLocks noChangeArrowheads="1"/>
            </p:cNvSpPr>
            <p:nvPr/>
          </p:nvSpPr>
          <p:spPr bwMode="auto">
            <a:xfrm>
              <a:off x="1200" y="912"/>
              <a:ext cx="288" cy="288"/>
            </a:xfrm>
            <a:prstGeom prst="wedgeRoundRectCallout">
              <a:avLst>
                <a:gd name="adj1" fmla="val -63542"/>
                <a:gd name="adj2" fmla="val 126042"/>
                <a:gd name="adj3" fmla="val 16667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480" y="1392"/>
              <a:ext cx="177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priam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adresa</a:t>
              </a: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1539" name="Rectangle 8"/>
          <p:cNvSpPr>
            <a:spLocks noChangeArrowheads="1"/>
          </p:cNvSpPr>
          <p:nvPr/>
        </p:nvSpPr>
        <p:spPr bwMode="auto">
          <a:xfrm>
            <a:off x="1143000" y="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algn="l"/>
            <a:r>
              <a:rPr lang="sk-SK" sz="2800" b="0" dirty="0">
                <a:solidFill>
                  <a:schemeClr val="tx2"/>
                </a:solidFill>
                <a:latin typeface="Arial" charset="0"/>
              </a:rPr>
              <a:t>Priama adresa </a:t>
            </a:r>
            <a:r>
              <a:rPr lang="sk-SK" sz="2800" b="0" dirty="0" smtClean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sk-SK" sz="2800" b="0" dirty="0" err="1" smtClean="0">
                <a:solidFill>
                  <a:schemeClr val="tx2"/>
                </a:solidFill>
                <a:latin typeface="Arial" charset="0"/>
              </a:rPr>
              <a:t>direct</a:t>
            </a:r>
            <a:r>
              <a:rPr lang="sk-SK" sz="2800" b="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sk-SK" sz="2800" b="0" dirty="0" err="1" smtClean="0">
                <a:solidFill>
                  <a:schemeClr val="tx2"/>
                </a:solidFill>
                <a:latin typeface="Arial" charset="0"/>
              </a:rPr>
              <a:t>memory</a:t>
            </a:r>
            <a:r>
              <a:rPr lang="sk-SK" sz="2800" b="0" dirty="0" smtClean="0">
                <a:solidFill>
                  <a:schemeClr val="tx2"/>
                </a:solidFill>
                <a:latin typeface="Arial" charset="0"/>
              </a:rPr>
              <a:t>)</a:t>
            </a:r>
            <a:endParaRPr lang="sk-SK" sz="28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143000" y="457200"/>
            <a:ext cx="7696200" cy="105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marL="288925" indent="-288925"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meno registra alebo adresa,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 ktorej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je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operand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288925" indent="-288925" algn="l">
              <a:spcBef>
                <a:spcPct val="5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al,Pocet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al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116013" y="3382963"/>
            <a:ext cx="6969126" cy="3475038"/>
            <a:chOff x="703" y="2131"/>
            <a:chExt cx="4390" cy="2189"/>
          </a:xfrm>
        </p:grpSpPr>
        <p:sp>
          <p:nvSpPr>
            <p:cNvPr id="82998" name="Text Box 54"/>
            <p:cNvSpPr txBox="1">
              <a:spLocks noChangeArrowheads="1"/>
            </p:cNvSpPr>
            <p:nvPr/>
          </p:nvSpPr>
          <p:spPr bwMode="auto">
            <a:xfrm>
              <a:off x="3842" y="2496"/>
              <a:ext cx="1157" cy="25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spcBef>
                  <a:spcPct val="50000"/>
                </a:spcBef>
                <a:defRPr/>
              </a:pP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999" name="Text Box 55"/>
            <p:cNvSpPr txBox="1">
              <a:spLocks noChangeArrowheads="1"/>
            </p:cNvSpPr>
            <p:nvPr/>
          </p:nvSpPr>
          <p:spPr bwMode="auto">
            <a:xfrm>
              <a:off x="3749" y="2131"/>
              <a:ext cx="134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AL</a:t>
              </a:r>
            </a:p>
          </p:txBody>
        </p:sp>
        <p:sp>
          <p:nvSpPr>
            <p:cNvPr id="83001" name="AutoShape 57"/>
            <p:cNvSpPr>
              <a:spLocks noChangeArrowheads="1"/>
            </p:cNvSpPr>
            <p:nvPr/>
          </p:nvSpPr>
          <p:spPr bwMode="auto">
            <a:xfrm>
              <a:off x="3360" y="2544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82800" anchor="ctr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070" name="Text Box 126"/>
            <p:cNvSpPr txBox="1">
              <a:spLocks noChangeArrowheads="1"/>
            </p:cNvSpPr>
            <p:nvPr/>
          </p:nvSpPr>
          <p:spPr bwMode="auto">
            <a:xfrm>
              <a:off x="703" y="2842"/>
              <a:ext cx="1584" cy="1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adresa premennej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Pocet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algn="l"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</a:t>
              </a: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offset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v dátovom segmente)</a:t>
              </a:r>
            </a:p>
          </p:txBody>
        </p:sp>
        <p:sp>
          <p:nvSpPr>
            <p:cNvPr id="83071" name="AutoShape 127"/>
            <p:cNvSpPr>
              <a:spLocks noChangeArrowheads="1"/>
            </p:cNvSpPr>
            <p:nvPr/>
          </p:nvSpPr>
          <p:spPr bwMode="auto">
            <a:xfrm>
              <a:off x="1536" y="2448"/>
              <a:ext cx="576" cy="336"/>
            </a:xfrm>
            <a:prstGeom prst="wedgeRoundRectCallout">
              <a:avLst>
                <a:gd name="adj1" fmla="val -54861"/>
                <a:gd name="adj2" fmla="val 8898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069" name="Group 125"/>
          <p:cNvGraphicFramePr>
            <a:graphicFrameLocks noGrp="1"/>
          </p:cNvGraphicFramePr>
          <p:nvPr/>
        </p:nvGraphicFramePr>
        <p:xfrm>
          <a:off x="1219200" y="2209800"/>
          <a:ext cx="4038600" cy="433320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1234h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115616" y="188640"/>
            <a:ext cx="7696200" cy="160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marL="288925" indent="-288925" algn="l">
              <a:spcBef>
                <a:spcPct val="50000"/>
              </a:spcBef>
              <a:defRPr/>
            </a:pPr>
            <a:r>
              <a:rPr lang="en-US" b="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V priamej adrese môžeme použiť indexy:</a:t>
            </a:r>
          </a:p>
          <a:p>
            <a:pPr marL="288925" indent="-288925" algn="l">
              <a:spcBef>
                <a:spcPct val="50000"/>
              </a:spcBef>
              <a:defRPr/>
            </a:pPr>
            <a:r>
              <a:rPr lang="en-US" b="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 al,Pocet+2; [Pocet+2] </a:t>
            </a:r>
            <a:r>
              <a:rPr lang="en-US" b="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al</a:t>
            </a:r>
          </a:p>
          <a:p>
            <a:pPr marL="288925" indent="-288925" algn="l">
              <a:spcBef>
                <a:spcPct val="50000"/>
              </a:spcBef>
              <a:defRPr/>
            </a:pPr>
            <a:r>
              <a:rPr lang="en-US" b="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 al,Pocet[2]; [Pocet+2] </a:t>
            </a:r>
            <a:r>
              <a:rPr lang="en-US" b="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al</a:t>
            </a:r>
            <a:endParaRPr lang="en-US" b="0" noProof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Skupina 14"/>
          <p:cNvGrpSpPr/>
          <p:nvPr/>
        </p:nvGrpSpPr>
        <p:grpSpPr>
          <a:xfrm>
            <a:off x="5364088" y="4221088"/>
            <a:ext cx="2792661" cy="979488"/>
            <a:chOff x="5364088" y="3382962"/>
            <a:chExt cx="2792661" cy="979488"/>
          </a:xfrm>
        </p:grpSpPr>
        <p:sp>
          <p:nvSpPr>
            <p:cNvPr id="82998" name="Text Box 54"/>
            <p:cNvSpPr txBox="1">
              <a:spLocks noChangeArrowheads="1"/>
            </p:cNvSpPr>
            <p:nvPr/>
          </p:nvSpPr>
          <p:spPr bwMode="auto">
            <a:xfrm>
              <a:off x="6170787" y="3962400"/>
              <a:ext cx="1836738" cy="4000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spcBef>
                  <a:spcPct val="50000"/>
                </a:spcBef>
                <a:defRPr/>
              </a:pP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999" name="Text Box 55"/>
            <p:cNvSpPr txBox="1">
              <a:spLocks noChangeArrowheads="1"/>
            </p:cNvSpPr>
            <p:nvPr/>
          </p:nvSpPr>
          <p:spPr bwMode="auto">
            <a:xfrm>
              <a:off x="6023149" y="3382962"/>
              <a:ext cx="2133600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AL</a:t>
              </a:r>
            </a:p>
          </p:txBody>
        </p:sp>
        <p:sp>
          <p:nvSpPr>
            <p:cNvPr id="83001" name="AutoShape 57"/>
            <p:cNvSpPr>
              <a:spLocks noChangeArrowheads="1"/>
            </p:cNvSpPr>
            <p:nvPr/>
          </p:nvSpPr>
          <p:spPr bwMode="auto">
            <a:xfrm>
              <a:off x="5364088" y="4077072"/>
              <a:ext cx="685800" cy="2286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82800" anchor="ctr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3070" name="Text Box 126"/>
          <p:cNvSpPr txBox="1">
            <a:spLocks noChangeArrowheads="1"/>
          </p:cNvSpPr>
          <p:nvPr/>
        </p:nvSpPr>
        <p:spPr bwMode="auto">
          <a:xfrm>
            <a:off x="1187624" y="4511675"/>
            <a:ext cx="25146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adresa premennej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algn="l"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offset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 dátovom segmente)</a:t>
            </a:r>
          </a:p>
        </p:txBody>
      </p:sp>
      <p:sp>
        <p:nvSpPr>
          <p:cNvPr id="83071" name="AutoShape 127"/>
          <p:cNvSpPr>
            <a:spLocks noChangeArrowheads="1"/>
          </p:cNvSpPr>
          <p:nvPr/>
        </p:nvSpPr>
        <p:spPr bwMode="auto">
          <a:xfrm>
            <a:off x="2409404" y="3873252"/>
            <a:ext cx="914400" cy="533400"/>
          </a:xfrm>
          <a:prstGeom prst="wedgeRoundRectCallout">
            <a:avLst>
              <a:gd name="adj1" fmla="val -54861"/>
              <a:gd name="adj2" fmla="val 8898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endParaRPr lang="sk-SK" b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1143000" y="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algn="l"/>
            <a:r>
              <a:rPr lang="en-US" sz="2800" b="0" dirty="0" err="1">
                <a:solidFill>
                  <a:schemeClr val="tx2"/>
                </a:solidFill>
                <a:latin typeface="Arial" charset="0"/>
              </a:rPr>
              <a:t>Nep</a:t>
            </a:r>
            <a:r>
              <a:rPr lang="sk-SK" sz="2800" b="0" dirty="0" err="1">
                <a:solidFill>
                  <a:schemeClr val="tx2"/>
                </a:solidFill>
                <a:latin typeface="Arial" charset="0"/>
              </a:rPr>
              <a:t>riam</a:t>
            </a:r>
            <a:r>
              <a:rPr lang="en-US" sz="2800" b="0" dirty="0">
                <a:solidFill>
                  <a:schemeClr val="tx2"/>
                </a:solidFill>
                <a:latin typeface="Arial" charset="0"/>
              </a:rPr>
              <a:t>a</a:t>
            </a:r>
            <a:r>
              <a:rPr lang="sk-SK" sz="2800" b="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800" b="0" dirty="0" err="1">
                <a:solidFill>
                  <a:schemeClr val="tx2"/>
                </a:solidFill>
                <a:latin typeface="Arial" charset="0"/>
              </a:rPr>
              <a:t>adresa</a:t>
            </a:r>
            <a:r>
              <a:rPr lang="sk-SK" sz="2800" b="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sk-SK" sz="2800" b="0" dirty="0" smtClean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sk-SK" sz="2800" b="0" dirty="0" err="1" smtClean="0">
                <a:solidFill>
                  <a:schemeClr val="tx2"/>
                </a:solidFill>
                <a:latin typeface="Arial" charset="0"/>
              </a:rPr>
              <a:t>indirect</a:t>
            </a:r>
            <a:r>
              <a:rPr lang="sk-SK" sz="2800" b="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sk-SK" sz="2800" b="0" dirty="0" err="1" smtClean="0">
                <a:solidFill>
                  <a:schemeClr val="tx2"/>
                </a:solidFill>
                <a:latin typeface="Arial" charset="0"/>
              </a:rPr>
              <a:t>memory</a:t>
            </a:r>
            <a:r>
              <a:rPr lang="sk-SK" sz="2800" b="0" dirty="0" smtClean="0">
                <a:solidFill>
                  <a:schemeClr val="tx2"/>
                </a:solidFill>
                <a:latin typeface="Arial" charset="0"/>
              </a:rPr>
              <a:t>)</a:t>
            </a:r>
            <a:endParaRPr lang="sk-SK" sz="28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1143000" y="643880"/>
            <a:ext cx="8077200" cy="630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inštrukci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 je zapísaná adresa, na ktorej nájdeme adresu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spcBef>
                <a:spcPts val="6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Adresou v inštrukcii je bázový register a/alebo indexový register, ku ktorým ešte mo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no pripo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íta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ť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 posunutie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.</a:t>
            </a:r>
          </a:p>
          <a:p>
            <a:pPr algn="l">
              <a:spcBef>
                <a:spcPts val="600"/>
              </a:spcBef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Efektívna adresa = báz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+ index + posunutie</a:t>
            </a:r>
          </a:p>
          <a:p>
            <a:pPr algn="l">
              <a:spcBef>
                <a:spcPts val="600"/>
              </a:spcBef>
              <a:defRPr/>
            </a:pPr>
            <a:r>
              <a:rPr lang="sk-SK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 chránenom </a:t>
            </a:r>
            <a:r>
              <a:rPr lang="sk-SK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režime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</a:p>
          <a:p>
            <a:pPr algn="l">
              <a:spcBef>
                <a:spcPts val="600"/>
              </a:spcBef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Ktorýkoľvek 32-bitový univerzálny register môže byť použitý ako bázový register alebo (s výnimkou registra ESP) ako indexový register.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Indexový register sa môže násobiť číslom 2, 4 alebo 8, čo umožňuje zrýchliť prístup k položkám polí typu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Courier New" pitchFamily="49" charset="0"/>
              </a:rPr>
              <a:t>word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Courier New" pitchFamily="49" charset="0"/>
              </a:rPr>
              <a:t>dword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resp.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Courier New" pitchFamily="49" charset="0"/>
              </a:rPr>
              <a:t>qword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</a:t>
            </a:r>
          </a:p>
          <a:p>
            <a:pPr algn="l" eaLnBrk="0" hangingPunct="0">
              <a:spcBef>
                <a:spcPct val="50000"/>
              </a:spcBef>
              <a:defRPr/>
            </a:pPr>
            <a:r>
              <a:rPr lang="sk-SK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Segment </a:t>
            </a:r>
            <a:r>
              <a:rPr lang="sk-SK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operandu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sa určuje podľa bázového registra: </a:t>
            </a:r>
          </a:p>
          <a:p>
            <a:pPr algn="l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EAX, EBX, ECX, EDX, ESI, EDI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=&gt;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leží v dátovom segmente. </a:t>
            </a:r>
          </a:p>
          <a:p>
            <a:pPr algn="l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EBP, ESP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=&gt;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leží v zásobníkovom segmente.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Group 2"/>
          <p:cNvGraphicFramePr>
            <a:graphicFrameLocks noGrp="1"/>
          </p:cNvGraphicFramePr>
          <p:nvPr/>
        </p:nvGraphicFramePr>
        <p:xfrm>
          <a:off x="1828800" y="2209800"/>
          <a:ext cx="4038600" cy="433320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1234h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" name="Skupina 23"/>
          <p:cNvGrpSpPr/>
          <p:nvPr/>
        </p:nvGrpSpPr>
        <p:grpSpPr>
          <a:xfrm>
            <a:off x="6561138" y="3382963"/>
            <a:ext cx="2133600" cy="979488"/>
            <a:chOff x="6561138" y="3382963"/>
            <a:chExt cx="2133600" cy="979488"/>
          </a:xfrm>
        </p:grpSpPr>
        <p:sp>
          <p:nvSpPr>
            <p:cNvPr id="84017" name="Text Box 49"/>
            <p:cNvSpPr txBox="1">
              <a:spLocks noChangeArrowheads="1"/>
            </p:cNvSpPr>
            <p:nvPr/>
          </p:nvSpPr>
          <p:spPr bwMode="auto">
            <a:xfrm>
              <a:off x="6708776" y="3962401"/>
              <a:ext cx="1836738" cy="4000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spcBef>
                  <a:spcPct val="50000"/>
                </a:spcBef>
                <a:defRPr/>
              </a:pPr>
              <a:endParaRPr lang="sk-SK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4018" name="Text Box 50"/>
            <p:cNvSpPr txBox="1">
              <a:spLocks noChangeArrowheads="1"/>
            </p:cNvSpPr>
            <p:nvPr/>
          </p:nvSpPr>
          <p:spPr bwMode="auto">
            <a:xfrm>
              <a:off x="6561138" y="3382963"/>
              <a:ext cx="2133600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AL</a:t>
              </a:r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3098800" y="3933825"/>
            <a:ext cx="3530600" cy="533400"/>
            <a:chOff x="3098800" y="3933825"/>
            <a:chExt cx="3530600" cy="533400"/>
          </a:xfrm>
        </p:grpSpPr>
        <p:sp>
          <p:nvSpPr>
            <p:cNvPr id="84019" name="AutoShape 51"/>
            <p:cNvSpPr>
              <a:spLocks noChangeArrowheads="1"/>
            </p:cNvSpPr>
            <p:nvPr/>
          </p:nvSpPr>
          <p:spPr bwMode="auto">
            <a:xfrm>
              <a:off x="5943600" y="4038600"/>
              <a:ext cx="685800" cy="2286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82800" anchor="ctr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028" name="AutoShape 60"/>
            <p:cNvSpPr>
              <a:spLocks noChangeArrowheads="1"/>
            </p:cNvSpPr>
            <p:nvPr/>
          </p:nvSpPr>
          <p:spPr bwMode="auto">
            <a:xfrm>
              <a:off x="3098800" y="3933825"/>
              <a:ext cx="838200" cy="533400"/>
            </a:xfrm>
            <a:prstGeom prst="wedgeRoundRectCallout">
              <a:avLst>
                <a:gd name="adj1" fmla="val -62880"/>
                <a:gd name="adj2" fmla="val -31904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685556" y="285080"/>
            <a:ext cx="4343400" cy="1331913"/>
            <a:chOff x="3024" y="192"/>
            <a:chExt cx="2736" cy="839"/>
          </a:xfrm>
        </p:grpSpPr>
        <p:sp>
          <p:nvSpPr>
            <p:cNvPr id="84030" name="AutoShape 62"/>
            <p:cNvSpPr>
              <a:spLocks noChangeArrowheads="1"/>
            </p:cNvSpPr>
            <p:nvPr/>
          </p:nvSpPr>
          <p:spPr bwMode="auto">
            <a:xfrm>
              <a:off x="3456" y="192"/>
              <a:ext cx="576" cy="288"/>
            </a:xfrm>
            <a:prstGeom prst="wedgeRoundRectCallout">
              <a:avLst>
                <a:gd name="adj1" fmla="val -8852"/>
                <a:gd name="adj2" fmla="val 119097"/>
                <a:gd name="adj3" fmla="val 16667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4031" name="Text Box 63"/>
            <p:cNvSpPr txBox="1">
              <a:spLocks noChangeArrowheads="1"/>
            </p:cNvSpPr>
            <p:nvPr/>
          </p:nvSpPr>
          <p:spPr bwMode="auto">
            <a:xfrm>
              <a:off x="3024" y="720"/>
              <a:ext cx="273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ne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priam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adresa s b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á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zou</a:t>
              </a: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84032" name="Text Box 64"/>
          <p:cNvSpPr txBox="1">
            <a:spLocks noChangeArrowheads="1"/>
          </p:cNvSpPr>
          <p:nvPr/>
        </p:nvSpPr>
        <p:spPr bwMode="auto">
          <a:xfrm>
            <a:off x="4114800" y="228600"/>
            <a:ext cx="2514600" cy="49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marL="288925" indent="-288925" algn="l">
              <a:spcBef>
                <a:spcPct val="5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" name="Skupina 26"/>
          <p:cNvGrpSpPr/>
          <p:nvPr/>
        </p:nvGrpSpPr>
        <p:grpSpPr>
          <a:xfrm>
            <a:off x="1215008" y="1447800"/>
            <a:ext cx="3686176" cy="906463"/>
            <a:chOff x="1215008" y="1447800"/>
            <a:chExt cx="3686176" cy="906463"/>
          </a:xfrm>
        </p:grpSpPr>
        <p:sp>
          <p:nvSpPr>
            <p:cNvPr id="84025" name="Text Box 57"/>
            <p:cNvSpPr txBox="1">
              <a:spLocks noChangeArrowheads="1"/>
            </p:cNvSpPr>
            <p:nvPr/>
          </p:nvSpPr>
          <p:spPr bwMode="auto">
            <a:xfrm>
              <a:off x="1909763" y="1447800"/>
              <a:ext cx="2133600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</a:t>
              </a:r>
              <a:r>
                <a:rPr lang="en-US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BX</a:t>
              </a:r>
              <a:endPara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grpSp>
          <p:nvGrpSpPr>
            <p:cNvPr id="26" name="Skupina 25"/>
            <p:cNvGrpSpPr/>
            <p:nvPr/>
          </p:nvGrpSpPr>
          <p:grpSpPr>
            <a:xfrm>
              <a:off x="1215008" y="1954213"/>
              <a:ext cx="3686176" cy="400050"/>
              <a:chOff x="1215008" y="1954213"/>
              <a:chExt cx="3686176" cy="400050"/>
            </a:xfrm>
          </p:grpSpPr>
          <p:sp>
            <p:nvSpPr>
              <p:cNvPr id="23595" name="Text Box 56"/>
              <p:cNvSpPr txBox="1">
                <a:spLocks noChangeArrowheads="1"/>
              </p:cNvSpPr>
              <p:nvPr/>
            </p:nvSpPr>
            <p:spPr bwMode="auto">
              <a:xfrm>
                <a:off x="1215008" y="1954213"/>
                <a:ext cx="98072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00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23597" name="Text Box 59"/>
              <p:cNvSpPr txBox="1">
                <a:spLocks noChangeArrowheads="1"/>
              </p:cNvSpPr>
              <p:nvPr/>
            </p:nvSpPr>
            <p:spPr bwMode="auto">
              <a:xfrm>
                <a:off x="3995936" y="1954213"/>
                <a:ext cx="90524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en-US" b="0" dirty="0" smtClean="0">
                    <a:solidFill>
                      <a:schemeClr val="bg2"/>
                    </a:solidFill>
                    <a:latin typeface="Arial" charset="0"/>
                  </a:rPr>
                  <a:t>3</a:t>
                </a: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4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18" name="Text Box 59"/>
              <p:cNvSpPr txBox="1">
                <a:spLocks noChangeArrowheads="1"/>
              </p:cNvSpPr>
              <p:nvPr/>
            </p:nvSpPr>
            <p:spPr bwMode="auto">
              <a:xfrm>
                <a:off x="3090044" y="1954213"/>
                <a:ext cx="90524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12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2195736" y="1954213"/>
                <a:ext cx="90524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00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56" name="Group 64"/>
          <p:cNvGraphicFramePr>
            <a:graphicFrameLocks noGrp="1"/>
          </p:cNvGraphicFramePr>
          <p:nvPr/>
        </p:nvGraphicFramePr>
        <p:xfrm>
          <a:off x="1828800" y="2209800"/>
          <a:ext cx="4038600" cy="433320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1234h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1236h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098800" y="3933825"/>
            <a:ext cx="5610225" cy="1270000"/>
            <a:chOff x="1952" y="2478"/>
            <a:chExt cx="3534" cy="800"/>
          </a:xfrm>
        </p:grpSpPr>
        <p:grpSp>
          <p:nvGrpSpPr>
            <p:cNvPr id="24615" name="Group 65"/>
            <p:cNvGrpSpPr>
              <a:grpSpLocks/>
            </p:cNvGrpSpPr>
            <p:nvPr/>
          </p:nvGrpSpPr>
          <p:grpSpPr bwMode="auto">
            <a:xfrm>
              <a:off x="3753" y="2661"/>
              <a:ext cx="1733" cy="617"/>
              <a:chOff x="3744" y="2131"/>
              <a:chExt cx="1733" cy="617"/>
            </a:xfrm>
          </p:grpSpPr>
          <p:grpSp>
            <p:nvGrpSpPr>
              <p:cNvPr id="24621" name="Group 49"/>
              <p:cNvGrpSpPr>
                <a:grpSpLocks/>
              </p:cNvGrpSpPr>
              <p:nvPr/>
            </p:nvGrpSpPr>
            <p:grpSpPr bwMode="auto">
              <a:xfrm>
                <a:off x="4133" y="2131"/>
                <a:ext cx="1344" cy="617"/>
                <a:chOff x="4133" y="2131"/>
                <a:chExt cx="1344" cy="617"/>
              </a:xfrm>
            </p:grpSpPr>
            <p:sp>
              <p:nvSpPr>
                <p:cNvPr id="8504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226" y="2496"/>
                  <a:ext cx="1157" cy="252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tIns="82800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sk-SK" b="0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8504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133" y="2131"/>
                  <a:ext cx="1344" cy="3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tIns="82800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sk-SK" b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AL</a:t>
                  </a:r>
                </a:p>
              </p:txBody>
            </p:sp>
          </p:grpSp>
          <p:sp>
            <p:nvSpPr>
              <p:cNvPr id="85044" name="AutoShape 52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432" cy="144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82800" anchor="ctr"/>
              <a:lstStyle/>
              <a:p>
                <a:pPr>
                  <a:defRPr/>
                </a:pPr>
                <a:endParaRPr lang="sk-SK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5049" name="AutoShape 57"/>
            <p:cNvSpPr>
              <a:spLocks noChangeArrowheads="1"/>
            </p:cNvSpPr>
            <p:nvPr/>
          </p:nvSpPr>
          <p:spPr bwMode="auto">
            <a:xfrm>
              <a:off x="1952" y="2478"/>
              <a:ext cx="528" cy="336"/>
            </a:xfrm>
            <a:prstGeom prst="wedgeRoundRectCallout">
              <a:avLst>
                <a:gd name="adj1" fmla="val -62880"/>
                <a:gd name="adj2" fmla="val -31904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4611" name="Group 67"/>
          <p:cNvGrpSpPr>
            <a:grpSpLocks/>
          </p:cNvGrpSpPr>
          <p:nvPr/>
        </p:nvGrpSpPr>
        <p:grpSpPr bwMode="auto">
          <a:xfrm>
            <a:off x="3635648" y="285080"/>
            <a:ext cx="5410200" cy="1179513"/>
            <a:chOff x="2352" y="192"/>
            <a:chExt cx="3408" cy="743"/>
          </a:xfrm>
        </p:grpSpPr>
        <p:sp>
          <p:nvSpPr>
            <p:cNvPr id="85051" name="AutoShape 59"/>
            <p:cNvSpPr>
              <a:spLocks noChangeArrowheads="1"/>
            </p:cNvSpPr>
            <p:nvPr/>
          </p:nvSpPr>
          <p:spPr bwMode="auto">
            <a:xfrm>
              <a:off x="3395" y="192"/>
              <a:ext cx="781" cy="288"/>
            </a:xfrm>
            <a:prstGeom prst="wedgeRoundRectCallout">
              <a:avLst>
                <a:gd name="adj1" fmla="val -17083"/>
                <a:gd name="adj2" fmla="val 119097"/>
                <a:gd name="adj3" fmla="val 16667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5052" name="Text Box 60"/>
            <p:cNvSpPr txBox="1">
              <a:spLocks noChangeArrowheads="1"/>
            </p:cNvSpPr>
            <p:nvPr/>
          </p:nvSpPr>
          <p:spPr bwMode="auto">
            <a:xfrm>
              <a:off x="2352" y="624"/>
              <a:ext cx="340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ne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priam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adresa s b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á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zou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a posunutím</a:t>
              </a:r>
            </a:p>
          </p:txBody>
        </p:sp>
      </p:grpSp>
      <p:sp>
        <p:nvSpPr>
          <p:cNvPr id="85053" name="Text Box 61"/>
          <p:cNvSpPr txBox="1">
            <a:spLocks noChangeArrowheads="1"/>
          </p:cNvSpPr>
          <p:nvPr/>
        </p:nvSpPr>
        <p:spPr bwMode="auto">
          <a:xfrm>
            <a:off x="4067944" y="188640"/>
            <a:ext cx="3048000" cy="49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marL="288925" indent="-288925" algn="l">
              <a:spcBef>
                <a:spcPct val="5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+2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Skupina 17"/>
          <p:cNvGrpSpPr/>
          <p:nvPr/>
        </p:nvGrpSpPr>
        <p:grpSpPr>
          <a:xfrm>
            <a:off x="1215008" y="1447800"/>
            <a:ext cx="3686176" cy="906463"/>
            <a:chOff x="1215008" y="1447800"/>
            <a:chExt cx="3686176" cy="906463"/>
          </a:xfrm>
        </p:grpSpPr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1909763" y="1447800"/>
              <a:ext cx="2133600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</a:t>
              </a:r>
              <a:r>
                <a:rPr lang="en-US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BX</a:t>
              </a:r>
              <a:endPara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grpSp>
          <p:nvGrpSpPr>
            <p:cNvPr id="20" name="Skupina 20"/>
            <p:cNvGrpSpPr/>
            <p:nvPr/>
          </p:nvGrpSpPr>
          <p:grpSpPr>
            <a:xfrm>
              <a:off x="1215008" y="1954213"/>
              <a:ext cx="3686176" cy="400050"/>
              <a:chOff x="1215008" y="1954213"/>
              <a:chExt cx="3686176" cy="400050"/>
            </a:xfrm>
          </p:grpSpPr>
          <p:sp>
            <p:nvSpPr>
              <p:cNvPr id="21" name="Text Box 56"/>
              <p:cNvSpPr txBox="1">
                <a:spLocks noChangeArrowheads="1"/>
              </p:cNvSpPr>
              <p:nvPr/>
            </p:nvSpPr>
            <p:spPr bwMode="auto">
              <a:xfrm>
                <a:off x="1215008" y="1954213"/>
                <a:ext cx="98072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00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22" name="Text Box 59"/>
              <p:cNvSpPr txBox="1">
                <a:spLocks noChangeArrowheads="1"/>
              </p:cNvSpPr>
              <p:nvPr/>
            </p:nvSpPr>
            <p:spPr bwMode="auto">
              <a:xfrm>
                <a:off x="3995936" y="1954213"/>
                <a:ext cx="90524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en-US" b="0" dirty="0" smtClean="0">
                    <a:solidFill>
                      <a:schemeClr val="bg2"/>
                    </a:solidFill>
                    <a:latin typeface="Arial" charset="0"/>
                  </a:rPr>
                  <a:t>3</a:t>
                </a: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4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23" name="Text Box 59"/>
              <p:cNvSpPr txBox="1">
                <a:spLocks noChangeArrowheads="1"/>
              </p:cNvSpPr>
              <p:nvPr/>
            </p:nvSpPr>
            <p:spPr bwMode="auto">
              <a:xfrm>
                <a:off x="3090044" y="1954213"/>
                <a:ext cx="90524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12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24" name="Text Box 59"/>
              <p:cNvSpPr txBox="1">
                <a:spLocks noChangeArrowheads="1"/>
              </p:cNvSpPr>
              <p:nvPr/>
            </p:nvSpPr>
            <p:spPr bwMode="auto">
              <a:xfrm>
                <a:off x="2195736" y="1954213"/>
                <a:ext cx="90524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00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Group 2"/>
          <p:cNvGraphicFramePr>
            <a:graphicFrameLocks noGrp="1"/>
          </p:cNvGraphicFramePr>
          <p:nvPr/>
        </p:nvGraphicFramePr>
        <p:xfrm>
          <a:off x="1828800" y="2209800"/>
          <a:ext cx="4038600" cy="433320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1234h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1236h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962400" y="304800"/>
            <a:ext cx="5181600" cy="1179513"/>
            <a:chOff x="2496" y="192"/>
            <a:chExt cx="3264" cy="743"/>
          </a:xfrm>
        </p:grpSpPr>
        <p:sp>
          <p:nvSpPr>
            <p:cNvPr id="86076" name="AutoShape 60"/>
            <p:cNvSpPr>
              <a:spLocks noChangeArrowheads="1"/>
            </p:cNvSpPr>
            <p:nvPr/>
          </p:nvSpPr>
          <p:spPr bwMode="auto">
            <a:xfrm>
              <a:off x="3379" y="192"/>
              <a:ext cx="998" cy="288"/>
            </a:xfrm>
            <a:prstGeom prst="wedgeRoundRectCallout">
              <a:avLst>
                <a:gd name="adj1" fmla="val -20778"/>
                <a:gd name="adj2" fmla="val 119097"/>
                <a:gd name="adj3" fmla="val 16667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6077" name="Text Box 61"/>
            <p:cNvSpPr txBox="1">
              <a:spLocks noChangeArrowheads="1"/>
            </p:cNvSpPr>
            <p:nvPr/>
          </p:nvSpPr>
          <p:spPr bwMode="auto">
            <a:xfrm>
              <a:off x="2496" y="624"/>
              <a:ext cx="3264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ne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priam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adresa s b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á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zou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a indexom</a:t>
              </a:r>
            </a:p>
          </p:txBody>
        </p:sp>
      </p:grp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4114800" y="228600"/>
            <a:ext cx="3769568" cy="49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82800">
            <a:spAutoFit/>
          </a:bodyPr>
          <a:lstStyle/>
          <a:p>
            <a:pPr marL="288925" indent="-288925" algn="l">
              <a:spcBef>
                <a:spcPct val="5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esi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28600" y="2743200"/>
            <a:ext cx="8480425" cy="2460625"/>
            <a:chOff x="144" y="1728"/>
            <a:chExt cx="5342" cy="1550"/>
          </a:xfrm>
        </p:grpSpPr>
        <p:grpSp>
          <p:nvGrpSpPr>
            <p:cNvPr id="25637" name="Group 69"/>
            <p:cNvGrpSpPr>
              <a:grpSpLocks/>
            </p:cNvGrpSpPr>
            <p:nvPr/>
          </p:nvGrpSpPr>
          <p:grpSpPr bwMode="auto">
            <a:xfrm>
              <a:off x="4142" y="2661"/>
              <a:ext cx="1344" cy="617"/>
              <a:chOff x="4133" y="2131"/>
              <a:chExt cx="1344" cy="617"/>
            </a:xfrm>
          </p:grpSpPr>
          <p:sp>
            <p:nvSpPr>
              <p:cNvPr id="86086" name="Text Box 70"/>
              <p:cNvSpPr txBox="1">
                <a:spLocks noChangeArrowheads="1"/>
              </p:cNvSpPr>
              <p:nvPr/>
            </p:nvSpPr>
            <p:spPr bwMode="auto">
              <a:xfrm>
                <a:off x="4226" y="2496"/>
                <a:ext cx="1157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tIns="82800"/>
              <a:lstStyle/>
              <a:p>
                <a:pPr>
                  <a:spcBef>
                    <a:spcPct val="50000"/>
                  </a:spcBef>
                  <a:defRPr/>
                </a:pPr>
                <a:endParaRPr lang="sk-SK" b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6087" name="Text Box 71"/>
              <p:cNvSpPr txBox="1">
                <a:spLocks noChangeArrowheads="1"/>
              </p:cNvSpPr>
              <p:nvPr/>
            </p:nvSpPr>
            <p:spPr bwMode="auto">
              <a:xfrm>
                <a:off x="4133" y="2131"/>
                <a:ext cx="134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82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sk-SK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AL</a:t>
                </a:r>
              </a:p>
            </p:txBody>
          </p:sp>
        </p:grpSp>
        <p:sp>
          <p:nvSpPr>
            <p:cNvPr id="86088" name="AutoShape 72"/>
            <p:cNvSpPr>
              <a:spLocks noChangeArrowheads="1"/>
            </p:cNvSpPr>
            <p:nvPr/>
          </p:nvSpPr>
          <p:spPr bwMode="auto">
            <a:xfrm>
              <a:off x="3753" y="3074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82800" anchor="ctr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92" name="AutoShape 76"/>
            <p:cNvSpPr>
              <a:spLocks noChangeArrowheads="1"/>
            </p:cNvSpPr>
            <p:nvPr/>
          </p:nvSpPr>
          <p:spPr bwMode="auto">
            <a:xfrm>
              <a:off x="1952" y="2478"/>
              <a:ext cx="528" cy="336"/>
            </a:xfrm>
            <a:prstGeom prst="wedgeRoundRectCallout">
              <a:avLst>
                <a:gd name="adj1" fmla="val -62880"/>
                <a:gd name="adj2" fmla="val -319046"/>
                <a:gd name="adj3" fmla="val 166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643" name="Text Box 77"/>
            <p:cNvSpPr txBox="1">
              <a:spLocks noChangeArrowheads="1"/>
            </p:cNvSpPr>
            <p:nvPr/>
          </p:nvSpPr>
          <p:spPr bwMode="auto">
            <a:xfrm>
              <a:off x="144" y="2112"/>
              <a:ext cx="2307" cy="25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46800"/>
            <a:lstStyle/>
            <a:p>
              <a:pPr>
                <a:spcBef>
                  <a:spcPct val="50000"/>
                </a:spcBef>
              </a:pPr>
              <a:r>
                <a:rPr lang="sk-SK" b="0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86094" name="Text Box 78"/>
            <p:cNvSpPr txBox="1">
              <a:spLocks noChangeArrowheads="1"/>
            </p:cNvSpPr>
            <p:nvPr/>
          </p:nvSpPr>
          <p:spPr bwMode="auto">
            <a:xfrm>
              <a:off x="624" y="1728"/>
              <a:ext cx="134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ESI</a:t>
              </a:r>
              <a:endPara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1215008" y="1447800"/>
            <a:ext cx="3686176" cy="906463"/>
            <a:chOff x="1215008" y="1447800"/>
            <a:chExt cx="3686176" cy="906463"/>
          </a:xfrm>
        </p:grpSpPr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1909763" y="1447800"/>
              <a:ext cx="2133600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</a:t>
              </a:r>
              <a:r>
                <a:rPr lang="en-US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BX</a:t>
              </a:r>
              <a:endPara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grpSp>
          <p:nvGrpSpPr>
            <p:cNvPr id="20" name="Skupina 20"/>
            <p:cNvGrpSpPr/>
            <p:nvPr/>
          </p:nvGrpSpPr>
          <p:grpSpPr>
            <a:xfrm>
              <a:off x="1215008" y="1954213"/>
              <a:ext cx="3686176" cy="400050"/>
              <a:chOff x="1215008" y="1954213"/>
              <a:chExt cx="3686176" cy="400050"/>
            </a:xfrm>
          </p:grpSpPr>
          <p:sp>
            <p:nvSpPr>
              <p:cNvPr id="21" name="Text Box 56"/>
              <p:cNvSpPr txBox="1">
                <a:spLocks noChangeArrowheads="1"/>
              </p:cNvSpPr>
              <p:nvPr/>
            </p:nvSpPr>
            <p:spPr bwMode="auto">
              <a:xfrm>
                <a:off x="1215008" y="1954213"/>
                <a:ext cx="98072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00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22" name="Text Box 59"/>
              <p:cNvSpPr txBox="1">
                <a:spLocks noChangeArrowheads="1"/>
              </p:cNvSpPr>
              <p:nvPr/>
            </p:nvSpPr>
            <p:spPr bwMode="auto">
              <a:xfrm>
                <a:off x="3995936" y="1954213"/>
                <a:ext cx="90524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en-US" b="0" dirty="0" smtClean="0">
                    <a:solidFill>
                      <a:schemeClr val="bg2"/>
                    </a:solidFill>
                    <a:latin typeface="Arial" charset="0"/>
                  </a:rPr>
                  <a:t>3</a:t>
                </a: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4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23" name="Text Box 59"/>
              <p:cNvSpPr txBox="1">
                <a:spLocks noChangeArrowheads="1"/>
              </p:cNvSpPr>
              <p:nvPr/>
            </p:nvSpPr>
            <p:spPr bwMode="auto">
              <a:xfrm>
                <a:off x="3090044" y="1954213"/>
                <a:ext cx="90524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12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24" name="Text Box 59"/>
              <p:cNvSpPr txBox="1">
                <a:spLocks noChangeArrowheads="1"/>
              </p:cNvSpPr>
              <p:nvPr/>
            </p:nvSpPr>
            <p:spPr bwMode="auto">
              <a:xfrm>
                <a:off x="2195736" y="1954213"/>
                <a:ext cx="905248" cy="4000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000"/>
              <a:lstStyle/>
              <a:p>
                <a:pPr>
                  <a:spcBef>
                    <a:spcPts val="0"/>
                  </a:spcBef>
                </a:pPr>
                <a:r>
                  <a:rPr lang="sk-SK" b="0" dirty="0" smtClean="0">
                    <a:solidFill>
                      <a:schemeClr val="bg2"/>
                    </a:solidFill>
                    <a:latin typeface="Arial" charset="0"/>
                  </a:rPr>
                  <a:t>00</a:t>
                </a:r>
                <a:endParaRPr lang="sk-SK" b="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Group 2"/>
          <p:cNvGraphicFramePr>
            <a:graphicFrameLocks noGrp="1"/>
          </p:cNvGraphicFramePr>
          <p:nvPr/>
        </p:nvGraphicFramePr>
        <p:xfrm>
          <a:off x="1828800" y="2209800"/>
          <a:ext cx="4038600" cy="433320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1234h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1236h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658" name="Group 71"/>
          <p:cNvGrpSpPr>
            <a:grpSpLocks/>
          </p:cNvGrpSpPr>
          <p:nvPr/>
        </p:nvGrpSpPr>
        <p:grpSpPr bwMode="auto">
          <a:xfrm>
            <a:off x="3046760" y="204440"/>
            <a:ext cx="5943600" cy="1789113"/>
            <a:chOff x="2016" y="144"/>
            <a:chExt cx="3744" cy="1127"/>
          </a:xfrm>
        </p:grpSpPr>
        <p:sp>
          <p:nvSpPr>
            <p:cNvPr id="91185" name="AutoShape 49"/>
            <p:cNvSpPr>
              <a:spLocks noChangeArrowheads="1"/>
            </p:cNvSpPr>
            <p:nvPr/>
          </p:nvSpPr>
          <p:spPr bwMode="auto">
            <a:xfrm>
              <a:off x="3456" y="144"/>
              <a:ext cx="1426" cy="672"/>
            </a:xfrm>
            <a:prstGeom prst="wedgeRoundRectCallout">
              <a:avLst>
                <a:gd name="adj1" fmla="val -30250"/>
                <a:gd name="adj2" fmla="val 79611"/>
                <a:gd name="adj3" fmla="val 16667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186" name="Text Box 50"/>
            <p:cNvSpPr txBox="1">
              <a:spLocks noChangeArrowheads="1"/>
            </p:cNvSpPr>
            <p:nvPr/>
          </p:nvSpPr>
          <p:spPr bwMode="auto">
            <a:xfrm>
              <a:off x="2016" y="960"/>
              <a:ext cx="3744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ne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priam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adresa s 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indexom a posunutím</a:t>
              </a:r>
            </a:p>
          </p:txBody>
        </p:sp>
      </p:grpSp>
      <p:sp>
        <p:nvSpPr>
          <p:cNvPr id="91187" name="Text Box 51"/>
          <p:cNvSpPr txBox="1">
            <a:spLocks noChangeArrowheads="1"/>
          </p:cNvSpPr>
          <p:nvPr/>
        </p:nvSpPr>
        <p:spPr bwMode="auto">
          <a:xfrm>
            <a:off x="4114800" y="228600"/>
            <a:ext cx="4849688" cy="94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82800">
            <a:spAutoFit/>
          </a:bodyPr>
          <a:lstStyle/>
          <a:p>
            <a:pPr marL="288925" indent="-288925" algn="l">
              <a:spcBef>
                <a:spcPct val="5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esi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alebo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288925" indent="-288925" algn="l">
              <a:spcBef>
                <a:spcPct val="20000"/>
              </a:spcBef>
              <a:defRPr/>
            </a:pPr>
            <a:r>
              <a:rPr lang="en-US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al,Pocet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si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199" name="Text Box 63"/>
          <p:cNvSpPr txBox="1">
            <a:spLocks noChangeArrowheads="1"/>
          </p:cNvSpPr>
          <p:nvPr/>
        </p:nvSpPr>
        <p:spPr bwMode="auto">
          <a:xfrm>
            <a:off x="1143000" y="0"/>
            <a:ext cx="29718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Posunutím môže byť aj premenná:</a:t>
            </a: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228600" y="2743200"/>
            <a:ext cx="8480425" cy="3165476"/>
            <a:chOff x="144" y="1728"/>
            <a:chExt cx="5342" cy="1994"/>
          </a:xfrm>
        </p:grpSpPr>
        <p:sp>
          <p:nvSpPr>
            <p:cNvPr id="91209" name="Text Box 73"/>
            <p:cNvSpPr txBox="1">
              <a:spLocks noChangeArrowheads="1"/>
            </p:cNvSpPr>
            <p:nvPr/>
          </p:nvSpPr>
          <p:spPr bwMode="auto">
            <a:xfrm>
              <a:off x="624" y="1728"/>
              <a:ext cx="134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ESI</a:t>
              </a:r>
              <a:endPara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grpSp>
          <p:nvGrpSpPr>
            <p:cNvPr id="26663" name="Group 74"/>
            <p:cNvGrpSpPr>
              <a:grpSpLocks/>
            </p:cNvGrpSpPr>
            <p:nvPr/>
          </p:nvGrpSpPr>
          <p:grpSpPr bwMode="auto">
            <a:xfrm>
              <a:off x="4142" y="2661"/>
              <a:ext cx="1344" cy="617"/>
              <a:chOff x="4133" y="2131"/>
              <a:chExt cx="1344" cy="617"/>
            </a:xfrm>
          </p:grpSpPr>
          <p:sp>
            <p:nvSpPr>
              <p:cNvPr id="91211" name="Text Box 75"/>
              <p:cNvSpPr txBox="1">
                <a:spLocks noChangeArrowheads="1"/>
              </p:cNvSpPr>
              <p:nvPr/>
            </p:nvSpPr>
            <p:spPr bwMode="auto">
              <a:xfrm>
                <a:off x="4226" y="2496"/>
                <a:ext cx="1157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tIns="82800"/>
              <a:lstStyle/>
              <a:p>
                <a:pPr>
                  <a:spcBef>
                    <a:spcPct val="50000"/>
                  </a:spcBef>
                  <a:defRPr/>
                </a:pPr>
                <a:endPara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1212" name="Text Box 76"/>
              <p:cNvSpPr txBox="1">
                <a:spLocks noChangeArrowheads="1"/>
              </p:cNvSpPr>
              <p:nvPr/>
            </p:nvSpPr>
            <p:spPr bwMode="auto">
              <a:xfrm>
                <a:off x="4133" y="2131"/>
                <a:ext cx="134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82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sk-SK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AL</a:t>
                </a:r>
              </a:p>
            </p:txBody>
          </p:sp>
        </p:grpSp>
        <p:sp>
          <p:nvSpPr>
            <p:cNvPr id="91213" name="AutoShape 77"/>
            <p:cNvSpPr>
              <a:spLocks noChangeArrowheads="1"/>
            </p:cNvSpPr>
            <p:nvPr/>
          </p:nvSpPr>
          <p:spPr bwMode="auto">
            <a:xfrm>
              <a:off x="3753" y="3074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82800" anchor="ctr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214" name="AutoShape 78"/>
            <p:cNvSpPr>
              <a:spLocks noChangeArrowheads="1"/>
            </p:cNvSpPr>
            <p:nvPr/>
          </p:nvSpPr>
          <p:spPr bwMode="auto">
            <a:xfrm>
              <a:off x="1952" y="2478"/>
              <a:ext cx="528" cy="336"/>
            </a:xfrm>
            <a:prstGeom prst="wedgeRoundRectCallout">
              <a:avLst>
                <a:gd name="adj1" fmla="val -151134"/>
                <a:gd name="adj2" fmla="val 219940"/>
                <a:gd name="adj3" fmla="val 166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666" name="Text Box 79"/>
            <p:cNvSpPr txBox="1">
              <a:spLocks noChangeArrowheads="1"/>
            </p:cNvSpPr>
            <p:nvPr/>
          </p:nvSpPr>
          <p:spPr bwMode="auto">
            <a:xfrm>
              <a:off x="240" y="2112"/>
              <a:ext cx="2211" cy="25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46800"/>
            <a:lstStyle/>
            <a:p>
              <a:pPr>
                <a:spcBef>
                  <a:spcPct val="50000"/>
                </a:spcBef>
              </a:pPr>
              <a:r>
                <a:rPr lang="sk-SK" b="0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91216" name="Text Box 80"/>
            <p:cNvSpPr txBox="1">
              <a:spLocks noChangeArrowheads="1"/>
            </p:cNvSpPr>
            <p:nvPr/>
          </p:nvSpPr>
          <p:spPr bwMode="auto">
            <a:xfrm>
              <a:off x="144" y="3408"/>
              <a:ext cx="230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adresa premennej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Pocet</a:t>
              </a:r>
              <a:endPara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118" name="Group 78"/>
          <p:cNvGraphicFramePr>
            <a:graphicFrameLocks noGrp="1"/>
          </p:cNvGraphicFramePr>
          <p:nvPr/>
        </p:nvGraphicFramePr>
        <p:xfrm>
          <a:off x="1763688" y="1340768"/>
          <a:ext cx="4038600" cy="519984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‘N’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+ 1: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‘o’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+ 2: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‘ ’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+ 3: 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‘n’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...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 + 9: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‘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!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’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+ 10: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0Dh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+ 11: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0Ah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19" name="Text Box 79"/>
          <p:cNvSpPr txBox="1">
            <a:spLocks noChangeArrowheads="1"/>
          </p:cNvSpPr>
          <p:nvPr/>
        </p:nvSpPr>
        <p:spPr bwMode="auto">
          <a:xfrm>
            <a:off x="1219200" y="304800"/>
            <a:ext cx="7924800" cy="14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Vypíšte na obrazovku znakový re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ť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azec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„No nazdar!“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ukon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ený nulou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ktorý je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ulo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ený v premennej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Retaz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.</a:t>
            </a:r>
          </a:p>
          <a:p>
            <a:pPr algn="l">
              <a:spcBef>
                <a:spcPct val="50000"/>
              </a:spcBef>
              <a:defRPr/>
            </a:pP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7120" name="AutoShape 80"/>
          <p:cNvSpPr>
            <a:spLocks noChangeArrowheads="1"/>
          </p:cNvSpPr>
          <p:nvPr/>
        </p:nvSpPr>
        <p:spPr bwMode="auto">
          <a:xfrm>
            <a:off x="6516216" y="1628800"/>
            <a:ext cx="2362200" cy="990600"/>
          </a:xfrm>
          <a:prstGeom prst="wedgeRectCallout">
            <a:avLst>
              <a:gd name="adj1" fmla="val -89720"/>
              <a:gd name="adj2" fmla="val -1346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/>
          <a:lstStyle/>
          <a:p>
            <a:pPr algn="l">
              <a:defRPr/>
            </a:pPr>
            <a:r>
              <a:rPr lang="sk-SK" sz="20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4Eh – ASCII kód písmena „N“</a:t>
            </a:r>
          </a:p>
        </p:txBody>
      </p:sp>
      <p:sp>
        <p:nvSpPr>
          <p:cNvPr id="6" name="AutoShape 80"/>
          <p:cNvSpPr>
            <a:spLocks noChangeArrowheads="1"/>
          </p:cNvSpPr>
          <p:nvPr/>
        </p:nvSpPr>
        <p:spPr bwMode="auto">
          <a:xfrm>
            <a:off x="6516216" y="3573016"/>
            <a:ext cx="2362200" cy="1360881"/>
          </a:xfrm>
          <a:prstGeom prst="wedgeRectCallout">
            <a:avLst>
              <a:gd name="adj1" fmla="val -87569"/>
              <a:gd name="adj2" fmla="val 62181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>
            <a:spAutoFit/>
          </a:bodyPr>
          <a:lstStyle/>
          <a:p>
            <a:pPr algn="l">
              <a:defRPr/>
            </a:pPr>
            <a:r>
              <a:rPr lang="sk-SK" sz="2000" b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Znak CR (Carriage Return) – presunie kurzor na začiatok riadku</a:t>
            </a:r>
            <a:endParaRPr lang="sk-SK" sz="20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AutoShape 80"/>
          <p:cNvSpPr>
            <a:spLocks noChangeArrowheads="1"/>
          </p:cNvSpPr>
          <p:nvPr/>
        </p:nvSpPr>
        <p:spPr bwMode="auto">
          <a:xfrm>
            <a:off x="6516216" y="5301208"/>
            <a:ext cx="2362200" cy="1360881"/>
          </a:xfrm>
          <a:prstGeom prst="wedgeRectCallout">
            <a:avLst>
              <a:gd name="adj1" fmla="val -89720"/>
              <a:gd name="adj2" fmla="val -37673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>
            <a:spAutoFit/>
          </a:bodyPr>
          <a:lstStyle/>
          <a:p>
            <a:pPr algn="l">
              <a:defRPr/>
            </a:pPr>
            <a:r>
              <a:rPr lang="sk-SK" sz="2000" b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Znak LF (Line Feed) – presunie kurzor o riadok nižšie</a:t>
            </a:r>
            <a:endParaRPr lang="sk-SK" sz="20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2971800"/>
            <a:ext cx="9144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0" y="0"/>
            <a:ext cx="8676456" cy="60170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MASM Vstup_vystup(main.asm)</a:t>
            </a: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Irvine32.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Retaz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DB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 nazdar!"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,0Dh,0Ah,0</a:t>
            </a: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code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Retaz; ulož do ebx adresu 1. znaku reťazca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,0; prvý znak má index 0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Vypis: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,[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ulož do al znak na offsete ebx+edi 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cmp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,0; porovnaj al s nulou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je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Koniec; ak sú rovnaké, skok na návestie Koniec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call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WriteChar; vypíš znak, ktorého ASCII kód je v </a:t>
            </a:r>
            <a:r>
              <a:rPr lang="en-US" sz="2000" b="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al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inc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; zvýš index o 1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jmp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Vypis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Koniec: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exit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ENDP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endParaRPr lang="en-US" sz="2000" b="0" noProof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8175" y="4095750"/>
            <a:ext cx="46958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1600200" y="2924944"/>
            <a:ext cx="2362200" cy="1302569"/>
            <a:chOff x="1600200" y="2924944"/>
            <a:chExt cx="2362200" cy="1302569"/>
          </a:xfrm>
        </p:grpSpPr>
        <p:sp>
          <p:nvSpPr>
            <p:cNvPr id="89091" name="AutoShape 3"/>
            <p:cNvSpPr>
              <a:spLocks noChangeArrowheads="1"/>
            </p:cNvSpPr>
            <p:nvPr/>
          </p:nvSpPr>
          <p:spPr bwMode="auto">
            <a:xfrm>
              <a:off x="2362200" y="2924944"/>
              <a:ext cx="1524000" cy="580256"/>
            </a:xfrm>
            <a:prstGeom prst="wedgeEllipseCallout">
              <a:avLst>
                <a:gd name="adj1" fmla="val -20935"/>
                <a:gd name="adj2" fmla="val 97454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1600200" y="3733800"/>
              <a:ext cx="2362200" cy="49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lep</a:t>
              </a:r>
              <a:r>
                <a:rPr lang="sk-SK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šie!</a:t>
              </a:r>
            </a:p>
          </p:txBody>
        </p:sp>
      </p:grp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143000" y="6858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 algn="l" eaLnBrk="0" hangingPunct="0">
              <a:spcBef>
                <a:spcPct val="2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Nepriame adresovanie sa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pou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íva pri spracovaní polí dát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:</a:t>
            </a:r>
          </a:p>
          <a:p>
            <a:pPr algn="l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bázov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ý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regist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er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adresa za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iatku po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ľ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 (báza poľa)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indexový register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prístup k položkám poľa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. 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eaLnBrk="0" hangingPunct="0">
              <a:spcBef>
                <a:spcPct val="2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Kódovanie:</a:t>
            </a:r>
          </a:p>
          <a:p>
            <a:pPr algn="l" eaLnBrk="0" hangingPunct="0">
              <a:spcBef>
                <a:spcPct val="2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Retaz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di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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8A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87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00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6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0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40 00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algn="l" eaLnBrk="0" hangingPunct="0">
              <a:spcBef>
                <a:spcPct val="20000"/>
              </a:spcBef>
              <a:defRPr/>
            </a:pPr>
            <a:r>
              <a:rPr lang="en-US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mov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a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l,[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e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bx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e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di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] 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8A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04 1F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algn="l" eaLnBrk="0" hangingPunct="0">
              <a:defRPr/>
            </a:pP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38200"/>
          </a:xfrm>
        </p:spPr>
        <p:txBody>
          <a:bodyPr/>
          <a:lstStyle/>
          <a:p>
            <a:pPr eaLnBrk="1" hangingPunct="1"/>
            <a:r>
              <a:rPr lang="sk-SK" smtClean="0"/>
              <a:t>Segmentové registre</a:t>
            </a:r>
          </a:p>
        </p:txBody>
      </p:sp>
      <p:graphicFrame>
        <p:nvGraphicFramePr>
          <p:cNvPr id="64598" name="Group 86"/>
          <p:cNvGraphicFramePr>
            <a:graphicFrameLocks noGrp="1"/>
          </p:cNvGraphicFramePr>
          <p:nvPr>
            <p:ph type="tbl" idx="1"/>
          </p:nvPr>
        </p:nvGraphicFramePr>
        <p:xfrm>
          <a:off x="1475656" y="836712"/>
          <a:ext cx="6665167" cy="3165475"/>
        </p:xfrm>
        <a:graphic>
          <a:graphicData uri="http://schemas.openxmlformats.org/drawingml/2006/table">
            <a:tbl>
              <a:tblPr/>
              <a:tblGrid>
                <a:gridCol w="1185486"/>
                <a:gridCol w="1002211"/>
                <a:gridCol w="805063"/>
                <a:gridCol w="432048"/>
                <a:gridCol w="648072"/>
                <a:gridCol w="2592287"/>
              </a:tblGrid>
              <a:tr h="422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code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segment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data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segment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65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stack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segment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extra segment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94" name="Text Box 82"/>
          <p:cNvSpPr txBox="1">
            <a:spLocks noChangeArrowheads="1"/>
          </p:cNvSpPr>
          <p:nvPr/>
        </p:nvSpPr>
        <p:spPr bwMode="auto">
          <a:xfrm>
            <a:off x="1066800" y="4221088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2000" indent="-2520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sk-SK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 reálnom režime</a:t>
            </a:r>
            <a:r>
              <a:rPr lang="sk-SK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obsahujú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bázovú adresu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segmentu. 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4605" name="Text Box 93"/>
          <p:cNvSpPr txBox="1">
            <a:spLocks noChangeArrowheads="1"/>
          </p:cNvSpPr>
          <p:nvPr/>
        </p:nvSpPr>
        <p:spPr bwMode="auto">
          <a:xfrm>
            <a:off x="1066800" y="4725144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2000" indent="-2520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sk-SK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 chránenom režime</a:t>
            </a:r>
            <a:r>
              <a:rPr lang="sk-SK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obsahujú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smerník (selektor) do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tabuľky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deskriptorov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segmentov;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inicializujú sa automaticky.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4602" name="AutoShape 90"/>
          <p:cNvSpPr>
            <a:spLocks/>
          </p:cNvSpPr>
          <p:nvPr/>
        </p:nvSpPr>
        <p:spPr bwMode="auto">
          <a:xfrm>
            <a:off x="5590456" y="2665512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38200"/>
          </a:xfrm>
        </p:spPr>
        <p:txBody>
          <a:bodyPr/>
          <a:lstStyle/>
          <a:p>
            <a:pPr eaLnBrk="1" hangingPunct="1"/>
            <a:r>
              <a:rPr lang="sk-SK" dirty="0" err="1" smtClean="0"/>
              <a:t>Čítač</a:t>
            </a:r>
            <a:r>
              <a:rPr lang="sk-SK" dirty="0" smtClean="0"/>
              <a:t> inštrukcií (</a:t>
            </a:r>
            <a:r>
              <a:rPr lang="sk-SK" dirty="0" err="1" smtClean="0"/>
              <a:t>Instruction</a:t>
            </a:r>
            <a:r>
              <a:rPr lang="sk-SK" dirty="0" smtClean="0"/>
              <a:t> Pointer) EIP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143000" y="764704"/>
            <a:ext cx="80010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 algn="l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32-bitový register</a:t>
            </a:r>
          </a:p>
          <a:p>
            <a:pPr marL="360000" indent="-360000" algn="l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Nie je priamo prístupný programátorovi.</a:t>
            </a:r>
          </a:p>
          <a:p>
            <a:pPr marL="360000" indent="-360000" algn="l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Nastavuje sa automaticky pri spustení programu na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offset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prvej inštrukcie. </a:t>
            </a:r>
          </a:p>
          <a:p>
            <a:pPr marL="360000" indent="-360000" algn="l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Aktualizuje sa po prenose inštrukcie z pamäti do procesora (vo fáze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Instruction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Fetch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 na adresu inštrukcie nasledujúcej. Menia ho tiež inštrukcie skoku, volania a návratu z procedúry.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0" name="Skupina 19"/>
          <p:cNvGrpSpPr/>
          <p:nvPr/>
        </p:nvGrpSpPr>
        <p:grpSpPr>
          <a:xfrm>
            <a:off x="1219200" y="4005064"/>
            <a:ext cx="7924800" cy="1407061"/>
            <a:chOff x="1219200" y="4005064"/>
            <a:chExt cx="7924800" cy="1407061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219200" y="4005064"/>
              <a:ext cx="7924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Microsoft </a:t>
              </a:r>
              <a:r>
                <a:rPr lang="sk-SK" b="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Visual</a:t>
              </a: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sk-SK" b="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Studio</a:t>
              </a: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okno </a:t>
              </a:r>
              <a:r>
                <a:rPr lang="sk-SK" b="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Disassembly</a:t>
              </a: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:</a:t>
              </a:r>
            </a:p>
          </p:txBody>
        </p:sp>
        <p:grpSp>
          <p:nvGrpSpPr>
            <p:cNvPr id="19" name="Skupina 18"/>
            <p:cNvGrpSpPr/>
            <p:nvPr/>
          </p:nvGrpSpPr>
          <p:grpSpPr>
            <a:xfrm>
              <a:off x="1331640" y="4581128"/>
              <a:ext cx="5760640" cy="830997"/>
              <a:chOff x="1403648" y="4581128"/>
              <a:chExt cx="5760640" cy="830997"/>
            </a:xfrm>
          </p:grpSpPr>
          <p:sp>
            <p:nvSpPr>
              <p:cNvPr id="16" name="BlokTextu 15"/>
              <p:cNvSpPr txBox="1"/>
              <p:nvPr/>
            </p:nvSpPr>
            <p:spPr>
              <a:xfrm>
                <a:off x="1403648" y="4581128"/>
                <a:ext cx="5760640" cy="83099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sk-SK" b="0" dirty="0" smtClean="0">
                    <a:solidFill>
                      <a:schemeClr val="bg2"/>
                    </a:solidFill>
                    <a:latin typeface="Consolas" pitchFamily="49" charset="0"/>
                    <a:cs typeface="Consolas" pitchFamily="49" charset="0"/>
                  </a:rPr>
                  <a:t>	</a:t>
                </a:r>
                <a:r>
                  <a:rPr lang="sk-SK" b="0" dirty="0" err="1" smtClean="0">
                    <a:solidFill>
                      <a:schemeClr val="bg2"/>
                    </a:solidFill>
                    <a:latin typeface="Consolas" pitchFamily="49" charset="0"/>
                    <a:cs typeface="Consolas" pitchFamily="49" charset="0"/>
                  </a:rPr>
                  <a:t>mov</a:t>
                </a:r>
                <a:r>
                  <a:rPr lang="sk-SK" b="0" dirty="0" smtClean="0">
                    <a:solidFill>
                      <a:schemeClr val="bg2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sk-SK" b="0" dirty="0" err="1" smtClean="0">
                    <a:solidFill>
                      <a:schemeClr val="bg2"/>
                    </a:solidFill>
                    <a:latin typeface="Consolas" pitchFamily="49" charset="0"/>
                    <a:cs typeface="Consolas" pitchFamily="49" charset="0"/>
                  </a:rPr>
                  <a:t>edx</a:t>
                </a:r>
                <a:r>
                  <a:rPr lang="sk-SK" b="0" dirty="0" smtClean="0">
                    <a:solidFill>
                      <a:schemeClr val="bg2"/>
                    </a:solidFill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sk-SK" b="0" dirty="0" err="1" smtClean="0">
                    <a:solidFill>
                      <a:schemeClr val="bg2"/>
                    </a:solidFill>
                    <a:latin typeface="Consolas" pitchFamily="49" charset="0"/>
                    <a:cs typeface="Consolas" pitchFamily="49" charset="0"/>
                  </a:rPr>
                  <a:t>offset</a:t>
                </a:r>
                <a:r>
                  <a:rPr lang="sk-SK" b="0" dirty="0" smtClean="0">
                    <a:solidFill>
                      <a:schemeClr val="bg2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sk-SK" b="0" dirty="0" err="1" smtClean="0">
                    <a:solidFill>
                      <a:schemeClr val="bg2"/>
                    </a:solidFill>
                    <a:latin typeface="Consolas" pitchFamily="49" charset="0"/>
                    <a:cs typeface="Consolas" pitchFamily="49" charset="0"/>
                  </a:rPr>
                  <a:t>myMessage</a:t>
                </a:r>
                <a:endParaRPr lang="sk-SK" b="0" dirty="0" smtClean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 algn="l"/>
                <a:r>
                  <a:rPr lang="sk-SK" b="0" dirty="0" smtClean="0">
                    <a:solidFill>
                      <a:schemeClr val="bg2"/>
                    </a:solidFill>
                    <a:latin typeface="Consolas" pitchFamily="49" charset="0"/>
                    <a:cs typeface="Consolas" pitchFamily="49" charset="0"/>
                  </a:rPr>
                  <a:t>	</a:t>
                </a:r>
                <a:r>
                  <a:rPr lang="sk-SK" b="0" dirty="0" smtClean="0">
                    <a:solidFill>
                      <a:schemeClr val="accent4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004033F5 </a:t>
                </a:r>
                <a:r>
                  <a:rPr lang="sk-SK" b="0" dirty="0" err="1" smtClean="0">
                    <a:solidFill>
                      <a:schemeClr val="accent4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mov</a:t>
                </a:r>
                <a:r>
                  <a:rPr lang="sk-SK" b="0" dirty="0" smtClean="0">
                    <a:solidFill>
                      <a:schemeClr val="accent4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 edx,406000h</a:t>
                </a:r>
              </a:p>
            </p:txBody>
          </p:sp>
          <p:sp>
            <p:nvSpPr>
              <p:cNvPr id="17" name="Šípka doprava 16"/>
              <p:cNvSpPr/>
              <p:nvPr/>
            </p:nvSpPr>
            <p:spPr bwMode="auto">
              <a:xfrm>
                <a:off x="1547664" y="5013176"/>
                <a:ext cx="360040" cy="360040"/>
              </a:xfrm>
              <a:prstGeom prst="right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8280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k-SK" sz="2400" b="1" i="0" u="none" strike="noStrike" cap="none" normalizeH="0" baseline="0" smtClean="0">
                  <a:ln>
                    <a:noFill/>
                  </a:ln>
                  <a:solidFill>
                    <a:srgbClr val="FFF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</p:grpSp>
      <p:grpSp>
        <p:nvGrpSpPr>
          <p:cNvPr id="21" name="Skupina 20"/>
          <p:cNvGrpSpPr/>
          <p:nvPr/>
        </p:nvGrpSpPr>
        <p:grpSpPr>
          <a:xfrm>
            <a:off x="1219200" y="5450939"/>
            <a:ext cx="7924800" cy="1407061"/>
            <a:chOff x="1219200" y="4005064"/>
            <a:chExt cx="7924800" cy="1407061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1219200" y="4005064"/>
              <a:ext cx="7924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Microsoft </a:t>
              </a:r>
              <a:r>
                <a:rPr lang="sk-SK" b="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Visual</a:t>
              </a: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sk-SK" b="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Studio</a:t>
              </a: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, okno </a:t>
              </a:r>
              <a:r>
                <a:rPr lang="sk-SK" b="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Registers</a:t>
              </a:r>
              <a:r>
                <a:rPr lang="sk-SK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:</a:t>
              </a: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1331640" y="4581128"/>
              <a:ext cx="5760640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sk-SK" b="0" dirty="0" smtClean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	EIP = 004033F5</a:t>
              </a:r>
            </a:p>
            <a:p>
              <a:pPr algn="l"/>
              <a:r>
                <a:rPr lang="sk-SK" b="0" dirty="0" smtClean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endParaRPr lang="sk-SK" b="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38200"/>
          </a:xfrm>
        </p:spPr>
        <p:txBody>
          <a:bodyPr/>
          <a:lstStyle/>
          <a:p>
            <a:pPr eaLnBrk="1" hangingPunct="1"/>
            <a:r>
              <a:rPr lang="sk-SK" smtClean="0"/>
              <a:t>Register príznakov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43608" y="692696"/>
            <a:ext cx="8839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–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32-bitový register. Obsahuje informácie 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 výsledku poslednej aritmetickej alebo logickej operácie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 stave procesora 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 stave práve spracovávanej úlohy</a:t>
            </a:r>
          </a:p>
        </p:txBody>
      </p:sp>
      <p:graphicFrame>
        <p:nvGraphicFramePr>
          <p:cNvPr id="66952" name="Group 392"/>
          <p:cNvGraphicFramePr>
            <a:graphicFrameLocks noGrp="1"/>
          </p:cNvGraphicFramePr>
          <p:nvPr/>
        </p:nvGraphicFramePr>
        <p:xfrm>
          <a:off x="1143000" y="2819400"/>
          <a:ext cx="7848600" cy="838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31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RF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953" name="Group 393"/>
          <p:cNvGraphicFramePr>
            <a:graphicFrameLocks noGrp="1"/>
          </p:cNvGraphicFramePr>
          <p:nvPr/>
        </p:nvGraphicFramePr>
        <p:xfrm>
          <a:off x="1143000" y="4267200"/>
          <a:ext cx="7848600" cy="838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38100" marR="3810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OF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DF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IF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TF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SF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ZF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AC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PF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CF</a:t>
                      </a:r>
                    </a:p>
                  </a:txBody>
                  <a:tcPr marL="38100" marR="38100"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954" name="Rectangle 394"/>
          <p:cNvSpPr>
            <a:spLocks noChangeArrowheads="1"/>
          </p:cNvSpPr>
          <p:nvPr/>
        </p:nvSpPr>
        <p:spPr bwMode="auto">
          <a:xfrm>
            <a:off x="1219200" y="5562600"/>
            <a:ext cx="4572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82800" anchor="ctr"/>
          <a:lstStyle/>
          <a:p>
            <a:pPr>
              <a:defRPr/>
            </a:pPr>
            <a:endParaRPr lang="sk-SK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955" name="Text Box 395"/>
          <p:cNvSpPr txBox="1">
            <a:spLocks noChangeArrowheads="1"/>
          </p:cNvSpPr>
          <p:nvPr/>
        </p:nvSpPr>
        <p:spPr bwMode="auto">
          <a:xfrm>
            <a:off x="1905000" y="5486400"/>
            <a:ext cx="4953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používa operačný systém</a:t>
            </a:r>
          </a:p>
        </p:txBody>
      </p:sp>
      <p:sp>
        <p:nvSpPr>
          <p:cNvPr id="66956" name="Line 396"/>
          <p:cNvSpPr>
            <a:spLocks noChangeShapeType="1"/>
          </p:cNvSpPr>
          <p:nvPr/>
        </p:nvSpPr>
        <p:spPr bwMode="auto">
          <a:xfrm>
            <a:off x="25146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endParaRPr lang="sk-SK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</a:t>
            </a:r>
            <a:r>
              <a:rPr lang="sk-SK" dirty="0" smtClean="0"/>
              <a:t>F (</a:t>
            </a:r>
            <a:r>
              <a:rPr lang="sk-SK" dirty="0" err="1" smtClean="0"/>
              <a:t>Carry</a:t>
            </a:r>
            <a:r>
              <a:rPr lang="sk-SK" dirty="0" smtClean="0"/>
              <a:t> </a:t>
            </a:r>
            <a:r>
              <a:rPr lang="sk-SK" dirty="0" err="1" smtClean="0"/>
              <a:t>Flag</a:t>
            </a:r>
            <a:r>
              <a:rPr lang="sk-SK" dirty="0" smtClean="0"/>
              <a:t>) – indikačný bit prenosu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143000" y="764704"/>
            <a:ext cx="7924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astaví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na 1, ke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došlo k prenosu z najvyššieho bitu výsledku, t.j. ke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 sa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výsledok aritmetickej operácie s 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íslami </a:t>
            </a:r>
            <a:r>
              <a:rPr lang="sk-SK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bez znamienka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nezmestí do ur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eného registra alebo pamä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ť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ového miesta.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 opa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nom prípade sa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vynuluje.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al,0FFh; ulož 0FFh do registra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al,4; pripočítaj 4 k obsahu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057400" y="3962400"/>
            <a:ext cx="6553200" cy="138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1111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1111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(= </a:t>
            </a: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FFh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>
              <a:spcBef>
                <a:spcPct val="2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100 (= 4h)</a:t>
            </a:r>
          </a:p>
          <a:p>
            <a:pPr algn="l">
              <a:spcBef>
                <a:spcPct val="2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(1)0000 0011 (= 103h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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&lt;0;FFh&gt;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2667000" y="48006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82800"/>
          <a:lstStyle/>
          <a:p>
            <a:pPr>
              <a:defRPr/>
            </a:pPr>
            <a:endParaRPr lang="sk-SK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2057400" y="5791200"/>
            <a:ext cx="1752600" cy="609600"/>
          </a:xfrm>
          <a:prstGeom prst="wedgeRectCallout">
            <a:avLst>
              <a:gd name="adj1" fmla="val -28986"/>
              <a:gd name="adj2" fmla="val -134375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CF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219200" y="1066800"/>
            <a:ext cx="2514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al,127 </a:t>
            </a:r>
            <a:b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al,4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219200" y="2133600"/>
            <a:ext cx="6248400" cy="138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111 1111 (=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127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>
              <a:spcBef>
                <a:spcPct val="2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100 (= 4)</a:t>
            </a:r>
          </a:p>
          <a:p>
            <a:pPr algn="l">
              <a:spcBef>
                <a:spcPct val="20000"/>
              </a:spcBef>
              <a:defRPr/>
            </a:pP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1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000 0011 (= 13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 &lt;0;255&gt;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1839913" y="30162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82800"/>
          <a:lstStyle/>
          <a:p>
            <a:pPr>
              <a:defRPr/>
            </a:pPr>
            <a:endParaRPr lang="sk-SK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1905000" y="3733800"/>
            <a:ext cx="15240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C</a:t>
            </a:r>
            <a:r>
              <a:rPr lang="sk-SK" b="0" dirty="0" smtClean="0">
                <a:solidFill>
                  <a:schemeClr val="bg2"/>
                </a:solidFill>
                <a:latin typeface="Arial" charset="0"/>
              </a:rPr>
              <a:t>F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chemeClr val="bg2"/>
                </a:solidFill>
                <a:latin typeface="Arial" charset="0"/>
              </a:rPr>
              <a:t>= 0</a:t>
            </a:r>
            <a:endParaRPr lang="sk-SK" b="0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066800" y="3763962"/>
            <a:ext cx="7924800" cy="179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OF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sa nastavuje pri </a:t>
            </a:r>
            <a:r>
              <a:rPr lang="en-US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nerovnosti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prenosov do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a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z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najvyššieho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bitu.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5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al,-1</a:t>
            </a:r>
            <a:b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al,4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85344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 (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Overflow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Flag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– indikačný bit pre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čenia</a:t>
            </a:r>
            <a:endParaRPr lang="sk-SK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66800" y="2420888"/>
            <a:ext cx="80772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lphaLcParenR"/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došlo k 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prenosu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do najvyššieho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bitu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ale nedošlo k 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prenosu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z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najvyššieho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bitu, 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marL="457200" indent="-457200" algn="l">
              <a:spcBef>
                <a:spcPct val="20000"/>
              </a:spcBef>
              <a:buFontTx/>
              <a:buAutoNum type="alphaLcParenR"/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alebo ke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došlo k 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prenosu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len z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najvyššieho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bitu.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grpSp>
        <p:nvGrpSpPr>
          <p:cNvPr id="10245" name="Group 10"/>
          <p:cNvGrpSpPr>
            <a:grpSpLocks/>
          </p:cNvGrpSpPr>
          <p:nvPr/>
        </p:nvGrpSpPr>
        <p:grpSpPr bwMode="auto">
          <a:xfrm>
            <a:off x="3203848" y="4754562"/>
            <a:ext cx="6553200" cy="1385888"/>
            <a:chOff x="2688" y="2592"/>
            <a:chExt cx="4128" cy="873"/>
          </a:xfrm>
        </p:grpSpPr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2688" y="2592"/>
              <a:ext cx="4128" cy="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>
              <a:spAutoFit/>
            </a:bodyPr>
            <a:lstStyle/>
            <a:p>
              <a:pPr algn="l">
                <a:spcBef>
                  <a:spcPct val="20000"/>
                </a:spcBef>
                <a:defRPr/>
              </a:pPr>
              <a:r>
                <a:rPr lang="sk-SK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   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1111 </a:t>
              </a:r>
              <a:r>
                <a:rPr lang="sk-SK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1111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(= -1)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100 (= 4)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(1)0000 0011 (= 3 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  <a:sym typeface="Symbol" pitchFamily="18" charset="2"/>
                </a:rPr>
                <a:t> </a:t>
              </a:r>
              <a:r>
                <a:rPr lang="en-US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  <a:sym typeface="Symbol" pitchFamily="18" charset="2"/>
                </a:rPr>
                <a:t>&lt;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  <a:sym typeface="Symbol" pitchFamily="18" charset="2"/>
                </a:rPr>
                <a:t>-128</a:t>
              </a:r>
              <a:r>
                <a:rPr lang="en-US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  <a:sym typeface="Symbol" pitchFamily="18" charset="2"/>
                </a:rPr>
                <a:t>;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  <a:sym typeface="Symbol" pitchFamily="18" charset="2"/>
                </a:rPr>
                <a:t>127</a:t>
              </a:r>
              <a:r>
                <a:rPr lang="en-US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  <a:sym typeface="Symbol" pitchFamily="18" charset="2"/>
                </a:rPr>
                <a:t>&gt;</a:t>
              </a:r>
              <a:r>
                <a:rPr lang="sk-SK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>
              <a:off x="3072" y="3168"/>
              <a:ext cx="10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82800"/>
            <a:lstStyle/>
            <a:p>
              <a:pPr>
                <a:defRPr/>
              </a:pPr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851920" y="6165304"/>
            <a:ext cx="15240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</a:pPr>
            <a:r>
              <a:rPr lang="sk-SK" b="0" dirty="0" smtClean="0">
                <a:solidFill>
                  <a:schemeClr val="bg2"/>
                </a:solidFill>
                <a:latin typeface="Arial" charset="0"/>
              </a:rPr>
              <a:t>OF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chemeClr val="bg2"/>
                </a:solidFill>
                <a:latin typeface="Arial" charset="0"/>
              </a:rPr>
              <a:t>= 0</a:t>
            </a:r>
            <a:endParaRPr lang="sk-SK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1066800" y="838200"/>
            <a:ext cx="8077200" cy="160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Testuje sa po aritmetickej operácii s 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íslami </a:t>
            </a:r>
            <a:r>
              <a:rPr lang="sk-SK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so znamienkom.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Nastaví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sa na 1,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ke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 sa 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výsledok aritmetickej operácie s 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íslami </a:t>
            </a:r>
            <a:r>
              <a:rPr lang="sk-SK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so znamienkom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nezmestí do cieľového </a:t>
            </a:r>
            <a:r>
              <a:rPr lang="sk-SK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operandu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t.j. ke</a:t>
            </a: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ď</a:t>
            </a:r>
            <a:endParaRPr lang="sk-SK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219200" y="1066800"/>
            <a:ext cx="2514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al,127 </a:t>
            </a:r>
            <a:b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al,4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219200" y="2133600"/>
            <a:ext cx="6248400" cy="138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111 1111 (=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127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>
              <a:spcBef>
                <a:spcPct val="20000"/>
              </a:spcBef>
              <a:defRPr/>
            </a:pP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100 (= 4)</a:t>
            </a:r>
          </a:p>
          <a:p>
            <a:pPr algn="l">
              <a:spcBef>
                <a:spcPct val="20000"/>
              </a:spcBef>
              <a:defRPr/>
            </a:pP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 1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000 0011 (= 13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 &lt;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-128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;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127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&gt;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39913" y="30162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82800"/>
          <a:lstStyle/>
          <a:p>
            <a:pPr>
              <a:defRPr/>
            </a:pPr>
            <a:endParaRPr lang="sk-SK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>
            <a:off x="1600200" y="4114800"/>
            <a:ext cx="1752600" cy="609600"/>
          </a:xfrm>
          <a:prstGeom prst="wedgeRectCallout">
            <a:avLst>
              <a:gd name="adj1" fmla="val -28986"/>
              <a:gd name="adj2" fmla="val -134375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OF </a:t>
            </a:r>
            <a:r>
              <a:rPr lang="sk-SK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1</a:t>
            </a:r>
          </a:p>
        </p:txBody>
      </p:sp>
      <p:sp>
        <p:nvSpPr>
          <p:cNvPr id="70664" name="Arc 8"/>
          <p:cNvSpPr>
            <a:spLocks/>
          </p:cNvSpPr>
          <p:nvPr/>
        </p:nvSpPr>
        <p:spPr bwMode="auto">
          <a:xfrm rot="-13466298">
            <a:off x="1817688" y="3341688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82800" anchor="ctr"/>
          <a:lstStyle/>
          <a:p>
            <a:pPr>
              <a:defRPr/>
            </a:pPr>
            <a:endParaRPr lang="sk-SK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8280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F9C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8280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F9C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Designs\Azur.pot</Template>
  <TotalTime>2673</TotalTime>
  <Words>1360</Words>
  <Application>Microsoft Office PowerPoint</Application>
  <PresentationFormat>Prezentácia na obrazovke (4:3)</PresentationFormat>
  <Paragraphs>336</Paragraphs>
  <Slides>29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6" baseType="lpstr">
      <vt:lpstr>Arial</vt:lpstr>
      <vt:lpstr>Consolas</vt:lpstr>
      <vt:lpstr>Courier New</vt:lpstr>
      <vt:lpstr>Symbol</vt:lpstr>
      <vt:lpstr>Times New Roman</vt:lpstr>
      <vt:lpstr>Wingdings</vt:lpstr>
      <vt:lpstr>Azur</vt:lpstr>
      <vt:lpstr>Registre</vt:lpstr>
      <vt:lpstr>Univerzálne registre</vt:lpstr>
      <vt:lpstr>Segmentové registre</vt:lpstr>
      <vt:lpstr>Čítač inštrukcií (Instruction Pointer) EIP</vt:lpstr>
      <vt:lpstr>Register príznakov</vt:lpstr>
      <vt:lpstr>CF (Carry Flag) – indikačný bit prenosu</vt:lpstr>
      <vt:lpstr>Prezentácia programu PowerPoint</vt:lpstr>
      <vt:lpstr>OF (Overflow Flag) – indikačný bit pretečenia</vt:lpstr>
      <vt:lpstr>Prezentácia programu PowerPoint</vt:lpstr>
      <vt:lpstr>SF (Sign Flag) – indikačný bit znamienka</vt:lpstr>
      <vt:lpstr>AC (Auxiliary Carry Flag) – indikačný bit pomocného prenosu</vt:lpstr>
      <vt:lpstr>ZF (Zero Flag)</vt:lpstr>
      <vt:lpstr>PF (Parity Even)</vt:lpstr>
      <vt:lpstr>DF (Direction Flag)</vt:lpstr>
      <vt:lpstr>IF (Interrupt Enable Flag)</vt:lpstr>
      <vt:lpstr>TF (Trap Flag) RF (Resume Flag) </vt:lpstr>
      <vt:lpstr>Prezentácia programu PowerPoint</vt:lpstr>
      <vt:lpstr>Spôsoby adresovania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Terrain Modelling</dc:title>
  <dc:creator>m</dc:creator>
  <cp:lastModifiedBy>Andrej Šišila</cp:lastModifiedBy>
  <cp:revision>168</cp:revision>
  <cp:lastPrinted>1601-01-01T00:00:00Z</cp:lastPrinted>
  <dcterms:created xsi:type="dcterms:W3CDTF">2002-09-06T09:08:08Z</dcterms:created>
  <dcterms:modified xsi:type="dcterms:W3CDTF">2014-12-30T13:47:46Z</dcterms:modified>
</cp:coreProperties>
</file>