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64" r:id="rId4"/>
    <p:sldId id="258" r:id="rId5"/>
    <p:sldId id="273" r:id="rId6"/>
    <p:sldId id="259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sk-SK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72EA"/>
    <a:srgbClr val="FFFFCC"/>
    <a:srgbClr val="CC0066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31" autoAdjust="0"/>
    <p:restoredTop sz="94660"/>
  </p:normalViewPr>
  <p:slideViewPr>
    <p:cSldViewPr>
      <p:cViewPr varScale="1">
        <p:scale>
          <a:sx n="80" d="100"/>
          <a:sy n="80" d="100"/>
        </p:scale>
        <p:origin x="140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7.xml"/><Relationship Id="rId1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085850" cy="6854825"/>
            <a:chOff x="0" y="0"/>
            <a:chExt cx="684" cy="4318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684" cy="4318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>
                <a:latin typeface="Times New Roman" charset="0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48" y="103"/>
              <a:ext cx="96" cy="4126"/>
              <a:chOff x="48" y="103"/>
              <a:chExt cx="96" cy="4126"/>
            </a:xfrm>
          </p:grpSpPr>
          <p:sp>
            <p:nvSpPr>
              <p:cNvPr id="7" name="Rectangle 5"/>
              <p:cNvSpPr>
                <a:spLocks noChangeArrowheads="1"/>
              </p:cNvSpPr>
              <p:nvPr/>
            </p:nvSpPr>
            <p:spPr bwMode="auto">
              <a:xfrm>
                <a:off x="48" y="1105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latin typeface="Times New Roman" charset="0"/>
                </a:endParaRPr>
              </a:p>
            </p:txBody>
          </p:sp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48" y="1250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latin typeface="Times New Roman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/>
            </p:nvSpPr>
            <p:spPr bwMode="auto">
              <a:xfrm>
                <a:off x="48" y="1393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latin typeface="Times New Roman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/>
            </p:nvSpPr>
            <p:spPr bwMode="auto">
              <a:xfrm>
                <a:off x="48" y="1538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latin typeface="Times New Roman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/>
            </p:nvSpPr>
            <p:spPr bwMode="auto">
              <a:xfrm>
                <a:off x="48" y="1683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latin typeface="Times New Roman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/>
            </p:nvSpPr>
            <p:spPr bwMode="auto">
              <a:xfrm>
                <a:off x="48" y="1826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latin typeface="Times New Roman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/>
            </p:nvSpPr>
            <p:spPr bwMode="auto">
              <a:xfrm>
                <a:off x="48" y="1971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latin typeface="Times New Roman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/>
            </p:nvSpPr>
            <p:spPr bwMode="auto">
              <a:xfrm>
                <a:off x="48" y="2116"/>
                <a:ext cx="96" cy="94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latin typeface="Times New Roman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/>
            </p:nvSpPr>
            <p:spPr bwMode="auto">
              <a:xfrm>
                <a:off x="48" y="2259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latin typeface="Times New Roman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/>
            </p:nvSpPr>
            <p:spPr bwMode="auto">
              <a:xfrm>
                <a:off x="48" y="2404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latin typeface="Times New Roman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/>
            </p:nvSpPr>
            <p:spPr bwMode="auto">
              <a:xfrm>
                <a:off x="48" y="2549"/>
                <a:ext cx="96" cy="94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latin typeface="Times New Roman" charset="0"/>
                </a:endParaRPr>
              </a:p>
            </p:txBody>
          </p:sp>
          <p:sp>
            <p:nvSpPr>
              <p:cNvPr id="18" name="Rectangle 16"/>
              <p:cNvSpPr>
                <a:spLocks noChangeArrowheads="1"/>
              </p:cNvSpPr>
              <p:nvPr/>
            </p:nvSpPr>
            <p:spPr bwMode="auto">
              <a:xfrm>
                <a:off x="48" y="2691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latin typeface="Times New Roman" charset="0"/>
                </a:endParaRPr>
              </a:p>
            </p:txBody>
          </p:sp>
          <p:sp>
            <p:nvSpPr>
              <p:cNvPr id="19" name="Rectangle 17"/>
              <p:cNvSpPr>
                <a:spLocks noChangeArrowheads="1"/>
              </p:cNvSpPr>
              <p:nvPr/>
            </p:nvSpPr>
            <p:spPr bwMode="auto">
              <a:xfrm>
                <a:off x="48" y="2836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latin typeface="Times New Roman" charset="0"/>
                </a:endParaRPr>
              </a:p>
            </p:txBody>
          </p:sp>
          <p:sp>
            <p:nvSpPr>
              <p:cNvPr id="20" name="Rectangle 18"/>
              <p:cNvSpPr>
                <a:spLocks noChangeArrowheads="1"/>
              </p:cNvSpPr>
              <p:nvPr/>
            </p:nvSpPr>
            <p:spPr bwMode="auto">
              <a:xfrm>
                <a:off x="48" y="2979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latin typeface="Times New Roman" charset="0"/>
                </a:endParaRPr>
              </a:p>
            </p:txBody>
          </p:sp>
          <p:sp>
            <p:nvSpPr>
              <p:cNvPr id="21" name="Rectangle 19"/>
              <p:cNvSpPr>
                <a:spLocks noChangeArrowheads="1"/>
              </p:cNvSpPr>
              <p:nvPr/>
            </p:nvSpPr>
            <p:spPr bwMode="auto">
              <a:xfrm>
                <a:off x="48" y="3124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latin typeface="Times New Roman" charset="0"/>
                </a:endParaRPr>
              </a:p>
            </p:txBody>
          </p:sp>
          <p:sp>
            <p:nvSpPr>
              <p:cNvPr id="22" name="Rectangle 20"/>
              <p:cNvSpPr>
                <a:spLocks noChangeArrowheads="1"/>
              </p:cNvSpPr>
              <p:nvPr/>
            </p:nvSpPr>
            <p:spPr bwMode="auto">
              <a:xfrm>
                <a:off x="48" y="3269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latin typeface="Times New Roman" charset="0"/>
                </a:endParaRPr>
              </a:p>
            </p:txBody>
          </p:sp>
          <p:sp>
            <p:nvSpPr>
              <p:cNvPr id="23" name="Rectangle 21"/>
              <p:cNvSpPr>
                <a:spLocks noChangeArrowheads="1"/>
              </p:cNvSpPr>
              <p:nvPr/>
            </p:nvSpPr>
            <p:spPr bwMode="auto">
              <a:xfrm>
                <a:off x="48" y="3412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latin typeface="Times New Roman" charset="0"/>
                </a:endParaRPr>
              </a:p>
            </p:txBody>
          </p:sp>
          <p:sp>
            <p:nvSpPr>
              <p:cNvPr id="24" name="Rectangle 22"/>
              <p:cNvSpPr>
                <a:spLocks noChangeArrowheads="1"/>
              </p:cNvSpPr>
              <p:nvPr/>
            </p:nvSpPr>
            <p:spPr bwMode="auto">
              <a:xfrm>
                <a:off x="48" y="3557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latin typeface="Times New Roman" charset="0"/>
                </a:endParaRPr>
              </a:p>
            </p:txBody>
          </p:sp>
          <p:sp>
            <p:nvSpPr>
              <p:cNvPr id="25" name="Rectangle 23"/>
              <p:cNvSpPr>
                <a:spLocks noChangeArrowheads="1"/>
              </p:cNvSpPr>
              <p:nvPr/>
            </p:nvSpPr>
            <p:spPr bwMode="auto">
              <a:xfrm>
                <a:off x="48" y="3702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latin typeface="Times New Roman" charset="0"/>
                </a:endParaRPr>
              </a:p>
            </p:txBody>
          </p:sp>
          <p:sp>
            <p:nvSpPr>
              <p:cNvPr id="26" name="Rectangle 24"/>
              <p:cNvSpPr>
                <a:spLocks noChangeArrowheads="1"/>
              </p:cNvSpPr>
              <p:nvPr/>
            </p:nvSpPr>
            <p:spPr bwMode="auto">
              <a:xfrm>
                <a:off x="48" y="3845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latin typeface="Times New Roman" charset="0"/>
                </a:endParaRPr>
              </a:p>
            </p:txBody>
          </p:sp>
          <p:sp>
            <p:nvSpPr>
              <p:cNvPr id="27" name="Rectangle 25"/>
              <p:cNvSpPr>
                <a:spLocks noChangeArrowheads="1"/>
              </p:cNvSpPr>
              <p:nvPr/>
            </p:nvSpPr>
            <p:spPr bwMode="auto">
              <a:xfrm>
                <a:off x="48" y="3990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latin typeface="Times New Roman" charset="0"/>
                </a:endParaRPr>
              </a:p>
            </p:txBody>
          </p:sp>
          <p:sp>
            <p:nvSpPr>
              <p:cNvPr id="28" name="Rectangle 26"/>
              <p:cNvSpPr>
                <a:spLocks noChangeArrowheads="1"/>
              </p:cNvSpPr>
              <p:nvPr/>
            </p:nvSpPr>
            <p:spPr bwMode="auto">
              <a:xfrm>
                <a:off x="48" y="4134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latin typeface="Times New Roman" charset="0"/>
                </a:endParaRPr>
              </a:p>
            </p:txBody>
          </p:sp>
          <p:sp>
            <p:nvSpPr>
              <p:cNvPr id="29" name="Rectangle 27"/>
              <p:cNvSpPr>
                <a:spLocks noChangeArrowheads="1"/>
              </p:cNvSpPr>
              <p:nvPr/>
            </p:nvSpPr>
            <p:spPr bwMode="auto">
              <a:xfrm>
                <a:off x="48" y="103"/>
                <a:ext cx="96" cy="94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latin typeface="Times New Roman" charset="0"/>
                </a:endParaRPr>
              </a:p>
            </p:txBody>
          </p:sp>
          <p:sp>
            <p:nvSpPr>
              <p:cNvPr id="30" name="Rectangle 28"/>
              <p:cNvSpPr>
                <a:spLocks noChangeArrowheads="1"/>
              </p:cNvSpPr>
              <p:nvPr/>
            </p:nvSpPr>
            <p:spPr bwMode="auto">
              <a:xfrm>
                <a:off x="48" y="246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latin typeface="Times New Roman" charset="0"/>
                </a:endParaRPr>
              </a:p>
            </p:txBody>
          </p:sp>
          <p:sp>
            <p:nvSpPr>
              <p:cNvPr id="31" name="Rectangle 29"/>
              <p:cNvSpPr>
                <a:spLocks noChangeArrowheads="1"/>
              </p:cNvSpPr>
              <p:nvPr/>
            </p:nvSpPr>
            <p:spPr bwMode="auto">
              <a:xfrm>
                <a:off x="48" y="391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latin typeface="Times New Roman" charset="0"/>
                </a:endParaRPr>
              </a:p>
            </p:txBody>
          </p:sp>
          <p:sp>
            <p:nvSpPr>
              <p:cNvPr id="32" name="Rectangle 30"/>
              <p:cNvSpPr>
                <a:spLocks noChangeArrowheads="1"/>
              </p:cNvSpPr>
              <p:nvPr/>
            </p:nvSpPr>
            <p:spPr bwMode="auto">
              <a:xfrm>
                <a:off x="48" y="535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latin typeface="Times New Roman" charset="0"/>
                </a:endParaRPr>
              </a:p>
            </p:txBody>
          </p:sp>
          <p:sp>
            <p:nvSpPr>
              <p:cNvPr id="33" name="Rectangle 31"/>
              <p:cNvSpPr>
                <a:spLocks noChangeArrowheads="1"/>
              </p:cNvSpPr>
              <p:nvPr/>
            </p:nvSpPr>
            <p:spPr bwMode="auto">
              <a:xfrm>
                <a:off x="48" y="678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latin typeface="Times New Roman" charset="0"/>
                </a:endParaRPr>
              </a:p>
            </p:txBody>
          </p:sp>
          <p:sp>
            <p:nvSpPr>
              <p:cNvPr id="34" name="Rectangle 32"/>
              <p:cNvSpPr>
                <a:spLocks noChangeArrowheads="1"/>
              </p:cNvSpPr>
              <p:nvPr/>
            </p:nvSpPr>
            <p:spPr bwMode="auto">
              <a:xfrm>
                <a:off x="48" y="823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latin typeface="Times New Roman" charset="0"/>
                </a:endParaRPr>
              </a:p>
            </p:txBody>
          </p:sp>
          <p:sp>
            <p:nvSpPr>
              <p:cNvPr id="35" name="Rectangle 33"/>
              <p:cNvSpPr>
                <a:spLocks noChangeArrowheads="1"/>
              </p:cNvSpPr>
              <p:nvPr/>
            </p:nvSpPr>
            <p:spPr bwMode="auto">
              <a:xfrm>
                <a:off x="48" y="968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latin typeface="Times New Roman" charset="0"/>
                </a:endParaRPr>
              </a:p>
            </p:txBody>
          </p:sp>
        </p:grpSp>
      </p:grpSp>
      <p:sp>
        <p:nvSpPr>
          <p:cNvPr id="4130" name="Rectangle 34"/>
          <p:cNvSpPr>
            <a:spLocks noGrp="1" noChangeArrowheads="1"/>
          </p:cNvSpPr>
          <p:nvPr>
            <p:ph type="ctrTitle" sz="quarter"/>
          </p:nvPr>
        </p:nvSpPr>
        <p:spPr>
          <a:xfrm>
            <a:off x="1143000" y="2286000"/>
            <a:ext cx="7772400" cy="1143000"/>
          </a:xfrm>
        </p:spPr>
        <p:txBody>
          <a:bodyPr/>
          <a:lstStyle>
            <a:lvl1pPr algn="ctr">
              <a:defRPr>
                <a:solidFill>
                  <a:srgbClr val="00FFFF"/>
                </a:solidFill>
              </a:defRPr>
            </a:lvl1pPr>
          </a:lstStyle>
          <a:p>
            <a:r>
              <a:rPr lang="sk-SK"/>
              <a:t>Klepnutím lze upravit styl předlohy nadpisů.</a:t>
            </a:r>
          </a:p>
        </p:txBody>
      </p:sp>
      <p:sp>
        <p:nvSpPr>
          <p:cNvPr id="4131" name="Rectangle 3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6400800" cy="1752600"/>
          </a:xfrm>
        </p:spPr>
        <p:txBody>
          <a:bodyPr lIns="92075" tIns="46038" rIns="92075" bIns="46038"/>
          <a:lstStyle>
            <a:lvl1pPr marL="0" indent="0" algn="ctr">
              <a:buFont typeface="Wingdings" pitchFamily="2" charset="2"/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sk-SK"/>
              <a:t>Klepnutím lze upravit styl předlohy podnadpisů.</a:t>
            </a:r>
          </a:p>
        </p:txBody>
      </p:sp>
      <p:sp>
        <p:nvSpPr>
          <p:cNvPr id="36" name="Rectangle 36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37" name="Rectangle 3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38" name="Rectangle 3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E7F21AA-2E32-46CA-B637-B4C0D395D42E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3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3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83E62A-4A10-44E7-9F4C-A1ED47CB1FB8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992938" y="609600"/>
            <a:ext cx="1949450" cy="545147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1143000" y="609600"/>
            <a:ext cx="5697538" cy="545147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3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3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FA7817-1DCE-439A-8D1E-0D031AD16DEE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3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3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F9341-F9EE-4D38-82A5-6F458A92892B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Rectangle 3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3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BE4E4C-CD55-41EA-A009-56D051876689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1169988" y="1946275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5132388" y="1946275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Rectangle 3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3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28B059-1787-4A26-B6C2-DC867A63FFC2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Rectangle 3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8" name="Rectangle 3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9" name="Rectangle 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5D08F-F809-4720-89FD-1CA1F9476225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Rectangle 3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Rectangle 3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A872DE-D697-4288-9778-9D8D0646F3B9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3" name="Rectangle 3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Rectangle 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AC8CA5-2088-4FF6-A57B-03E50C4DCAB5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Rectangle 3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3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F7BEA6-E359-4CE3-88EF-6FE097A81A74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k-SK" noProof="0" smtClean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Rectangle 3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3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096D5D-FB86-4E11-8EE4-E9F9282C347D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1085850" cy="6854825"/>
            <a:chOff x="0" y="0"/>
            <a:chExt cx="684" cy="4318"/>
          </a:xfrm>
        </p:grpSpPr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684" cy="4318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>
                <a:latin typeface="Times New Roman" charset="0"/>
              </a:endParaRPr>
            </a:p>
          </p:txBody>
        </p:sp>
        <p:grpSp>
          <p:nvGrpSpPr>
            <p:cNvPr id="1033" name="Group 4"/>
            <p:cNvGrpSpPr>
              <a:grpSpLocks/>
            </p:cNvGrpSpPr>
            <p:nvPr/>
          </p:nvGrpSpPr>
          <p:grpSpPr bwMode="auto">
            <a:xfrm>
              <a:off x="48" y="102"/>
              <a:ext cx="96" cy="4128"/>
              <a:chOff x="48" y="102"/>
              <a:chExt cx="96" cy="4128"/>
            </a:xfrm>
          </p:grpSpPr>
          <p:sp>
            <p:nvSpPr>
              <p:cNvPr id="3077" name="Rectangle 5"/>
              <p:cNvSpPr>
                <a:spLocks noChangeArrowheads="1"/>
              </p:cNvSpPr>
              <p:nvPr/>
            </p:nvSpPr>
            <p:spPr bwMode="auto">
              <a:xfrm>
                <a:off x="48" y="1105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latin typeface="Times New Roman" charset="0"/>
                </a:endParaRPr>
              </a:p>
            </p:txBody>
          </p:sp>
          <p:sp>
            <p:nvSpPr>
              <p:cNvPr id="3078" name="Rectangle 6"/>
              <p:cNvSpPr>
                <a:spLocks noChangeArrowheads="1"/>
              </p:cNvSpPr>
              <p:nvPr/>
            </p:nvSpPr>
            <p:spPr bwMode="auto">
              <a:xfrm>
                <a:off x="48" y="1250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latin typeface="Times New Roman" charset="0"/>
                </a:endParaRPr>
              </a:p>
            </p:txBody>
          </p:sp>
          <p:sp>
            <p:nvSpPr>
              <p:cNvPr id="3079" name="Rectangle 7"/>
              <p:cNvSpPr>
                <a:spLocks noChangeArrowheads="1"/>
              </p:cNvSpPr>
              <p:nvPr/>
            </p:nvSpPr>
            <p:spPr bwMode="auto">
              <a:xfrm>
                <a:off x="48" y="1393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latin typeface="Times New Roman" charset="0"/>
                </a:endParaRPr>
              </a:p>
            </p:txBody>
          </p:sp>
          <p:sp>
            <p:nvSpPr>
              <p:cNvPr id="3080" name="Rectangle 8"/>
              <p:cNvSpPr>
                <a:spLocks noChangeArrowheads="1"/>
              </p:cNvSpPr>
              <p:nvPr/>
            </p:nvSpPr>
            <p:spPr bwMode="auto">
              <a:xfrm>
                <a:off x="48" y="1538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latin typeface="Times New Roman" charset="0"/>
                </a:endParaRPr>
              </a:p>
            </p:txBody>
          </p:sp>
          <p:sp>
            <p:nvSpPr>
              <p:cNvPr id="3081" name="Rectangle 9"/>
              <p:cNvSpPr>
                <a:spLocks noChangeArrowheads="1"/>
              </p:cNvSpPr>
              <p:nvPr/>
            </p:nvSpPr>
            <p:spPr bwMode="auto">
              <a:xfrm>
                <a:off x="48" y="1683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latin typeface="Times New Roman" charset="0"/>
                </a:endParaRPr>
              </a:p>
            </p:txBody>
          </p:sp>
          <p:sp>
            <p:nvSpPr>
              <p:cNvPr id="3082" name="Rectangle 10"/>
              <p:cNvSpPr>
                <a:spLocks noChangeArrowheads="1"/>
              </p:cNvSpPr>
              <p:nvPr/>
            </p:nvSpPr>
            <p:spPr bwMode="auto">
              <a:xfrm>
                <a:off x="48" y="1826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latin typeface="Times New Roman" charset="0"/>
                </a:endParaRPr>
              </a:p>
            </p:txBody>
          </p:sp>
          <p:sp>
            <p:nvSpPr>
              <p:cNvPr id="3083" name="Rectangle 11"/>
              <p:cNvSpPr>
                <a:spLocks noChangeArrowheads="1"/>
              </p:cNvSpPr>
              <p:nvPr/>
            </p:nvSpPr>
            <p:spPr bwMode="auto">
              <a:xfrm>
                <a:off x="48" y="1971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latin typeface="Times New Roman" charset="0"/>
                </a:endParaRPr>
              </a:p>
            </p:txBody>
          </p:sp>
          <p:sp>
            <p:nvSpPr>
              <p:cNvPr id="3084" name="Rectangle 12"/>
              <p:cNvSpPr>
                <a:spLocks noChangeArrowheads="1"/>
              </p:cNvSpPr>
              <p:nvPr/>
            </p:nvSpPr>
            <p:spPr bwMode="auto">
              <a:xfrm>
                <a:off x="48" y="2115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latin typeface="Times New Roman" charset="0"/>
                </a:endParaRPr>
              </a:p>
            </p:txBody>
          </p:sp>
          <p:sp>
            <p:nvSpPr>
              <p:cNvPr id="3085" name="Rectangle 13"/>
              <p:cNvSpPr>
                <a:spLocks noChangeArrowheads="1"/>
              </p:cNvSpPr>
              <p:nvPr/>
            </p:nvSpPr>
            <p:spPr bwMode="auto">
              <a:xfrm>
                <a:off x="48" y="2259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latin typeface="Times New Roman" charset="0"/>
                </a:endParaRPr>
              </a:p>
            </p:txBody>
          </p:sp>
          <p:sp>
            <p:nvSpPr>
              <p:cNvPr id="3086" name="Rectangle 14"/>
              <p:cNvSpPr>
                <a:spLocks noChangeArrowheads="1"/>
              </p:cNvSpPr>
              <p:nvPr/>
            </p:nvSpPr>
            <p:spPr bwMode="auto">
              <a:xfrm>
                <a:off x="48" y="2403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latin typeface="Times New Roman" charset="0"/>
                </a:endParaRPr>
              </a:p>
            </p:txBody>
          </p:sp>
          <p:sp>
            <p:nvSpPr>
              <p:cNvPr id="3087" name="Rectangle 15"/>
              <p:cNvSpPr>
                <a:spLocks noChangeArrowheads="1"/>
              </p:cNvSpPr>
              <p:nvPr/>
            </p:nvSpPr>
            <p:spPr bwMode="auto">
              <a:xfrm>
                <a:off x="48" y="2548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latin typeface="Times New Roman" charset="0"/>
                </a:endParaRPr>
              </a:p>
            </p:txBody>
          </p:sp>
          <p:sp>
            <p:nvSpPr>
              <p:cNvPr id="3088" name="Rectangle 16"/>
              <p:cNvSpPr>
                <a:spLocks noChangeArrowheads="1"/>
              </p:cNvSpPr>
              <p:nvPr/>
            </p:nvSpPr>
            <p:spPr bwMode="auto">
              <a:xfrm>
                <a:off x="48" y="2692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latin typeface="Times New Roman" charset="0"/>
                </a:endParaRPr>
              </a:p>
            </p:txBody>
          </p:sp>
          <p:sp>
            <p:nvSpPr>
              <p:cNvPr id="3089" name="Rectangle 17"/>
              <p:cNvSpPr>
                <a:spLocks noChangeArrowheads="1"/>
              </p:cNvSpPr>
              <p:nvPr/>
            </p:nvSpPr>
            <p:spPr bwMode="auto">
              <a:xfrm>
                <a:off x="48" y="2836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latin typeface="Times New Roman" charset="0"/>
                </a:endParaRPr>
              </a:p>
            </p:txBody>
          </p:sp>
          <p:sp>
            <p:nvSpPr>
              <p:cNvPr id="3090" name="Rectangle 18"/>
              <p:cNvSpPr>
                <a:spLocks noChangeArrowheads="1"/>
              </p:cNvSpPr>
              <p:nvPr/>
            </p:nvSpPr>
            <p:spPr bwMode="auto">
              <a:xfrm>
                <a:off x="48" y="2980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latin typeface="Times New Roman" charset="0"/>
                </a:endParaRPr>
              </a:p>
            </p:txBody>
          </p:sp>
          <p:sp>
            <p:nvSpPr>
              <p:cNvPr id="3091" name="Rectangle 19"/>
              <p:cNvSpPr>
                <a:spLocks noChangeArrowheads="1"/>
              </p:cNvSpPr>
              <p:nvPr/>
            </p:nvSpPr>
            <p:spPr bwMode="auto">
              <a:xfrm>
                <a:off x="48" y="3124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latin typeface="Times New Roman" charset="0"/>
                </a:endParaRPr>
              </a:p>
            </p:txBody>
          </p:sp>
          <p:sp>
            <p:nvSpPr>
              <p:cNvPr id="3092" name="Rectangle 20"/>
              <p:cNvSpPr>
                <a:spLocks noChangeArrowheads="1"/>
              </p:cNvSpPr>
              <p:nvPr/>
            </p:nvSpPr>
            <p:spPr bwMode="auto">
              <a:xfrm>
                <a:off x="48" y="3269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latin typeface="Times New Roman" charset="0"/>
                </a:endParaRPr>
              </a:p>
            </p:txBody>
          </p:sp>
          <p:sp>
            <p:nvSpPr>
              <p:cNvPr id="3093" name="Rectangle 21"/>
              <p:cNvSpPr>
                <a:spLocks noChangeArrowheads="1"/>
              </p:cNvSpPr>
              <p:nvPr/>
            </p:nvSpPr>
            <p:spPr bwMode="auto">
              <a:xfrm>
                <a:off x="48" y="3412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latin typeface="Times New Roman" charset="0"/>
                </a:endParaRPr>
              </a:p>
            </p:txBody>
          </p:sp>
          <p:sp>
            <p:nvSpPr>
              <p:cNvPr id="3094" name="Rectangle 22"/>
              <p:cNvSpPr>
                <a:spLocks noChangeArrowheads="1"/>
              </p:cNvSpPr>
              <p:nvPr/>
            </p:nvSpPr>
            <p:spPr bwMode="auto">
              <a:xfrm>
                <a:off x="48" y="3557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latin typeface="Times New Roman" charset="0"/>
                </a:endParaRPr>
              </a:p>
            </p:txBody>
          </p:sp>
          <p:sp>
            <p:nvSpPr>
              <p:cNvPr id="3095" name="Rectangle 23"/>
              <p:cNvSpPr>
                <a:spLocks noChangeArrowheads="1"/>
              </p:cNvSpPr>
              <p:nvPr/>
            </p:nvSpPr>
            <p:spPr bwMode="auto">
              <a:xfrm>
                <a:off x="48" y="3702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latin typeface="Times New Roman" charset="0"/>
                </a:endParaRPr>
              </a:p>
            </p:txBody>
          </p:sp>
          <p:sp>
            <p:nvSpPr>
              <p:cNvPr id="3096" name="Rectangle 24"/>
              <p:cNvSpPr>
                <a:spLocks noChangeArrowheads="1"/>
              </p:cNvSpPr>
              <p:nvPr/>
            </p:nvSpPr>
            <p:spPr bwMode="auto">
              <a:xfrm>
                <a:off x="48" y="3845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latin typeface="Times New Roman" charset="0"/>
                </a:endParaRPr>
              </a:p>
            </p:txBody>
          </p:sp>
          <p:sp>
            <p:nvSpPr>
              <p:cNvPr id="3097" name="Rectangle 25"/>
              <p:cNvSpPr>
                <a:spLocks noChangeArrowheads="1"/>
              </p:cNvSpPr>
              <p:nvPr/>
            </p:nvSpPr>
            <p:spPr bwMode="auto">
              <a:xfrm>
                <a:off x="48" y="3990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latin typeface="Times New Roman" charset="0"/>
                </a:endParaRPr>
              </a:p>
            </p:txBody>
          </p:sp>
          <p:sp>
            <p:nvSpPr>
              <p:cNvPr id="3098" name="Rectangle 26"/>
              <p:cNvSpPr>
                <a:spLocks noChangeArrowheads="1"/>
              </p:cNvSpPr>
              <p:nvPr/>
            </p:nvSpPr>
            <p:spPr bwMode="auto">
              <a:xfrm>
                <a:off x="48" y="4133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latin typeface="Times New Roman" charset="0"/>
                </a:endParaRPr>
              </a:p>
            </p:txBody>
          </p:sp>
          <p:sp>
            <p:nvSpPr>
              <p:cNvPr id="3099" name="Rectangle 27"/>
              <p:cNvSpPr>
                <a:spLocks noChangeArrowheads="1"/>
              </p:cNvSpPr>
              <p:nvPr/>
            </p:nvSpPr>
            <p:spPr bwMode="auto">
              <a:xfrm>
                <a:off x="48" y="102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latin typeface="Times New Roman" charset="0"/>
                </a:endParaRPr>
              </a:p>
            </p:txBody>
          </p:sp>
          <p:sp>
            <p:nvSpPr>
              <p:cNvPr id="3100" name="Rectangle 28"/>
              <p:cNvSpPr>
                <a:spLocks noChangeArrowheads="1"/>
              </p:cNvSpPr>
              <p:nvPr/>
            </p:nvSpPr>
            <p:spPr bwMode="auto">
              <a:xfrm>
                <a:off x="48" y="246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latin typeface="Times New Roman" charset="0"/>
                </a:endParaRPr>
              </a:p>
            </p:txBody>
          </p:sp>
          <p:sp>
            <p:nvSpPr>
              <p:cNvPr id="3101" name="Rectangle 29"/>
              <p:cNvSpPr>
                <a:spLocks noChangeArrowheads="1"/>
              </p:cNvSpPr>
              <p:nvPr/>
            </p:nvSpPr>
            <p:spPr bwMode="auto">
              <a:xfrm>
                <a:off x="48" y="391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latin typeface="Times New Roman" charset="0"/>
                </a:endParaRPr>
              </a:p>
            </p:txBody>
          </p:sp>
          <p:sp>
            <p:nvSpPr>
              <p:cNvPr id="3102" name="Rectangle 30"/>
              <p:cNvSpPr>
                <a:spLocks noChangeArrowheads="1"/>
              </p:cNvSpPr>
              <p:nvPr/>
            </p:nvSpPr>
            <p:spPr bwMode="auto">
              <a:xfrm>
                <a:off x="48" y="535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latin typeface="Times New Roman" charset="0"/>
                </a:endParaRPr>
              </a:p>
            </p:txBody>
          </p:sp>
          <p:sp>
            <p:nvSpPr>
              <p:cNvPr id="3103" name="Rectangle 31"/>
              <p:cNvSpPr>
                <a:spLocks noChangeArrowheads="1"/>
              </p:cNvSpPr>
              <p:nvPr/>
            </p:nvSpPr>
            <p:spPr bwMode="auto">
              <a:xfrm>
                <a:off x="48" y="679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latin typeface="Times New Roman" charset="0"/>
                </a:endParaRPr>
              </a:p>
            </p:txBody>
          </p:sp>
          <p:sp>
            <p:nvSpPr>
              <p:cNvPr id="3104" name="Rectangle 32"/>
              <p:cNvSpPr>
                <a:spLocks noChangeArrowheads="1"/>
              </p:cNvSpPr>
              <p:nvPr/>
            </p:nvSpPr>
            <p:spPr bwMode="auto">
              <a:xfrm>
                <a:off x="48" y="823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latin typeface="Times New Roman" charset="0"/>
                </a:endParaRPr>
              </a:p>
            </p:txBody>
          </p:sp>
          <p:sp>
            <p:nvSpPr>
              <p:cNvPr id="3105" name="Rectangle 33"/>
              <p:cNvSpPr>
                <a:spLocks noChangeArrowheads="1"/>
              </p:cNvSpPr>
              <p:nvPr/>
            </p:nvSpPr>
            <p:spPr bwMode="auto">
              <a:xfrm>
                <a:off x="48" y="968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latin typeface="Times New Roman" charset="0"/>
                </a:endParaRPr>
              </a:p>
            </p:txBody>
          </p:sp>
        </p:grpSp>
      </p:grpSp>
      <p:sp>
        <p:nvSpPr>
          <p:cNvPr id="1027" name="Rectangle 34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Klepnutím lze upravit styl předlohy nadpisů.</a:t>
            </a:r>
          </a:p>
        </p:txBody>
      </p:sp>
      <p:sp>
        <p:nvSpPr>
          <p:cNvPr id="3107" name="Rectangle 3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430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3108" name="Rectangle 3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3109" name="Rectangle 3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charset="0"/>
              </a:defRPr>
            </a:lvl1pPr>
          </a:lstStyle>
          <a:p>
            <a:pPr>
              <a:defRPr/>
            </a:pPr>
            <a:fld id="{10C6ABC2-F8AC-4F5D-A42E-91F401F45169}" type="slidenum">
              <a:rPr lang="sk-SK"/>
              <a:pPr>
                <a:defRPr/>
              </a:pPr>
              <a:t>‹#›</a:t>
            </a:fld>
            <a:endParaRPr lang="sk-SK"/>
          </a:p>
        </p:txBody>
      </p:sp>
      <p:sp>
        <p:nvSpPr>
          <p:cNvPr id="3110" name="Rectangle 3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69988" y="1946275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Klepnutím lze upravit styly předlohy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Třetí úroveň</a:t>
            </a:r>
          </a:p>
          <a:p>
            <a:pPr lvl="3"/>
            <a:r>
              <a:rPr lang="sk-SK" smtClean="0"/>
              <a:t>Čtvrtá úroveň</a:t>
            </a:r>
          </a:p>
          <a:p>
            <a:pPr lvl="4"/>
            <a:r>
              <a:rPr lang="sk-SK" smtClean="0"/>
              <a:t>Pátá úroveň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6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u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t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772400" cy="685800"/>
          </a:xfrm>
        </p:spPr>
        <p:txBody>
          <a:bodyPr/>
          <a:lstStyle/>
          <a:p>
            <a:pPr eaLnBrk="1" hangingPunct="1"/>
            <a:r>
              <a:rPr lang="sk-SK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Inštrukcie pre kopírovanie údajov</a:t>
            </a: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1295400" y="1371600"/>
            <a:ext cx="7597080" cy="461665"/>
          </a:xfrm>
          <a:prstGeom prst="rect">
            <a:avLst/>
          </a:prstGeom>
          <a:solidFill>
            <a:srgbClr val="CC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Consolas" pitchFamily="49" charset="0"/>
              </a:rPr>
              <a:t>mov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register/pamäť, </a:t>
            </a:r>
            <a:r>
              <a:rPr lang="sk-SK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register/pamäť/číslo 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(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move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data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)</a:t>
            </a:r>
          </a:p>
        </p:txBody>
      </p:sp>
      <p:sp>
        <p:nvSpPr>
          <p:cNvPr id="2062" name="Text Box 14"/>
          <p:cNvSpPr txBox="1">
            <a:spLocks noChangeArrowheads="1"/>
          </p:cNvSpPr>
          <p:nvPr/>
        </p:nvSpPr>
        <p:spPr bwMode="auto">
          <a:xfrm>
            <a:off x="1143000" y="838200"/>
            <a:ext cx="800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  <a:buSzPct val="80000"/>
              <a:defRPr/>
            </a:pPr>
            <a:r>
              <a:rPr lang="sk-SK">
                <a:latin typeface="Times New Roman" charset="0"/>
              </a:rPr>
              <a:t> - </a:t>
            </a:r>
            <a:r>
              <a:rPr lang="sk-SK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nemenia príznaky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143000" y="2667000"/>
            <a:ext cx="8001000" cy="1817688"/>
            <a:chOff x="720" y="1344"/>
            <a:chExt cx="5040" cy="1145"/>
          </a:xfrm>
        </p:grpSpPr>
        <p:sp>
          <p:nvSpPr>
            <p:cNvPr id="12291" name="Text Box 3"/>
            <p:cNvSpPr txBox="1">
              <a:spLocks noChangeArrowheads="1"/>
            </p:cNvSpPr>
            <p:nvPr/>
          </p:nvSpPr>
          <p:spPr bwMode="auto">
            <a:xfrm>
              <a:off x="720" y="1344"/>
              <a:ext cx="4944" cy="294"/>
            </a:xfrm>
            <a:prstGeom prst="rect">
              <a:avLst/>
            </a:prstGeom>
            <a:solidFill>
              <a:srgbClr val="CC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sk-SK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</a:rPr>
                <a:t>cmp</a:t>
              </a:r>
              <a:r>
                <a:rPr lang="sk-SK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</a:rPr>
                <a:t> register/pamäť, register/pamäť/číslo (</a:t>
              </a:r>
              <a:r>
                <a:rPr lang="sk-SK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</a:rPr>
                <a:t>compare</a:t>
              </a:r>
              <a:r>
                <a:rPr lang="sk-SK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</a:rPr>
                <a:t>)</a:t>
              </a:r>
            </a:p>
          </p:txBody>
        </p:sp>
        <p:sp>
          <p:nvSpPr>
            <p:cNvPr id="12292" name="Text Box 4"/>
            <p:cNvSpPr txBox="1">
              <a:spLocks noChangeArrowheads="1"/>
            </p:cNvSpPr>
            <p:nvPr/>
          </p:nvSpPr>
          <p:spPr bwMode="auto">
            <a:xfrm>
              <a:off x="720" y="1733"/>
              <a:ext cx="5040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288000" indent="-288000">
                <a:spcBef>
                  <a:spcPts val="6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q"/>
                <a:defRPr/>
              </a:pPr>
              <a:r>
                <a:rPr lang="sk-SK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porovná </a:t>
              </a:r>
              <a:r>
                <a:rPr lang="sk-SK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operandy</a:t>
              </a:r>
              <a:r>
                <a:rPr lang="sk-SK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: odčíta pravý </a:t>
              </a:r>
              <a:r>
                <a:rPr lang="sk-SK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operand</a:t>
              </a:r>
              <a:r>
                <a:rPr lang="sk-SK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 od ľavého, nastaví príznakové bity podľa výsledku operácie, ale výsledok nikam neuloží</a:t>
              </a:r>
            </a:p>
          </p:txBody>
        </p:sp>
      </p:grp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1143000" y="838200"/>
            <a:ext cx="5791200" cy="466725"/>
          </a:xfrm>
          <a:prstGeom prst="rect">
            <a:avLst/>
          </a:prstGeom>
          <a:solidFill>
            <a:srgbClr val="CC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k-SK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dec register/pamäť (decrement)</a:t>
            </a: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1143000" y="1371600"/>
            <a:ext cx="8001000" cy="93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600"/>
              </a:spcBef>
              <a:buClr>
                <a:schemeClr val="tx2"/>
              </a:buClr>
              <a:buSzPct val="80000"/>
              <a:buFont typeface="Wingdings" pitchFamily="2" charset="2"/>
              <a:buChar char="q"/>
              <a:defRPr/>
            </a:pPr>
            <a:r>
              <a:rPr lang="sk-SK" dirty="0">
                <a:latin typeface="Times New Roman" charset="0"/>
              </a:rPr>
              <a:t> 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zníži hodnotu 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operandu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o 1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80000"/>
              <a:buFont typeface="Wingdings" pitchFamily="2" charset="2"/>
              <a:buChar char="q"/>
              <a:defRPr/>
            </a:pP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nemení 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CY!</a:t>
            </a:r>
            <a:endParaRPr lang="sk-SK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1143000" y="4800600"/>
            <a:ext cx="8001000" cy="907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88000" indent="-288000">
              <a:spcBef>
                <a:spcPts val="600"/>
              </a:spcBef>
              <a:buClr>
                <a:schemeClr val="tx2"/>
              </a:buClr>
              <a:buSzPct val="80000"/>
              <a:buFont typeface="Wingdings" pitchFamily="2" charset="2"/>
              <a:buChar char="q"/>
              <a:defRPr/>
            </a:pP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ak horná polovica výsledku = 0, 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OV 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 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CY 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sa 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vynulujú</a:t>
            </a:r>
            <a:endParaRPr lang="sk-SK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marL="288000" indent="-288000">
              <a:spcBef>
                <a:spcPts val="600"/>
              </a:spcBef>
              <a:buClr>
                <a:schemeClr val="tx2"/>
              </a:buClr>
              <a:buSzPct val="80000"/>
              <a:buFont typeface="Wingdings" pitchFamily="2" charset="2"/>
              <a:buChar char="q"/>
              <a:defRPr/>
            </a:pP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inak sa 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OV a CY 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nastavia na 1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rPr>
              <a:t> 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143000" y="609600"/>
            <a:ext cx="6172200" cy="466725"/>
          </a:xfrm>
          <a:prstGeom prst="rect">
            <a:avLst/>
          </a:prstGeom>
          <a:solidFill>
            <a:srgbClr val="CC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mul register/pamäť (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unsigned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multiply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)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1143000" y="1143000"/>
            <a:ext cx="800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  <a:buSzPct val="80000"/>
              <a:buFont typeface="Wingdings" pitchFamily="2" charset="2"/>
              <a:buChar char="q"/>
              <a:defRPr/>
            </a:pPr>
            <a:r>
              <a:rPr lang="sk-SK">
                <a:latin typeface="Times New Roman" charset="0"/>
              </a:rPr>
              <a:t> </a:t>
            </a:r>
            <a:r>
              <a:rPr lang="sk-SK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násobenie čísiel bez znamienka</a:t>
            </a:r>
          </a:p>
        </p:txBody>
      </p:sp>
      <p:graphicFrame>
        <p:nvGraphicFramePr>
          <p:cNvPr id="13345" name="Group 33"/>
          <p:cNvGraphicFramePr>
            <a:graphicFrameLocks noGrp="1"/>
          </p:cNvGraphicFramePr>
          <p:nvPr/>
        </p:nvGraphicFramePr>
        <p:xfrm>
          <a:off x="1524000" y="1828800"/>
          <a:ext cx="6096000" cy="2747010"/>
        </p:xfrm>
        <a:graphic>
          <a:graphicData uri="http://schemas.openxmlformats.org/drawingml/2006/table">
            <a:tbl>
              <a:tblPr/>
              <a:tblGrid>
                <a:gridCol w="2032000"/>
                <a:gridCol w="2032000"/>
                <a:gridCol w="2032000"/>
              </a:tblGrid>
              <a:tr h="641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Typ </a:t>
                      </a:r>
                      <a:r>
                        <a:rPr kumimoji="0" lang="sk-SK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operandu</a:t>
                      </a:r>
                      <a:endParaRPr kumimoji="0" lang="sk-SK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Čím sa násobí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Výsledok sa uloží 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641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byte</a:t>
                      </a:r>
                    </a:p>
                  </a:txBody>
                  <a:tcPr marT="952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AL</a:t>
                      </a:r>
                    </a:p>
                  </a:txBody>
                  <a:tcPr marT="952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AX</a:t>
                      </a:r>
                    </a:p>
                  </a:txBody>
                  <a:tcPr marT="952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word</a:t>
                      </a:r>
                    </a:p>
                  </a:txBody>
                  <a:tcPr marT="952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AX</a:t>
                      </a:r>
                    </a:p>
                  </a:txBody>
                  <a:tcPr marT="952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DX:AX</a:t>
                      </a:r>
                    </a:p>
                  </a:txBody>
                  <a:tcPr marT="952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dword</a:t>
                      </a:r>
                    </a:p>
                  </a:txBody>
                  <a:tcPr marT="952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EAX</a:t>
                      </a:r>
                    </a:p>
                  </a:txBody>
                  <a:tcPr marT="952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EDX:EAX</a:t>
                      </a:r>
                    </a:p>
                  </a:txBody>
                  <a:tcPr marT="952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143000" y="5867400"/>
            <a:ext cx="8001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/>
            </a:pP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Ak horná polovica výsledku je 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znamienkovým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rozšírením dolnej, 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OV 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 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CY 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sa nastavia na 0, inak na 1.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1143000" y="457200"/>
            <a:ext cx="7848600" cy="466725"/>
          </a:xfrm>
          <a:prstGeom prst="rect">
            <a:avLst/>
          </a:prstGeom>
          <a:solidFill>
            <a:srgbClr val="CC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k-SK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imul register/pamäť (signed multiply)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143000" y="914400"/>
            <a:ext cx="8001000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  <a:buSzPct val="80000"/>
              <a:buFont typeface="Wingdings" pitchFamily="2" charset="2"/>
              <a:buChar char="q"/>
              <a:defRPr/>
            </a:pPr>
            <a:r>
              <a:rPr lang="sk-SK" dirty="0">
                <a:latin typeface="Times New Roman" charset="0"/>
              </a:rPr>
              <a:t> 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násobenie čísiel so znamienkom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q"/>
              <a:defRPr/>
            </a:pP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implicitné 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operandy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ako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rPr>
              <a:t> 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mul</a:t>
            </a:r>
          </a:p>
        </p:txBody>
      </p:sp>
      <p:sp>
        <p:nvSpPr>
          <p:cNvPr id="14363" name="Text Box 27"/>
          <p:cNvSpPr txBox="1">
            <a:spLocks noChangeArrowheads="1"/>
          </p:cNvSpPr>
          <p:nvPr/>
        </p:nvSpPr>
        <p:spPr bwMode="auto">
          <a:xfrm>
            <a:off x="1143000" y="1905000"/>
            <a:ext cx="7848600" cy="466725"/>
          </a:xfrm>
          <a:prstGeom prst="rect">
            <a:avLst/>
          </a:prstGeom>
          <a:solidFill>
            <a:srgbClr val="CC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imul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register, 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register/pamäť/konštanta</a:t>
            </a:r>
            <a:endParaRPr lang="sk-SK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1143000" y="2362200"/>
            <a:ext cx="800100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88000" indent="-288000">
              <a:spcBef>
                <a:spcPts val="600"/>
              </a:spcBef>
              <a:buClr>
                <a:schemeClr val="tx2"/>
              </a:buClr>
              <a:buSzPct val="80000"/>
              <a:buFont typeface="Wingdings" pitchFamily="2" charset="2"/>
              <a:buChar char="q"/>
              <a:defRPr/>
            </a:pP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ľavý 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operand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= ľavý * pravý</a:t>
            </a:r>
          </a:p>
          <a:p>
            <a:pPr marL="288000" indent="-288000">
              <a:spcBef>
                <a:spcPts val="600"/>
              </a:spcBef>
              <a:buClr>
                <a:schemeClr val="tx2"/>
              </a:buClr>
              <a:buSzPct val="80000"/>
              <a:buFont typeface="Wingdings" pitchFamily="2" charset="2"/>
              <a:buChar char="q"/>
              <a:defRPr/>
            </a:pP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obidva 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operandy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musia mať rovnaký typ (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word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alebo 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dword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)</a:t>
            </a:r>
          </a:p>
          <a:p>
            <a:pPr marL="288000" lvl="1" indent="-288000">
              <a:spcBef>
                <a:spcPts val="600"/>
              </a:spcBef>
              <a:buClr>
                <a:schemeClr val="folHlink"/>
              </a:buClr>
              <a:buSzPct val="80000"/>
              <a:buFont typeface="Wingdings" pitchFamily="2" charset="2"/>
              <a:buNone/>
              <a:defRPr/>
            </a:pP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rPr>
              <a:t> 	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imul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dx,word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ptr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di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endParaRPr lang="sk-SK" dirty="0"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1143000" y="4114800"/>
            <a:ext cx="7848600" cy="466725"/>
          </a:xfrm>
          <a:prstGeom prst="rect">
            <a:avLst/>
          </a:prstGeom>
          <a:solidFill>
            <a:srgbClr val="CC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imul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register, register/pamäť, 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konštanta</a:t>
            </a:r>
            <a:endParaRPr lang="sk-SK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1143000" y="4572000"/>
            <a:ext cx="8001000" cy="1277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88000" indent="-288000">
              <a:spcBef>
                <a:spcPts val="600"/>
              </a:spcBef>
              <a:buClr>
                <a:schemeClr val="tx2"/>
              </a:buClr>
              <a:buSzPct val="80000"/>
              <a:buFont typeface="Wingdings" pitchFamily="2" charset="2"/>
              <a:buChar char="q"/>
              <a:defRPr/>
            </a:pP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ľavý 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operand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= prostredný * pravý</a:t>
            </a:r>
          </a:p>
          <a:p>
            <a:pPr marL="288000" indent="-288000">
              <a:spcBef>
                <a:spcPts val="600"/>
              </a:spcBef>
              <a:buClr>
                <a:schemeClr val="tx2"/>
              </a:buClr>
              <a:buSzPct val="80000"/>
              <a:buFont typeface="Wingdings" pitchFamily="2" charset="2"/>
              <a:buChar char="q"/>
              <a:defRPr/>
            </a:pP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ľavý a prostredný 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operand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musia mať rovnaký typ (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word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alebo 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dword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143000" y="4283075"/>
            <a:ext cx="8001000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>
              <a:spcBef>
                <a:spcPct val="50000"/>
              </a:spcBef>
              <a:buClr>
                <a:schemeClr val="tx2">
                  <a:lumMod val="40000"/>
                  <a:lumOff val="60000"/>
                </a:schemeClr>
              </a:buClr>
              <a:buSzPct val="80000"/>
              <a:buFont typeface="Wingdings" pitchFamily="2" charset="2"/>
              <a:buChar char="Ø"/>
              <a:defRPr/>
            </a:pP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rPr>
              <a:t>  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hceme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vydeliť 4001 v AX desiatimi:</a:t>
            </a:r>
          </a:p>
          <a:p>
            <a:pPr lvl="2">
              <a:spcBef>
                <a:spcPct val="10000"/>
              </a:spcBef>
              <a:buClr>
                <a:schemeClr val="folHlink"/>
              </a:buClr>
              <a:buSzPct val="80000"/>
              <a:buFont typeface="Wingdings" pitchFamily="2" charset="2"/>
              <a:buNone/>
              <a:defRPr/>
            </a:pP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mov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dx,0</a:t>
            </a:r>
          </a:p>
          <a:p>
            <a:pPr lvl="2">
              <a:spcBef>
                <a:spcPct val="10000"/>
              </a:spcBef>
              <a:buClr>
                <a:schemeClr val="folHlink"/>
              </a:buClr>
              <a:buSzPct val="80000"/>
              <a:buFont typeface="Wingdings" pitchFamily="2" charset="2"/>
              <a:buNone/>
              <a:defRPr/>
            </a:pP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mov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bx,10</a:t>
            </a:r>
          </a:p>
          <a:p>
            <a:pPr lvl="2">
              <a:spcBef>
                <a:spcPct val="10000"/>
              </a:spcBef>
              <a:buClr>
                <a:schemeClr val="folHlink"/>
              </a:buClr>
              <a:buSzPct val="80000"/>
              <a:buFont typeface="Wingdings" pitchFamily="2" charset="2"/>
              <a:buNone/>
              <a:defRPr/>
            </a:pP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div 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bx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ax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400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dx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/>
            </a:pP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Ak delíme nulou, alebo ak sa podiel nezmestí do určeného registra, generuje sa prerušenie číslo 0.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219200" y="457200"/>
            <a:ext cx="5867400" cy="466725"/>
          </a:xfrm>
          <a:prstGeom prst="rect">
            <a:avLst/>
          </a:prstGeom>
          <a:solidFill>
            <a:srgbClr val="CC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div register/pamäť (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unsigned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divide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)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143000" y="914400"/>
            <a:ext cx="800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  <a:buSzPct val="80000"/>
              <a:buFont typeface="Wingdings" pitchFamily="2" charset="2"/>
              <a:buChar char="q"/>
              <a:defRPr/>
            </a:pPr>
            <a:r>
              <a:rPr lang="sk-SK">
                <a:latin typeface="Times New Roman" charset="0"/>
              </a:rPr>
              <a:t> </a:t>
            </a:r>
            <a:r>
              <a:rPr lang="sk-SK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celočíselné delenie čísiel bez znamienka</a:t>
            </a:r>
          </a:p>
        </p:txBody>
      </p:sp>
      <p:graphicFrame>
        <p:nvGraphicFramePr>
          <p:cNvPr id="15423" name="Group 63"/>
          <p:cNvGraphicFramePr>
            <a:graphicFrameLocks noGrp="1"/>
          </p:cNvGraphicFramePr>
          <p:nvPr/>
        </p:nvGraphicFramePr>
        <p:xfrm>
          <a:off x="1295400" y="1447800"/>
          <a:ext cx="7315200" cy="2688590"/>
        </p:xfrm>
        <a:graphic>
          <a:graphicData uri="http://schemas.openxmlformats.org/drawingml/2006/table">
            <a:tbl>
              <a:tblPr/>
              <a:tblGrid>
                <a:gridCol w="2225675"/>
                <a:gridCol w="2224088"/>
                <a:gridCol w="1454150"/>
                <a:gridCol w="1411287"/>
              </a:tblGrid>
              <a:tr h="628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Delenec</a:t>
                      </a:r>
                    </a:p>
                  </a:txBody>
                  <a:tcPr marT="9525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Typ </a:t>
                      </a:r>
                      <a:r>
                        <a:rPr kumimoji="0" lang="sk-SK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operandu</a:t>
                      </a:r>
                      <a:r>
                        <a:rPr kumimoji="0" lang="sk-S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 (deliteľa)</a:t>
                      </a:r>
                    </a:p>
                  </a:txBody>
                  <a:tcPr marT="952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Podiel</a:t>
                      </a:r>
                    </a:p>
                  </a:txBody>
                  <a:tcPr marT="952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Zvyšok</a:t>
                      </a:r>
                    </a:p>
                  </a:txBody>
                  <a:tcPr marT="952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AX</a:t>
                      </a:r>
                    </a:p>
                  </a:txBody>
                  <a:tcPr marT="952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byte</a:t>
                      </a:r>
                    </a:p>
                  </a:txBody>
                  <a:tcPr marT="952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AL</a:t>
                      </a:r>
                    </a:p>
                  </a:txBody>
                  <a:tcPr marT="952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AH</a:t>
                      </a:r>
                    </a:p>
                  </a:txBody>
                  <a:tcPr marT="952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DX:AX</a:t>
                      </a:r>
                    </a:p>
                  </a:txBody>
                  <a:tcPr marT="952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word</a:t>
                      </a:r>
                    </a:p>
                  </a:txBody>
                  <a:tcPr marT="952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AX</a:t>
                      </a:r>
                    </a:p>
                  </a:txBody>
                  <a:tcPr marT="952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DX</a:t>
                      </a:r>
                    </a:p>
                  </a:txBody>
                  <a:tcPr marT="952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EDX:EAX</a:t>
                      </a:r>
                    </a:p>
                  </a:txBody>
                  <a:tcPr marT="952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dword</a:t>
                      </a:r>
                    </a:p>
                  </a:txBody>
                  <a:tcPr marT="952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EAX</a:t>
                      </a:r>
                    </a:p>
                  </a:txBody>
                  <a:tcPr marT="952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EDX</a:t>
                      </a:r>
                    </a:p>
                  </a:txBody>
                  <a:tcPr marT="952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1143000" y="609600"/>
            <a:ext cx="7848600" cy="466725"/>
          </a:xfrm>
          <a:prstGeom prst="rect">
            <a:avLst/>
          </a:prstGeom>
          <a:solidFill>
            <a:srgbClr val="CC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k-SK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idiv register/pamäť (signed divide)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143000" y="1371600"/>
            <a:ext cx="8001000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  <a:buSzPct val="80000"/>
              <a:buFont typeface="Wingdings" pitchFamily="2" charset="2"/>
              <a:buChar char="q"/>
              <a:defRPr/>
            </a:pPr>
            <a:r>
              <a:rPr lang="sk-SK" dirty="0">
                <a:latin typeface="Times New Roman" charset="0"/>
              </a:rPr>
              <a:t> 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celočíselné delenie čísiel so znamienkom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q"/>
              <a:defRPr/>
            </a:pP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implicitné 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operandy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ako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rPr>
              <a:t> 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div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7772400" cy="609600"/>
          </a:xfrm>
        </p:spPr>
        <p:txBody>
          <a:bodyPr/>
          <a:lstStyle/>
          <a:p>
            <a:pPr eaLnBrk="1" hangingPunct="1"/>
            <a:r>
              <a:rPr lang="sk-SK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Znamienkové</a:t>
            </a:r>
            <a:r>
              <a:rPr lang="sk-SK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rozšírenie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1143000" y="914400"/>
            <a:ext cx="80010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k-SK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Pred delením operandov </a:t>
            </a:r>
            <a:r>
              <a:rPr lang="sk-SK" u="sng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rovnakého typu so znamienkom</a:t>
            </a:r>
            <a:r>
              <a:rPr lang="sk-SK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musíme zabezpečiť, aby horná polovica delenca bola znamienkovým rozšírením dolnej.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1143000" y="2286000"/>
            <a:ext cx="4114800" cy="466725"/>
          </a:xfrm>
          <a:prstGeom prst="rect">
            <a:avLst/>
          </a:prstGeom>
          <a:solidFill>
            <a:srgbClr val="CC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cbw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(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convert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byte to 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word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)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1143000" y="2971800"/>
            <a:ext cx="8001000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60000" indent="-360000">
              <a:spcBef>
                <a:spcPct val="50000"/>
              </a:spcBef>
              <a:buClr>
                <a:schemeClr val="tx2"/>
              </a:buClr>
              <a:buSzPct val="80000"/>
              <a:buFont typeface="Wingdings" pitchFamily="2" charset="2"/>
              <a:buChar char="q"/>
              <a:defRPr/>
            </a:pP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konvertuje AL do AX (všetky bity registra AH sa naplnia hodnotou najvyššieho bitu registra AL)</a:t>
            </a:r>
          </a:p>
          <a:p>
            <a:pPr>
              <a:spcBef>
                <a:spcPct val="50000"/>
              </a:spcBef>
              <a:buClr>
                <a:schemeClr val="tx2">
                  <a:lumMod val="40000"/>
                  <a:lumOff val="60000"/>
                </a:schemeClr>
              </a:buClr>
              <a:buSzPct val="80000"/>
              <a:buFont typeface="Wingdings" pitchFamily="2" charset="2"/>
              <a:buChar char="Ø"/>
              <a:defRPr/>
            </a:pP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Vydeliť číslo 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-15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v registri BH číslom 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2 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v registri BL: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None/>
              <a:defRPr/>
            </a:pP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mov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al,bh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; al = F1h = -15</a:t>
            </a:r>
            <a:endParaRPr lang="sk-SK" dirty="0"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None/>
              <a:defRPr/>
            </a:pP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cbw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ax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= FFF1h = -15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None/>
              <a:defRPr/>
            </a:pPr>
            <a:r>
              <a:rPr lang="en-US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div 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bl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al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= F9h = -7, ah = 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FFh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= -1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1143000" y="533400"/>
            <a:ext cx="7848600" cy="466725"/>
          </a:xfrm>
          <a:prstGeom prst="rect">
            <a:avLst/>
          </a:prstGeom>
          <a:solidFill>
            <a:srgbClr val="CC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k-SK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cwd (convert word to doubleword)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1143000" y="1143000"/>
            <a:ext cx="800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  <a:buSzPct val="80000"/>
              <a:buFont typeface="Wingdings" pitchFamily="2" charset="2"/>
              <a:buChar char="q"/>
              <a:defRPr/>
            </a:pPr>
            <a:r>
              <a:rPr lang="sk-SK">
                <a:latin typeface="Times New Roman" charset="0"/>
              </a:rPr>
              <a:t> </a:t>
            </a:r>
            <a:r>
              <a:rPr lang="sk-SK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konvertuje AX do DX:AX</a:t>
            </a:r>
            <a:endParaRPr lang="sk-SK" b="1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1143000" y="2438400"/>
            <a:ext cx="800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  <a:buSzPct val="80000"/>
              <a:buFont typeface="Wingdings" pitchFamily="2" charset="2"/>
              <a:buChar char="q"/>
              <a:defRPr/>
            </a:pPr>
            <a:r>
              <a:rPr lang="sk-SK">
                <a:latin typeface="Times New Roman" charset="0"/>
              </a:rPr>
              <a:t> </a:t>
            </a:r>
            <a:r>
              <a:rPr lang="sk-SK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konvertuje AX do EAX</a:t>
            </a:r>
            <a:endParaRPr lang="sk-SK" b="1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1143000" y="1905000"/>
            <a:ext cx="7848600" cy="466725"/>
          </a:xfrm>
          <a:prstGeom prst="rect">
            <a:avLst/>
          </a:prstGeom>
          <a:solidFill>
            <a:srgbClr val="CC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k-SK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cwde (convert word to doubleword extended)</a:t>
            </a:r>
          </a:p>
        </p:txBody>
      </p:sp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1143000" y="3352800"/>
            <a:ext cx="7848600" cy="466725"/>
          </a:xfrm>
          <a:prstGeom prst="rect">
            <a:avLst/>
          </a:prstGeom>
          <a:solidFill>
            <a:srgbClr val="CC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k-SK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cdq (convert doubleword to quadword)</a:t>
            </a:r>
          </a:p>
        </p:txBody>
      </p:sp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1143000" y="3886200"/>
            <a:ext cx="800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  <a:buSzPct val="80000"/>
              <a:buFont typeface="Wingdings" pitchFamily="2" charset="2"/>
              <a:buChar char="q"/>
              <a:defRPr/>
            </a:pPr>
            <a:r>
              <a:rPr lang="sk-SK">
                <a:latin typeface="Times New Roman" charset="0"/>
              </a:rPr>
              <a:t> </a:t>
            </a:r>
            <a:r>
              <a:rPr lang="sk-SK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konvertuje EAX do EDX:EAX</a:t>
            </a:r>
            <a:endParaRPr lang="sk-SK" b="1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1143000" y="4648200"/>
            <a:ext cx="8001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/>
            </a:pP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Inštrukcie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rPr>
              <a:t> 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cbw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rPr>
              <a:t>, 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... nemenia príznaky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.</a:t>
            </a:r>
            <a:endParaRPr lang="sk-SK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1143000" y="2286000"/>
            <a:ext cx="80010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2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None/>
              <a:defRPr/>
            </a:pP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mov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al,-15 ; 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al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=-15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11110001b</a:t>
            </a:r>
            <a:b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neg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al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de-DE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al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= 15 = 00001111b</a:t>
            </a:r>
            <a:b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mov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bl,al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bl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= 00001111b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neg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bl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    ; 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bl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=-15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= 11110001</a:t>
            </a:r>
            <a:endParaRPr lang="sk-SK" dirty="0"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1143000" y="838200"/>
            <a:ext cx="7848600" cy="466725"/>
          </a:xfrm>
          <a:prstGeom prst="rect">
            <a:avLst/>
          </a:prstGeom>
          <a:solidFill>
            <a:srgbClr val="CC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k-SK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neg register/pamäť (two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’</a:t>
            </a:r>
            <a:r>
              <a:rPr lang="sk-SK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s complement negation)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1143000" y="1371600"/>
            <a:ext cx="8001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60000" indent="-360000">
              <a:spcBef>
                <a:spcPct val="50000"/>
              </a:spcBef>
              <a:buClr>
                <a:schemeClr val="tx2"/>
              </a:buClr>
              <a:buSzPct val="80000"/>
              <a:buFont typeface="Wingdings" pitchFamily="2" charset="2"/>
              <a:buChar char="q"/>
              <a:defRPr/>
            </a:pP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zmení znamienko 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operandu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(nahradí 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operand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jeho dvojkovým doplnkom)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Group 2"/>
          <p:cNvGraphicFramePr>
            <a:graphicFrameLocks noGrp="1"/>
          </p:cNvGraphicFramePr>
          <p:nvPr/>
        </p:nvGraphicFramePr>
        <p:xfrm>
          <a:off x="1219200" y="2209800"/>
          <a:ext cx="4038600" cy="4333200"/>
        </p:xfrm>
        <a:graphic>
          <a:graphicData uri="http://schemas.openxmlformats.org/drawingml/2006/table">
            <a:tbl>
              <a:tblPr/>
              <a:tblGrid>
                <a:gridCol w="2171700"/>
                <a:gridCol w="18669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1234h</a:t>
                      </a: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56h</a:t>
                      </a: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66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72" name="Text Box 48"/>
          <p:cNvSpPr txBox="1">
            <a:spLocks noChangeArrowheads="1"/>
          </p:cNvSpPr>
          <p:nvPr/>
        </p:nvSpPr>
        <p:spPr bwMode="auto">
          <a:xfrm>
            <a:off x="1143000" y="1066800"/>
            <a:ext cx="8001000" cy="1053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82800">
            <a:spAutoFit/>
          </a:bodyPr>
          <a:lstStyle/>
          <a:p>
            <a:pPr marL="288925" indent="-288925">
              <a:spcBef>
                <a:spcPct val="50000"/>
              </a:spcBef>
              <a:defRPr/>
            </a:pP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mov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al,Pocet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sk-SK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hodnota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56h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  <a:sym typeface="Symbol" pitchFamily="18" charset="2"/>
              </a:rPr>
              <a:t> 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  <a:sym typeface="Symbol" pitchFamily="18" charset="2"/>
              </a:rPr>
              <a:t>al</a:t>
            </a: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  <a:sym typeface="Symbol" pitchFamily="18" charset="2"/>
            </a:endParaRPr>
          </a:p>
          <a:p>
            <a:pPr marL="288925" indent="-288925">
              <a:spcBef>
                <a:spcPct val="50000"/>
              </a:spcBef>
              <a:defRPr/>
            </a:pPr>
            <a:r>
              <a:rPr lang="en-US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  <a:sym typeface="Symbol" pitchFamily="18" charset="2"/>
              </a:rPr>
              <a:t>mov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  <a:sym typeface="Symbol" pitchFamily="18" charset="2"/>
              </a:rPr>
              <a:t> 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  <a:sym typeface="Symbol" pitchFamily="18" charset="2"/>
              </a:rPr>
              <a:t>e</a:t>
            </a:r>
            <a:r>
              <a:rPr lang="en-US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  <a:sym typeface="Symbol" pitchFamily="18" charset="2"/>
              </a:rPr>
              <a:t>bx,offset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  <a:sym typeface="Symbol" pitchFamily="18" charset="2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  <a:sym typeface="Symbol" pitchFamily="18" charset="2"/>
              </a:rPr>
              <a:t>Pocet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  <a:sym typeface="Symbol" pitchFamily="18" charset="2"/>
              </a:rPr>
              <a:t>; </a:t>
            </a:r>
            <a:r>
              <a:rPr lang="sk-SK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  <a:sym typeface="Symbol" pitchFamily="18" charset="2"/>
              </a:rPr>
              <a:t>adresa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  <a:sym typeface="Symbol" pitchFamily="18" charset="2"/>
              </a:rPr>
              <a:t> 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  <a:sym typeface="Symbol" pitchFamily="18" charset="2"/>
              </a:rPr>
              <a:t>1234h  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  <a:sym typeface="Symbol" pitchFamily="18" charset="2"/>
              </a:rPr>
              <a:t>e</a:t>
            </a:r>
            <a:r>
              <a:rPr lang="en-US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  <a:sym typeface="Symbol" pitchFamily="18" charset="2"/>
              </a:rPr>
              <a:t>bx</a:t>
            </a:r>
            <a:endParaRPr lang="sk-SK" dirty="0"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31" name="Text Box 50"/>
          <p:cNvSpPr txBox="1">
            <a:spLocks noChangeArrowheads="1"/>
          </p:cNvSpPr>
          <p:nvPr/>
        </p:nvSpPr>
        <p:spPr bwMode="auto">
          <a:xfrm>
            <a:off x="6099175" y="3962400"/>
            <a:ext cx="1836738" cy="40005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0"/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chemeClr val="bg2"/>
                </a:solidFill>
                <a:latin typeface="Arial" charset="0"/>
              </a:rPr>
              <a:t>56h</a:t>
            </a:r>
            <a:endParaRPr lang="sk-SK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075" name="Text Box 51"/>
          <p:cNvSpPr txBox="1">
            <a:spLocks noChangeArrowheads="1"/>
          </p:cNvSpPr>
          <p:nvPr/>
        </p:nvSpPr>
        <p:spPr bwMode="auto">
          <a:xfrm>
            <a:off x="5951538" y="3382963"/>
            <a:ext cx="2133600" cy="499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828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AL</a:t>
            </a:r>
          </a:p>
        </p:txBody>
      </p:sp>
      <p:sp>
        <p:nvSpPr>
          <p:cNvPr id="4133" name="AutoShape 52"/>
          <p:cNvSpPr>
            <a:spLocks noChangeArrowheads="1"/>
          </p:cNvSpPr>
          <p:nvPr/>
        </p:nvSpPr>
        <p:spPr bwMode="auto">
          <a:xfrm>
            <a:off x="5334000" y="4038600"/>
            <a:ext cx="685800" cy="2286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82800" anchor="ctr"/>
          <a:lstStyle/>
          <a:p>
            <a:endParaRPr lang="sk-SK"/>
          </a:p>
        </p:txBody>
      </p:sp>
      <p:sp>
        <p:nvSpPr>
          <p:cNvPr id="1077" name="Text Box 53"/>
          <p:cNvSpPr txBox="1">
            <a:spLocks noChangeArrowheads="1"/>
          </p:cNvSpPr>
          <p:nvPr/>
        </p:nvSpPr>
        <p:spPr bwMode="auto">
          <a:xfrm>
            <a:off x="990600" y="4572000"/>
            <a:ext cx="2514600" cy="1483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82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k-SK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adresa premennej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rPr>
              <a:t> 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Pocet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rPr>
              <a:t> </a:t>
            </a:r>
          </a:p>
          <a:p>
            <a:pPr>
              <a:defRPr/>
            </a:pPr>
            <a:r>
              <a:rPr lang="sk-SK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(</a:t>
            </a:r>
            <a:r>
              <a:rPr lang="sk-SK" sz="2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offset</a:t>
            </a:r>
            <a:r>
              <a:rPr lang="sk-SK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v dátovom segmente)</a:t>
            </a:r>
          </a:p>
        </p:txBody>
      </p:sp>
      <p:sp>
        <p:nvSpPr>
          <p:cNvPr id="1078" name="AutoShape 54"/>
          <p:cNvSpPr>
            <a:spLocks noChangeArrowheads="1"/>
          </p:cNvSpPr>
          <p:nvPr/>
        </p:nvSpPr>
        <p:spPr bwMode="auto">
          <a:xfrm>
            <a:off x="2438400" y="3886200"/>
            <a:ext cx="914400" cy="533400"/>
          </a:xfrm>
          <a:prstGeom prst="wedgeRoundRectCallout">
            <a:avLst>
              <a:gd name="adj1" fmla="val -54861"/>
              <a:gd name="adj2" fmla="val 88986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82800"/>
          <a:lstStyle/>
          <a:p>
            <a:pPr algn="ctr">
              <a:defRPr/>
            </a:pPr>
            <a:endParaRPr lang="cs-CZ">
              <a:solidFill>
                <a:srgbClr val="FFF9C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charset="0"/>
            </a:endParaRPr>
          </a:p>
        </p:txBody>
      </p:sp>
      <p:sp>
        <p:nvSpPr>
          <p:cNvPr id="1080" name="Text Box 56"/>
          <p:cNvSpPr txBox="1">
            <a:spLocks noChangeArrowheads="1"/>
          </p:cNvSpPr>
          <p:nvPr/>
        </p:nvSpPr>
        <p:spPr bwMode="auto">
          <a:xfrm>
            <a:off x="1143000" y="5334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k-SK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Rozdiel medzi hodnotou a adresou premennej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066800" y="2438400"/>
            <a:ext cx="2590800" cy="1712913"/>
            <a:chOff x="672" y="1536"/>
            <a:chExt cx="1632" cy="1079"/>
          </a:xfrm>
        </p:grpSpPr>
        <p:sp>
          <p:nvSpPr>
            <p:cNvPr id="11266" name="AutoShape 2"/>
            <p:cNvSpPr>
              <a:spLocks noChangeArrowheads="1"/>
            </p:cNvSpPr>
            <p:nvPr/>
          </p:nvSpPr>
          <p:spPr bwMode="auto">
            <a:xfrm>
              <a:off x="672" y="1536"/>
              <a:ext cx="1584" cy="432"/>
            </a:xfrm>
            <a:prstGeom prst="wedgeEllipseCallout">
              <a:avLst>
                <a:gd name="adj1" fmla="val 5556"/>
                <a:gd name="adj2" fmla="val 119213"/>
              </a:avLst>
            </a:prstGeom>
            <a:solidFill>
              <a:srgbClr val="CC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tIns="82800"/>
            <a:lstStyle/>
            <a:p>
              <a:pPr algn="ctr">
                <a:defRPr/>
              </a:pPr>
              <a:endParaRPr lang="cs-CZ" b="1">
                <a:solidFill>
                  <a:srgbClr val="FFF9C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endParaRPr>
            </a:p>
          </p:txBody>
        </p:sp>
        <p:sp>
          <p:nvSpPr>
            <p:cNvPr id="11268" name="Text Box 4"/>
            <p:cNvSpPr txBox="1">
              <a:spLocks noChangeArrowheads="1"/>
            </p:cNvSpPr>
            <p:nvPr/>
          </p:nvSpPr>
          <p:spPr bwMode="auto">
            <a:xfrm>
              <a:off x="816" y="2304"/>
              <a:ext cx="1488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tIns="82800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lep</a:t>
              </a:r>
              <a:r>
                <a:rPr lang="sk-SK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šie!</a:t>
              </a:r>
            </a:p>
          </p:txBody>
        </p:sp>
      </p:grp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143000" y="685800"/>
            <a:ext cx="7772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82800"/>
          <a:lstStyle/>
          <a:p>
            <a:pPr eaLnBrk="0" hangingPunct="0">
              <a:spcBef>
                <a:spcPct val="20000"/>
              </a:spcBef>
              <a:defRPr/>
            </a:pP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Pri kopírovaní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 dát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do a z pamäti sa najčastejšie používa register 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EAX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(resp. </a:t>
            </a:r>
            <a:r>
              <a:rPr lang="en-US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jeho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časť), 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lebo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: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en-US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Jedna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DB -1</a:t>
            </a:r>
            <a:endParaRPr lang="sk-SK" dirty="0"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ct val="20000"/>
              </a:spcBef>
              <a:defRPr/>
            </a:pPr>
            <a:r>
              <a:rPr lang="en-US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  <a:sym typeface="Symbol" pitchFamily="18" charset="2"/>
              </a:rPr>
              <a:t>mov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  <a:sym typeface="Symbol" pitchFamily="18" charset="2"/>
              </a:rPr>
              <a:t> 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  <a:sym typeface="Symbol" pitchFamily="18" charset="2"/>
              </a:rPr>
              <a:t>b</a:t>
            </a:r>
            <a:r>
              <a:rPr lang="en-US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  <a:sym typeface="Symbol" pitchFamily="18" charset="2"/>
              </a:rPr>
              <a:t>l,Jedna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  <a:sym typeface="Symbol" pitchFamily="18" charset="2"/>
              </a:rPr>
              <a:t>  8A 1D D0 69 40 00</a:t>
            </a: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  <a:sym typeface="Symbol" pitchFamily="18" charset="2"/>
            </a:endParaRPr>
          </a:p>
          <a:p>
            <a:pPr eaLnBrk="0" hangingPunct="0">
              <a:spcBef>
                <a:spcPct val="20000"/>
              </a:spcBef>
              <a:defRPr/>
            </a:pP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mov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al,Jedna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  <a:sym typeface="Symbol" pitchFamily="18" charset="2"/>
              </a:rPr>
              <a:t> 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  <a:sym typeface="Symbol" pitchFamily="18" charset="2"/>
              </a:rPr>
              <a:t>A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  <a:sym typeface="Symbol" pitchFamily="18" charset="2"/>
              </a:rPr>
              <a:t>0 D0 69 40 00</a:t>
            </a: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  <a:sym typeface="Symbol" pitchFamily="18" charset="2"/>
            </a:endParaRPr>
          </a:p>
          <a:p>
            <a:pPr eaLnBrk="0" hangingPunct="0">
              <a:defRPr/>
            </a:pPr>
            <a:endParaRPr lang="sk-SK" dirty="0">
              <a:effectLst>
                <a:outerShdw blurRad="38100" dist="38100" dir="2700000" algn="tl">
                  <a:srgbClr val="000000"/>
                </a:outerShdw>
              </a:effectLst>
              <a:latin typeface="Times New Roman" charset="0"/>
            </a:endParaRP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1143000" y="4495800"/>
            <a:ext cx="7772400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82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k-SK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Hyde, R.: The Art of Assembly Language Programming, kap. 5.4 Encoding 80x86 Instructions</a:t>
            </a:r>
            <a:r>
              <a:rPr lang="sk-SK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</a:p>
          <a:p>
            <a:pPr>
              <a:spcBef>
                <a:spcPct val="50000"/>
              </a:spcBef>
              <a:defRPr/>
            </a:pPr>
            <a:endParaRPr lang="sk-SK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1219200" y="3429000"/>
            <a:ext cx="487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mov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bx,offset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Pocet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di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] </a:t>
            </a:r>
            <a:endParaRPr lang="sk-SK" dirty="0"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1143000" y="762000"/>
            <a:ext cx="769620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Operátor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rPr>
              <a:t> 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offset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rPr>
              <a:t> 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nemôžeme použiť na získanie adresy pamäťového miesta, na ktoré sa odkazujeme nepriamo (pomocou bázového alebo indexového registra).</a:t>
            </a:r>
          </a:p>
          <a:p>
            <a:pPr marL="360000" indent="-360000">
              <a:spcBef>
                <a:spcPct val="50000"/>
              </a:spcBef>
              <a:buClr>
                <a:schemeClr val="tx2">
                  <a:lumMod val="40000"/>
                  <a:lumOff val="60000"/>
                </a:schemeClr>
              </a:buClr>
              <a:buSzPct val="80000"/>
              <a:buFont typeface="Wingdings" pitchFamily="2" charset="2"/>
              <a:buChar char="Ø"/>
              <a:defRPr/>
            </a:pP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Chceme 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do 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EBX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ulo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žiť adresu premennej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rPr>
              <a:t> 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Pocet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rPr>
              <a:t> 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zväčšenú o 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EDI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:</a:t>
            </a:r>
          </a:p>
        </p:txBody>
      </p:sp>
      <p:sp>
        <p:nvSpPr>
          <p:cNvPr id="5139" name="Text Box 19"/>
          <p:cNvSpPr txBox="1">
            <a:spLocks noChangeArrowheads="1"/>
          </p:cNvSpPr>
          <p:nvPr/>
        </p:nvSpPr>
        <p:spPr bwMode="auto">
          <a:xfrm>
            <a:off x="1259632" y="4293096"/>
            <a:ext cx="586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nefunguje!</a:t>
            </a:r>
            <a:endParaRPr lang="sk-SK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cxnSp>
        <p:nvCxnSpPr>
          <p:cNvPr id="7" name="Rovná spojnica 6"/>
          <p:cNvCxnSpPr/>
          <p:nvPr/>
        </p:nvCxnSpPr>
        <p:spPr bwMode="auto">
          <a:xfrm>
            <a:off x="2195736" y="3356992"/>
            <a:ext cx="1584176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Rovná spojnica 8"/>
          <p:cNvCxnSpPr/>
          <p:nvPr/>
        </p:nvCxnSpPr>
        <p:spPr bwMode="auto">
          <a:xfrm flipV="1">
            <a:off x="2267744" y="3356992"/>
            <a:ext cx="1368152" cy="8640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1143000" y="914400"/>
            <a:ext cx="7467600" cy="466725"/>
          </a:xfrm>
          <a:prstGeom prst="rect">
            <a:avLst/>
          </a:prstGeom>
          <a:solidFill>
            <a:srgbClr val="CC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k-SK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lea register, pamäť (load effective address)</a:t>
            </a:r>
          </a:p>
        </p:txBody>
      </p:sp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1143000" y="1447800"/>
            <a:ext cx="8001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60000" indent="-360000">
              <a:spcBef>
                <a:spcPct val="50000"/>
              </a:spcBef>
              <a:buClr>
                <a:schemeClr val="tx2"/>
              </a:buClr>
              <a:buSzPct val="80000"/>
              <a:buFont typeface="Wingdings" pitchFamily="2" charset="2"/>
              <a:buChar char="q"/>
              <a:defRPr/>
            </a:pP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uloží 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offset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pamäťového 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operandu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do </a:t>
            </a:r>
            <a:r>
              <a:rPr lang="sk-SK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univerzálneho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registra.</a:t>
            </a:r>
          </a:p>
        </p:txBody>
      </p:sp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1143000" y="2286000"/>
            <a:ext cx="8001000" cy="1274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lea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ebx,Pocet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to isté ako</a:t>
            </a:r>
            <a:r>
              <a:rPr lang="sk-SK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rPr>
              <a:t> </a:t>
            </a:r>
            <a:r>
              <a:rPr lang="sk-SK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mov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ebx,offset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Pocet</a:t>
            </a:r>
            <a:endParaRPr lang="sk-SK" dirty="0"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lea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bx,Pocet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di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]; 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do 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EBX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ulo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ž adresu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rPr>
              <a:t> 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Pocet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rPr>
              <a:t> 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zväčšenú o 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EDI</a:t>
            </a:r>
            <a:endParaRPr lang="sk-SK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1143000" y="381000"/>
            <a:ext cx="7848600" cy="466725"/>
          </a:xfrm>
          <a:prstGeom prst="rect">
            <a:avLst/>
          </a:prstGeom>
          <a:solidFill>
            <a:srgbClr val="CC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k-SK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movzx register, register/pamäť (move with zero-extend)</a:t>
            </a:r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1066800" y="838200"/>
            <a:ext cx="78486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60000" indent="-360000">
              <a:spcBef>
                <a:spcPct val="50000"/>
              </a:spcBef>
              <a:buClr>
                <a:schemeClr val="tx2"/>
              </a:buClr>
              <a:buSzPct val="80000"/>
              <a:buFont typeface="Wingdings" pitchFamily="2" charset="2"/>
              <a:buChar char="q"/>
              <a:defRPr/>
            </a:pP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skopíruje pravý 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operand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do dolnej polovice ľavého 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operandu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a hornú polovicu ľavého 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operandu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naplní nulami</a:t>
            </a:r>
          </a:p>
        </p:txBody>
      </p:sp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1547664" y="2060848"/>
            <a:ext cx="8001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sk-SK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movzx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bx,dl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to isté ako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rPr>
              <a:t>	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mov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bl,dl</a:t>
            </a:r>
            <a:endParaRPr lang="sk-SK" dirty="0"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               	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mov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bh,0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1143000" y="5638800"/>
            <a:ext cx="8001000" cy="1066800"/>
            <a:chOff x="720" y="1968"/>
            <a:chExt cx="5040" cy="672"/>
          </a:xfrm>
        </p:grpSpPr>
        <p:sp>
          <p:nvSpPr>
            <p:cNvPr id="6159" name="Text Box 15"/>
            <p:cNvSpPr txBox="1">
              <a:spLocks noChangeArrowheads="1"/>
            </p:cNvSpPr>
            <p:nvPr/>
          </p:nvSpPr>
          <p:spPr bwMode="auto">
            <a:xfrm>
              <a:off x="720" y="1968"/>
              <a:ext cx="4704" cy="294"/>
            </a:xfrm>
            <a:prstGeom prst="rect">
              <a:avLst/>
            </a:prstGeom>
            <a:solidFill>
              <a:srgbClr val="CC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sk-SK"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</a:rPr>
                <a:t>xchg register/pamäť, register/pamäť (exchange)</a:t>
              </a:r>
            </a:p>
          </p:txBody>
        </p:sp>
        <p:sp>
          <p:nvSpPr>
            <p:cNvPr id="6162" name="Text Box 18"/>
            <p:cNvSpPr txBox="1">
              <a:spLocks noChangeArrowheads="1"/>
            </p:cNvSpPr>
            <p:nvPr/>
          </p:nvSpPr>
          <p:spPr bwMode="auto">
            <a:xfrm>
              <a:off x="720" y="2352"/>
              <a:ext cx="50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q"/>
                <a:defRPr/>
              </a:pPr>
              <a:r>
                <a:rPr lang="sk-SK">
                  <a:latin typeface="+mn-lt"/>
                </a:rPr>
                <a:t> </a:t>
              </a:r>
              <a:r>
                <a:rPr lang="sk-SK"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</a:rPr>
                <a:t>vymení obsahy operandov</a:t>
              </a:r>
            </a:p>
          </p:txBody>
        </p:sp>
      </p:grpSp>
      <p:sp>
        <p:nvSpPr>
          <p:cNvPr id="6165" name="Text Box 21"/>
          <p:cNvSpPr txBox="1">
            <a:spLocks noChangeArrowheads="1"/>
          </p:cNvSpPr>
          <p:nvPr/>
        </p:nvSpPr>
        <p:spPr bwMode="auto">
          <a:xfrm>
            <a:off x="1143000" y="3276600"/>
            <a:ext cx="7848600" cy="466725"/>
          </a:xfrm>
          <a:prstGeom prst="rect">
            <a:avLst/>
          </a:prstGeom>
          <a:solidFill>
            <a:srgbClr val="CC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k-SK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movsx register, register/pamäť (move with sign-extend)</a:t>
            </a:r>
          </a:p>
        </p:txBody>
      </p:sp>
      <p:sp>
        <p:nvSpPr>
          <p:cNvPr id="6166" name="Text Box 22"/>
          <p:cNvSpPr txBox="1">
            <a:spLocks noChangeArrowheads="1"/>
          </p:cNvSpPr>
          <p:nvPr/>
        </p:nvSpPr>
        <p:spPr bwMode="auto">
          <a:xfrm>
            <a:off x="1143000" y="3886200"/>
            <a:ext cx="8001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60000" indent="-360000">
              <a:spcBef>
                <a:spcPct val="50000"/>
              </a:spcBef>
              <a:buClr>
                <a:schemeClr val="tx2"/>
              </a:buClr>
              <a:buSzPct val="80000"/>
              <a:buFont typeface="Wingdings" pitchFamily="2" charset="2"/>
              <a:buChar char="q"/>
              <a:defRPr/>
            </a:pP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skopíruje pravý 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operand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do dolnej polovice ľavého 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operandu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a hornú polovicu ľavého 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operandu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naplní hodnotou 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znamienkového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bitu pravého </a:t>
            </a:r>
            <a:r>
              <a:rPr lang="sk-SK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operandu</a:t>
            </a:r>
            <a:endParaRPr lang="sk-SK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7772400" cy="685800"/>
          </a:xfrm>
        </p:spPr>
        <p:txBody>
          <a:bodyPr/>
          <a:lstStyle/>
          <a:p>
            <a:pPr eaLnBrk="1" hangingPunct="1"/>
            <a:r>
              <a:rPr lang="sk-SK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Aritmetické inštrukcie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143000" y="1600200"/>
            <a:ext cx="6705600" cy="466725"/>
          </a:xfrm>
          <a:prstGeom prst="rect">
            <a:avLst/>
          </a:prstGeom>
          <a:solidFill>
            <a:srgbClr val="CC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add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register/pamäť, register/pamäť/číslo (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add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)</a:t>
            </a:r>
          </a:p>
        </p:txBody>
      </p:sp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1143000" y="914400"/>
            <a:ext cx="800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  <a:buSzPct val="80000"/>
              <a:buFont typeface="Wingdings" pitchFamily="2" charset="2"/>
              <a:buChar char="q"/>
              <a:defRPr/>
            </a:pPr>
            <a:r>
              <a:rPr lang="sk-SK" dirty="0">
                <a:latin typeface="Arial" charset="0"/>
              </a:rPr>
              <a:t> 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nastavujú 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príznakové bity ZR, CY, OV, AC, PE, PL</a:t>
            </a:r>
            <a:endParaRPr lang="sk-SK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8206" name="Text Box 14"/>
          <p:cNvSpPr txBox="1">
            <a:spLocks noChangeArrowheads="1"/>
          </p:cNvSpPr>
          <p:nvPr/>
        </p:nvSpPr>
        <p:spPr bwMode="auto">
          <a:xfrm>
            <a:off x="1143000" y="2133600"/>
            <a:ext cx="800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  <a:buSzPct val="80000"/>
              <a:buFont typeface="Wingdings" pitchFamily="2" charset="2"/>
              <a:buChar char="q"/>
              <a:defRPr/>
            </a:pPr>
            <a:r>
              <a:rPr lang="sk-SK">
                <a:latin typeface="Times New Roman" charset="0"/>
              </a:rPr>
              <a:t> </a:t>
            </a:r>
            <a:r>
              <a:rPr lang="sk-SK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sčíta operandy, výsledok uloží do ľavého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operandu</a:t>
            </a:r>
            <a:endParaRPr lang="sk-SK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8207" name="Text Box 15"/>
          <p:cNvSpPr txBox="1">
            <a:spLocks noChangeArrowheads="1"/>
          </p:cNvSpPr>
          <p:nvPr/>
        </p:nvSpPr>
        <p:spPr bwMode="auto">
          <a:xfrm>
            <a:off x="1143000" y="3048000"/>
            <a:ext cx="7620000" cy="466725"/>
          </a:xfrm>
          <a:prstGeom prst="rect">
            <a:avLst/>
          </a:prstGeom>
          <a:solidFill>
            <a:srgbClr val="CC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k-SK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sub register/pamäť, register/pamäť/číslo (subtract)</a:t>
            </a:r>
          </a:p>
        </p:txBody>
      </p:sp>
      <p:sp>
        <p:nvSpPr>
          <p:cNvPr id="8208" name="Text Box 16"/>
          <p:cNvSpPr txBox="1">
            <a:spLocks noChangeArrowheads="1"/>
          </p:cNvSpPr>
          <p:nvPr/>
        </p:nvSpPr>
        <p:spPr bwMode="auto">
          <a:xfrm>
            <a:off x="1143000" y="3581400"/>
            <a:ext cx="8001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60000" indent="-360000">
              <a:spcBef>
                <a:spcPct val="50000"/>
              </a:spcBef>
              <a:buClr>
                <a:schemeClr val="tx2"/>
              </a:buClr>
              <a:buSzPct val="80000"/>
              <a:buFont typeface="Wingdings" pitchFamily="2" charset="2"/>
              <a:buChar char="q"/>
              <a:defRPr/>
            </a:pP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odčíta pravý 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operand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od ľavého, výsledok uloží do ľavého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operandu</a:t>
            </a:r>
            <a:endParaRPr lang="sk-SK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1143000" y="457200"/>
            <a:ext cx="8001000" cy="466725"/>
          </a:xfrm>
          <a:prstGeom prst="rect">
            <a:avLst/>
          </a:prstGeom>
          <a:solidFill>
            <a:srgbClr val="CC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k-SK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adc register/pamäť, register/pamäť/číslo (add with carry)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990600" y="1066800"/>
            <a:ext cx="81534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88000" indent="-288000">
              <a:spcBef>
                <a:spcPct val="50000"/>
              </a:spcBef>
              <a:buClr>
                <a:schemeClr val="tx2"/>
              </a:buClr>
              <a:buSzPct val="80000"/>
              <a:buFont typeface="Wingdings" pitchFamily="2" charset="2"/>
              <a:buChar char="q"/>
              <a:defRPr/>
            </a:pP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sčíta 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operandy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a 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CY, 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výsledok uloží do ľavého 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operandu</a:t>
            </a:r>
            <a:endParaRPr lang="sk-SK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marL="288000" indent="-288000">
              <a:spcBef>
                <a:spcPct val="30000"/>
              </a:spcBef>
              <a:buClr>
                <a:schemeClr val="tx2"/>
              </a:buClr>
              <a:buSzPct val="80000"/>
              <a:buFont typeface="Wingdings" pitchFamily="2" charset="2"/>
              <a:buChar char="q"/>
              <a:defRPr/>
            </a:pP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používa sa pri sčítaní 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operandov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dlhších než veľkosť univerzálneho registra v danom režime procesora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1143000" y="2492375"/>
            <a:ext cx="8001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A DQ 12345678h 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 ; 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78 56 34 12 00 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00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00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00</a:t>
            </a:r>
            <a:endParaRPr lang="sk-SK" dirty="0"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B DQ 9         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 ; 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09 00 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00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00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00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00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00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00</a:t>
            </a:r>
            <a:endParaRPr lang="sk-SK" dirty="0"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 DQ ?; C = A + B</a:t>
            </a:r>
          </a:p>
        </p:txBody>
      </p:sp>
      <p:grpSp>
        <p:nvGrpSpPr>
          <p:cNvPr id="11275" name="Group 7"/>
          <p:cNvGrpSpPr>
            <a:grpSpLocks/>
          </p:cNvGrpSpPr>
          <p:nvPr/>
        </p:nvGrpSpPr>
        <p:grpSpPr bwMode="auto">
          <a:xfrm>
            <a:off x="4343555" y="3254375"/>
            <a:ext cx="2057245" cy="1073330"/>
            <a:chOff x="2592" y="1776"/>
            <a:chExt cx="1296" cy="676"/>
          </a:xfrm>
        </p:grpSpPr>
        <p:sp>
          <p:nvSpPr>
            <p:cNvPr id="11277" name="AutoShape 5"/>
            <p:cNvSpPr>
              <a:spLocks/>
            </p:cNvSpPr>
            <p:nvPr/>
          </p:nvSpPr>
          <p:spPr bwMode="auto">
            <a:xfrm rot="-5400000">
              <a:off x="3120" y="1248"/>
              <a:ext cx="240" cy="1296"/>
            </a:xfrm>
            <a:prstGeom prst="leftBrace">
              <a:avLst>
                <a:gd name="adj1" fmla="val 4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1278" name="Oval 6"/>
            <p:cNvSpPr>
              <a:spLocks noChangeArrowheads="1"/>
            </p:cNvSpPr>
            <p:nvPr/>
          </p:nvSpPr>
          <p:spPr bwMode="auto">
            <a:xfrm>
              <a:off x="3051" y="2068"/>
              <a:ext cx="384" cy="384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k-SK" dirty="0">
                  <a:solidFill>
                    <a:schemeClr val="bg2"/>
                  </a:solidFill>
                  <a:latin typeface="Arial" charset="0"/>
                </a:rPr>
                <a:t>1.</a:t>
              </a:r>
            </a:p>
          </p:txBody>
        </p:sp>
      </p:grp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1187624" y="4221088"/>
            <a:ext cx="4581525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sk-SK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mov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eax,dword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ptr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A</a:t>
            </a:r>
          </a:p>
          <a:p>
            <a:pPr>
              <a:defRPr/>
            </a:pP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add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eax,dword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ptr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B</a:t>
            </a:r>
          </a:p>
          <a:p>
            <a:pPr>
              <a:defRPr/>
            </a:pP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mov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dword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ptr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C,eax</a:t>
            </a:r>
            <a:endParaRPr lang="sk-SK" dirty="0" smtClean="0"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sk-SK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mov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eax,dword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ptr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A+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sk-SK" dirty="0" smtClean="0"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sk-SK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adc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eax,dword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ptr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B+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sk-SK" dirty="0" smtClean="0"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sk-SK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mov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dword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ptr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C+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sk-SK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eax</a:t>
            </a:r>
            <a:endParaRPr lang="sk-SK" dirty="0" smtClean="0"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1271" name="Group 8"/>
          <p:cNvGrpSpPr>
            <a:grpSpLocks/>
          </p:cNvGrpSpPr>
          <p:nvPr/>
        </p:nvGrpSpPr>
        <p:grpSpPr bwMode="auto">
          <a:xfrm>
            <a:off x="6477110" y="3254375"/>
            <a:ext cx="2057290" cy="1073456"/>
            <a:chOff x="2592" y="1776"/>
            <a:chExt cx="1296" cy="676"/>
          </a:xfrm>
        </p:grpSpPr>
        <p:sp>
          <p:nvSpPr>
            <p:cNvPr id="11273" name="AutoShape 9"/>
            <p:cNvSpPr>
              <a:spLocks/>
            </p:cNvSpPr>
            <p:nvPr/>
          </p:nvSpPr>
          <p:spPr bwMode="auto">
            <a:xfrm rot="-5400000">
              <a:off x="3120" y="1248"/>
              <a:ext cx="240" cy="1296"/>
            </a:xfrm>
            <a:prstGeom prst="leftBrace">
              <a:avLst>
                <a:gd name="adj1" fmla="val 4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1274" name="Oval 10"/>
            <p:cNvSpPr>
              <a:spLocks noChangeArrowheads="1"/>
            </p:cNvSpPr>
            <p:nvPr/>
          </p:nvSpPr>
          <p:spPr bwMode="auto">
            <a:xfrm>
              <a:off x="3051" y="2068"/>
              <a:ext cx="384" cy="384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k-SK">
                  <a:solidFill>
                    <a:schemeClr val="bg2"/>
                  </a:solidFill>
                  <a:latin typeface="Arial" charset="0"/>
                </a:rPr>
                <a:t>2.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990600" y="4724400"/>
            <a:ext cx="2590800" cy="1712913"/>
            <a:chOff x="624" y="2784"/>
            <a:chExt cx="1632" cy="1079"/>
          </a:xfrm>
        </p:grpSpPr>
        <p:sp>
          <p:nvSpPr>
            <p:cNvPr id="10256" name="AutoShape 16"/>
            <p:cNvSpPr>
              <a:spLocks noChangeArrowheads="1"/>
            </p:cNvSpPr>
            <p:nvPr/>
          </p:nvSpPr>
          <p:spPr bwMode="auto">
            <a:xfrm>
              <a:off x="624" y="2784"/>
              <a:ext cx="1584" cy="432"/>
            </a:xfrm>
            <a:prstGeom prst="wedgeEllipseCallout">
              <a:avLst>
                <a:gd name="adj1" fmla="val 5681"/>
                <a:gd name="adj2" fmla="val 131019"/>
              </a:avLst>
            </a:prstGeom>
            <a:solidFill>
              <a:srgbClr val="CC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tIns="82800"/>
            <a:lstStyle/>
            <a:p>
              <a:pPr algn="ctr">
                <a:defRPr/>
              </a:pPr>
              <a:endParaRPr lang="cs-CZ" b="1">
                <a:solidFill>
                  <a:srgbClr val="FFF9C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endParaRPr>
            </a:p>
          </p:txBody>
        </p:sp>
        <p:sp>
          <p:nvSpPr>
            <p:cNvPr id="10257" name="Text Box 17"/>
            <p:cNvSpPr txBox="1">
              <a:spLocks noChangeArrowheads="1"/>
            </p:cNvSpPr>
            <p:nvPr/>
          </p:nvSpPr>
          <p:spPr bwMode="auto">
            <a:xfrm>
              <a:off x="768" y="3552"/>
              <a:ext cx="1488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tIns="82800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lep</a:t>
              </a:r>
              <a:r>
                <a:rPr lang="sk-SK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šie</a:t>
              </a:r>
              <a:r>
                <a:rPr lang="sk-SK">
                  <a:solidFill>
                    <a:srgbClr val="FFF9C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!</a:t>
              </a:r>
            </a:p>
          </p:txBody>
        </p:sp>
      </p:grpSp>
      <p:sp>
        <p:nvSpPr>
          <p:cNvPr id="10254" name="Rectangle 14"/>
          <p:cNvSpPr>
            <a:spLocks noChangeArrowheads="1"/>
          </p:cNvSpPr>
          <p:nvPr/>
        </p:nvSpPr>
        <p:spPr bwMode="auto">
          <a:xfrm>
            <a:off x="1066800" y="4343400"/>
            <a:ext cx="77724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82800"/>
          <a:lstStyle/>
          <a:p>
            <a:pPr eaLnBrk="0" hangingPunct="0">
              <a:spcBef>
                <a:spcPct val="20000"/>
              </a:spcBef>
              <a:defRPr/>
            </a:pP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  <a:sym typeface="Symbol" pitchFamily="18" charset="2"/>
              </a:rPr>
              <a:t>add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  <a:sym typeface="Symbol" pitchFamily="18" charset="2"/>
              </a:rPr>
              <a:t> 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  <a:sym typeface="Symbol" pitchFamily="18" charset="2"/>
              </a:rPr>
              <a:t>edi,1 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  <a:sym typeface="Symbol" pitchFamily="18" charset="2"/>
              </a:rPr>
              <a:t> 8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  <a:sym typeface="Symbol" pitchFamily="18" charset="2"/>
              </a:rPr>
              <a:t>3 C7 01</a:t>
            </a: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  <a:sym typeface="Symbol" pitchFamily="18" charset="2"/>
            </a:endParaRPr>
          </a:p>
          <a:p>
            <a:pPr eaLnBrk="0" hangingPunct="0">
              <a:spcBef>
                <a:spcPct val="20000"/>
              </a:spcBef>
              <a:defRPr/>
            </a:pP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inc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edi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  <a:sym typeface="Symbol" pitchFamily="18" charset="2"/>
              </a:rPr>
              <a:t> 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  <a:sym typeface="Symbol" pitchFamily="18" charset="2"/>
              </a:rPr>
              <a:t>47</a:t>
            </a: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  <a:sym typeface="Symbol" pitchFamily="18" charset="2"/>
            </a:endParaRPr>
          </a:p>
          <a:p>
            <a:pPr eaLnBrk="0" hangingPunct="0">
              <a:defRPr/>
            </a:pPr>
            <a:endParaRPr lang="sk-SK" dirty="0">
              <a:effectLst>
                <a:outerShdw blurRad="38100" dist="38100" dir="2700000" algn="tl">
                  <a:srgbClr val="000000"/>
                </a:outerShdw>
              </a:effectLst>
              <a:latin typeface="Times New Roman" charset="0"/>
            </a:endParaRP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381000" y="609600"/>
            <a:ext cx="8763000" cy="466725"/>
          </a:xfrm>
          <a:prstGeom prst="rect">
            <a:avLst/>
          </a:prstGeom>
          <a:solidFill>
            <a:srgbClr val="CC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sbb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register/pamäť, register/pamäť/číslo (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subtract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with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borrow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)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1066800" y="1143000"/>
            <a:ext cx="8077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88000" indent="-288000">
              <a:spcBef>
                <a:spcPts val="600"/>
              </a:spcBef>
              <a:buClr>
                <a:schemeClr val="tx2"/>
              </a:buClr>
              <a:buSzPct val="80000"/>
              <a:buFont typeface="Wingdings" pitchFamily="2" charset="2"/>
              <a:buChar char="q"/>
              <a:defRPr/>
            </a:pP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odčíta pravý 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operand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a príznak 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CY 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od ľavého 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operandu</a:t>
            </a:r>
            <a:endParaRPr lang="sk-SK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marL="288000" indent="-288000">
              <a:spcBef>
                <a:spcPts val="600"/>
              </a:spcBef>
              <a:buClr>
                <a:schemeClr val="tx2"/>
              </a:buClr>
              <a:buSzPct val="80000"/>
              <a:buFont typeface="Wingdings" pitchFamily="2" charset="2"/>
              <a:buChar char="q"/>
              <a:defRPr/>
            </a:pP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pri odčítaní 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operandov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dlhších než veľkosť univerzálneho registra v danom režime procesora</a:t>
            </a:r>
          </a:p>
        </p:txBody>
      </p: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1143000" y="2590800"/>
            <a:ext cx="8001000" cy="1593850"/>
            <a:chOff x="720" y="1536"/>
            <a:chExt cx="5040" cy="1004"/>
          </a:xfrm>
        </p:grpSpPr>
        <p:sp>
          <p:nvSpPr>
            <p:cNvPr id="10252" name="Text Box 12"/>
            <p:cNvSpPr txBox="1">
              <a:spLocks noChangeArrowheads="1"/>
            </p:cNvSpPr>
            <p:nvPr/>
          </p:nvSpPr>
          <p:spPr bwMode="auto">
            <a:xfrm>
              <a:off x="720" y="1536"/>
              <a:ext cx="3072" cy="294"/>
            </a:xfrm>
            <a:prstGeom prst="rect">
              <a:avLst/>
            </a:prstGeom>
            <a:solidFill>
              <a:srgbClr val="CC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sk-SK"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</a:rPr>
                <a:t>inc register/pamäť (increment)</a:t>
              </a:r>
            </a:p>
          </p:txBody>
        </p:sp>
        <p:sp>
          <p:nvSpPr>
            <p:cNvPr id="10255" name="Text Box 15"/>
            <p:cNvSpPr txBox="1">
              <a:spLocks noChangeArrowheads="1"/>
            </p:cNvSpPr>
            <p:nvPr/>
          </p:nvSpPr>
          <p:spPr bwMode="auto">
            <a:xfrm>
              <a:off x="720" y="1968"/>
              <a:ext cx="5040" cy="5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ts val="6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q"/>
                <a:defRPr/>
              </a:pPr>
              <a:r>
                <a:rPr lang="sk-SK" dirty="0">
                  <a:latin typeface="+mn-lt"/>
                </a:rPr>
                <a:t> </a:t>
              </a:r>
              <a:r>
                <a:rPr lang="sk-SK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</a:rPr>
                <a:t>zvýši hodnotu </a:t>
              </a:r>
              <a:r>
                <a:rPr lang="sk-SK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</a:rPr>
                <a:t>operandu</a:t>
              </a:r>
              <a:r>
                <a:rPr lang="sk-SK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</a:rPr>
                <a:t> o 1</a:t>
              </a:r>
            </a:p>
            <a:p>
              <a:pPr>
                <a:spcBef>
                  <a:spcPts val="6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q"/>
                <a:defRPr/>
              </a:pPr>
              <a:r>
                <a:rPr lang="sk-SK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</a:rPr>
                <a:t> nemení </a:t>
              </a:r>
              <a:r>
                <a:rPr lang="sk-SK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</a:rPr>
                <a:t>CY!</a:t>
              </a:r>
              <a:endPara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4" grpId="0" autoUpdateAnimBg="0"/>
    </p:bldLst>
  </p:timing>
</p:sld>
</file>

<file path=ppt/theme/theme1.xml><?xml version="1.0" encoding="utf-8"?>
<a:theme xmlns:a="http://schemas.openxmlformats.org/drawingml/2006/main" name="Azur">
  <a:themeElements>
    <a:clrScheme name="Azur 1">
      <a:dk1>
        <a:srgbClr val="000000"/>
      </a:dk1>
      <a:lt1>
        <a:srgbClr val="FFFFFF"/>
      </a:lt1>
      <a:dk2>
        <a:srgbClr val="3333FF"/>
      </a:dk2>
      <a:lt2>
        <a:srgbClr val="00FFFF"/>
      </a:lt2>
      <a:accent1>
        <a:srgbClr val="00CCCC"/>
      </a:accent1>
      <a:accent2>
        <a:srgbClr val="6666FF"/>
      </a:accent2>
      <a:accent3>
        <a:srgbClr val="ADADFF"/>
      </a:accent3>
      <a:accent4>
        <a:srgbClr val="DADADA"/>
      </a:accent4>
      <a:accent5>
        <a:srgbClr val="AAE2E2"/>
      </a:accent5>
      <a:accent6>
        <a:srgbClr val="5C5CE7"/>
      </a:accent6>
      <a:hlink>
        <a:srgbClr val="CCCCFF"/>
      </a:hlink>
      <a:folHlink>
        <a:srgbClr val="CC99FF"/>
      </a:folHlink>
    </a:clrScheme>
    <a:fontScheme name="Azu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k-SK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k-SK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Azur 1">
        <a:dk1>
          <a:srgbClr val="000000"/>
        </a:dk1>
        <a:lt1>
          <a:srgbClr val="FFFFFF"/>
        </a:lt1>
        <a:dk2>
          <a:srgbClr val="3333FF"/>
        </a:dk2>
        <a:lt2>
          <a:srgbClr val="00FFFF"/>
        </a:lt2>
        <a:accent1>
          <a:srgbClr val="00CCCC"/>
        </a:accent1>
        <a:accent2>
          <a:srgbClr val="6666FF"/>
        </a:accent2>
        <a:accent3>
          <a:srgbClr val="ADADFF"/>
        </a:accent3>
        <a:accent4>
          <a:srgbClr val="DADADA"/>
        </a:accent4>
        <a:accent5>
          <a:srgbClr val="AAE2E2"/>
        </a:accent5>
        <a:accent6>
          <a:srgbClr val="5C5CE7"/>
        </a:accent6>
        <a:hlink>
          <a:srgbClr val="CCCCFF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zur 2">
        <a:dk1>
          <a:srgbClr val="000000"/>
        </a:dk1>
        <a:lt1>
          <a:srgbClr val="CCECFF"/>
        </a:lt1>
        <a:dk2>
          <a:srgbClr val="330099"/>
        </a:dk2>
        <a:lt2>
          <a:srgbClr val="0099CC"/>
        </a:lt2>
        <a:accent1>
          <a:srgbClr val="009999"/>
        </a:accent1>
        <a:accent2>
          <a:srgbClr val="FF99CC"/>
        </a:accent2>
        <a:accent3>
          <a:srgbClr val="E2F4FF"/>
        </a:accent3>
        <a:accent4>
          <a:srgbClr val="000000"/>
        </a:accent4>
        <a:accent5>
          <a:srgbClr val="AACACA"/>
        </a:accent5>
        <a:accent6>
          <a:srgbClr val="E78AB9"/>
        </a:accent6>
        <a:hlink>
          <a:srgbClr val="6600CC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zur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B2B2B2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C8C8C8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Designs\Azur.pot</Template>
  <TotalTime>1206</TotalTime>
  <Words>905</Words>
  <Application>Microsoft Office PowerPoint</Application>
  <PresentationFormat>Prezentácia na obrazovke (4:3)</PresentationFormat>
  <Paragraphs>139</Paragraphs>
  <Slides>17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17</vt:i4>
      </vt:variant>
    </vt:vector>
  </HeadingPairs>
  <TitlesOfParts>
    <vt:vector size="23" baseType="lpstr">
      <vt:lpstr>Arial</vt:lpstr>
      <vt:lpstr>Consolas</vt:lpstr>
      <vt:lpstr>Symbol</vt:lpstr>
      <vt:lpstr>Times New Roman</vt:lpstr>
      <vt:lpstr>Wingdings</vt:lpstr>
      <vt:lpstr>Azur</vt:lpstr>
      <vt:lpstr>Inštrukcie pre kopírovanie údajov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Aritmetické inštrukcie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Znamienkové rozšírenie</vt:lpstr>
      <vt:lpstr>Prezentácia programu PowerPoint</vt:lpstr>
      <vt:lpstr>Prezentácia programu PowerPoint</vt:lpstr>
    </vt:vector>
  </TitlesOfParts>
  <Company>zu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janosik</dc:creator>
  <cp:lastModifiedBy>Andrej</cp:lastModifiedBy>
  <cp:revision>75</cp:revision>
  <dcterms:created xsi:type="dcterms:W3CDTF">2007-10-10T05:17:08Z</dcterms:created>
  <dcterms:modified xsi:type="dcterms:W3CDTF">2014-10-21T17:09:34Z</dcterms:modified>
</cp:coreProperties>
</file>