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261" r:id="rId2"/>
    <p:sldId id="281" r:id="rId3"/>
    <p:sldId id="286" r:id="rId4"/>
    <p:sldId id="301" r:id="rId5"/>
    <p:sldId id="289" r:id="rId6"/>
    <p:sldId id="290" r:id="rId7"/>
    <p:sldId id="299" r:id="rId8"/>
    <p:sldId id="291" r:id="rId9"/>
    <p:sldId id="300" r:id="rId10"/>
    <p:sldId id="292" r:id="rId11"/>
    <p:sldId id="294" r:id="rId12"/>
    <p:sldId id="295" r:id="rId13"/>
    <p:sldId id="297" r:id="rId14"/>
    <p:sldId id="302" r:id="rId15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0066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0" autoAdjust="0"/>
    <p:restoredTop sz="90885" autoAdjust="0"/>
  </p:normalViewPr>
  <p:slideViewPr>
    <p:cSldViewPr>
      <p:cViewPr varScale="1">
        <p:scale>
          <a:sx n="83" d="100"/>
          <a:sy n="83" d="100"/>
        </p:scale>
        <p:origin x="127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29F51-E422-4BA6-9B45-62930630BE37}" type="datetimeFigureOut">
              <a:rPr lang="sk-SK" smtClean="0"/>
              <a:t>21.11.2014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E7C29-F64F-461B-8A6F-9AE23E4B394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70347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E7C29-F64F-461B-8A6F-9AE23E4B394A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2216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4100" name="Group 4"/>
            <p:cNvGrpSpPr>
              <a:grpSpLocks/>
            </p:cNvGrpSpPr>
            <p:nvPr/>
          </p:nvGrpSpPr>
          <p:grpSpPr bwMode="auto">
            <a:xfrm>
              <a:off x="48" y="103"/>
              <a:ext cx="96" cy="4126"/>
              <a:chOff x="48" y="103"/>
              <a:chExt cx="96" cy="4126"/>
            </a:xfrm>
          </p:grpSpPr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02" name="Rectangle 6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03" name="Rectangle 7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05" name="Rectangle 9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06" name="Rectangle 10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07" name="Rectangle 11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08" name="Rectangle 12"/>
              <p:cNvSpPr>
                <a:spLocks noChangeArrowheads="1"/>
              </p:cNvSpPr>
              <p:nvPr/>
            </p:nvSpPr>
            <p:spPr bwMode="auto">
              <a:xfrm>
                <a:off x="48" y="2116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09" name="Rectangle 13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10" name="Rectangle 14"/>
              <p:cNvSpPr>
                <a:spLocks noChangeArrowheads="1"/>
              </p:cNvSpPr>
              <p:nvPr/>
            </p:nvSpPr>
            <p:spPr bwMode="auto">
              <a:xfrm>
                <a:off x="48" y="2404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11" name="Rectangle 15"/>
              <p:cNvSpPr>
                <a:spLocks noChangeArrowheads="1"/>
              </p:cNvSpPr>
              <p:nvPr/>
            </p:nvSpPr>
            <p:spPr bwMode="auto">
              <a:xfrm>
                <a:off x="48" y="2549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12" name="Rectangle 16"/>
              <p:cNvSpPr>
                <a:spLocks noChangeArrowheads="1"/>
              </p:cNvSpPr>
              <p:nvPr/>
            </p:nvSpPr>
            <p:spPr bwMode="auto">
              <a:xfrm>
                <a:off x="48" y="2691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13" name="Rectangle 17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14" name="Rectangle 18"/>
              <p:cNvSpPr>
                <a:spLocks noChangeArrowheads="1"/>
              </p:cNvSpPr>
              <p:nvPr/>
            </p:nvSpPr>
            <p:spPr bwMode="auto">
              <a:xfrm>
                <a:off x="48" y="2979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15" name="Rectangle 19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16" name="Rectangle 20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17" name="Rectangle 21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18" name="Rectangle 22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19" name="Rectangle 23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20" name="Rectangle 24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21" name="Rectangle 25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22" name="Rectangle 26"/>
              <p:cNvSpPr>
                <a:spLocks noChangeArrowheads="1"/>
              </p:cNvSpPr>
              <p:nvPr/>
            </p:nvSpPr>
            <p:spPr bwMode="auto">
              <a:xfrm>
                <a:off x="48" y="4134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23" name="Rectangle 27"/>
              <p:cNvSpPr>
                <a:spLocks noChangeArrowheads="1"/>
              </p:cNvSpPr>
              <p:nvPr/>
            </p:nvSpPr>
            <p:spPr bwMode="auto">
              <a:xfrm>
                <a:off x="48" y="103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24" name="Rectangle 28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25" name="Rectangle 29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26" name="Rectangle 30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27" name="Rectangle 31"/>
              <p:cNvSpPr>
                <a:spLocks noChangeArrowheads="1"/>
              </p:cNvSpPr>
              <p:nvPr/>
            </p:nvSpPr>
            <p:spPr bwMode="auto">
              <a:xfrm>
                <a:off x="48" y="678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28" name="Rectangle 32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29" name="Rectangle 33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sp>
        <p:nvSpPr>
          <p:cNvPr id="4130" name="Rectangle 3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 algn="ctr">
              <a:defRPr>
                <a:solidFill>
                  <a:srgbClr val="00FFFF"/>
                </a:solidFill>
              </a:defRPr>
            </a:lvl1pPr>
          </a:lstStyle>
          <a:p>
            <a:r>
              <a:rPr lang="sk-SK"/>
              <a:t>Klepnutím lze upravit styl předlohy nadpisů.</a:t>
            </a:r>
          </a:p>
        </p:txBody>
      </p:sp>
      <p:sp>
        <p:nvSpPr>
          <p:cNvPr id="4131" name="Rectangle 3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6400800" cy="1752600"/>
          </a:xfrm>
        </p:spPr>
        <p:txBody>
          <a:bodyPr lIns="92075" tIns="46038" rIns="92075" bIns="46038"/>
          <a:lstStyle>
            <a:lvl1pPr marL="0" indent="0" algn="ctr">
              <a:buFont typeface="Wingdings" pitchFamily="2" charset="2"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sk-SK"/>
              <a:t>Klepnutím lze upravit styl předlohy podnadpisů.</a:t>
            </a:r>
          </a:p>
        </p:txBody>
      </p:sp>
      <p:sp>
        <p:nvSpPr>
          <p:cNvPr id="4132" name="Rectangle 3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4133" name="Rectangle 3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4134" name="Rectangle 3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1A0EF3-FF7F-4AB7-9F54-36C6A0221278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CE92C0-A8A2-44DE-8BA3-32709AAFAC2E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992938" y="609600"/>
            <a:ext cx="1949450" cy="545147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143000" y="609600"/>
            <a:ext cx="5697538" cy="545147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E8364D-CEA3-4956-BA0A-F3F34C568117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5D85EA-C263-40D5-BBD0-3796BD952A05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46081-EC42-452A-A39C-0B097C451043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169988" y="194627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132388" y="194627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1F65F-E1B2-47D3-9FC8-78DFA3339AAA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7B310B-98AE-4917-9393-3737C29E7F90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8AAE9-A9CE-4039-9990-FB4E1524D45F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5BD811-60DD-41EA-BD3F-85DB446A3C6D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0EA85-DF3E-4C5F-8953-D78D036F9D49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59C509-D280-43BE-8503-069F7B764B98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3076" name="Group 4"/>
            <p:cNvGrpSpPr>
              <a:grpSpLocks/>
            </p:cNvGrpSpPr>
            <p:nvPr/>
          </p:nvGrpSpPr>
          <p:grpSpPr bwMode="auto">
            <a:xfrm>
              <a:off x="48" y="102"/>
              <a:ext cx="96" cy="4128"/>
              <a:chOff x="48" y="102"/>
              <a:chExt cx="96" cy="4128"/>
            </a:xfrm>
          </p:grpSpPr>
          <p:sp>
            <p:nvSpPr>
              <p:cNvPr id="3077" name="Rectangle 5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78" name="Rectangle 6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79" name="Rectangle 7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0" name="Rectangle 8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1" name="Rectangle 9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2" name="Rectangle 10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3" name="Rectangle 11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4" name="Rectangle 12"/>
              <p:cNvSpPr>
                <a:spLocks noChangeArrowheads="1"/>
              </p:cNvSpPr>
              <p:nvPr/>
            </p:nvSpPr>
            <p:spPr bwMode="auto">
              <a:xfrm>
                <a:off x="48" y="2115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5" name="Rectangle 13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6" name="Rectangle 14"/>
              <p:cNvSpPr>
                <a:spLocks noChangeArrowheads="1"/>
              </p:cNvSpPr>
              <p:nvPr/>
            </p:nvSpPr>
            <p:spPr bwMode="auto">
              <a:xfrm>
                <a:off x="48" y="240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7" name="Rectangle 15"/>
              <p:cNvSpPr>
                <a:spLocks noChangeArrowheads="1"/>
              </p:cNvSpPr>
              <p:nvPr/>
            </p:nvSpPr>
            <p:spPr bwMode="auto">
              <a:xfrm>
                <a:off x="48" y="254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8" name="Rectangle 16"/>
              <p:cNvSpPr>
                <a:spLocks noChangeArrowheads="1"/>
              </p:cNvSpPr>
              <p:nvPr/>
            </p:nvSpPr>
            <p:spPr bwMode="auto">
              <a:xfrm>
                <a:off x="48" y="2692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89" name="Rectangle 17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0" name="Rectangle 18"/>
              <p:cNvSpPr>
                <a:spLocks noChangeArrowheads="1"/>
              </p:cNvSpPr>
              <p:nvPr/>
            </p:nvSpPr>
            <p:spPr bwMode="auto">
              <a:xfrm>
                <a:off x="48" y="298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1" name="Rectangle 19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2" name="Rectangle 20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3" name="Rectangle 21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4" name="Rectangle 22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5" name="Rectangle 23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6" name="Rectangle 24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7" name="Rectangle 25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8" name="Rectangle 26"/>
              <p:cNvSpPr>
                <a:spLocks noChangeArrowheads="1"/>
              </p:cNvSpPr>
              <p:nvPr/>
            </p:nvSpPr>
            <p:spPr bwMode="auto">
              <a:xfrm>
                <a:off x="48" y="413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99" name="Rectangle 27"/>
              <p:cNvSpPr>
                <a:spLocks noChangeArrowheads="1"/>
              </p:cNvSpPr>
              <p:nvPr/>
            </p:nvSpPr>
            <p:spPr bwMode="auto">
              <a:xfrm>
                <a:off x="48" y="102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100" name="Rectangle 28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101" name="Rectangle 29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102" name="Rectangle 30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103" name="Rectangle 31"/>
              <p:cNvSpPr>
                <a:spLocks noChangeArrowheads="1"/>
              </p:cNvSpPr>
              <p:nvPr/>
            </p:nvSpPr>
            <p:spPr bwMode="auto">
              <a:xfrm>
                <a:off x="48" y="67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104" name="Rectangle 32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105" name="Rectangle 33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sp>
        <p:nvSpPr>
          <p:cNvPr id="3106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 předlohy nadpisů.</a:t>
            </a:r>
          </a:p>
        </p:txBody>
      </p:sp>
      <p:sp>
        <p:nvSpPr>
          <p:cNvPr id="3107" name="Rectangle 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effectLst/>
              </a:defRPr>
            </a:lvl1pPr>
          </a:lstStyle>
          <a:p>
            <a:endParaRPr lang="sk-SK"/>
          </a:p>
        </p:txBody>
      </p:sp>
      <p:sp>
        <p:nvSpPr>
          <p:cNvPr id="3108" name="Rectangle 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effectLst/>
              </a:defRPr>
            </a:lvl1pPr>
          </a:lstStyle>
          <a:p>
            <a:endParaRPr lang="sk-SK"/>
          </a:p>
        </p:txBody>
      </p:sp>
      <p:sp>
        <p:nvSpPr>
          <p:cNvPr id="3109" name="Rectangle 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effectLst/>
              </a:defRPr>
            </a:lvl1pPr>
          </a:lstStyle>
          <a:p>
            <a:fld id="{2AEDA5B3-0D7C-4687-BB6D-1A8DB2D5807F}" type="slidenum">
              <a:rPr lang="sk-SK"/>
              <a:pPr/>
              <a:t>‹#›</a:t>
            </a:fld>
            <a:endParaRPr lang="sk-SK"/>
          </a:p>
        </p:txBody>
      </p:sp>
      <p:sp>
        <p:nvSpPr>
          <p:cNvPr id="3110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9988" y="1946275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t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72400" cy="685800"/>
          </a:xfrm>
        </p:spPr>
        <p:txBody>
          <a:bodyPr/>
          <a:lstStyle/>
          <a:p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Inštrukcie s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kok</a:t>
            </a: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1143000" y="9144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</a:pPr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nemenia</a:t>
            </a:r>
            <a:r>
              <a:rPr lang="sk-SK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príznaky</a:t>
            </a: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1143000" y="15240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sk-SK" sz="320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</a:t>
            </a:r>
            <a:r>
              <a:rPr lang="en-US" sz="320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epodmiene</a:t>
            </a:r>
            <a:r>
              <a:rPr lang="sk-SK" sz="320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né s</a:t>
            </a:r>
            <a:r>
              <a:rPr lang="en-US" sz="320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kok</a:t>
            </a:r>
            <a:r>
              <a:rPr lang="sk-SK" sz="320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y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1143000" y="2962672"/>
            <a:ext cx="22860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jmp návestie</a:t>
            </a:r>
          </a:p>
        </p:txBody>
      </p:sp>
      <p:sp>
        <p:nvSpPr>
          <p:cNvPr id="8225" name="Text Box 33"/>
          <p:cNvSpPr txBox="1">
            <a:spLocks noChangeArrowheads="1"/>
          </p:cNvSpPr>
          <p:nvPr/>
        </p:nvSpPr>
        <p:spPr bwMode="auto">
          <a:xfrm>
            <a:off x="1143000" y="2276872"/>
            <a:ext cx="777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Priamy skok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039" name="Group 127"/>
          <p:cNvGraphicFramePr>
            <a:graphicFrameLocks noGrp="1"/>
          </p:cNvGraphicFramePr>
          <p:nvPr/>
        </p:nvGraphicFramePr>
        <p:xfrm>
          <a:off x="1295400" y="152400"/>
          <a:ext cx="7315200" cy="6639814"/>
        </p:xfrm>
        <a:graphic>
          <a:graphicData uri="http://schemas.openxmlformats.org/drawingml/2006/table">
            <a:tbl>
              <a:tblPr/>
              <a:tblGrid>
                <a:gridCol w="1828800"/>
                <a:gridCol w="2743200"/>
                <a:gridCol w="27432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Inštrukcia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Význam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– jump if</a:t>
                      </a: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Podmienka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jz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equal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zero</a:t>
                      </a: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Z</a:t>
                      </a: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= 1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190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jne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nz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not equal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not zero</a:t>
                      </a: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Z</a:t>
                      </a: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= 0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190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pe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parity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parity even</a:t>
                      </a: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</a:t>
                      </a: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= 1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190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np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po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not parity</a:t>
                      </a: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parity odd</a:t>
                      </a: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</a:t>
                      </a: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= 0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190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js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sign</a:t>
                      </a: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PL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= 1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jns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not sign</a:t>
                      </a: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PL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= 0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jo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overlfow</a:t>
                      </a: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O</a:t>
                      </a: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= 1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jno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not overflow</a:t>
                      </a: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O</a:t>
                      </a: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= 0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jcxz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CX is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CX 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jecxz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ECX is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ECX 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72400" cy="685800"/>
          </a:xfrm>
        </p:spPr>
        <p:txBody>
          <a:bodyPr/>
          <a:lstStyle/>
          <a:p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Inštrukcie cyklu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143000" y="9144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nemenia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príznaky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1219200" y="1524000"/>
            <a:ext cx="22860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loop návestie</a:t>
            </a: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1143000" y="2286000"/>
            <a:ext cx="8001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32000" indent="-432000"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Dekrementuje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register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ECX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 porovná ho s 0, pričom </a:t>
            </a:r>
            <a:r>
              <a:rPr lang="sk-SK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nezmení príznakové bity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 Ak je nový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ECX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 0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,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vykoná sa skok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na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návestie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 Inak spracovanie programu pokračuje nasledujúcou inštrukciou. 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432000" indent="-432000"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Návestie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označuje prvú inštrukciu cyklu.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143000" y="762000"/>
            <a:ext cx="27432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loope návestie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143000" y="1371600"/>
            <a:ext cx="27432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loopz návestie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143000" y="1981200"/>
            <a:ext cx="7772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32000" indent="-432000"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dekrementujú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ECX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 porovnajú ho s 0. Ak je nový obsah registra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ECX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 0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a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ZR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= 1, vykoná sa skok na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návestie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1143000" y="3276600"/>
            <a:ext cx="28956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loopne návestie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1143000" y="3886200"/>
            <a:ext cx="28956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loopnz návestie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1143000" y="4419600"/>
            <a:ext cx="7772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32000" indent="-432000"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</a:pP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dekrementujú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ECX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 porovnajú ho s 0. Ak je nový obsah registra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ECX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 0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a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ZR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= 0, vykoná sa skok na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návestie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1143000" y="762000"/>
            <a:ext cx="767747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32000" indent="-432000">
              <a:spcBef>
                <a:spcPct val="5000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Ø"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Čítajte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znaky zadávané z klávesnice a ukladajte ich do premennej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Retaz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kým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nestlačíte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Enter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alebo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nezadáte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MaxPocet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znakov.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0" y="2971800"/>
            <a:ext cx="9144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sk-SK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0" y="0"/>
            <a:ext cx="9144000" cy="57861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data</a:t>
            </a:r>
            <a:endParaRPr lang="en-US" sz="2000" b="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MaxPocet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EQU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80</a:t>
            </a:r>
          </a:p>
          <a:p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Retaz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DB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MaxPocet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dup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(?)</a:t>
            </a:r>
            <a:endParaRPr lang="en-US" sz="2000" b="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>
              <a:spcBef>
                <a:spcPts val="600"/>
              </a:spcBef>
            </a:pP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code</a:t>
            </a:r>
            <a:endParaRPr lang="en-US" sz="2000" b="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>
              <a:spcBef>
                <a:spcPts val="600"/>
              </a:spcBef>
            </a:pP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 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PROC</a:t>
            </a:r>
            <a:endParaRPr lang="sk-SK" sz="2000" b="0" noProof="1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ecx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sk-SK" sz="2000" dirty="0" err="1" smtClean="0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MaxPocet</a:t>
            </a:r>
            <a:endParaRPr lang="sk-SK" sz="2000" dirty="0" smtClean="0">
              <a:solidFill>
                <a:schemeClr val="bg2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b="0" noProof="1" smtClean="0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b="0" noProof="1" smtClean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jcxz</a:t>
            </a:r>
            <a:r>
              <a:rPr lang="sk-SK" sz="2000" b="0" noProof="1" smtClean="0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 Koniec</a:t>
            </a:r>
            <a:endParaRPr lang="en-US" sz="2000" b="0" noProof="1" smtClean="0">
              <a:solidFill>
                <a:schemeClr val="bg2"/>
              </a:solidFill>
              <a:highlight>
                <a:srgbClr val="FFFFFF"/>
              </a:highlight>
              <a:latin typeface="Consolas"/>
            </a:endParaRPr>
          </a:p>
          <a:p>
            <a:pPr algn="l"/>
            <a:r>
              <a:rPr lang="sk-SK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ebx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offset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Retaz; ulož do ebx adresu 1. znaku reťazca</a:t>
            </a:r>
          </a:p>
          <a:p>
            <a:pPr algn="l"/>
            <a:r>
              <a:rPr lang="sk-SK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edi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,0; prvý znak má index 0</a:t>
            </a:r>
          </a:p>
          <a:p>
            <a:r>
              <a:rPr lang="sk-SK" sz="20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Citaj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call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ReadChar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načíta znak bez echa, vráti ho v 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</a:t>
            </a:r>
            <a:endParaRPr lang="sk-SK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call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WriteChar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vypíše znak </a:t>
            </a:r>
          </a:p>
          <a:p>
            <a:r>
              <a:rPr lang="sk-SK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ebx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edi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],</a:t>
            </a:r>
            <a:r>
              <a:rPr lang="en-US" sz="2000" b="0" noProof="1" smtClean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al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ulož </a:t>
            </a:r>
            <a:r>
              <a:rPr lang="sk-SK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znak do premennej Retaz</a:t>
            </a:r>
          </a:p>
          <a:p>
            <a:r>
              <a:rPr lang="sk-SK" sz="20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inc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edi</a:t>
            </a:r>
            <a:endParaRPr lang="en-US" sz="2000" b="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/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cmp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al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,0</a:t>
            </a:r>
            <a:r>
              <a:rPr lang="sk-SK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Dh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sk-SK" sz="20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bol Enter?</a:t>
            </a:r>
            <a:endParaRPr lang="en-US" sz="2000" b="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/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loop</a:t>
            </a:r>
            <a:r>
              <a:rPr lang="sk-SK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Citaj;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ak </a:t>
            </a:r>
            <a:r>
              <a:rPr lang="sk-SK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nie je Enter, pokracuj dalej</a:t>
            </a:r>
          </a:p>
          <a:p>
            <a:pPr algn="l"/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Koniec:</a:t>
            </a:r>
          </a:p>
          <a:p>
            <a:pPr algn="l"/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exit</a:t>
            </a:r>
          </a:p>
          <a:p>
            <a:pPr algn="l"/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 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ENDP</a:t>
            </a:r>
            <a:endParaRPr lang="en-US" sz="2000" b="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0" name="AutoShape 8"/>
          <p:cNvSpPr>
            <a:spLocks noChangeArrowheads="1"/>
          </p:cNvSpPr>
          <p:nvPr/>
        </p:nvSpPr>
        <p:spPr bwMode="auto">
          <a:xfrm>
            <a:off x="3200400" y="3048000"/>
            <a:ext cx="609600" cy="457200"/>
          </a:xfrm>
          <a:prstGeom prst="wedgeEllipseCallout">
            <a:avLst>
              <a:gd name="adj1" fmla="val 149481"/>
              <a:gd name="adj2" fmla="val -167708"/>
            </a:avLst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sk-SK">
              <a:solidFill>
                <a:schemeClr val="tx1"/>
              </a:solidFill>
              <a:effectLst/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1187624" y="404664"/>
            <a:ext cx="392886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jmp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Nav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xor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eax,eax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Nav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xor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ecx,ecx</a:t>
            </a:r>
            <a:endParaRPr lang="sk-SK" dirty="0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4419600" y="1600200"/>
            <a:ext cx="4038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vzdialenosť (displacement) k návestiu = rozdiel adries (môže byť aj záporný)</a:t>
            </a:r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1259632" y="3861048"/>
            <a:ext cx="1418456" cy="381000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1259632" y="3429000"/>
            <a:ext cx="1407368" cy="381000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1115616" y="4581128"/>
            <a:ext cx="7696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Procesor spracuje inštrukciu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jmp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tak, že jej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(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displacement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)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pripočíta k aktuálnej hodnote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čítača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inštrukcií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EIP (EIP = 0040340C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+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=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0040340E)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=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&gt;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dostaneme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offset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inštrukcie, na ktorej má pokračovať vykonávanie programu.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219200" y="2514600"/>
            <a:ext cx="7239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Strojový kód:</a:t>
            </a:r>
          </a:p>
          <a:p>
            <a:pPr>
              <a:spcBef>
                <a:spcPct val="5000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0040340A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EB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02  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jmp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Nav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0040340C 33 C0  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xor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eax,eax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0040340E 33 C9  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Nav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xor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ecx,ecx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72400" cy="533400"/>
          </a:xfrm>
        </p:spPr>
        <p:txBody>
          <a:bodyPr/>
          <a:lstStyle/>
          <a:p>
            <a:r>
              <a:rPr lang="sk-SK" sz="28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Nepriamy s</a:t>
            </a:r>
            <a:r>
              <a:rPr lang="en-US" sz="2800" dirty="0" err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kok</a:t>
            </a:r>
            <a:endParaRPr lang="sk-SK" sz="2800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143000" y="1052736"/>
            <a:ext cx="29718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jmp register/pamäť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066800" y="1738536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má veľkosť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32 bitov;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obsahuje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offset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inštrukcie, na ktorej má pokračovať vykonávanie programu.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0" y="2971800"/>
            <a:ext cx="9144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sk-SK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0" y="0"/>
            <a:ext cx="9144000" cy="609397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data</a:t>
            </a:r>
            <a:endParaRPr lang="en-US" sz="2000" b="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/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Retaz 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DB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"No nazdar!"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,0Dh,0Ah,0</a:t>
            </a:r>
            <a:endParaRPr lang="sk-SK" sz="2000" b="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Adr </a:t>
            </a:r>
            <a:r>
              <a:rPr lang="en-US" sz="2000" noProof="1" smtClean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DD</a:t>
            </a:r>
            <a:r>
              <a:rPr lang="en-US" sz="20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?</a:t>
            </a:r>
            <a:endParaRPr lang="en-US" sz="2000" b="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>
              <a:spcBef>
                <a:spcPts val="600"/>
              </a:spcBef>
            </a:pP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code</a:t>
            </a:r>
            <a:endParaRPr lang="en-US" sz="2000" b="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>
              <a:spcBef>
                <a:spcPts val="600"/>
              </a:spcBef>
            </a:pP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 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PROC</a:t>
            </a:r>
            <a:endParaRPr lang="sk-SK" sz="2000" b="0" noProof="1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Adr,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offset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Koniec</a:t>
            </a:r>
          </a:p>
          <a:p>
            <a:r>
              <a:rPr lang="sk-SK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ecx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offset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Vypis</a:t>
            </a:r>
            <a:endParaRPr lang="en-US" sz="2000" b="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/>
            <a:r>
              <a:rPr lang="sk-SK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ebx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offset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Retaz; ulož do ebx adresu 1. znaku reťazca</a:t>
            </a:r>
          </a:p>
          <a:p>
            <a:pPr algn="l"/>
            <a:r>
              <a:rPr lang="sk-SK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edi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,0; prvý znak má index 0</a:t>
            </a:r>
          </a:p>
          <a:p>
            <a:pPr algn="l"/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Vypis: 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al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,[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ebx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edi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 ulož do al znak na offsete ebx+edi </a:t>
            </a:r>
          </a:p>
          <a:p>
            <a:pPr algn="l"/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cmp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al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,0; porovnaj al s nulou</a:t>
            </a:r>
          </a:p>
          <a:p>
            <a:pPr algn="l"/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j</a:t>
            </a:r>
            <a:r>
              <a:rPr lang="sk-SK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Dalej;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ak </a:t>
            </a:r>
            <a:r>
              <a:rPr lang="sk-SK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nie je nula, pokracuj dalej</a:t>
            </a:r>
          </a:p>
          <a:p>
            <a:r>
              <a:rPr lang="en-US" sz="200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;</a:t>
            </a:r>
            <a:r>
              <a:rPr lang="sk-SK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jmp</a:t>
            </a:r>
            <a:r>
              <a:rPr lang="sk-S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Adr</a:t>
            </a:r>
            <a:endParaRPr lang="en-US" sz="2000" b="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/>
            <a:r>
              <a:rPr lang="sk-SK" sz="2000" b="0" noProof="1" smtClean="0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Dalej: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call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WriteChar; vypíš znak, ktorého ASCII kód je v </a:t>
            </a:r>
            <a:r>
              <a:rPr lang="en-US" sz="2000" b="0" noProof="1" smtClean="0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al</a:t>
            </a:r>
          </a:p>
          <a:p>
            <a:pPr algn="l"/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inc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edi</a:t>
            </a:r>
            <a:r>
              <a:rPr lang="en-US" sz="2000" b="0" noProof="1" smtClean="0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; zvýš index o 1</a:t>
            </a:r>
          </a:p>
          <a:p>
            <a:pPr algn="l"/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jmp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k-SK" sz="2000" noProof="1" smtClean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ecx</a:t>
            </a:r>
            <a:endParaRPr lang="en-US" sz="2000" b="0" noProof="1" smtClean="0">
              <a:solidFill>
                <a:schemeClr val="bg1"/>
              </a:solidFill>
              <a:highlight>
                <a:srgbClr val="FFFFFF"/>
              </a:highlight>
              <a:latin typeface="Consolas"/>
            </a:endParaRPr>
          </a:p>
          <a:p>
            <a:pPr algn="l"/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Koniec:</a:t>
            </a:r>
          </a:p>
          <a:p>
            <a:pPr algn="l"/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exit</a:t>
            </a:r>
          </a:p>
          <a:p>
            <a:pPr algn="l"/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 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ENDP</a:t>
            </a:r>
            <a:endParaRPr lang="en-US" sz="2000" b="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762000"/>
          </a:xfrm>
        </p:spPr>
        <p:txBody>
          <a:bodyPr/>
          <a:lstStyle/>
          <a:p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Podmienené skoky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143000" y="838200"/>
            <a:ext cx="7696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Umožňujú vetviť program v závislosti od nastavenia príznakov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ZR, CY, PL, PE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OV.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143000" y="2057400"/>
            <a:ext cx="22860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jcc návestie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143000" y="28956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cc ... condition code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115616" y="3429000"/>
            <a:ext cx="7315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odmienen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é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skoky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musia byť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priame.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955" name="Group 91"/>
          <p:cNvGraphicFramePr>
            <a:graphicFrameLocks noGrp="1"/>
          </p:cNvGraphicFramePr>
          <p:nvPr/>
        </p:nvGraphicFramePr>
        <p:xfrm>
          <a:off x="1447800" y="1295400"/>
          <a:ext cx="7162800" cy="4970272"/>
        </p:xfrm>
        <a:graphic>
          <a:graphicData uri="http://schemas.openxmlformats.org/drawingml/2006/table">
            <a:tbl>
              <a:tblPr/>
              <a:tblGrid>
                <a:gridCol w="1528763"/>
                <a:gridCol w="2897187"/>
                <a:gridCol w="273685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Inštrukcia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Význam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– jump if</a:t>
                      </a: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Podmienka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jb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jnae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jc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below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not (above or equal)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carry</a:t>
                      </a:r>
                    </a:p>
                  </a:txBody>
                  <a:tcPr marR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CY 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jae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jnb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jnc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above or equal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not below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not carry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CY 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jbe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jna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below or equal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not above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CY = 1 or ZR = 1</a:t>
                      </a:r>
                    </a:p>
                  </a:txBody>
                  <a:tcPr marT="190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ja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jnbe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above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not (below or equal)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CY = 0 and ZR = 0</a:t>
                      </a:r>
                    </a:p>
                  </a:txBody>
                  <a:tcPr marT="190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939" name="Text Box 75"/>
          <p:cNvSpPr txBox="1">
            <a:spLocks noChangeArrowheads="1"/>
          </p:cNvSpPr>
          <p:nvPr/>
        </p:nvSpPr>
        <p:spPr bwMode="auto">
          <a:xfrm>
            <a:off x="1447800" y="4572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Po porovnaní čísiel bez znamienka: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2"/>
          <p:cNvGrpSpPr>
            <a:grpSpLocks/>
          </p:cNvGrpSpPr>
          <p:nvPr/>
        </p:nvGrpSpPr>
        <p:grpSpPr bwMode="auto">
          <a:xfrm>
            <a:off x="1295400" y="1600200"/>
            <a:ext cx="6553200" cy="2438400"/>
            <a:chOff x="1296" y="2496"/>
            <a:chExt cx="4128" cy="1536"/>
          </a:xfrm>
        </p:grpSpPr>
        <p:sp>
          <p:nvSpPr>
            <p:cNvPr id="46083" name="Text Box 3"/>
            <p:cNvSpPr txBox="1">
              <a:spLocks noChangeArrowheads="1"/>
            </p:cNvSpPr>
            <p:nvPr/>
          </p:nvSpPr>
          <p:spPr bwMode="auto">
            <a:xfrm>
              <a:off x="1296" y="2496"/>
              <a:ext cx="4128" cy="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8280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  0000 0001 (= 1)</a:t>
              </a:r>
            </a:p>
            <a:p>
              <a:pPr>
                <a:spcBef>
                  <a:spcPct val="20000"/>
                </a:spcBef>
              </a:pP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100 (= 4)</a:t>
              </a:r>
            </a:p>
            <a:p>
              <a:pPr>
                <a:spcBef>
                  <a:spcPct val="20000"/>
                </a:spcBef>
              </a:pP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(1)</a:t>
              </a:r>
              <a:r>
                <a:rPr 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1111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110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6084" name="Line 4"/>
            <p:cNvSpPr>
              <a:spLocks noChangeShapeType="1"/>
            </p:cNvSpPr>
            <p:nvPr/>
          </p:nvSpPr>
          <p:spPr bwMode="auto">
            <a:xfrm>
              <a:off x="1680" y="3024"/>
              <a:ext cx="100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82800"/>
            <a:lstStyle/>
            <a:p>
              <a:endParaRPr lang="sk-SK"/>
            </a:p>
          </p:txBody>
        </p:sp>
        <p:sp>
          <p:nvSpPr>
            <p:cNvPr id="46085" name="AutoShape 5"/>
            <p:cNvSpPr>
              <a:spLocks noChangeArrowheads="1"/>
            </p:cNvSpPr>
            <p:nvPr/>
          </p:nvSpPr>
          <p:spPr bwMode="auto">
            <a:xfrm>
              <a:off x="1296" y="3648"/>
              <a:ext cx="1104" cy="384"/>
            </a:xfrm>
            <a:prstGeom prst="wedgeRectCallout">
              <a:avLst>
                <a:gd name="adj1" fmla="val -28986"/>
                <a:gd name="adj2" fmla="val -134375"/>
              </a:avLst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82800"/>
            <a:lstStyle/>
            <a:p>
              <a:pPr algn="ctr"/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CY 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= 1</a:t>
              </a:r>
            </a:p>
          </p:txBody>
        </p:sp>
      </p:grp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2123728" y="476672"/>
            <a:ext cx="15440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al,1</a:t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cmp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al,4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43" name="Group 55"/>
          <p:cNvGraphicFramePr>
            <a:graphicFrameLocks noGrp="1"/>
          </p:cNvGraphicFramePr>
          <p:nvPr/>
        </p:nvGraphicFramePr>
        <p:xfrm>
          <a:off x="1447800" y="1371600"/>
          <a:ext cx="7315200" cy="4092448"/>
        </p:xfrm>
        <a:graphic>
          <a:graphicData uri="http://schemas.openxmlformats.org/drawingml/2006/table">
            <a:tbl>
              <a:tblPr/>
              <a:tblGrid>
                <a:gridCol w="1527175"/>
                <a:gridCol w="3121025"/>
                <a:gridCol w="2667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Inštrukcia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Význam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– jump if</a:t>
                      </a: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Podmienka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l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jn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ge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less</a:t>
                      </a: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not (greater or equal)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PL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 </a:t>
                      </a: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OV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190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jge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jnl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greater or equal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not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less</a:t>
                      </a: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PL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= O</a:t>
                      </a: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V</a:t>
                      </a:r>
                    </a:p>
                  </a:txBody>
                  <a:tcPr marT="190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jle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jng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less</a:t>
                      </a: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or equal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not greater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Z</a:t>
                      </a: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= 1 or 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PL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 O</a:t>
                      </a: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V</a:t>
                      </a:r>
                    </a:p>
                  </a:txBody>
                  <a:tcPr marT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jnle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greater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not (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less</a:t>
                      </a: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or equal)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Z</a:t>
                      </a: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= 0 and 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PL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= O</a:t>
                      </a: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V</a:t>
                      </a:r>
                    </a:p>
                  </a:txBody>
                  <a:tcPr marT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25" name="Text Box 37"/>
          <p:cNvSpPr txBox="1">
            <a:spLocks noChangeArrowheads="1"/>
          </p:cNvSpPr>
          <p:nvPr/>
        </p:nvSpPr>
        <p:spPr bwMode="auto">
          <a:xfrm>
            <a:off x="1447800" y="4572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Po porovnaní čísiel so znamienkom: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295400" y="1600200"/>
            <a:ext cx="6553200" cy="1385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>
            <a:spAutoFit/>
          </a:bodyPr>
          <a:lstStyle/>
          <a:p>
            <a:pPr>
              <a:spcBef>
                <a:spcPct val="2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1111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111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1 (=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1)</a:t>
            </a:r>
          </a:p>
          <a:p>
            <a:pPr>
              <a:spcBef>
                <a:spcPct val="20000"/>
              </a:spcBef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100 (= 4)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1111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101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1905000" y="2438400"/>
            <a:ext cx="1600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82800"/>
          <a:lstStyle/>
          <a:p>
            <a:endParaRPr lang="sk-SK"/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1676400" y="3429000"/>
            <a:ext cx="1752600" cy="868363"/>
          </a:xfrm>
          <a:prstGeom prst="wedgeRectCallout">
            <a:avLst>
              <a:gd name="adj1" fmla="val -31343"/>
              <a:gd name="adj2" fmla="val -119468"/>
            </a:avLst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=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</a:t>
            </a:r>
          </a:p>
          <a:p>
            <a:pPr algn="ctr"/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PL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= 1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2133600" y="457200"/>
            <a:ext cx="171393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al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cmp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al,4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zur">
  <a:themeElements>
    <a:clrScheme name="Azur 1">
      <a:dk1>
        <a:srgbClr val="000000"/>
      </a:dk1>
      <a:lt1>
        <a:srgbClr val="FFFFFF"/>
      </a:lt1>
      <a:dk2>
        <a:srgbClr val="3333FF"/>
      </a:dk2>
      <a:lt2>
        <a:srgbClr val="00FFFF"/>
      </a:lt2>
      <a:accent1>
        <a:srgbClr val="00CCCC"/>
      </a:accent1>
      <a:accent2>
        <a:srgbClr val="6666FF"/>
      </a:accent2>
      <a:accent3>
        <a:srgbClr val="ADADFF"/>
      </a:accent3>
      <a:accent4>
        <a:srgbClr val="DADADA"/>
      </a:accent4>
      <a:accent5>
        <a:srgbClr val="AAE2E2"/>
      </a:accent5>
      <a:accent6>
        <a:srgbClr val="5C5CE7"/>
      </a:accent6>
      <a:hlink>
        <a:srgbClr val="CCCCFF"/>
      </a:hlink>
      <a:folHlink>
        <a:srgbClr val="CC99FF"/>
      </a:folHlink>
    </a:clrScheme>
    <a:fontScheme name="Azu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sz="2400" b="0" i="0" u="none" strike="noStrike" cap="none" normalizeH="0" baseline="0" smtClean="0">
            <a:ln>
              <a:noFill/>
            </a:ln>
            <a:solidFill>
              <a:srgbClr val="FFFF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sz="2400" b="0" i="0" u="none" strike="noStrike" cap="none" normalizeH="0" baseline="0" smtClean="0">
            <a:ln>
              <a:noFill/>
            </a:ln>
            <a:solidFill>
              <a:srgbClr val="FFFF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Azur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6666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5C5CE7"/>
        </a:accent6>
        <a:hlink>
          <a:srgbClr val="CCCC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Designs\Azur.pot</Template>
  <TotalTime>1623</TotalTime>
  <Words>575</Words>
  <Application>Microsoft Office PowerPoint</Application>
  <PresentationFormat>Prezentácia na obrazovke (4:3)</PresentationFormat>
  <Paragraphs>176</Paragraphs>
  <Slides>14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Symbol</vt:lpstr>
      <vt:lpstr>Times New Roman</vt:lpstr>
      <vt:lpstr>Wingdings</vt:lpstr>
      <vt:lpstr>Azur</vt:lpstr>
      <vt:lpstr>Inštrukcie skoku</vt:lpstr>
      <vt:lpstr>Prezentácia programu PowerPoint</vt:lpstr>
      <vt:lpstr>Nepriamy skok</vt:lpstr>
      <vt:lpstr>Prezentácia programu PowerPoint</vt:lpstr>
      <vt:lpstr>Podmienené skoky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Inštrukcie cyklu</vt:lpstr>
      <vt:lpstr>Prezentácia programu PowerPoint</vt:lpstr>
      <vt:lpstr>Prezentácia programu PowerPoint</vt:lpstr>
      <vt:lpstr>Prezentácia programu PowerPoint</vt:lpstr>
    </vt:vector>
  </TitlesOfParts>
  <Company>zu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janosik</dc:creator>
  <cp:lastModifiedBy>Andrej Šišila</cp:lastModifiedBy>
  <cp:revision>100</cp:revision>
  <dcterms:created xsi:type="dcterms:W3CDTF">2007-10-10T05:17:08Z</dcterms:created>
  <dcterms:modified xsi:type="dcterms:W3CDTF">2014-11-21T13:44:45Z</dcterms:modified>
</cp:coreProperties>
</file>