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sldIdLst>
    <p:sldId id="261" r:id="rId2"/>
    <p:sldId id="262" r:id="rId3"/>
    <p:sldId id="265" r:id="rId4"/>
    <p:sldId id="266" r:id="rId5"/>
    <p:sldId id="263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84" r:id="rId14"/>
    <p:sldId id="276" r:id="rId15"/>
    <p:sldId id="285" r:id="rId16"/>
    <p:sldId id="286" r:id="rId17"/>
    <p:sldId id="278" r:id="rId18"/>
    <p:sldId id="287" r:id="rId19"/>
    <p:sldId id="279" r:id="rId20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6F8A4"/>
    <a:srgbClr val="969696"/>
    <a:srgbClr val="666699"/>
    <a:srgbClr val="FFFFCC"/>
    <a:srgbClr val="CC0066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38" autoAdjust="0"/>
    <p:restoredTop sz="90885" autoAdjust="0"/>
  </p:normalViewPr>
  <p:slideViewPr>
    <p:cSldViewPr>
      <p:cViewPr>
        <p:scale>
          <a:sx n="60" d="100"/>
          <a:sy n="60" d="100"/>
        </p:scale>
        <p:origin x="-1238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9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EA139-0685-4058-AE90-ED43D7DEB42B}" type="datetimeFigureOut">
              <a:rPr lang="sk-SK" smtClean="0"/>
              <a:pPr/>
              <a:t>4. 4. 2014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66594-98CF-4E4A-A230-C0B99E6291F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Číslo môže byť aj konštanta</a:t>
            </a:r>
            <a:r>
              <a:rPr lang="sk-SK" baseline="0" dirty="0" smtClean="0"/>
              <a:t> deklarovaná pomocou direktívy EQU, ale pri jej deklarácii sa nemôže použiť symbol </a:t>
            </a:r>
            <a:r>
              <a:rPr lang="en-US" baseline="0" dirty="0" smtClean="0"/>
              <a:t>$</a:t>
            </a:r>
            <a:r>
              <a:rPr lang="sk-SK" baseline="0" dirty="0" smtClean="0"/>
              <a:t>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66594-98CF-4E4A-A230-C0B99E6291FC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66594-98CF-4E4A-A230-C0B99E6291FC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4100" name="Group 4"/>
            <p:cNvGrpSpPr>
              <a:grpSpLocks/>
            </p:cNvGrpSpPr>
            <p:nvPr/>
          </p:nvGrpSpPr>
          <p:grpSpPr bwMode="auto">
            <a:xfrm>
              <a:off x="48" y="103"/>
              <a:ext cx="96" cy="4126"/>
              <a:chOff x="48" y="103"/>
              <a:chExt cx="96" cy="4126"/>
            </a:xfrm>
          </p:grpSpPr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02" name="Rectangle 6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03" name="Rectangle 7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05" name="Rectangle 9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06" name="Rectangle 10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07" name="Rectangle 11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08" name="Rectangle 12"/>
              <p:cNvSpPr>
                <a:spLocks noChangeArrowheads="1"/>
              </p:cNvSpPr>
              <p:nvPr/>
            </p:nvSpPr>
            <p:spPr bwMode="auto">
              <a:xfrm>
                <a:off x="48" y="2116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09" name="Rectangle 13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10" name="Rectangle 14"/>
              <p:cNvSpPr>
                <a:spLocks noChangeArrowheads="1"/>
              </p:cNvSpPr>
              <p:nvPr/>
            </p:nvSpPr>
            <p:spPr bwMode="auto">
              <a:xfrm>
                <a:off x="48" y="2404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11" name="Rectangle 15"/>
              <p:cNvSpPr>
                <a:spLocks noChangeArrowheads="1"/>
              </p:cNvSpPr>
              <p:nvPr/>
            </p:nvSpPr>
            <p:spPr bwMode="auto">
              <a:xfrm>
                <a:off x="48" y="2549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12" name="Rectangle 16"/>
              <p:cNvSpPr>
                <a:spLocks noChangeArrowheads="1"/>
              </p:cNvSpPr>
              <p:nvPr/>
            </p:nvSpPr>
            <p:spPr bwMode="auto">
              <a:xfrm>
                <a:off x="48" y="2691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13" name="Rectangle 17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14" name="Rectangle 18"/>
              <p:cNvSpPr>
                <a:spLocks noChangeArrowheads="1"/>
              </p:cNvSpPr>
              <p:nvPr/>
            </p:nvSpPr>
            <p:spPr bwMode="auto">
              <a:xfrm>
                <a:off x="48" y="2979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15" name="Rectangle 19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16" name="Rectangle 20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17" name="Rectangle 21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18" name="Rectangle 22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19" name="Rectangle 23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20" name="Rectangle 24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21" name="Rectangle 25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22" name="Rectangle 26"/>
              <p:cNvSpPr>
                <a:spLocks noChangeArrowheads="1"/>
              </p:cNvSpPr>
              <p:nvPr/>
            </p:nvSpPr>
            <p:spPr bwMode="auto">
              <a:xfrm>
                <a:off x="48" y="4134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23" name="Rectangle 27"/>
              <p:cNvSpPr>
                <a:spLocks noChangeArrowheads="1"/>
              </p:cNvSpPr>
              <p:nvPr/>
            </p:nvSpPr>
            <p:spPr bwMode="auto">
              <a:xfrm>
                <a:off x="48" y="103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24" name="Rectangle 2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25" name="Rectangle 29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26" name="Rectangle 30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27" name="Rectangle 31"/>
              <p:cNvSpPr>
                <a:spLocks noChangeArrowheads="1"/>
              </p:cNvSpPr>
              <p:nvPr/>
            </p:nvSpPr>
            <p:spPr bwMode="auto">
              <a:xfrm>
                <a:off x="48" y="678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28" name="Rectangle 32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29" name="Rectangle 33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sp>
        <p:nvSpPr>
          <p:cNvPr id="4130" name="Rectangle 3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 algn="ctr">
              <a:defRPr>
                <a:solidFill>
                  <a:srgbClr val="00FFFF"/>
                </a:solidFill>
              </a:defRPr>
            </a:lvl1pPr>
          </a:lstStyle>
          <a:p>
            <a:r>
              <a:rPr lang="sk-SK"/>
              <a:t>Klepnutím lze upravit styl předlohy nadpisů.</a:t>
            </a:r>
          </a:p>
        </p:txBody>
      </p:sp>
      <p:sp>
        <p:nvSpPr>
          <p:cNvPr id="4131" name="Rectangle 3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6400800" cy="1752600"/>
          </a:xfrm>
        </p:spPr>
        <p:txBody>
          <a:bodyPr lIns="92075" tIns="46038" rIns="92075" bIns="46038"/>
          <a:lstStyle>
            <a:lvl1pPr marL="0" indent="0" algn="ctr">
              <a:buFont typeface="Wingdings" pitchFamily="2" charset="2"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sk-SK"/>
              <a:t>Klepnutím lze upravit styl předlohy podnadpisů.</a:t>
            </a:r>
          </a:p>
        </p:txBody>
      </p:sp>
      <p:sp>
        <p:nvSpPr>
          <p:cNvPr id="4132" name="Rectangle 3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4133" name="Rectangle 3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4134" name="Rectangle 3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A6962A-B55B-4D34-A1A2-D611360CA3E4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F4283-5C43-45AC-A225-408146BC62DC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992938" y="609600"/>
            <a:ext cx="1949450" cy="545147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143000" y="609600"/>
            <a:ext cx="5697538" cy="545147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B0CD25-6E75-42A8-9DC2-F6A63AB25586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7AA49A-19C2-44D6-9BAF-774E25960D9D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B939A-0005-4B17-BA2E-26C7600C7E35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169988" y="19462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132388" y="19462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325454-0AA2-4A2F-8D2C-076735724E6E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510C3A-4ED7-4E76-AAE4-154D342863EC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F92794-A58D-4EE2-B66A-343DA9201129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725BA-11EA-4F8B-A1F5-4F5EDA0CD63B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5B1E1C-429D-45F6-ABBA-597F4B89092D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07F3C-B800-4B89-8D82-7C26BA0FA425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3076" name="Group 4"/>
            <p:cNvGrpSpPr>
              <a:grpSpLocks/>
            </p:cNvGrpSpPr>
            <p:nvPr/>
          </p:nvGrpSpPr>
          <p:grpSpPr bwMode="auto">
            <a:xfrm>
              <a:off x="48" y="102"/>
              <a:ext cx="96" cy="4128"/>
              <a:chOff x="48" y="102"/>
              <a:chExt cx="96" cy="4128"/>
            </a:xfrm>
          </p:grpSpPr>
          <p:sp>
            <p:nvSpPr>
              <p:cNvPr id="3077" name="Rectangle 5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78" name="Rectangle 6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79" name="Rectangle 7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0" name="Rectangle 8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1" name="Rectangle 9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2" name="Rectangle 10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3" name="Rectangle 11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4" name="Rectangle 12"/>
              <p:cNvSpPr>
                <a:spLocks noChangeArrowheads="1"/>
              </p:cNvSpPr>
              <p:nvPr/>
            </p:nvSpPr>
            <p:spPr bwMode="auto">
              <a:xfrm>
                <a:off x="48" y="2115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5" name="Rectangle 13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6" name="Rectangle 14"/>
              <p:cNvSpPr>
                <a:spLocks noChangeArrowheads="1"/>
              </p:cNvSpPr>
              <p:nvPr/>
            </p:nvSpPr>
            <p:spPr bwMode="auto">
              <a:xfrm>
                <a:off x="48" y="240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7" name="Rectangle 15"/>
              <p:cNvSpPr>
                <a:spLocks noChangeArrowheads="1"/>
              </p:cNvSpPr>
              <p:nvPr/>
            </p:nvSpPr>
            <p:spPr bwMode="auto">
              <a:xfrm>
                <a:off x="48" y="254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8" name="Rectangle 16"/>
              <p:cNvSpPr>
                <a:spLocks noChangeArrowheads="1"/>
              </p:cNvSpPr>
              <p:nvPr/>
            </p:nvSpPr>
            <p:spPr bwMode="auto">
              <a:xfrm>
                <a:off x="48" y="2692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9" name="Rectangle 17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0" name="Rectangle 18"/>
              <p:cNvSpPr>
                <a:spLocks noChangeArrowheads="1"/>
              </p:cNvSpPr>
              <p:nvPr/>
            </p:nvSpPr>
            <p:spPr bwMode="auto">
              <a:xfrm>
                <a:off x="48" y="298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1" name="Rectangle 19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2" name="Rectangle 20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3" name="Rectangle 21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4" name="Rectangle 22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5" name="Rectangle 23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6" name="Rectangle 24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7" name="Rectangle 25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8" name="Rectangle 26"/>
              <p:cNvSpPr>
                <a:spLocks noChangeArrowheads="1"/>
              </p:cNvSpPr>
              <p:nvPr/>
            </p:nvSpPr>
            <p:spPr bwMode="auto">
              <a:xfrm>
                <a:off x="48" y="413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9" name="Rectangle 27"/>
              <p:cNvSpPr>
                <a:spLocks noChangeArrowheads="1"/>
              </p:cNvSpPr>
              <p:nvPr/>
            </p:nvSpPr>
            <p:spPr bwMode="auto">
              <a:xfrm>
                <a:off x="48" y="102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100" name="Rectangle 2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101" name="Rectangle 29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102" name="Rectangle 30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103" name="Rectangle 31"/>
              <p:cNvSpPr>
                <a:spLocks noChangeArrowheads="1"/>
              </p:cNvSpPr>
              <p:nvPr/>
            </p:nvSpPr>
            <p:spPr bwMode="auto">
              <a:xfrm>
                <a:off x="48" y="67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104" name="Rectangle 32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105" name="Rectangle 33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sp>
        <p:nvSpPr>
          <p:cNvPr id="3106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nadpisů.</a:t>
            </a:r>
          </a:p>
        </p:txBody>
      </p:sp>
      <p:sp>
        <p:nvSpPr>
          <p:cNvPr id="3107" name="Rectangle 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effectLst/>
              </a:defRPr>
            </a:lvl1pPr>
          </a:lstStyle>
          <a:p>
            <a:endParaRPr lang="sk-SK"/>
          </a:p>
        </p:txBody>
      </p:sp>
      <p:sp>
        <p:nvSpPr>
          <p:cNvPr id="3108" name="Rectangle 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effectLst/>
              </a:defRPr>
            </a:lvl1pPr>
          </a:lstStyle>
          <a:p>
            <a:endParaRPr lang="sk-SK"/>
          </a:p>
        </p:txBody>
      </p:sp>
      <p:sp>
        <p:nvSpPr>
          <p:cNvPr id="3109" name="Rectangle 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effectLst/>
              </a:defRPr>
            </a:lvl1pPr>
          </a:lstStyle>
          <a:p>
            <a:fld id="{419BC2AB-BED0-4C80-A9EB-E11C666B3C6A}" type="slidenum">
              <a:rPr lang="sk-SK"/>
              <a:pPr/>
              <a:t>‹#›</a:t>
            </a:fld>
            <a:endParaRPr lang="sk-SK"/>
          </a:p>
        </p:txBody>
      </p:sp>
      <p:sp>
        <p:nvSpPr>
          <p:cNvPr id="3110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9988" y="1946275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t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332656"/>
            <a:ext cx="7772400" cy="685800"/>
          </a:xfrm>
        </p:spPr>
        <p:txBody>
          <a:bodyPr/>
          <a:lstStyle/>
          <a:p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Inštrukcie pre prácu so zásobníkom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1259632" y="1143000"/>
            <a:ext cx="3888432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push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register/pamäť/číslo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1117600" y="1752600"/>
            <a:ext cx="7848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loží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na vrchol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zásobníka.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musí mať typ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word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alebo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dword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 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lvl="1"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None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ESP = ESP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– 2(4),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[ESP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]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=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115616" y="3429000"/>
            <a:ext cx="82078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None/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push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1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aphicFrame>
        <p:nvGraphicFramePr>
          <p:cNvPr id="9" name="Group 61"/>
          <p:cNvGraphicFramePr>
            <a:graphicFrameLocks noGrp="1"/>
          </p:cNvGraphicFramePr>
          <p:nvPr/>
        </p:nvGraphicFramePr>
        <p:xfrm>
          <a:off x="2123728" y="4005064"/>
          <a:ext cx="4038600" cy="2599920"/>
        </p:xfrm>
        <a:graphic>
          <a:graphicData uri="http://schemas.openxmlformats.org/drawingml/2006/table">
            <a:tbl>
              <a:tblPr/>
              <a:tblGrid>
                <a:gridCol w="2171700"/>
                <a:gridCol w="18669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ESP 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/>
                        </a:rPr>
                        <a:t>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01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itchFamily="49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00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00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00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 Box 54"/>
          <p:cNvSpPr txBox="1">
            <a:spLocks noChangeArrowheads="1"/>
          </p:cNvSpPr>
          <p:nvPr/>
        </p:nvSpPr>
        <p:spPr bwMode="auto">
          <a:xfrm>
            <a:off x="4409728" y="3471664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Zásobník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52400" y="120650"/>
            <a:ext cx="4572000" cy="585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data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Pole DB 0,1,2,3,4</a:t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Dlzka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DD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$-Pole</a:t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Cislo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EQU 1</a:t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main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PROC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offset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Pole</a:t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Dlzka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Cislo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call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Pripocitaj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exit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main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ENDP 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299" name="AutoShape 3"/>
          <p:cNvSpPr>
            <a:spLocks noChangeArrowheads="1"/>
          </p:cNvSpPr>
          <p:nvPr/>
        </p:nvSpPr>
        <p:spPr bwMode="auto">
          <a:xfrm>
            <a:off x="1907704" y="1988840"/>
            <a:ext cx="3124200" cy="762000"/>
          </a:xfrm>
          <a:prstGeom prst="wedgeRectCallout">
            <a:avLst>
              <a:gd name="adj1" fmla="val -86181"/>
              <a:gd name="adj2" fmla="val 61458"/>
            </a:avLst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sk-SK" dirty="0">
                <a:solidFill>
                  <a:schemeClr val="bg2"/>
                </a:solidFill>
                <a:effectLst/>
                <a:latin typeface="Arial" charset="0"/>
              </a:rPr>
              <a:t>Sem príde procedúra</a:t>
            </a:r>
            <a:r>
              <a:rPr lang="en-US" dirty="0">
                <a:solidFill>
                  <a:schemeClr val="bg2"/>
                </a:solidFill>
                <a:effectLst/>
                <a:latin typeface="Arial" charset="0"/>
              </a:rPr>
              <a:t> </a:t>
            </a:r>
            <a:r>
              <a:rPr lang="en-US" dirty="0" err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Pripocitaj</a:t>
            </a:r>
            <a:endParaRPr lang="sk-SK" dirty="0">
              <a:solidFill>
                <a:schemeClr val="bg2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5331" name="Group 35"/>
          <p:cNvGraphicFramePr>
            <a:graphicFrameLocks noGrp="1"/>
          </p:cNvGraphicFramePr>
          <p:nvPr/>
        </p:nvGraphicFramePr>
        <p:xfrm>
          <a:off x="5004048" y="4005064"/>
          <a:ext cx="3863280" cy="2599920"/>
        </p:xfrm>
        <a:graphic>
          <a:graphicData uri="http://schemas.openxmlformats.org/drawingml/2006/table">
            <a:tbl>
              <a:tblPr/>
              <a:tblGrid>
                <a:gridCol w="1343000"/>
                <a:gridCol w="252028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ESP     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návratová adresa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ESP  + 4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Cislo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ESP  + 8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Dlzka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ESP + 12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offset Pole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ESP + 16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328" name="Text Box 32"/>
          <p:cNvSpPr txBox="1">
            <a:spLocks noChangeArrowheads="1"/>
          </p:cNvSpPr>
          <p:nvPr/>
        </p:nvSpPr>
        <p:spPr bwMode="auto">
          <a:xfrm>
            <a:off x="4510336" y="3429000"/>
            <a:ext cx="463366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Zásobník po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call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Pripocitaj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endParaRPr lang="sk-SK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908720"/>
            <a:ext cx="8915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Pripocitaj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PROC</a:t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ebp,esp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ebx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,[ebp+12];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offset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ecx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,[ebp+8];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Dlzka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al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,[ebp+4];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Cislo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Cyklus: 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[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ebx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],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al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inc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ebx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loop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Cyklus</a:t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ret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12 ; zo zásobníka vyberie návratovú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      ; adresu a parametre (12 bajtov)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Pripocitaj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ENDP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304800" y="3048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Procedúra:</a:t>
            </a:r>
          </a:p>
        </p:txBody>
      </p:sp>
      <p:graphicFrame>
        <p:nvGraphicFramePr>
          <p:cNvPr id="6" name="Group 35"/>
          <p:cNvGraphicFramePr>
            <a:graphicFrameLocks noGrp="1"/>
          </p:cNvGraphicFramePr>
          <p:nvPr/>
        </p:nvGraphicFramePr>
        <p:xfrm>
          <a:off x="5004048" y="764704"/>
          <a:ext cx="3863280" cy="2599920"/>
        </p:xfrm>
        <a:graphic>
          <a:graphicData uri="http://schemas.openxmlformats.org/drawingml/2006/table">
            <a:tbl>
              <a:tblPr/>
              <a:tblGrid>
                <a:gridCol w="1343000"/>
                <a:gridCol w="252028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ESP     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návratová adresa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ESP  + 4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Cislo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ESP  + 8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Dlzka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ESP + 12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offset Pole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ESP + 16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4510336" y="188640"/>
            <a:ext cx="463366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Zásobník po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call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Pripocitaj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endParaRPr lang="sk-SK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685800"/>
          </a:xfrm>
        </p:spPr>
        <p:txBody>
          <a:bodyPr/>
          <a:lstStyle/>
          <a:p>
            <a:r>
              <a:rPr lang="sk-SK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Formálne </a:t>
            </a:r>
            <a:r>
              <a:rPr lang="sk-SK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parametre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a </a:t>
            </a:r>
            <a:r>
              <a:rPr lang="sk-SK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špecifikácia jazyka</a:t>
            </a:r>
            <a:endParaRPr lang="sk-SK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143000" y="914400"/>
            <a:ext cx="80010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Pri deklarácii procedúry v direktíve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PROC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môžeme parametrom procedúry priradiť symbolické mená. Potom k parametrom môžeme pristupovať pomocou týchto mien, a nie cez nepriamu adresu s registrom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EBP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Výhody:</a:t>
            </a:r>
          </a:p>
          <a:p>
            <a:pPr marL="360000" indent="-360000">
              <a:buClr>
                <a:schemeClr val="tx2"/>
              </a:buClr>
              <a:buSzPct val="80000"/>
              <a:buFont typeface="Wingdings" pitchFamily="2" charset="2"/>
              <a:buChar char="q"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čitateľnejší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kód procedúry</a:t>
            </a:r>
          </a:p>
          <a:p>
            <a:pPr marL="360000" indent="-360000">
              <a:buClr>
                <a:schemeClr val="tx2"/>
              </a:buClr>
              <a:buSzPct val="80000"/>
              <a:buFont typeface="Wingdings" pitchFamily="2" charset="2"/>
              <a:buChar char="q"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nemusíme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si pamätať vzdialenosť parametrov od vrcholu zásobníka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143000" y="4293096"/>
            <a:ext cx="8001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Každému formálnemu parametru môžeme predpísať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typ. Ak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neuvedieme typ parametra, predpokladá sa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dword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77" name="Group 65"/>
          <p:cNvGraphicFramePr>
            <a:graphicFrameLocks noGrp="1"/>
          </p:cNvGraphicFramePr>
          <p:nvPr/>
        </p:nvGraphicFramePr>
        <p:xfrm>
          <a:off x="395536" y="1196752"/>
          <a:ext cx="8458200" cy="5413248"/>
        </p:xfrm>
        <a:graphic>
          <a:graphicData uri="http://schemas.openxmlformats.org/drawingml/2006/table">
            <a:tbl>
              <a:tblPr/>
              <a:tblGrid>
                <a:gridCol w="2667000"/>
                <a:gridCol w="2971800"/>
                <a:gridCol w="2819400"/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Jazyk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Parametre sa ukladajú do zásobníka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Parametre vyberie zo zásobníka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Pascal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Basic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Fortran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zľava doprava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procedúra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(v príkaze </a:t>
                      </a: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ret</a:t>
                      </a: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n</a:t>
                      </a: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Prolog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sprava doľava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volajúci program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(</a:t>
                      </a: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add</a:t>
                      </a: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sp,n</a:t>
                      </a: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stdcall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(v 32-bitových aplikáciách, pri volaní služieb Windows)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sprava doľava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procedúra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99592" y="188640"/>
            <a:ext cx="73914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Špecifikácia programovacieho jazyka</a:t>
            </a:r>
            <a:br>
              <a:rPr kumimoji="0" lang="sk-SK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sk-SK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pri volaní procedúry</a:t>
            </a:r>
            <a:endParaRPr kumimoji="0" lang="sk-SK" sz="28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8600" y="260648"/>
            <a:ext cx="8915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Pripocitaj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PROC </a:t>
            </a:r>
            <a:r>
              <a:rPr lang="sk-SK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pascal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paOffset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paDlzka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paCislo:byte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ebx,paOffset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ecx,paDlzka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al,paCislo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Cyklus: 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[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ebx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],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al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inc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ebx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loop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Cyklus</a:t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ret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Pripocitaj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ENDP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707904" y="3284984"/>
            <a:ext cx="5040560" cy="29084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Prekladač automaticky doplní „rámec zásobníka“: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buClr>
                <a:schemeClr val="tx1"/>
              </a:buClr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ebp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tx1"/>
              </a:buClr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ebp,esp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a na konci procedúry:</a:t>
            </a:r>
          </a:p>
          <a:p>
            <a:pPr>
              <a:buClr>
                <a:schemeClr val="tx1"/>
              </a:buClr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leave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tx1"/>
              </a:buClr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ret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0Ch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8600" y="117693"/>
            <a:ext cx="89154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Pripocitaj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PROC </a:t>
            </a:r>
            <a:r>
              <a:rPr lang="sk-SK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paCislo:byte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paDlzka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paOffset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ebx,paOffset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ecx,paDlzka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al,paCislo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Cyklus: 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[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ebx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],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al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inc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ebx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loop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Cyklus</a:t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ret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Pripocitaj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ENDP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main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PROC</a:t>
            </a:r>
            <a:b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offset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Pole</a:t>
            </a:r>
            <a:b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Dlzka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Cislo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call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Pripocitaj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esp,0Ch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exit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main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ENDP 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707904" y="3284984"/>
            <a:ext cx="5040560" cy="29084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Prekladač automaticky doplní „rámec zásobníka“: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buClr>
                <a:schemeClr val="tx1"/>
              </a:buClr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ebp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tx1"/>
              </a:buClr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ebp,esp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a na konci procedúry:</a:t>
            </a:r>
          </a:p>
          <a:p>
            <a:pPr>
              <a:buClr>
                <a:schemeClr val="tx1"/>
              </a:buClr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leave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tx1"/>
              </a:buClr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ret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9512" y="764704"/>
            <a:ext cx="896448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Pripocitaj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PROC </a:t>
            </a:r>
            <a:r>
              <a:rPr lang="sk-SK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pascal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USES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eax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ebx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ecx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paOffset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paDlzka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paCislo:byte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ebx,paOffset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ecx,paDlzka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al,paCislo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Cyklus: 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[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ebx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],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al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inc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ebx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loop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Cyklus</a:t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ret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Pripocitaj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ENDP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51920" y="1916832"/>
            <a:ext cx="5040560" cy="47551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Prekladač automaticky doplní: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buClr>
                <a:schemeClr val="tx1"/>
              </a:buClr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ebp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tx1"/>
              </a:buClr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ebp,esp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tx1"/>
              </a:buClr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eax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tx1"/>
              </a:buClr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ebx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tx1"/>
              </a:buClr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ecx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a na konci procedúry:</a:t>
            </a:r>
          </a:p>
          <a:p>
            <a:pPr>
              <a:buClr>
                <a:schemeClr val="tx1"/>
              </a:buClr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pop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ecx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tx1"/>
              </a:buClr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pop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ebx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tx1"/>
              </a:buClr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pop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eax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tx1"/>
              </a:buClr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leave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tx1"/>
              </a:buClr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ret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0Ch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43000" y="152400"/>
            <a:ext cx="6597352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sz="2800" kern="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+mj-lt"/>
                <a:ea typeface="+mj-ea"/>
                <a:cs typeface="+mj-cs"/>
              </a:rPr>
              <a:t>Uchovanie registrov v procedúre</a:t>
            </a:r>
            <a:endParaRPr kumimoji="0" lang="sk-SK" sz="28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7772400" cy="685800"/>
          </a:xfrm>
        </p:spPr>
        <p:txBody>
          <a:bodyPr/>
          <a:lstStyle/>
          <a:p>
            <a:r>
              <a:rPr lang="sk-SK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Lokálne premenné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115616" y="836712"/>
            <a:ext cx="7543800" cy="256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Lokálne premenné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existujú len počas vykonávania procedúry; zanikajú pred návratom z procedúry. </a:t>
            </a:r>
          </a:p>
          <a:p>
            <a:pPr>
              <a:spcBef>
                <a:spcPts val="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Sú uložené v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zásobníku nad návratovou adresou a odloženým registrom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EBP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None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Syntax: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None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LOCAL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premenná1 [, premenná2]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…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[=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symbol] 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1066800" y="5410200"/>
            <a:ext cx="7391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0000" indent="-360000">
              <a:spcBef>
                <a:spcPct val="5000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Ø"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Upravte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procedúru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Pripocitaj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tak, že v lokálnej premennej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Sucet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spočítate všetky prvky poľa.</a:t>
            </a:r>
          </a:p>
        </p:txBody>
      </p:sp>
      <p:sp>
        <p:nvSpPr>
          <p:cNvPr id="60423" name="AutoShape 7"/>
          <p:cNvSpPr>
            <a:spLocks noChangeArrowheads="1"/>
          </p:cNvSpPr>
          <p:nvPr/>
        </p:nvSpPr>
        <p:spPr bwMode="auto">
          <a:xfrm>
            <a:off x="3779912" y="4005064"/>
            <a:ext cx="4680520" cy="1015663"/>
          </a:xfrm>
          <a:prstGeom prst="wedgeRectCallout">
            <a:avLst>
              <a:gd name="adj1" fmla="val 16009"/>
              <a:gd name="adj2" fmla="val -99157"/>
            </a:avLst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>
                <a:solidFill>
                  <a:schemeClr val="bg2"/>
                </a:solidFill>
                <a:effectLst/>
                <a:latin typeface="Arial" charset="0"/>
                <a:cs typeface="Arial" charset="0"/>
              </a:rPr>
              <a:t>symbolická konštanta, ktorej prekladač priradí počet bajtov, ktoré spolu </a:t>
            </a:r>
            <a:r>
              <a:rPr lang="sk-SK" sz="2000" dirty="0" smtClean="0">
                <a:solidFill>
                  <a:schemeClr val="bg2"/>
                </a:solidFill>
                <a:effectLst/>
                <a:latin typeface="Arial" charset="0"/>
                <a:cs typeface="Arial" charset="0"/>
              </a:rPr>
              <a:t>lok</a:t>
            </a:r>
            <a:r>
              <a:rPr lang="sk-SK" sz="2000" dirty="0" smtClean="0">
                <a:solidFill>
                  <a:schemeClr val="bg2"/>
                </a:solidFill>
                <a:effectLst/>
                <a:latin typeface="Arial" charset="0"/>
              </a:rPr>
              <a:t>á</a:t>
            </a:r>
            <a:r>
              <a:rPr lang="sk-SK" sz="2000" dirty="0" smtClean="0">
                <a:solidFill>
                  <a:schemeClr val="bg2"/>
                </a:solidFill>
                <a:effectLst/>
                <a:latin typeface="Arial" charset="0"/>
                <a:cs typeface="Arial" charset="0"/>
              </a:rPr>
              <a:t>lne premenn</a:t>
            </a:r>
            <a:r>
              <a:rPr lang="sk-SK" sz="2000" dirty="0" smtClean="0">
                <a:solidFill>
                  <a:schemeClr val="bg2"/>
                </a:solidFill>
                <a:effectLst/>
                <a:latin typeface="Arial" charset="0"/>
              </a:rPr>
              <a:t>é</a:t>
            </a:r>
            <a:r>
              <a:rPr lang="sk-SK" sz="2000" dirty="0" smtClean="0">
                <a:solidFill>
                  <a:schemeClr val="bg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lang="sk-SK" sz="2000" dirty="0">
                <a:solidFill>
                  <a:schemeClr val="bg2"/>
                </a:solidFill>
                <a:effectLst/>
                <a:latin typeface="Arial" charset="0"/>
                <a:cs typeface="Arial" charset="0"/>
              </a:rPr>
              <a:t>zaberajú v zásobníku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9512" y="188640"/>
            <a:ext cx="8964488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Pripocitaj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PROC </a:t>
            </a:r>
            <a:r>
              <a:rPr lang="sk-SK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pascal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USES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eax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ebx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ecx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paOffset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paDlzka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paCislo:byte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LOCAL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Sucet:byte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ebx,paOffset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ecx,paDlzka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al,paCislo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Sucet,0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Cyklus: 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[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ebx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],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al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ah,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ebx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Sucet,ah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inc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ebx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loop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Cyklus</a:t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ret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Pripocitaj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ENDP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51920" y="1556792"/>
            <a:ext cx="5040560" cy="5124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Prekladač automaticky doplní: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buClr>
                <a:schemeClr val="tx1"/>
              </a:buClr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ebp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tx1"/>
              </a:buClr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ebp,esp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tx1"/>
              </a:buClr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esp,0FFFFFFFCh; -4</a:t>
            </a:r>
          </a:p>
          <a:p>
            <a:pPr>
              <a:buClr>
                <a:schemeClr val="tx1"/>
              </a:buClr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eax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tx1"/>
              </a:buClr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ebx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tx1"/>
              </a:buClr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ecx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a na konci procedúry:</a:t>
            </a:r>
          </a:p>
          <a:p>
            <a:pPr>
              <a:buClr>
                <a:schemeClr val="tx1"/>
              </a:buClr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pop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ecx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tx1"/>
              </a:buClr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pop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ebx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tx1"/>
              </a:buClr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pop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eax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tx1"/>
              </a:buClr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leave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tx1"/>
              </a:buClr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ret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0Ch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84" name="Group 44"/>
          <p:cNvGraphicFramePr>
            <a:graphicFrameLocks noGrp="1"/>
          </p:cNvGraphicFramePr>
          <p:nvPr/>
        </p:nvGraphicFramePr>
        <p:xfrm>
          <a:off x="1043608" y="1340768"/>
          <a:ext cx="5832648" cy="4399760"/>
        </p:xfrm>
        <a:graphic>
          <a:graphicData uri="http://schemas.openxmlformats.org/drawingml/2006/table">
            <a:tbl>
              <a:tblPr/>
              <a:tblGrid>
                <a:gridCol w="1822079"/>
                <a:gridCol w="4010569"/>
              </a:tblGrid>
              <a:tr h="939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miesto, ktoré sa môže používať v procedúre</a:t>
                      </a:r>
                    </a:p>
                  </a:txBody>
                  <a:tcPr marT="82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ESP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Sucet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BP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EBP z hl. programu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EBP +  4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návratová adresa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EBP +  8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Cislo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EBP + 12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Dlzka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EBP + 16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offset</a:t>
                      </a: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Pole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EBP + 20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480" name="Text Box 40"/>
          <p:cNvSpPr txBox="1">
            <a:spLocks noChangeArrowheads="1"/>
          </p:cNvSpPr>
          <p:nvPr/>
        </p:nvSpPr>
        <p:spPr bwMode="auto">
          <a:xfrm>
            <a:off x="2771800" y="620688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Zásobník po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esp,-4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endParaRPr lang="sk-SK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kupina 9"/>
          <p:cNvGrpSpPr/>
          <p:nvPr/>
        </p:nvGrpSpPr>
        <p:grpSpPr>
          <a:xfrm>
            <a:off x="1066800" y="3067050"/>
            <a:ext cx="8077200" cy="1733729"/>
            <a:chOff x="1066800" y="3067050"/>
            <a:chExt cx="8077200" cy="1733729"/>
          </a:xfrm>
        </p:grpSpPr>
        <p:sp>
          <p:nvSpPr>
            <p:cNvPr id="44036" name="Text Box 4"/>
            <p:cNvSpPr txBox="1">
              <a:spLocks noChangeArrowheads="1"/>
            </p:cNvSpPr>
            <p:nvPr/>
          </p:nvSpPr>
          <p:spPr bwMode="auto">
            <a:xfrm>
              <a:off x="1143000" y="3067050"/>
              <a:ext cx="1371600" cy="466725"/>
            </a:xfrm>
            <a:prstGeom prst="rect">
              <a:avLst/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pusha</a:t>
              </a:r>
              <a:endPara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037" name="Text Box 5"/>
            <p:cNvSpPr txBox="1">
              <a:spLocks noChangeArrowheads="1"/>
            </p:cNvSpPr>
            <p:nvPr/>
          </p:nvSpPr>
          <p:spPr bwMode="auto">
            <a:xfrm>
              <a:off x="1066800" y="3600450"/>
              <a:ext cx="8077200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60000" indent="-360000">
                <a:spcBef>
                  <a:spcPct val="5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q"/>
              </a:pP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uloží 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do zásobníka obsahy všetkých </a:t>
              </a: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univerzálnych 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univerzálnych registrov v poradí </a:t>
              </a: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EAX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, </a:t>
              </a: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ECX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, </a:t>
              </a: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EDX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, </a:t>
              </a: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EBX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, </a:t>
              </a: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ESP 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(pôvodný obsah), </a:t>
              </a: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EBP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, </a:t>
              </a: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ESI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, </a:t>
              </a: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EDI</a:t>
              </a:r>
              <a:endPara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44040" name="Group 8"/>
          <p:cNvGrpSpPr>
            <a:grpSpLocks/>
          </p:cNvGrpSpPr>
          <p:nvPr/>
        </p:nvGrpSpPr>
        <p:grpSpPr bwMode="auto">
          <a:xfrm>
            <a:off x="1066800" y="5124450"/>
            <a:ext cx="8077200" cy="1733550"/>
            <a:chOff x="672" y="1440"/>
            <a:chExt cx="5088" cy="1092"/>
          </a:xfrm>
        </p:grpSpPr>
        <p:sp>
          <p:nvSpPr>
            <p:cNvPr id="44038" name="Text Box 6"/>
            <p:cNvSpPr txBox="1">
              <a:spLocks noChangeArrowheads="1"/>
            </p:cNvSpPr>
            <p:nvPr/>
          </p:nvSpPr>
          <p:spPr bwMode="auto">
            <a:xfrm>
              <a:off x="720" y="1440"/>
              <a:ext cx="864" cy="294"/>
            </a:xfrm>
            <a:prstGeom prst="rect">
              <a:avLst/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popa</a:t>
              </a:r>
            </a:p>
          </p:txBody>
        </p:sp>
        <p:sp>
          <p:nvSpPr>
            <p:cNvPr id="44039" name="Text Box 7"/>
            <p:cNvSpPr txBox="1">
              <a:spLocks noChangeArrowheads="1"/>
            </p:cNvSpPr>
            <p:nvPr/>
          </p:nvSpPr>
          <p:spPr bwMode="auto">
            <a:xfrm>
              <a:off x="672" y="1776"/>
              <a:ext cx="5088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60000" indent="-360000">
                <a:spcBef>
                  <a:spcPct val="5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q"/>
              </a:pP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vyberie 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zo zásobníka obsahy všetkých </a:t>
              </a: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univerzálnych 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registrov v poradí </a:t>
              </a: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EDI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, </a:t>
              </a: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ESI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, </a:t>
              </a: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EBP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, ďalšie slovo sa ignoruje, </a:t>
              </a: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EBX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, </a:t>
              </a: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EDX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, </a:t>
              </a: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ECX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, </a:t>
              </a: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EAX</a:t>
              </a:r>
              <a:endPara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1043608" y="404664"/>
            <a:ext cx="7848600" cy="2179638"/>
            <a:chOff x="672" y="2304"/>
            <a:chExt cx="4944" cy="1373"/>
          </a:xfrm>
        </p:grpSpPr>
        <p:sp>
          <p:nvSpPr>
            <p:cNvPr id="8" name="Text Box 35"/>
            <p:cNvSpPr txBox="1">
              <a:spLocks noChangeArrowheads="1"/>
            </p:cNvSpPr>
            <p:nvPr/>
          </p:nvSpPr>
          <p:spPr bwMode="auto">
            <a:xfrm>
              <a:off x="793" y="2304"/>
              <a:ext cx="2495" cy="294"/>
            </a:xfrm>
            <a:prstGeom prst="rect">
              <a:avLst/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pop </a:t>
              </a: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register/pamäť</a:t>
              </a:r>
              <a:endPara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endParaRPr>
            </a:p>
          </p:txBody>
        </p:sp>
        <p:sp>
          <p:nvSpPr>
            <p:cNvPr id="9" name="Text Box 36"/>
            <p:cNvSpPr txBox="1">
              <a:spLocks noChangeArrowheads="1"/>
            </p:cNvSpPr>
            <p:nvPr/>
          </p:nvSpPr>
          <p:spPr bwMode="auto">
            <a:xfrm>
              <a:off x="672" y="2688"/>
              <a:ext cx="4944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q"/>
              </a:pP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V</a:t>
              </a: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yberie </a:t>
              </a: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operand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zo </a:t>
              </a: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zásobníka.</a:t>
              </a:r>
            </a:p>
            <a:p>
              <a:pPr>
                <a:spcBef>
                  <a:spcPct val="5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q"/>
              </a:pP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sk-SK" dirty="0" err="1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Operand</a:t>
              </a: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musí mať typ </a:t>
              </a:r>
              <a:r>
                <a:rPr lang="sk-SK" dirty="0" err="1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word</a:t>
              </a: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alebo </a:t>
              </a:r>
              <a:r>
                <a:rPr lang="sk-SK" dirty="0" err="1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dword</a:t>
              </a: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.</a:t>
              </a:r>
              <a:endPara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  <a:p>
              <a:pPr>
                <a:spcBef>
                  <a:spcPct val="50000"/>
                </a:spcBef>
                <a:buClr>
                  <a:schemeClr val="tx2"/>
                </a:buClr>
                <a:buSzPct val="80000"/>
                <a:buFont typeface="Wingdings" pitchFamily="2" charset="2"/>
                <a:buNone/>
              </a:pP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	 </a:t>
              </a: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operand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= [ESP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], </a:t>
              </a: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ESP = ESP 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+ 2(4</a:t>
              </a: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)</a:t>
              </a:r>
              <a:endPara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143000" y="304800"/>
            <a:ext cx="13716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pushf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066800" y="838200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uloží do zásobníka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dolnú polovicu registra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príznakov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EFLAGS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1143000" y="1815480"/>
            <a:ext cx="13716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pushfd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1066800" y="2348880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0000" indent="-360000"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uloží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do zásobníka 32-bitový register príznakov EFLAGS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143000" y="3263280"/>
            <a:ext cx="13716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popf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1066800" y="3796680"/>
            <a:ext cx="8077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vyberie zo zásobníka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dolnú polovicu registra príznakov EFLAGS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</a:pP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1143000" y="4725144"/>
            <a:ext cx="13716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popfd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1066800" y="5258544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</a:pPr>
            <a:r>
              <a:rPr lang="sk-SK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vyberie zo zásobníka register príznakov EFLAGS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1187624" y="5877272"/>
            <a:ext cx="79563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None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Inštrukcie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popf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popfd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menia príznaky, ostatné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inštrukcie príznaky nemenia.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685800"/>
          </a:xfrm>
        </p:spPr>
        <p:txBody>
          <a:bodyPr/>
          <a:lstStyle/>
          <a:p>
            <a:pPr algn="ctr"/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Procedúry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115616" y="908720"/>
            <a:ext cx="8172400" cy="227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Deklarácia:</a:t>
            </a:r>
          </a:p>
          <a:p>
            <a:pPr>
              <a:spcBef>
                <a:spcPct val="3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meno procedúry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PROC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onsolas" pitchFamily="49" charset="0"/>
              </a:rPr>
              <a:t>[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onsolas" pitchFamily="49" charset="0"/>
              </a:rPr>
              <a:t>jazyk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onsolas" pitchFamily="49" charset="0"/>
              </a:rPr>
              <a:t>] [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USES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onsolas" pitchFamily="49" charset="0"/>
              </a:rPr>
              <a:t>registre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onsolas" pitchFamily="49" charset="0"/>
              </a:rPr>
              <a:t>] [,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onsolas" pitchFamily="49" charset="0"/>
              </a:rPr>
              <a:t>parametre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onsolas" pitchFamily="49" charset="0"/>
              </a:rPr>
              <a:t>]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2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telo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proced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úry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spcBef>
                <a:spcPct val="20000"/>
              </a:spcBef>
            </a:pPr>
            <a:r>
              <a:rPr lang="sk-SK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ret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; návrat</a:t>
            </a:r>
          </a:p>
          <a:p>
            <a:pPr>
              <a:spcBef>
                <a:spcPct val="2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meno procedúry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ENDP</a:t>
            </a:r>
          </a:p>
        </p:txBody>
      </p:sp>
      <p:sp>
        <p:nvSpPr>
          <p:cNvPr id="47108" name="AutoShape 4"/>
          <p:cNvSpPr>
            <a:spLocks noChangeArrowheads="1"/>
          </p:cNvSpPr>
          <p:nvPr/>
        </p:nvSpPr>
        <p:spPr bwMode="auto">
          <a:xfrm>
            <a:off x="1524000" y="3429000"/>
            <a:ext cx="5105400" cy="533400"/>
          </a:xfrm>
          <a:prstGeom prst="wedgeRectCallout">
            <a:avLst>
              <a:gd name="adj1" fmla="val -36472"/>
              <a:gd name="adj2" fmla="val -112500"/>
            </a:avLst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sk-SK">
                <a:solidFill>
                  <a:schemeClr val="bg2"/>
                </a:solidFill>
                <a:effectLst/>
                <a:latin typeface="Arial" charset="0"/>
              </a:rPr>
              <a:t>adresa prvej inštrukcie v procedúre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4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7772400" cy="609600"/>
          </a:xfrm>
        </p:spPr>
        <p:txBody>
          <a:bodyPr/>
          <a:lstStyle/>
          <a:p>
            <a:r>
              <a:rPr lang="sk-SK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Volanie </a:t>
            </a:r>
            <a:r>
              <a:rPr lang="sk-SK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procedúry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2843808" y="908720"/>
            <a:ext cx="3801616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call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meno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procedúry</a:t>
            </a:r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1115616" y="1484784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Nepriame:</a:t>
            </a:r>
          </a:p>
        </p:txBody>
      </p:sp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2843808" y="1484784"/>
            <a:ext cx="38100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call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register/pamäť</a:t>
            </a: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1115616" y="914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Priame:</a:t>
            </a:r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1066800" y="2204864"/>
            <a:ext cx="8077200" cy="245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None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Uloží do zásobníka návratovú adresu a vykoná skok na prvú inštrukciu procedúry.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None/>
            </a:pPr>
            <a:r>
              <a:rPr lang="sk-SK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Návratovou adresou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je aktuálna hodnota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čítača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inštrukcií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EIP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, t.j.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offset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inštrukcie, ktorá nasleduje za inštrukciou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call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None/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call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sa prekladá rovnako ako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jmp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lang="sk-SK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grpSp>
        <p:nvGrpSpPr>
          <p:cNvPr id="13" name="Skupina 12"/>
          <p:cNvGrpSpPr/>
          <p:nvPr/>
        </p:nvGrpSpPr>
        <p:grpSpPr>
          <a:xfrm>
            <a:off x="1066800" y="4797152"/>
            <a:ext cx="8077200" cy="1541785"/>
            <a:chOff x="1066800" y="260648"/>
            <a:chExt cx="8077200" cy="1541785"/>
          </a:xfrm>
        </p:grpSpPr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1143000" y="807368"/>
              <a:ext cx="1676400" cy="466725"/>
            </a:xfrm>
            <a:prstGeom prst="rect">
              <a:avLst/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ret</a:t>
              </a:r>
            </a:p>
          </p:txBody>
        </p:sp>
        <p:sp>
          <p:nvSpPr>
            <p:cNvPr id="15" name="Text Box 4"/>
            <p:cNvSpPr txBox="1">
              <a:spLocks noChangeArrowheads="1"/>
            </p:cNvSpPr>
            <p:nvPr/>
          </p:nvSpPr>
          <p:spPr bwMode="auto">
            <a:xfrm>
              <a:off x="1066800" y="1340768"/>
              <a:ext cx="80772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SzPct val="80000"/>
              </a:pP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Vyberie zo zásobníka návratovú adresu a uloží ju do </a:t>
              </a: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EIP.</a:t>
              </a:r>
              <a:endParaRPr lang="sk-SK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6" name="Rectangle 14"/>
            <p:cNvSpPr txBox="1">
              <a:spLocks noChangeArrowheads="1"/>
            </p:cNvSpPr>
            <p:nvPr/>
          </p:nvSpPr>
          <p:spPr>
            <a:xfrm>
              <a:off x="1066800" y="260648"/>
              <a:ext cx="7772400" cy="6096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>
                      <a:lumMod val="40000"/>
                      <a:lumOff val="60000"/>
                    </a:schemeClr>
                  </a:solidFill>
                  <a:uLnTx/>
                  <a:uFillTx/>
                  <a:latin typeface="+mj-lt"/>
                  <a:ea typeface="+mj-ea"/>
                  <a:cs typeface="+mj-cs"/>
                </a:rPr>
                <a:t>Návrat z procedúry</a:t>
              </a:r>
              <a:endParaRPr kumimoji="0" lang="sk-SK" sz="28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kupina 7"/>
          <p:cNvGrpSpPr/>
          <p:nvPr/>
        </p:nvGrpSpPr>
        <p:grpSpPr>
          <a:xfrm>
            <a:off x="1187624" y="1628800"/>
            <a:ext cx="5289376" cy="3552800"/>
            <a:chOff x="1187624" y="1628800"/>
            <a:chExt cx="5289376" cy="3552800"/>
          </a:xfrm>
        </p:grpSpPr>
        <p:sp>
          <p:nvSpPr>
            <p:cNvPr id="50183" name="Rectangle 7"/>
            <p:cNvSpPr>
              <a:spLocks noChangeArrowheads="1"/>
            </p:cNvSpPr>
            <p:nvPr/>
          </p:nvSpPr>
          <p:spPr bwMode="auto">
            <a:xfrm>
              <a:off x="1187624" y="1628800"/>
              <a:ext cx="1368152" cy="360040"/>
            </a:xfrm>
            <a:prstGeom prst="rect">
              <a:avLst/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0182" name="Rectangle 6"/>
            <p:cNvSpPr>
              <a:spLocks noChangeArrowheads="1"/>
            </p:cNvSpPr>
            <p:nvPr/>
          </p:nvSpPr>
          <p:spPr bwMode="auto">
            <a:xfrm>
              <a:off x="1187624" y="3645024"/>
              <a:ext cx="1440160" cy="360040"/>
            </a:xfrm>
            <a:prstGeom prst="rect">
              <a:avLst/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0180" name="AutoShape 4"/>
            <p:cNvSpPr>
              <a:spLocks noChangeArrowheads="1"/>
            </p:cNvSpPr>
            <p:nvPr/>
          </p:nvSpPr>
          <p:spPr bwMode="auto">
            <a:xfrm>
              <a:off x="3131840" y="3140968"/>
              <a:ext cx="2232248" cy="609600"/>
            </a:xfrm>
            <a:prstGeom prst="wedgeEllipseCallout">
              <a:avLst>
                <a:gd name="adj1" fmla="val 13638"/>
                <a:gd name="adj2" fmla="val 214065"/>
              </a:avLst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sk-SK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0181" name="Text Box 5"/>
            <p:cNvSpPr txBox="1">
              <a:spLocks noChangeArrowheads="1"/>
            </p:cNvSpPr>
            <p:nvPr/>
          </p:nvSpPr>
          <p:spPr bwMode="auto">
            <a:xfrm>
              <a:off x="3581400" y="4724400"/>
              <a:ext cx="2895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vzdialenosť: </a:t>
              </a: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-7</a:t>
              </a:r>
              <a:endPara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115616" y="304800"/>
            <a:ext cx="779978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Strojový kód:</a:t>
            </a:r>
          </a:p>
          <a:p>
            <a:pPr>
              <a:spcBef>
                <a:spcPct val="5000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		 		.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               		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Nic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PROC</a:t>
            </a:r>
            <a:b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004033F0 90             	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nop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004033F1 C3             	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ret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               		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Nic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ENDP</a:t>
            </a:r>
          </a:p>
          <a:p>
            <a:pPr>
              <a:spcBef>
                <a:spcPct val="5000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		  		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main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PROC 	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004033F2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E8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F9 FF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FF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FF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	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call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Nic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004033F7 33 C0		  	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xor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eax,eax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61" name="Group 61"/>
          <p:cNvGraphicFramePr>
            <a:graphicFrameLocks noGrp="1"/>
          </p:cNvGraphicFramePr>
          <p:nvPr/>
        </p:nvGraphicFramePr>
        <p:xfrm>
          <a:off x="4644008" y="548680"/>
          <a:ext cx="4038600" cy="3033240"/>
        </p:xfrm>
        <a:graphic>
          <a:graphicData uri="http://schemas.openxmlformats.org/drawingml/2006/table">
            <a:tbl>
              <a:tblPr/>
              <a:tblGrid>
                <a:gridCol w="2171700"/>
                <a:gridCol w="18669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0018FF88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?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itchFamily="49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?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?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?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/>
                        </a:rPr>
                        <a:t> 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0018FF8C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?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54" name="Text Box 54"/>
          <p:cNvSpPr txBox="1">
            <a:spLocks noChangeArrowheads="1"/>
          </p:cNvSpPr>
          <p:nvPr/>
        </p:nvSpPr>
        <p:spPr bwMode="auto">
          <a:xfrm>
            <a:off x="6948264" y="18864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Zásobník</a:t>
            </a:r>
          </a:p>
        </p:txBody>
      </p:sp>
      <p:sp>
        <p:nvSpPr>
          <p:cNvPr id="51255" name="Text Box 55"/>
          <p:cNvSpPr txBox="1">
            <a:spLocks noChangeArrowheads="1"/>
          </p:cNvSpPr>
          <p:nvPr/>
        </p:nvSpPr>
        <p:spPr bwMode="auto">
          <a:xfrm>
            <a:off x="228600" y="2286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Na začiatku hlavného programu:</a:t>
            </a:r>
          </a:p>
        </p:txBody>
      </p:sp>
      <p:grpSp>
        <p:nvGrpSpPr>
          <p:cNvPr id="51267" name="Group 67"/>
          <p:cNvGrpSpPr>
            <a:grpSpLocks/>
          </p:cNvGrpSpPr>
          <p:nvPr/>
        </p:nvGrpSpPr>
        <p:grpSpPr bwMode="auto">
          <a:xfrm>
            <a:off x="467544" y="1916832"/>
            <a:ext cx="4600575" cy="1254125"/>
            <a:chOff x="144" y="768"/>
            <a:chExt cx="2898" cy="790"/>
          </a:xfrm>
        </p:grpSpPr>
        <p:grpSp>
          <p:nvGrpSpPr>
            <p:cNvPr id="51262" name="Group 62"/>
            <p:cNvGrpSpPr>
              <a:grpSpLocks/>
            </p:cNvGrpSpPr>
            <p:nvPr/>
          </p:nvGrpSpPr>
          <p:grpSpPr bwMode="auto">
            <a:xfrm>
              <a:off x="144" y="768"/>
              <a:ext cx="2898" cy="262"/>
              <a:chOff x="144" y="768"/>
              <a:chExt cx="2898" cy="262"/>
            </a:xfrm>
          </p:grpSpPr>
          <p:sp>
            <p:nvSpPr>
              <p:cNvPr id="51252" name="Text Box 52"/>
              <p:cNvSpPr txBox="1">
                <a:spLocks noChangeArrowheads="1"/>
              </p:cNvSpPr>
              <p:nvPr/>
            </p:nvSpPr>
            <p:spPr bwMode="auto">
              <a:xfrm>
                <a:off x="720" y="768"/>
                <a:ext cx="2322" cy="252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tIns="0"/>
              <a:lstStyle/>
              <a:p>
                <a:pPr algn="ctr">
                  <a:spcBef>
                    <a:spcPct val="50000"/>
                  </a:spcBef>
                </a:pPr>
                <a:r>
                  <a:rPr lang="sk-SK" dirty="0" smtClean="0">
                    <a:solidFill>
                      <a:schemeClr val="bg2"/>
                    </a:solidFill>
                    <a:effectLst/>
                    <a:latin typeface="Arial" charset="0"/>
                  </a:rPr>
                  <a:t>004033F2</a:t>
                </a:r>
                <a:endParaRPr lang="sk-SK" dirty="0">
                  <a:solidFill>
                    <a:schemeClr val="bg2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1251" name="Text Box 51"/>
              <p:cNvSpPr txBox="1">
                <a:spLocks noChangeArrowheads="1"/>
              </p:cNvSpPr>
              <p:nvPr/>
            </p:nvSpPr>
            <p:spPr bwMode="auto">
              <a:xfrm>
                <a:off x="144" y="768"/>
                <a:ext cx="573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t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sk-SK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EIP</a:t>
                </a:r>
                <a:endPara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51263" name="Group 63"/>
            <p:cNvGrpSpPr>
              <a:grpSpLocks/>
            </p:cNvGrpSpPr>
            <p:nvPr/>
          </p:nvGrpSpPr>
          <p:grpSpPr bwMode="auto">
            <a:xfrm>
              <a:off x="144" y="1296"/>
              <a:ext cx="2898" cy="262"/>
              <a:chOff x="144" y="768"/>
              <a:chExt cx="2898" cy="262"/>
            </a:xfrm>
          </p:grpSpPr>
          <p:sp>
            <p:nvSpPr>
              <p:cNvPr id="51264" name="Text Box 64"/>
              <p:cNvSpPr txBox="1">
                <a:spLocks noChangeArrowheads="1"/>
              </p:cNvSpPr>
              <p:nvPr/>
            </p:nvSpPr>
            <p:spPr bwMode="auto">
              <a:xfrm>
                <a:off x="720" y="768"/>
                <a:ext cx="2322" cy="252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tIns="0"/>
              <a:lstStyle/>
              <a:p>
                <a:pPr algn="ctr">
                  <a:spcBef>
                    <a:spcPct val="50000"/>
                  </a:spcBef>
                </a:pPr>
                <a:r>
                  <a:rPr lang="sk-SK" dirty="0" smtClean="0">
                    <a:solidFill>
                      <a:schemeClr val="bg2"/>
                    </a:solidFill>
                    <a:effectLst/>
                    <a:latin typeface="Arial" charset="0"/>
                  </a:rPr>
                  <a:t>0018FF8C</a:t>
                </a:r>
                <a:endParaRPr lang="sk-SK" dirty="0">
                  <a:solidFill>
                    <a:schemeClr val="bg2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1265" name="Text Box 65"/>
              <p:cNvSpPr txBox="1">
                <a:spLocks noChangeArrowheads="1"/>
              </p:cNvSpPr>
              <p:nvPr/>
            </p:nvSpPr>
            <p:spPr bwMode="auto">
              <a:xfrm>
                <a:off x="144" y="768"/>
                <a:ext cx="573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t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sk-SK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ESP</a:t>
                </a:r>
                <a:endPara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</p:txBody>
          </p:sp>
        </p:grpSp>
      </p:grpSp>
      <p:sp>
        <p:nvSpPr>
          <p:cNvPr id="51268" name="Text Box 68"/>
          <p:cNvSpPr txBox="1">
            <a:spLocks noChangeArrowheads="1"/>
          </p:cNvSpPr>
          <p:nvPr/>
        </p:nvSpPr>
        <p:spPr bwMode="auto">
          <a:xfrm>
            <a:off x="228600" y="3645024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Po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call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Nic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</a:p>
        </p:txBody>
      </p:sp>
      <p:grpSp>
        <p:nvGrpSpPr>
          <p:cNvPr id="51269" name="Group 69"/>
          <p:cNvGrpSpPr>
            <a:grpSpLocks/>
          </p:cNvGrpSpPr>
          <p:nvPr/>
        </p:nvGrpSpPr>
        <p:grpSpPr bwMode="auto">
          <a:xfrm>
            <a:off x="179512" y="4293096"/>
            <a:ext cx="4600575" cy="1254126"/>
            <a:chOff x="144" y="768"/>
            <a:chExt cx="2898" cy="790"/>
          </a:xfrm>
        </p:grpSpPr>
        <p:grpSp>
          <p:nvGrpSpPr>
            <p:cNvPr id="51270" name="Group 70"/>
            <p:cNvGrpSpPr>
              <a:grpSpLocks/>
            </p:cNvGrpSpPr>
            <p:nvPr/>
          </p:nvGrpSpPr>
          <p:grpSpPr bwMode="auto">
            <a:xfrm>
              <a:off x="144" y="768"/>
              <a:ext cx="2898" cy="262"/>
              <a:chOff x="144" y="768"/>
              <a:chExt cx="2898" cy="262"/>
            </a:xfrm>
          </p:grpSpPr>
          <p:sp>
            <p:nvSpPr>
              <p:cNvPr id="51271" name="Text Box 71"/>
              <p:cNvSpPr txBox="1">
                <a:spLocks noChangeArrowheads="1"/>
              </p:cNvSpPr>
              <p:nvPr/>
            </p:nvSpPr>
            <p:spPr bwMode="auto">
              <a:xfrm>
                <a:off x="720" y="768"/>
                <a:ext cx="2322" cy="252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tIns="0"/>
              <a:lstStyle/>
              <a:p>
                <a:pPr algn="ctr">
                  <a:spcBef>
                    <a:spcPct val="50000"/>
                  </a:spcBef>
                </a:pPr>
                <a:r>
                  <a:rPr lang="sk-SK" dirty="0" smtClean="0">
                    <a:solidFill>
                      <a:schemeClr val="bg2"/>
                    </a:solidFill>
                    <a:effectLst/>
                    <a:latin typeface="Arial" charset="0"/>
                  </a:rPr>
                  <a:t>004033F0</a:t>
                </a:r>
                <a:endParaRPr lang="sk-SK" dirty="0">
                  <a:solidFill>
                    <a:schemeClr val="bg2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1272" name="Text Box 72"/>
              <p:cNvSpPr txBox="1">
                <a:spLocks noChangeArrowheads="1"/>
              </p:cNvSpPr>
              <p:nvPr/>
            </p:nvSpPr>
            <p:spPr bwMode="auto">
              <a:xfrm>
                <a:off x="144" y="768"/>
                <a:ext cx="573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t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sk-SK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EIP</a:t>
                </a:r>
                <a:endPara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51273" name="Group 73"/>
            <p:cNvGrpSpPr>
              <a:grpSpLocks/>
            </p:cNvGrpSpPr>
            <p:nvPr/>
          </p:nvGrpSpPr>
          <p:grpSpPr bwMode="auto">
            <a:xfrm>
              <a:off x="144" y="1296"/>
              <a:ext cx="2898" cy="262"/>
              <a:chOff x="144" y="768"/>
              <a:chExt cx="2898" cy="262"/>
            </a:xfrm>
          </p:grpSpPr>
          <p:sp>
            <p:nvSpPr>
              <p:cNvPr id="51274" name="Text Box 74"/>
              <p:cNvSpPr txBox="1">
                <a:spLocks noChangeArrowheads="1"/>
              </p:cNvSpPr>
              <p:nvPr/>
            </p:nvSpPr>
            <p:spPr bwMode="auto">
              <a:xfrm>
                <a:off x="720" y="768"/>
                <a:ext cx="2322" cy="252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tIns="0"/>
              <a:lstStyle/>
              <a:p>
                <a:pPr algn="ctr">
                  <a:spcBef>
                    <a:spcPct val="50000"/>
                  </a:spcBef>
                </a:pPr>
                <a:r>
                  <a:rPr lang="sk-SK" dirty="0" smtClean="0">
                    <a:solidFill>
                      <a:schemeClr val="bg2"/>
                    </a:solidFill>
                    <a:effectLst/>
                    <a:latin typeface="Arial" charset="0"/>
                  </a:rPr>
                  <a:t>0018FF88</a:t>
                </a:r>
                <a:endParaRPr lang="sk-SK" dirty="0">
                  <a:solidFill>
                    <a:schemeClr val="bg2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1275" name="Text Box 75"/>
              <p:cNvSpPr txBox="1">
                <a:spLocks noChangeArrowheads="1"/>
              </p:cNvSpPr>
              <p:nvPr/>
            </p:nvSpPr>
            <p:spPr bwMode="auto">
              <a:xfrm>
                <a:off x="144" y="768"/>
                <a:ext cx="573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t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sk-SK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ESP</a:t>
                </a:r>
                <a:endPara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</p:txBody>
          </p:sp>
        </p:grpSp>
      </p:grpSp>
      <p:graphicFrame>
        <p:nvGraphicFramePr>
          <p:cNvPr id="25" name="Group 61"/>
          <p:cNvGraphicFramePr>
            <a:graphicFrameLocks noGrp="1"/>
          </p:cNvGraphicFramePr>
          <p:nvPr/>
        </p:nvGraphicFramePr>
        <p:xfrm>
          <a:off x="4644008" y="3824760"/>
          <a:ext cx="4038600" cy="3033240"/>
        </p:xfrm>
        <a:graphic>
          <a:graphicData uri="http://schemas.openxmlformats.org/drawingml/2006/table">
            <a:tbl>
              <a:tblPr/>
              <a:tblGrid>
                <a:gridCol w="2171700"/>
                <a:gridCol w="18669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0018FF88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F7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itchFamily="49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33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40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00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0018FF8C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?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4" name="Skupina 43"/>
          <p:cNvGrpSpPr/>
          <p:nvPr/>
        </p:nvGrpSpPr>
        <p:grpSpPr>
          <a:xfrm>
            <a:off x="4788024" y="4509120"/>
            <a:ext cx="766192" cy="838200"/>
            <a:chOff x="4470648" y="1412776"/>
            <a:chExt cx="838200" cy="838200"/>
          </a:xfrm>
        </p:grpSpPr>
        <p:sp>
          <p:nvSpPr>
            <p:cNvPr id="45" name="Line 76"/>
            <p:cNvSpPr>
              <a:spLocks noChangeShapeType="1"/>
            </p:cNvSpPr>
            <p:nvPr/>
          </p:nvSpPr>
          <p:spPr bwMode="auto">
            <a:xfrm>
              <a:off x="4470648" y="225097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46" name="Line 77"/>
            <p:cNvSpPr>
              <a:spLocks noChangeShapeType="1"/>
            </p:cNvSpPr>
            <p:nvPr/>
          </p:nvSpPr>
          <p:spPr bwMode="auto">
            <a:xfrm flipV="1">
              <a:off x="5004048" y="1412776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47" name="Line 78"/>
            <p:cNvSpPr>
              <a:spLocks noChangeShapeType="1"/>
            </p:cNvSpPr>
            <p:nvPr/>
          </p:nvSpPr>
          <p:spPr bwMode="auto">
            <a:xfrm>
              <a:off x="5004048" y="1412776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/>
            <a:lstStyle/>
            <a:p>
              <a:endParaRPr lang="sk-SK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4" name="Text Box 30"/>
          <p:cNvSpPr txBox="1">
            <a:spLocks noChangeArrowheads="1"/>
          </p:cNvSpPr>
          <p:nvPr/>
        </p:nvSpPr>
        <p:spPr bwMode="auto">
          <a:xfrm>
            <a:off x="7094984" y="18864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Zásobník</a:t>
            </a:r>
          </a:p>
        </p:txBody>
      </p:sp>
      <p:sp>
        <p:nvSpPr>
          <p:cNvPr id="52255" name="Text Box 31"/>
          <p:cNvSpPr txBox="1">
            <a:spLocks noChangeArrowheads="1"/>
          </p:cNvSpPr>
          <p:nvPr/>
        </p:nvSpPr>
        <p:spPr bwMode="auto">
          <a:xfrm>
            <a:off x="228600" y="2286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Po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nop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</a:p>
        </p:txBody>
      </p:sp>
      <p:grpSp>
        <p:nvGrpSpPr>
          <p:cNvPr id="52256" name="Group 32"/>
          <p:cNvGrpSpPr>
            <a:grpSpLocks/>
          </p:cNvGrpSpPr>
          <p:nvPr/>
        </p:nvGrpSpPr>
        <p:grpSpPr bwMode="auto">
          <a:xfrm>
            <a:off x="251520" y="980728"/>
            <a:ext cx="4600575" cy="1254126"/>
            <a:chOff x="144" y="768"/>
            <a:chExt cx="2898" cy="790"/>
          </a:xfrm>
        </p:grpSpPr>
        <p:grpSp>
          <p:nvGrpSpPr>
            <p:cNvPr id="52257" name="Group 33"/>
            <p:cNvGrpSpPr>
              <a:grpSpLocks/>
            </p:cNvGrpSpPr>
            <p:nvPr/>
          </p:nvGrpSpPr>
          <p:grpSpPr bwMode="auto">
            <a:xfrm>
              <a:off x="144" y="768"/>
              <a:ext cx="2898" cy="262"/>
              <a:chOff x="144" y="768"/>
              <a:chExt cx="2898" cy="262"/>
            </a:xfrm>
          </p:grpSpPr>
          <p:sp>
            <p:nvSpPr>
              <p:cNvPr id="52258" name="Text Box 34"/>
              <p:cNvSpPr txBox="1">
                <a:spLocks noChangeArrowheads="1"/>
              </p:cNvSpPr>
              <p:nvPr/>
            </p:nvSpPr>
            <p:spPr bwMode="auto">
              <a:xfrm>
                <a:off x="720" y="768"/>
                <a:ext cx="2322" cy="252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tIns="0"/>
              <a:lstStyle/>
              <a:p>
                <a:pPr algn="ctr">
                  <a:spcBef>
                    <a:spcPct val="50000"/>
                  </a:spcBef>
                </a:pPr>
                <a:r>
                  <a:rPr lang="sk-SK" dirty="0" smtClean="0">
                    <a:solidFill>
                      <a:schemeClr val="bg2"/>
                    </a:solidFill>
                    <a:effectLst/>
                    <a:latin typeface="Arial" charset="0"/>
                  </a:rPr>
                  <a:t>004033F1</a:t>
                </a:r>
                <a:endParaRPr lang="sk-SK" dirty="0">
                  <a:solidFill>
                    <a:schemeClr val="bg2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2259" name="Text Box 35"/>
              <p:cNvSpPr txBox="1">
                <a:spLocks noChangeArrowheads="1"/>
              </p:cNvSpPr>
              <p:nvPr/>
            </p:nvSpPr>
            <p:spPr bwMode="auto">
              <a:xfrm>
                <a:off x="144" y="768"/>
                <a:ext cx="573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t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sk-SK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EIP</a:t>
                </a:r>
                <a:endPara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52260" name="Group 36"/>
            <p:cNvGrpSpPr>
              <a:grpSpLocks/>
            </p:cNvGrpSpPr>
            <p:nvPr/>
          </p:nvGrpSpPr>
          <p:grpSpPr bwMode="auto">
            <a:xfrm>
              <a:off x="144" y="1296"/>
              <a:ext cx="2898" cy="262"/>
              <a:chOff x="144" y="768"/>
              <a:chExt cx="2898" cy="262"/>
            </a:xfrm>
          </p:grpSpPr>
          <p:sp>
            <p:nvSpPr>
              <p:cNvPr id="52261" name="Text Box 37"/>
              <p:cNvSpPr txBox="1">
                <a:spLocks noChangeArrowheads="1"/>
              </p:cNvSpPr>
              <p:nvPr/>
            </p:nvSpPr>
            <p:spPr bwMode="auto">
              <a:xfrm>
                <a:off x="720" y="768"/>
                <a:ext cx="2322" cy="252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tIns="0"/>
              <a:lstStyle/>
              <a:p>
                <a:pPr algn="ctr">
                  <a:spcBef>
                    <a:spcPct val="50000"/>
                  </a:spcBef>
                </a:pPr>
                <a:r>
                  <a:rPr lang="sk-SK" dirty="0" smtClean="0">
                    <a:solidFill>
                      <a:schemeClr val="bg2"/>
                    </a:solidFill>
                    <a:effectLst/>
                    <a:latin typeface="Arial" charset="0"/>
                  </a:rPr>
                  <a:t>0018FF88</a:t>
                </a:r>
                <a:endParaRPr lang="sk-SK" dirty="0">
                  <a:solidFill>
                    <a:schemeClr val="bg2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2262" name="Text Box 38"/>
              <p:cNvSpPr txBox="1">
                <a:spLocks noChangeArrowheads="1"/>
              </p:cNvSpPr>
              <p:nvPr/>
            </p:nvSpPr>
            <p:spPr bwMode="auto">
              <a:xfrm>
                <a:off x="144" y="768"/>
                <a:ext cx="573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t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sk-SK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ESP</a:t>
                </a:r>
                <a:endPara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</p:txBody>
          </p:sp>
        </p:grpSp>
      </p:grpSp>
      <p:sp>
        <p:nvSpPr>
          <p:cNvPr id="52264" name="Text Box 40"/>
          <p:cNvSpPr txBox="1">
            <a:spLocks noChangeArrowheads="1"/>
          </p:cNvSpPr>
          <p:nvPr/>
        </p:nvSpPr>
        <p:spPr bwMode="auto">
          <a:xfrm>
            <a:off x="381000" y="3581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Po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ret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</a:p>
        </p:txBody>
      </p:sp>
      <p:grpSp>
        <p:nvGrpSpPr>
          <p:cNvPr id="27" name="Skupina 26"/>
          <p:cNvGrpSpPr/>
          <p:nvPr/>
        </p:nvGrpSpPr>
        <p:grpSpPr>
          <a:xfrm>
            <a:off x="4860032" y="1268760"/>
            <a:ext cx="838200" cy="838200"/>
            <a:chOff x="4470648" y="1412776"/>
            <a:chExt cx="838200" cy="838200"/>
          </a:xfrm>
        </p:grpSpPr>
        <p:sp>
          <p:nvSpPr>
            <p:cNvPr id="52300" name="Line 76"/>
            <p:cNvSpPr>
              <a:spLocks noChangeShapeType="1"/>
            </p:cNvSpPr>
            <p:nvPr/>
          </p:nvSpPr>
          <p:spPr bwMode="auto">
            <a:xfrm>
              <a:off x="4470648" y="225097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52301" name="Line 77"/>
            <p:cNvSpPr>
              <a:spLocks noChangeShapeType="1"/>
            </p:cNvSpPr>
            <p:nvPr/>
          </p:nvSpPr>
          <p:spPr bwMode="auto">
            <a:xfrm flipV="1">
              <a:off x="5004048" y="1412776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52302" name="Line 78"/>
            <p:cNvSpPr>
              <a:spLocks noChangeShapeType="1"/>
            </p:cNvSpPr>
            <p:nvPr/>
          </p:nvSpPr>
          <p:spPr bwMode="auto">
            <a:xfrm>
              <a:off x="5004048" y="1412776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/>
            <a:lstStyle/>
            <a:p>
              <a:endParaRPr lang="sk-SK"/>
            </a:p>
          </p:txBody>
        </p:sp>
      </p:grpSp>
      <p:graphicFrame>
        <p:nvGraphicFramePr>
          <p:cNvPr id="25" name="Group 61"/>
          <p:cNvGraphicFramePr>
            <a:graphicFrameLocks noGrp="1"/>
          </p:cNvGraphicFramePr>
          <p:nvPr/>
        </p:nvGraphicFramePr>
        <p:xfrm>
          <a:off x="4788024" y="620688"/>
          <a:ext cx="4038600" cy="3033240"/>
        </p:xfrm>
        <a:graphic>
          <a:graphicData uri="http://schemas.openxmlformats.org/drawingml/2006/table">
            <a:tbl>
              <a:tblPr/>
              <a:tblGrid>
                <a:gridCol w="2171700"/>
                <a:gridCol w="18669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0018FF88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F7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itchFamily="49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33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40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00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0018FF8C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?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61"/>
          <p:cNvGraphicFramePr>
            <a:graphicFrameLocks noGrp="1"/>
          </p:cNvGraphicFramePr>
          <p:nvPr/>
        </p:nvGraphicFramePr>
        <p:xfrm>
          <a:off x="4788024" y="3824760"/>
          <a:ext cx="4038600" cy="3033240"/>
        </p:xfrm>
        <a:graphic>
          <a:graphicData uri="http://schemas.openxmlformats.org/drawingml/2006/table">
            <a:tbl>
              <a:tblPr/>
              <a:tblGrid>
                <a:gridCol w="2171700"/>
                <a:gridCol w="18669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0018FF88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F7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itchFamily="49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33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40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00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/>
                        </a:rPr>
                        <a:t> 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0018FF8C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?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8" name="Group 67"/>
          <p:cNvGrpSpPr>
            <a:grpSpLocks/>
          </p:cNvGrpSpPr>
          <p:nvPr/>
        </p:nvGrpSpPr>
        <p:grpSpPr bwMode="auto">
          <a:xfrm>
            <a:off x="755576" y="5229200"/>
            <a:ext cx="4622800" cy="1254125"/>
            <a:chOff x="144" y="768"/>
            <a:chExt cx="2912" cy="790"/>
          </a:xfrm>
        </p:grpSpPr>
        <p:grpSp>
          <p:nvGrpSpPr>
            <p:cNvPr id="29" name="Group 62"/>
            <p:cNvGrpSpPr>
              <a:grpSpLocks/>
            </p:cNvGrpSpPr>
            <p:nvPr/>
          </p:nvGrpSpPr>
          <p:grpSpPr bwMode="auto">
            <a:xfrm>
              <a:off x="144" y="768"/>
              <a:ext cx="2912" cy="262"/>
              <a:chOff x="144" y="768"/>
              <a:chExt cx="2912" cy="262"/>
            </a:xfrm>
          </p:grpSpPr>
          <p:sp>
            <p:nvSpPr>
              <p:cNvPr id="33" name="Text Box 52"/>
              <p:cNvSpPr txBox="1">
                <a:spLocks noChangeArrowheads="1"/>
              </p:cNvSpPr>
              <p:nvPr/>
            </p:nvSpPr>
            <p:spPr bwMode="auto">
              <a:xfrm>
                <a:off x="734" y="768"/>
                <a:ext cx="2322" cy="252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tIns="0"/>
              <a:lstStyle/>
              <a:p>
                <a:pPr algn="ctr">
                  <a:spcBef>
                    <a:spcPct val="50000"/>
                  </a:spcBef>
                </a:pPr>
                <a:r>
                  <a:rPr lang="sk-SK" dirty="0" smtClean="0">
                    <a:solidFill>
                      <a:schemeClr val="bg2"/>
                    </a:solidFill>
                    <a:effectLst/>
                    <a:latin typeface="Arial" charset="0"/>
                  </a:rPr>
                  <a:t>004033F7</a:t>
                </a:r>
                <a:endParaRPr lang="sk-SK" dirty="0">
                  <a:solidFill>
                    <a:schemeClr val="bg2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Text Box 51"/>
              <p:cNvSpPr txBox="1">
                <a:spLocks noChangeArrowheads="1"/>
              </p:cNvSpPr>
              <p:nvPr/>
            </p:nvSpPr>
            <p:spPr bwMode="auto">
              <a:xfrm>
                <a:off x="144" y="768"/>
                <a:ext cx="573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t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sk-SK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EIP</a:t>
                </a:r>
                <a:endPara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30" name="Group 63"/>
            <p:cNvGrpSpPr>
              <a:grpSpLocks/>
            </p:cNvGrpSpPr>
            <p:nvPr/>
          </p:nvGrpSpPr>
          <p:grpSpPr bwMode="auto">
            <a:xfrm>
              <a:off x="144" y="1296"/>
              <a:ext cx="2898" cy="262"/>
              <a:chOff x="144" y="768"/>
              <a:chExt cx="2898" cy="262"/>
            </a:xfrm>
          </p:grpSpPr>
          <p:sp>
            <p:nvSpPr>
              <p:cNvPr id="31" name="Text Box 64"/>
              <p:cNvSpPr txBox="1">
                <a:spLocks noChangeArrowheads="1"/>
              </p:cNvSpPr>
              <p:nvPr/>
            </p:nvSpPr>
            <p:spPr bwMode="auto">
              <a:xfrm>
                <a:off x="720" y="768"/>
                <a:ext cx="2322" cy="252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tIns="0"/>
              <a:lstStyle/>
              <a:p>
                <a:pPr algn="ctr">
                  <a:spcBef>
                    <a:spcPct val="50000"/>
                  </a:spcBef>
                </a:pPr>
                <a:r>
                  <a:rPr lang="sk-SK" dirty="0" smtClean="0">
                    <a:solidFill>
                      <a:schemeClr val="bg2"/>
                    </a:solidFill>
                    <a:effectLst/>
                    <a:latin typeface="Arial" charset="0"/>
                  </a:rPr>
                  <a:t>0018FF8C</a:t>
                </a:r>
                <a:endParaRPr lang="sk-SK" dirty="0">
                  <a:solidFill>
                    <a:schemeClr val="bg2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 Box 65"/>
              <p:cNvSpPr txBox="1">
                <a:spLocks noChangeArrowheads="1"/>
              </p:cNvSpPr>
              <p:nvPr/>
            </p:nvSpPr>
            <p:spPr bwMode="auto">
              <a:xfrm>
                <a:off x="144" y="768"/>
                <a:ext cx="573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t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sk-SK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ESP</a:t>
                </a:r>
                <a:endPara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685800"/>
          </a:xfrm>
        </p:spPr>
        <p:txBody>
          <a:bodyPr/>
          <a:lstStyle/>
          <a:p>
            <a:r>
              <a:rPr lang="sk-SK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Odovzdávanie parametrov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838200"/>
            <a:ext cx="8077200" cy="1066800"/>
          </a:xfrm>
        </p:spPr>
        <p:txBody>
          <a:bodyPr/>
          <a:lstStyle/>
          <a:p>
            <a:r>
              <a:rPr lang="sk-SK"/>
              <a:t>v registroch – v čistých assemblerovských programoch</a:t>
            </a:r>
          </a:p>
          <a:p>
            <a:r>
              <a:rPr lang="sk-SK"/>
              <a:t>v zásobníku</a:t>
            </a:r>
          </a:p>
        </p:txBody>
      </p:sp>
      <p:grpSp>
        <p:nvGrpSpPr>
          <p:cNvPr id="53256" name="Group 8"/>
          <p:cNvGrpSpPr>
            <a:grpSpLocks/>
          </p:cNvGrpSpPr>
          <p:nvPr/>
        </p:nvGrpSpPr>
        <p:grpSpPr bwMode="auto">
          <a:xfrm>
            <a:off x="1066800" y="1676400"/>
            <a:ext cx="8077200" cy="2439988"/>
            <a:chOff x="672" y="1056"/>
            <a:chExt cx="5088" cy="1537"/>
          </a:xfrm>
        </p:grpSpPr>
        <p:sp>
          <p:nvSpPr>
            <p:cNvPr id="53252" name="Rectangle 4"/>
            <p:cNvSpPr>
              <a:spLocks noChangeArrowheads="1"/>
            </p:cNvSpPr>
            <p:nvPr/>
          </p:nvSpPr>
          <p:spPr bwMode="auto">
            <a:xfrm>
              <a:off x="720" y="1056"/>
              <a:ext cx="4896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r>
                <a:rPr lang="sk-SK" sz="2800" dirty="0">
                  <a:solidFill>
                    <a:schemeClr val="tx2">
                      <a:lumMod val="40000"/>
                      <a:lumOff val="60000"/>
                    </a:schemeClr>
                  </a:solidFill>
                  <a:effectLst/>
                  <a:latin typeface="Arial" charset="0"/>
                </a:rPr>
                <a:t>Odovzdávanie parametrov cez zásobník</a:t>
              </a:r>
            </a:p>
          </p:txBody>
        </p:sp>
        <p:sp>
          <p:nvSpPr>
            <p:cNvPr id="53254" name="Text Box 6"/>
            <p:cNvSpPr txBox="1">
              <a:spLocks noChangeArrowheads="1"/>
            </p:cNvSpPr>
            <p:nvPr/>
          </p:nvSpPr>
          <p:spPr bwMode="auto">
            <a:xfrm>
              <a:off x="672" y="1488"/>
              <a:ext cx="5088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Pred volaním procedúry sa parametre uložia do zásobníka</a:t>
              </a: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. Typ parametrov musí byť </a:t>
              </a:r>
              <a:r>
                <a:rPr lang="sk-SK" dirty="0" err="1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dword</a:t>
              </a:r>
              <a:r>
                <a:rPr lang="sk-SK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.</a:t>
              </a:r>
              <a:endPara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V procedúre sa sprístupnia pomocou nepriameho adresovania s použitím bázového registra </a:t>
              </a: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EBP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.</a:t>
              </a:r>
            </a:p>
          </p:txBody>
        </p:sp>
      </p:grp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1143000" y="4191000"/>
            <a:ext cx="8001000" cy="252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0000" indent="-360000">
              <a:spcBef>
                <a:spcPct val="5000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Ø"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Napíšte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procedúru, ktorá ku všetkým prvkom poľa typu byte pripočíta zadanú hodnotu. Parametrami procedúry budú: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adresa poľa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dĺžka poľa v bajtoch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číslo, ktoré sa má pripočítať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5" grpId="0" autoUpdateAnimBg="0"/>
    </p:bldLst>
  </p:timing>
</p:sld>
</file>

<file path=ppt/theme/theme1.xml><?xml version="1.0" encoding="utf-8"?>
<a:theme xmlns:a="http://schemas.openxmlformats.org/drawingml/2006/main" name="Azur">
  <a:themeElements>
    <a:clrScheme name="Azur 1">
      <a:dk1>
        <a:srgbClr val="000000"/>
      </a:dk1>
      <a:lt1>
        <a:srgbClr val="FFFFFF"/>
      </a:lt1>
      <a:dk2>
        <a:srgbClr val="3333FF"/>
      </a:dk2>
      <a:lt2>
        <a:srgbClr val="00FFFF"/>
      </a:lt2>
      <a:accent1>
        <a:srgbClr val="00CCCC"/>
      </a:accent1>
      <a:accent2>
        <a:srgbClr val="6666FF"/>
      </a:accent2>
      <a:accent3>
        <a:srgbClr val="ADADFF"/>
      </a:accent3>
      <a:accent4>
        <a:srgbClr val="DADADA"/>
      </a:accent4>
      <a:accent5>
        <a:srgbClr val="AAE2E2"/>
      </a:accent5>
      <a:accent6>
        <a:srgbClr val="5C5CE7"/>
      </a:accent6>
      <a:hlink>
        <a:srgbClr val="CCCCFF"/>
      </a:hlink>
      <a:folHlink>
        <a:srgbClr val="CC99FF"/>
      </a:folHlink>
    </a:clrScheme>
    <a:fontScheme name="Azu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sz="2400" b="0" i="0" u="none" strike="noStrike" cap="none" normalizeH="0" baseline="0" smtClean="0">
            <a:ln>
              <a:noFill/>
            </a:ln>
            <a:solidFill>
              <a:srgbClr val="FFFF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sz="2400" b="0" i="0" u="none" strike="noStrike" cap="none" normalizeH="0" baseline="0" smtClean="0">
            <a:ln>
              <a:noFill/>
            </a:ln>
            <a:solidFill>
              <a:srgbClr val="FFFF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Azur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6666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5C5CE7"/>
        </a:accent6>
        <a:hlink>
          <a:srgbClr val="CCCC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Designs\Azur.pot</Template>
  <TotalTime>2613</TotalTime>
  <Words>859</Words>
  <Application>Microsoft Office PowerPoint</Application>
  <PresentationFormat>Prezentácia na obrazovke (4:3)</PresentationFormat>
  <Paragraphs>251</Paragraphs>
  <Slides>19</Slides>
  <Notes>2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0" baseType="lpstr">
      <vt:lpstr>Azur</vt:lpstr>
      <vt:lpstr>Inštrukcie pre prácu so zásobníkom</vt:lpstr>
      <vt:lpstr>Snímka 2</vt:lpstr>
      <vt:lpstr>Snímka 3</vt:lpstr>
      <vt:lpstr>Procedúry</vt:lpstr>
      <vt:lpstr>Volanie procedúry</vt:lpstr>
      <vt:lpstr>Snímka 6</vt:lpstr>
      <vt:lpstr>Snímka 7</vt:lpstr>
      <vt:lpstr>Snímka 8</vt:lpstr>
      <vt:lpstr>Odovzdávanie parametrov</vt:lpstr>
      <vt:lpstr>Snímka 10</vt:lpstr>
      <vt:lpstr>Snímka 11</vt:lpstr>
      <vt:lpstr>Formálne parametre a špecifikácia jazyka</vt:lpstr>
      <vt:lpstr>Snímka 13</vt:lpstr>
      <vt:lpstr>Snímka 14</vt:lpstr>
      <vt:lpstr>Snímka 15</vt:lpstr>
      <vt:lpstr>Snímka 16</vt:lpstr>
      <vt:lpstr>Lokálne premenné</vt:lpstr>
      <vt:lpstr>Snímka 18</vt:lpstr>
      <vt:lpstr>Snímka 19</vt:lpstr>
    </vt:vector>
  </TitlesOfParts>
  <Company>zu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janosik</dc:creator>
  <cp:lastModifiedBy>Ludmila Janosikova</cp:lastModifiedBy>
  <cp:revision>148</cp:revision>
  <dcterms:created xsi:type="dcterms:W3CDTF">2007-10-10T05:17:08Z</dcterms:created>
  <dcterms:modified xsi:type="dcterms:W3CDTF">2014-04-04T11:40:36Z</dcterms:modified>
</cp:coreProperties>
</file>