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95" r:id="rId2"/>
    <p:sldId id="296" r:id="rId3"/>
    <p:sldId id="297" r:id="rId4"/>
    <p:sldId id="311" r:id="rId5"/>
    <p:sldId id="299" r:id="rId6"/>
    <p:sldId id="313" r:id="rId7"/>
    <p:sldId id="298" r:id="rId8"/>
    <p:sldId id="312" r:id="rId9"/>
    <p:sldId id="305" r:id="rId10"/>
    <p:sldId id="301" r:id="rId11"/>
    <p:sldId id="302" r:id="rId12"/>
    <p:sldId id="303" r:id="rId13"/>
    <p:sldId id="315" r:id="rId14"/>
    <p:sldId id="314" r:id="rId15"/>
    <p:sldId id="318" r:id="rId16"/>
    <p:sldId id="319" r:id="rId17"/>
    <p:sldId id="317" r:id="rId18"/>
    <p:sldId id="320" r:id="rId1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FF99"/>
    <a:srgbClr val="FFFF66"/>
    <a:srgbClr val="B2B2B2"/>
    <a:srgbClr val="FFFFCC"/>
    <a:srgbClr val="CC0066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7" autoAdjust="0"/>
    <p:restoredTop sz="90942" autoAdjust="0"/>
  </p:normalViewPr>
  <p:slideViewPr>
    <p:cSldViewPr>
      <p:cViewPr>
        <p:scale>
          <a:sx n="60" d="100"/>
          <a:sy n="60" d="100"/>
        </p:scale>
        <p:origin x="-1877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</p:grpSp>
      </p:grpSp>
      <p:sp>
        <p:nvSpPr>
          <p:cNvPr id="4130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3A12B4-FEA5-4585-A3EF-06E878DE411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D3F32-6FA3-4C9A-8469-72BD2463A92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BE398-48E2-41D0-BC53-439DF77D530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95A11-BD47-4C93-AAFA-76640D21AAC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FC910-629B-4C1F-943A-C541B62A440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BCF65-40C2-4C52-9961-9A8AEA719A9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E62C3-052D-4FD6-995F-41EA32BC240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0E3D0-0788-43BE-BCEB-BC89DEDF6E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923B2-A49A-4FFA-9D3F-D4EDC9E626C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AE830-0C3B-422E-9C0B-C43381B466C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ECF3C-763B-4403-A2F7-262578CE386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7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9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</p:grpSp>
      </p:grpSp>
      <p:sp>
        <p:nvSpPr>
          <p:cNvPr id="102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2528F0CB-3A14-49FC-9574-6B6830A9714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8153400" cy="685800"/>
          </a:xfrm>
        </p:spPr>
        <p:txBody>
          <a:bodyPr rIns="0"/>
          <a:lstStyle/>
          <a:p>
            <a:pPr eaLnBrk="1" hangingPunct="1"/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Inštrukcie pre nastavenie príznakových bitov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259632" y="2312640"/>
            <a:ext cx="14478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clc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CF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143000" y="990600"/>
            <a:ext cx="80010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nastavujú jeden príznakový bit, ostatné príznaky nemenia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nemajú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operandy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259632" y="3379440"/>
            <a:ext cx="14478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stc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143000" y="3962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CF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259632" y="4446240"/>
            <a:ext cx="14478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cmc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143000" y="50292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neguje CF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259632" y="5589240"/>
            <a:ext cx="14478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cld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1143000" y="61722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DF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2743200" y="2362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carry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flag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2743200" y="342900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 carry flag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2743200" y="4419600"/>
            <a:ext cx="318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complement carry flag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2743200" y="5638800"/>
            <a:ext cx="266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 direction flag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219200" y="488950"/>
            <a:ext cx="3581400" cy="178117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cieľ. reťazec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scasb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scasw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scasd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143000" y="2393950"/>
            <a:ext cx="8001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porovná bajt (slovo alebo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dvojslovo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reťazca s obsahom registra AL (AX alebo EAX) tak, že odčíta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prvok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ť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azca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od AL (AX alebo EAX) a nastaví príznaky.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5029200" y="10985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scan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string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43000" y="3841750"/>
            <a:ext cx="8001000" cy="3016250"/>
            <a:chOff x="720" y="2208"/>
            <a:chExt cx="5040" cy="1900"/>
          </a:xfrm>
        </p:grpSpPr>
        <p:sp>
          <p:nvSpPr>
            <p:cNvPr id="66564" name="Text Box 4"/>
            <p:cNvSpPr txBox="1">
              <a:spLocks noChangeArrowheads="1"/>
            </p:cNvSpPr>
            <p:nvPr/>
          </p:nvSpPr>
          <p:spPr bwMode="auto">
            <a:xfrm>
              <a:off x="720" y="3360"/>
              <a:ext cx="5040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</a:rPr>
                <a:t> </a:t>
              </a:r>
              <a:r>
                <a:rPr lang="sk-SK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porovná reťazce tak, že bajt (slovo alebo dvojslovo) cieľového reťazca odčíta od bajtu (slova alebo dvojslova) zdrojového reťazca a nastaví príznaky</a:t>
              </a:r>
            </a:p>
          </p:txBody>
        </p:sp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768" y="2208"/>
              <a:ext cx="3120" cy="1128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cmps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Consolas" pitchFamily="49" charset="0"/>
                </a:rPr>
                <a:t>cieľ. reťazec, zdroj. reťazec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cmpsb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cmpsw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cmpsd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567" name="Rectangle 7"/>
            <p:cNvSpPr>
              <a:spLocks noChangeArrowheads="1"/>
            </p:cNvSpPr>
            <p:nvPr/>
          </p:nvSpPr>
          <p:spPr bwMode="auto">
            <a:xfrm>
              <a:off x="3518" y="2640"/>
              <a:ext cx="2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k-SK" dirty="0" err="1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compare</a:t>
              </a:r>
              <a:r>
                <a:rPr lang="sk-SK" dirty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 err="1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string</a:t>
              </a:r>
              <a:r>
                <a:rPr lang="sk-SK" dirty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 err="1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operands</a:t>
              </a:r>
              <a:endPara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219200" y="762000"/>
            <a:ext cx="7924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Prefix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repe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(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repz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)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opakuje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reťazcovú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inštrukciu, kým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ECX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0 a zároveň ZF = 1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Ak je na začiatku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ECX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0, inštrukcia sa nevykoná ani raz. </a:t>
            </a:r>
          </a:p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Prefix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repne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(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repnz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)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opakuje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reťazcovú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inštrukciu, kým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ECX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0 a zároveň ZF = 0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Ak je na začiatku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ECX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0, inštrukcia sa nevykoná ani raz. </a:t>
            </a:r>
          </a:p>
          <a:p>
            <a:pPr>
              <a:spcBef>
                <a:spcPct val="50000"/>
              </a:spcBef>
              <a:defRPr/>
            </a:pP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066800" y="188640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Načítajte meno súboru. Nájdite v ňom bodku.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187624" y="908720"/>
            <a:ext cx="781236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menoSuboru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DB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20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dup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(?)</a:t>
            </a:r>
          </a:p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code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PROC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edx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menoSuboru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ecx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,20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call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nacitaj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meno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suboru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ecx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eax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uloz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skutocnu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dlzku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mena </a:t>
            </a:r>
            <a:r>
              <a:rPr lang="sk-SK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do </a:t>
            </a:r>
            <a:r>
              <a:rPr lang="sk-SK" sz="2000" dirty="0" err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ecx</a:t>
            </a:r>
            <a:endParaRPr lang="sk-SK" sz="2000" dirty="0" smtClean="0">
              <a:solidFill>
                <a:schemeClr val="bg2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al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k-SK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'.'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cld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edx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l-PL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repne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scasb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pl-PL" sz="2000" dirty="0" err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ukazuje za </a:t>
            </a:r>
            <a:r>
              <a:rPr lang="pl-PL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'.'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ak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tam je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jne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NieJe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sk-SK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sk-SK" sz="2000" dirty="0" err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sk-SK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 ukazuje na bodku</a:t>
            </a: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NieJe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85800"/>
          </a:xfrm>
        </p:spPr>
        <p:txBody>
          <a:bodyPr/>
          <a:lstStyle/>
          <a:p>
            <a:pPr eaLnBrk="1" hangingPunct="1"/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Dvojrozmerné polia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143000" y="671691"/>
            <a:ext cx="8001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Obvykle uložené po riadkoch. 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 prístup k prvkom poľa sa používa nepriame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adres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ovanie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 bázou, indexom a posunutím, kde posunutie je meno poľa: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meno_pola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báza + index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Báza je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offset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riadku v rámci poľa.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je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offset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stĺpca v rámci riadku.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115616" y="1196752"/>
            <a:ext cx="8028384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Matica </a:t>
            </a:r>
            <a:r>
              <a:rPr lang="pt-B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DW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10h, 20h, 30h, 40h, 50h</a:t>
            </a: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DlzkaRiadku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EQU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$ - Matica</a:t>
            </a:r>
          </a:p>
          <a:p>
            <a:r>
              <a:rPr lang="pt-B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DW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60h, 70h, 80h, 90h, 0A0h</a:t>
            </a:r>
          </a:p>
          <a:p>
            <a:r>
              <a:rPr lang="pt-B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DW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0B0h, 0C0h, 0D0h, 0E0h, 0F0h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code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PROC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IndexRiadku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EQU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</a:t>
            </a: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IndexStlpca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EQU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</a:t>
            </a:r>
          </a:p>
          <a:p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DlzkaRiadku*IndexRiadku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sk-SK" sz="2000" dirty="0" err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sk-SK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 riadku</a:t>
            </a:r>
          </a:p>
          <a:p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esi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IndexStlpca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Matica[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esi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Matica];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80h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66800" y="18864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Uložte do registra AX zvolený prvok dvojrozmerného poľa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Matica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115616" y="1196752"/>
            <a:ext cx="802838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Rozmer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EQU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4</a:t>
            </a:r>
          </a:p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Matica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DW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Rozmer*Rozmer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dup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(?)</a:t>
            </a:r>
          </a:p>
          <a:p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code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Odriadkuj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MACRO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al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0Dh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call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WriteChar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al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0Ah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call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WriteChar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ENDM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66800" y="18864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Vygenerujte maticu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* 4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celých čísiel bez znamienka typu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Uložte ju do pamäti a vypíšte na obrazovku.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115616" y="116632"/>
            <a:ext cx="8028384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GenerujMaticu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PROC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USES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EAX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ECX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ESI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generuj 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maticu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ulo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ž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ju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pamäti</a:t>
            </a:r>
            <a:endParaRPr lang="pl-PL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esi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ecx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,Rozmer*Rozmer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Generuj: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eax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,10000h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call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RandomRange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generuje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náh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 číslo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&lt;0; n-1&gt;,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 je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vstupn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ý parameter v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eax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číslo vráti v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eax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Matica[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esi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Matica],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ax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esi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loop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Generuj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GenerujMaticu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ENDP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467544" y="188640"/>
            <a:ext cx="8676456" cy="62478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VypisMaticu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PROC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USES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EAX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ECX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ESI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ecx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,Rozmer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počet riadkov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VypisRiadok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esi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,0; index stĺpca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push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cx</a:t>
            </a:r>
            <a:r>
              <a:rPr lang="sk-SK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sk-SK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odlož počítadlo riadkov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ecx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,Rozmer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sk-SK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počet stĺpcov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Vypis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movzx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eax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Matica[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esi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Matica]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call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WriteInt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al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,9;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Tab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– zarovnaj do stĺpcov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call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WriteChar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esi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loop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Vypis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Odriadkuj</a:t>
            </a:r>
            <a:endParaRPr lang="sk-SK" sz="2000" dirty="0" smtClean="0">
              <a:solidFill>
                <a:schemeClr val="bg2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pop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cx</a:t>
            </a:r>
            <a:r>
              <a:rPr lang="sk-SK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sk-SK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obnov počítadlo riadkov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,Rozmer*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Matica; 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aktualizuj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riadku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loop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VypisRiadok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VypisMaticu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ENDP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115616" y="116632"/>
            <a:ext cx="8028384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PROC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call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GenerujMaticu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call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VypisMaticu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exit</a:t>
            </a:r>
            <a:endParaRPr lang="sk-SK" sz="2000" dirty="0" smtClean="0">
              <a:solidFill>
                <a:schemeClr val="bg2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ENDP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098550" y="2590800"/>
            <a:ext cx="11430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sti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098550" y="31242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098550" y="3733800"/>
            <a:ext cx="11430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lahf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990600" y="4267200"/>
            <a:ext cx="815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skopíruje dolných 8 bitov registra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EFLAGS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 registra AH: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098550" y="5867400"/>
            <a:ext cx="10668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sahf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098550" y="1524000"/>
            <a:ext cx="11430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cli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098550" y="2057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098550" y="457200"/>
            <a:ext cx="11430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std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1098550" y="990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DF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1143000" y="4495800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8991600" y="4495800"/>
            <a:ext cx="0" cy="38100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1600200" y="4495800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2057400" y="4495800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2514600" y="4495800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2971800" y="4495800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3429000" y="4495800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3886200" y="4495800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4343400" y="4495800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4800600" y="4495800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>
            <a:off x="5257800" y="4495800"/>
            <a:ext cx="5334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>
            <a:off x="5791200" y="4495800"/>
            <a:ext cx="5334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6324600" y="4495800"/>
            <a:ext cx="5334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>
            <a:off x="6858000" y="4495800"/>
            <a:ext cx="5334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>
            <a:off x="7391400" y="4495800"/>
            <a:ext cx="5334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>
            <a:off x="7924800" y="4495800"/>
            <a:ext cx="5334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>
            <a:off x="8458200" y="4495800"/>
            <a:ext cx="5334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>
            <a:off x="1143000" y="4495800"/>
            <a:ext cx="0" cy="381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grpSp>
        <p:nvGrpSpPr>
          <p:cNvPr id="13341" name="Group 29"/>
          <p:cNvGrpSpPr>
            <a:grpSpLocks/>
          </p:cNvGrpSpPr>
          <p:nvPr/>
        </p:nvGrpSpPr>
        <p:grpSpPr bwMode="auto">
          <a:xfrm>
            <a:off x="2927350" y="4800600"/>
            <a:ext cx="4191000" cy="838200"/>
            <a:chOff x="3024" y="2688"/>
            <a:chExt cx="2640" cy="528"/>
          </a:xfrm>
        </p:grpSpPr>
        <p:sp>
          <p:nvSpPr>
            <p:cNvPr id="61470" name="Rectangle 30"/>
            <p:cNvSpPr>
              <a:spLocks noChangeArrowheads="1"/>
            </p:cNvSpPr>
            <p:nvPr/>
          </p:nvSpPr>
          <p:spPr bwMode="auto">
            <a:xfrm>
              <a:off x="5328" y="29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tIns="76200" rIns="3810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CF</a:t>
              </a:r>
            </a:p>
          </p:txBody>
        </p:sp>
        <p:sp>
          <p:nvSpPr>
            <p:cNvPr id="61471" name="Rectangle 31"/>
            <p:cNvSpPr>
              <a:spLocks noChangeArrowheads="1"/>
            </p:cNvSpPr>
            <p:nvPr/>
          </p:nvSpPr>
          <p:spPr bwMode="auto">
            <a:xfrm>
              <a:off x="4992" y="29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tIns="76200" rIns="3810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1472" name="Rectangle 32"/>
            <p:cNvSpPr>
              <a:spLocks noChangeArrowheads="1"/>
            </p:cNvSpPr>
            <p:nvPr/>
          </p:nvSpPr>
          <p:spPr bwMode="auto">
            <a:xfrm>
              <a:off x="4656" y="29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tIns="76200" rIns="3810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PF</a:t>
              </a:r>
            </a:p>
          </p:txBody>
        </p:sp>
        <p:sp>
          <p:nvSpPr>
            <p:cNvPr id="61473" name="Rectangle 33"/>
            <p:cNvSpPr>
              <a:spLocks noChangeArrowheads="1"/>
            </p:cNvSpPr>
            <p:nvPr/>
          </p:nvSpPr>
          <p:spPr bwMode="auto">
            <a:xfrm>
              <a:off x="4320" y="29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tIns="76200" rIns="3810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1474" name="Rectangle 34"/>
            <p:cNvSpPr>
              <a:spLocks noChangeArrowheads="1"/>
            </p:cNvSpPr>
            <p:nvPr/>
          </p:nvSpPr>
          <p:spPr bwMode="auto">
            <a:xfrm>
              <a:off x="3984" y="29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tIns="76200" rIns="3810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AF</a:t>
              </a:r>
            </a:p>
          </p:txBody>
        </p:sp>
        <p:sp>
          <p:nvSpPr>
            <p:cNvPr id="61475" name="Rectangle 35"/>
            <p:cNvSpPr>
              <a:spLocks noChangeArrowheads="1"/>
            </p:cNvSpPr>
            <p:nvPr/>
          </p:nvSpPr>
          <p:spPr bwMode="auto">
            <a:xfrm>
              <a:off x="3648" y="29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tIns="76200" rIns="3810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1476" name="Rectangle 36"/>
            <p:cNvSpPr>
              <a:spLocks noChangeArrowheads="1"/>
            </p:cNvSpPr>
            <p:nvPr/>
          </p:nvSpPr>
          <p:spPr bwMode="auto">
            <a:xfrm>
              <a:off x="3312" y="29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tIns="76200" rIns="3810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ZF</a:t>
              </a:r>
            </a:p>
          </p:txBody>
        </p: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3024" y="292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tIns="76200" rIns="3810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SF</a:t>
              </a:r>
            </a:p>
          </p:txBody>
        </p:sp>
        <p:sp>
          <p:nvSpPr>
            <p:cNvPr id="61478" name="Rectangle 38"/>
            <p:cNvSpPr>
              <a:spLocks noChangeArrowheads="1"/>
            </p:cNvSpPr>
            <p:nvPr/>
          </p:nvSpPr>
          <p:spPr bwMode="auto">
            <a:xfrm>
              <a:off x="5328" y="2688"/>
              <a:ext cx="33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rIns="38100" bIns="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1479" name="Rectangle 39"/>
            <p:cNvSpPr>
              <a:spLocks noChangeArrowheads="1"/>
            </p:cNvSpPr>
            <p:nvPr/>
          </p:nvSpPr>
          <p:spPr bwMode="auto">
            <a:xfrm>
              <a:off x="4992" y="2688"/>
              <a:ext cx="33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rIns="38100" bIns="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1480" name="Rectangle 40"/>
            <p:cNvSpPr>
              <a:spLocks noChangeArrowheads="1"/>
            </p:cNvSpPr>
            <p:nvPr/>
          </p:nvSpPr>
          <p:spPr bwMode="auto">
            <a:xfrm>
              <a:off x="4656" y="2688"/>
              <a:ext cx="33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rIns="38100" bIns="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1481" name="Rectangle 41"/>
            <p:cNvSpPr>
              <a:spLocks noChangeArrowheads="1"/>
            </p:cNvSpPr>
            <p:nvPr/>
          </p:nvSpPr>
          <p:spPr bwMode="auto">
            <a:xfrm>
              <a:off x="4320" y="2688"/>
              <a:ext cx="33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rIns="38100" bIns="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61482" name="Rectangle 42"/>
            <p:cNvSpPr>
              <a:spLocks noChangeArrowheads="1"/>
            </p:cNvSpPr>
            <p:nvPr/>
          </p:nvSpPr>
          <p:spPr bwMode="auto">
            <a:xfrm>
              <a:off x="3984" y="2688"/>
              <a:ext cx="33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rIns="38100" bIns="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61483" name="Rectangle 43"/>
            <p:cNvSpPr>
              <a:spLocks noChangeArrowheads="1"/>
            </p:cNvSpPr>
            <p:nvPr/>
          </p:nvSpPr>
          <p:spPr bwMode="auto">
            <a:xfrm>
              <a:off x="3648" y="2688"/>
              <a:ext cx="33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rIns="38100" bIns="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61484" name="Rectangle 44"/>
            <p:cNvSpPr>
              <a:spLocks noChangeArrowheads="1"/>
            </p:cNvSpPr>
            <p:nvPr/>
          </p:nvSpPr>
          <p:spPr bwMode="auto">
            <a:xfrm>
              <a:off x="3312" y="2688"/>
              <a:ext cx="33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rIns="38100" bIns="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sp>
          <p:nvSpPr>
            <p:cNvPr id="61485" name="Rectangle 45"/>
            <p:cNvSpPr>
              <a:spLocks noChangeArrowheads="1"/>
            </p:cNvSpPr>
            <p:nvPr/>
          </p:nvSpPr>
          <p:spPr bwMode="auto">
            <a:xfrm>
              <a:off x="3024" y="2688"/>
              <a:ext cx="2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100" rIns="38100" bIns="0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sk-SK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</a:p>
          </p:txBody>
        </p:sp>
        <p:sp>
          <p:nvSpPr>
            <p:cNvPr id="61486" name="Line 46"/>
            <p:cNvSpPr>
              <a:spLocks noChangeShapeType="1"/>
            </p:cNvSpPr>
            <p:nvPr/>
          </p:nvSpPr>
          <p:spPr bwMode="auto">
            <a:xfrm>
              <a:off x="3024" y="3216"/>
              <a:ext cx="26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1487" name="Line 47"/>
            <p:cNvSpPr>
              <a:spLocks noChangeShapeType="1"/>
            </p:cNvSpPr>
            <p:nvPr/>
          </p:nvSpPr>
          <p:spPr bwMode="auto">
            <a:xfrm>
              <a:off x="3024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>
              <a:off x="3312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>
              <a:off x="3648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1490" name="Line 50"/>
            <p:cNvSpPr>
              <a:spLocks noChangeShapeType="1"/>
            </p:cNvSpPr>
            <p:nvPr/>
          </p:nvSpPr>
          <p:spPr bwMode="auto">
            <a:xfrm>
              <a:off x="3984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1491" name="Line 51"/>
            <p:cNvSpPr>
              <a:spLocks noChangeShapeType="1"/>
            </p:cNvSpPr>
            <p:nvPr/>
          </p:nvSpPr>
          <p:spPr bwMode="auto">
            <a:xfrm>
              <a:off x="4320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1492" name="Line 52"/>
            <p:cNvSpPr>
              <a:spLocks noChangeShapeType="1"/>
            </p:cNvSpPr>
            <p:nvPr/>
          </p:nvSpPr>
          <p:spPr bwMode="auto">
            <a:xfrm>
              <a:off x="4656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1493" name="Line 53"/>
            <p:cNvSpPr>
              <a:spLocks noChangeShapeType="1"/>
            </p:cNvSpPr>
            <p:nvPr/>
          </p:nvSpPr>
          <p:spPr bwMode="auto">
            <a:xfrm>
              <a:off x="4992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1494" name="Line 54"/>
            <p:cNvSpPr>
              <a:spLocks noChangeShapeType="1"/>
            </p:cNvSpPr>
            <p:nvPr/>
          </p:nvSpPr>
          <p:spPr bwMode="auto">
            <a:xfrm>
              <a:off x="5328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1495" name="Line 55"/>
            <p:cNvSpPr>
              <a:spLocks noChangeShapeType="1"/>
            </p:cNvSpPr>
            <p:nvPr/>
          </p:nvSpPr>
          <p:spPr bwMode="auto">
            <a:xfrm>
              <a:off x="3024" y="2928"/>
              <a:ext cx="26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1496" name="Line 56"/>
            <p:cNvSpPr>
              <a:spLocks noChangeShapeType="1"/>
            </p:cNvSpPr>
            <p:nvPr/>
          </p:nvSpPr>
          <p:spPr bwMode="auto">
            <a:xfrm>
              <a:off x="5664" y="292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61497" name="Text Box 57"/>
          <p:cNvSpPr txBox="1">
            <a:spLocks noChangeArrowheads="1"/>
          </p:cNvSpPr>
          <p:nvPr/>
        </p:nvSpPr>
        <p:spPr bwMode="auto">
          <a:xfrm>
            <a:off x="1098550" y="6400800"/>
            <a:ext cx="82979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skopíruje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AH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 dolného bajtu registra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EFLAGS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2393950" y="457200"/>
            <a:ext cx="240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flag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99" name="Rectangle 59"/>
          <p:cNvSpPr>
            <a:spLocks noChangeArrowheads="1"/>
          </p:cNvSpPr>
          <p:nvPr/>
        </p:nvSpPr>
        <p:spPr bwMode="auto">
          <a:xfrm>
            <a:off x="2420144" y="3733800"/>
            <a:ext cx="3676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load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flags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AH register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2420144" y="2590800"/>
            <a:ext cx="237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interrupt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flag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01" name="Rectangle 61"/>
          <p:cNvSpPr>
            <a:spLocks noChangeArrowheads="1"/>
          </p:cNvSpPr>
          <p:nvPr/>
        </p:nvSpPr>
        <p:spPr bwMode="auto">
          <a:xfrm>
            <a:off x="2420144" y="1524000"/>
            <a:ext cx="262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 interrupt flag</a:t>
            </a:r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2267744" y="5867400"/>
            <a:ext cx="353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store AH register to flags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72400" cy="685800"/>
          </a:xfrm>
        </p:spPr>
        <p:txBody>
          <a:bodyPr/>
          <a:lstStyle/>
          <a:p>
            <a:pPr eaLnBrk="1" hangingPunct="1"/>
            <a:r>
              <a:rPr lang="sk-SK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Reťazcové inštrukcie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143000" y="1106488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Slúžia na spracovanie polí typu byte,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dword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 vykonaním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reťazcovej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inštrukcie musíme do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ESI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uložiť adresu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offset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zdrojového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reťazca a do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EDI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adresu cieľového reťazca.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Registre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ESI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EDI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slúžia ako indexy; po vykonaní operácie s jedným prvkom reťazca (skopírovaní, porovnaní, …) sa index automaticky aktualizuje, t.j. k registru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ESI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resp.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EDI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 pripočíta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alebo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odpočíta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toľko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bajtov, ktoré zaberá jeden prvok reťazca (1, 2 alebo 4 v závislosti od typu reťazca).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3"/>
          <p:cNvGraphicFramePr>
            <a:graphicFrameLocks noGrp="1"/>
          </p:cNvGraphicFramePr>
          <p:nvPr/>
        </p:nvGraphicFramePr>
        <p:xfrm>
          <a:off x="1259632" y="260648"/>
          <a:ext cx="7608168" cy="2933700"/>
        </p:xfrm>
        <a:graphic>
          <a:graphicData uri="http://schemas.openxmlformats.org/drawingml/2006/table">
            <a:tbl>
              <a:tblPr/>
              <a:tblGrid>
                <a:gridCol w="1902042"/>
                <a:gridCol w="1902042"/>
                <a:gridCol w="1902042"/>
                <a:gridCol w="1902042"/>
              </a:tblGrid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Hodnota 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Vplyv na ESI a EDI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Smer spracovania reťazca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Poradie adries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T="95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zvyšuje sa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dopredu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od nižších k vyšším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T="95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znižuje sa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dozadu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od vyšších k nižším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66800" y="3717032"/>
            <a:ext cx="807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 reťazca oznámime inštrukcii buď tak, že meno reťazca  uvedieme ako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operand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inštrukcie, alebo zapíšeme inštrukciu bez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operandov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ale s príponou b, w, resp. d. </a:t>
            </a:r>
          </a:p>
          <a:p>
            <a:pPr>
              <a:spcBef>
                <a:spcPct val="5000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Prefix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rep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opakuje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reťazcovú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inštrukciu, kým sa nevynuluje register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ECX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Ak je na začiatku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ECX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0, inštrukcia sa nevykoná ani raz.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43000" y="218728"/>
            <a:ext cx="4953000" cy="179126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rIns="1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movs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cieľ. reťazec, zdroj. reťazec</a:t>
            </a: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movsb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movsw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movsd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143000" y="2123728"/>
            <a:ext cx="80010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skopíruje dáta z pamäti, na ktorú ukazuje ESI, do pamäti, na ktorú ukazuje EDI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0000" indent="-3600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nemení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príznaky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ani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 (resp. AX, resp. EAX) 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4843463" y="980728"/>
            <a:ext cx="430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move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string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string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8" name="Group 33"/>
          <p:cNvGraphicFramePr>
            <a:graphicFrameLocks noGrp="1"/>
          </p:cNvGraphicFramePr>
          <p:nvPr/>
        </p:nvGraphicFramePr>
        <p:xfrm>
          <a:off x="1259632" y="3645024"/>
          <a:ext cx="7704855" cy="2747010"/>
        </p:xfrm>
        <a:graphic>
          <a:graphicData uri="http://schemas.openxmlformats.org/drawingml/2006/table">
            <a:tbl>
              <a:tblPr/>
              <a:tblGrid>
                <a:gridCol w="2568285"/>
                <a:gridCol w="2568285"/>
                <a:gridCol w="2568285"/>
              </a:tblGrid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Inštrukcia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Kopíruje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ESI a EDI sa zvýši/zníži 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movsb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95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bajt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movsw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95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slovo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movsd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95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dvojslovo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T="95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187624" y="1772816"/>
            <a:ext cx="781236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zdroj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DD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20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DUP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(0FFFFFFFFh)</a:t>
            </a:r>
          </a:p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ciel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DD 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20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DUP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</a:t>
            </a:r>
          </a:p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code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PROC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cld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smer = dopredu</a:t>
            </a:r>
          </a:p>
          <a:p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ecx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LENGTH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zdroj; nastav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pocet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opakovani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esi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zdroj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pl-PL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ESI 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ukazuje na 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zdroj</a:t>
            </a:r>
            <a:endParaRPr lang="pl-PL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ciel; </a:t>
            </a:r>
            <a:r>
              <a:rPr lang="pl-PL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ukazuje na ciel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ciel,zdroj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tiez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rep </a:t>
            </a:r>
            <a:r>
              <a:rPr lang="en-US" sz="2000" dirty="0" err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movsd</a:t>
            </a:r>
            <a:endParaRPr lang="en-US" sz="2000" dirty="0" smtClean="0">
              <a:solidFill>
                <a:schemeClr val="bg2"/>
              </a:solidFill>
              <a:highlight>
                <a:srgbClr val="FFFFFF"/>
              </a:highlight>
              <a:latin typeface="Consolas"/>
            </a:endParaRPr>
          </a:p>
          <a:p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exit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ENDP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66800" y="188640"/>
            <a:ext cx="807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Skopírujte pole 20 celých čísiel typu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dword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z premennej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zdro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 do premennej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ciel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  <a:p>
            <a:pPr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 skopírovaní registre ESI a EDI ukazujú za koniec polí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800600" y="4797152"/>
            <a:ext cx="1600200" cy="194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Symbol" pitchFamily="18" charset="2"/>
              <a:buChar char="®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AC</a:t>
            </a:r>
          </a:p>
          <a:p>
            <a:pPr>
              <a:spcBef>
                <a:spcPct val="50000"/>
              </a:spcBef>
              <a:buFont typeface="Symbol" pitchFamily="18" charset="2"/>
              <a:buChar char="®"/>
              <a:defRPr/>
            </a:pP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>
              <a:spcBef>
                <a:spcPct val="50000"/>
              </a:spcBef>
              <a:buFont typeface="Symbol" pitchFamily="18" charset="2"/>
              <a:buChar char="®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8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A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0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 46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19200" y="762000"/>
            <a:ext cx="3581400" cy="179126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lods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zdrojový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re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ť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azec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lodsb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lodsw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lodsd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143000" y="2667000"/>
            <a:ext cx="80010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skopíruje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bajt reťazca do AL (resp.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do AX, resp.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dword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do EAX)</a:t>
            </a:r>
          </a:p>
          <a:p>
            <a:pPr marL="360000" indent="-3600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nemení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príznaky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6800" y="4724400"/>
            <a:ext cx="2743200" cy="1408113"/>
            <a:chOff x="672" y="2592"/>
            <a:chExt cx="1728" cy="887"/>
          </a:xfrm>
        </p:grpSpPr>
        <p:sp>
          <p:nvSpPr>
            <p:cNvPr id="63494" name="AutoShape 6"/>
            <p:cNvSpPr>
              <a:spLocks noChangeArrowheads="1"/>
            </p:cNvSpPr>
            <p:nvPr/>
          </p:nvSpPr>
          <p:spPr bwMode="auto">
            <a:xfrm>
              <a:off x="1488" y="2592"/>
              <a:ext cx="912" cy="384"/>
            </a:xfrm>
            <a:prstGeom prst="wedgeEllipseCallout">
              <a:avLst>
                <a:gd name="adj1" fmla="val -70287"/>
                <a:gd name="adj2" fmla="val 104690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 algn="ctr">
                <a:defRPr/>
              </a:pPr>
              <a:r>
                <a:rPr lang="sk-SK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</a:rPr>
                <a:t> </a:t>
              </a:r>
            </a:p>
          </p:txBody>
        </p:sp>
        <p:sp>
          <p:nvSpPr>
            <p:cNvPr id="63495" name="Text Box 7"/>
            <p:cNvSpPr txBox="1">
              <a:spLocks noChangeArrowheads="1"/>
            </p:cNvSpPr>
            <p:nvPr/>
          </p:nvSpPr>
          <p:spPr bwMode="auto">
            <a:xfrm>
              <a:off x="672" y="3168"/>
              <a:ext cx="85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lep</a:t>
              </a:r>
              <a:r>
                <a:rPr lang="sk-SK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šie!</a:t>
              </a:r>
            </a:p>
          </p:txBody>
        </p:sp>
      </p:grp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953000" y="144780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load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string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590800" y="4800600"/>
            <a:ext cx="4038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 eaLnBrk="0" hangingPunct="0"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lodsb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  <a:sym typeface="Symbol" pitchFamily="18" charset="2"/>
              </a:rPr>
              <a:t>to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  <a:sym typeface="Symbol" pitchFamily="18" charset="2"/>
              </a:rPr>
              <a:t>ist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  <a:sym typeface="Symbol" pitchFamily="18" charset="2"/>
              </a:rPr>
              <a:t>é ako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si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inc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e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si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2590800" y="3886200"/>
            <a:ext cx="403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 eaLnBrk="0" hangingPunct="0">
              <a:spcBef>
                <a:spcPct val="50000"/>
              </a:spcBef>
              <a:defRPr/>
            </a:pPr>
            <a:r>
              <a:rPr lang="sk-SK" dirty="0" err="1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cld</a:t>
            </a:r>
            <a:endParaRPr lang="sk-SK" dirty="0">
              <a:solidFill>
                <a:srgbClr val="96969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lang="sk-SK" dirty="0" err="1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esi,offset</a:t>
            </a:r>
            <a:r>
              <a:rPr lang="sk-SK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Retazec</a:t>
            </a:r>
            <a:endParaRPr lang="sk-SK" dirty="0">
              <a:solidFill>
                <a:srgbClr val="96969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143000" y="720725"/>
            <a:ext cx="3276600" cy="179126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stos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cieľový reťazec</a:t>
            </a: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stosb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stosw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stosd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143000" y="2625725"/>
            <a:ext cx="8001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skopíruje obsah AL (resp. AX, resp. EAX) do reťazca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nemení príznaky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4724400" y="1330325"/>
            <a:ext cx="270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store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string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066800" y="8382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Pomocou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reťazcovej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inštrukcie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stosw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vynulujte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Pole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87624" y="1772816"/>
            <a:ext cx="781236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Dlzka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EQU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20</a:t>
            </a:r>
          </a:p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Pole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DW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Dlzka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dup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(0FFFFh)</a:t>
            </a:r>
          </a:p>
          <a:p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code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PROC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cld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smer = dopredu</a:t>
            </a:r>
          </a:p>
          <a:p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Pole</a:t>
            </a:r>
          </a:p>
          <a:p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ecx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,Dlzka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xor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ax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sk-SK" sz="2000" dirty="0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AX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</a:t>
            </a:r>
          </a:p>
          <a:p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stosw</a:t>
            </a:r>
            <a:endParaRPr lang="en-US" sz="2000" dirty="0" smtClean="0">
              <a:solidFill>
                <a:schemeClr val="bg2"/>
              </a:solidFill>
              <a:highlight>
                <a:srgbClr val="FFFFFF"/>
              </a:highlight>
              <a:latin typeface="Consolas"/>
            </a:endParaRPr>
          </a:p>
          <a:p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exit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ENDP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">
  <a:themeElements>
    <a:clrScheme name="Azur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Azur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Designs\Azur.pot</Template>
  <TotalTime>2530</TotalTime>
  <Words>950</Words>
  <Application>Microsoft Office PowerPoint</Application>
  <PresentationFormat>Prezentácia na obrazovke (4:3)</PresentationFormat>
  <Paragraphs>247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Azur</vt:lpstr>
      <vt:lpstr>Inštrukcie pre nastavenie príznakových bitov</vt:lpstr>
      <vt:lpstr>Snímka 2</vt:lpstr>
      <vt:lpstr>Reťazcové inštrukcie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Dvojrozmerné polia</vt:lpstr>
      <vt:lpstr>Snímka 14</vt:lpstr>
      <vt:lpstr>Snímka 15</vt:lpstr>
      <vt:lpstr>Snímka 16</vt:lpstr>
      <vt:lpstr>Snímka 17</vt:lpstr>
      <vt:lpstr>Snímka 18</vt:lpstr>
    </vt:vector>
  </TitlesOfParts>
  <Company>zu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janosik</dc:creator>
  <cp:lastModifiedBy>Ludmila Janosikova</cp:lastModifiedBy>
  <cp:revision>118</cp:revision>
  <dcterms:created xsi:type="dcterms:W3CDTF">2007-10-10T05:17:08Z</dcterms:created>
  <dcterms:modified xsi:type="dcterms:W3CDTF">2014-11-19T07:25:32Z</dcterms:modified>
</cp:coreProperties>
</file>