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262" r:id="rId3"/>
    <p:sldId id="257" r:id="rId4"/>
    <p:sldId id="267" r:id="rId5"/>
    <p:sldId id="271" r:id="rId6"/>
    <p:sldId id="258" r:id="rId7"/>
    <p:sldId id="259" r:id="rId8"/>
    <p:sldId id="268" r:id="rId9"/>
    <p:sldId id="277" r:id="rId10"/>
    <p:sldId id="260" r:id="rId11"/>
    <p:sldId id="283" r:id="rId12"/>
    <p:sldId id="270" r:id="rId13"/>
    <p:sldId id="282" r:id="rId14"/>
    <p:sldId id="292" r:id="rId15"/>
    <p:sldId id="293" r:id="rId16"/>
    <p:sldId id="281" r:id="rId17"/>
    <p:sldId id="261" r:id="rId18"/>
    <p:sldId id="264" r:id="rId19"/>
    <p:sldId id="265" r:id="rId20"/>
    <p:sldId id="284" r:id="rId21"/>
    <p:sldId id="286" r:id="rId22"/>
    <p:sldId id="290" r:id="rId23"/>
    <p:sldId id="285" r:id="rId24"/>
    <p:sldId id="289" r:id="rId25"/>
    <p:sldId id="279" r:id="rId26"/>
    <p:sldId id="280" r:id="rId27"/>
    <p:sldId id="287" r:id="rId28"/>
    <p:sldId id="288" r:id="rId2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771" autoAdjust="0"/>
  </p:normalViewPr>
  <p:slideViewPr>
    <p:cSldViewPr>
      <p:cViewPr varScale="1">
        <p:scale>
          <a:sx n="47" d="100"/>
          <a:sy n="47" d="100"/>
        </p:scale>
        <p:origin x="-199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65B1EF-1BF8-4890-BCBB-88F154C4E042}" type="datetimeFigureOut">
              <a:rPr lang="sk-SK" smtClean="0"/>
              <a:pPr/>
              <a:t>15.06.2016</a:t>
            </a:fld>
            <a:endParaRPr lang="sk-S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C93E7-2A7E-4DF1-8D2C-E85E719AFB4C}" type="slidenum">
              <a:rPr lang="sk-SK" smtClean="0"/>
              <a:pPr/>
              <a:t>‹#›</a:t>
            </a:fld>
            <a:endParaRPr lang="sk-SK"/>
          </a:p>
        </p:txBody>
      </p:sp>
    </p:spTree>
    <p:extLst>
      <p:ext uri="{BB962C8B-B14F-4D97-AF65-F5344CB8AC3E}">
        <p14:creationId xmlns:p14="http://schemas.microsoft.com/office/powerpoint/2010/main" xmlns="" val="59259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Vážená</a:t>
            </a:r>
            <a:r>
              <a:rPr lang="sk-SK" baseline="0" dirty="0" smtClean="0"/>
              <a:t> komisia, vážená predsedkyňa, vážení prítomní,</a:t>
            </a:r>
          </a:p>
          <a:p>
            <a:r>
              <a:rPr lang="sk-SK" dirty="0" smtClean="0"/>
              <a:t>Volám</a:t>
            </a:r>
            <a:r>
              <a:rPr lang="sk-SK" baseline="0" dirty="0" smtClean="0"/>
              <a:t> sa Andrej Šišila a témou mojej bakalárskej práce bola „Android aplikácia na sledovanie polohy mobilného zariadenia“.</a:t>
            </a:r>
          </a:p>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a:t>
            </a:fld>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Aplikácia komunikuje so serverom pomocou REST rozhrania a HTTP protokolu</a:t>
            </a:r>
            <a:r>
              <a:rPr lang="sk-SK" baseline="0" dirty="0" smtClean="0"/>
              <a:t> a dokáže naň posielať správy typu POST a GET. Správy typu POST používame napríklad na hlásenie polohy mobilného zariadenia; správy typu GET zatiaľ v aplikácií implementované nie sú, ale sú podporované serverom. Tento druh správ bude slúžiť na napríklad na stiahnutie informácií o známych Wi-Fi prístupových bodoch alebo Bluetooth Beacon zariadeniach.</a:t>
            </a:r>
          </a:p>
          <a:p>
            <a:r>
              <a:rPr lang="sk-SK" baseline="0" dirty="0" smtClean="0"/>
              <a:t>	Správy sú kódované vo formáte JSON a sú odosielané v samostatnom vlákne, aby sa nebrzdilo hlavné vlákno, ktoré je zodpovedné za interakciu s používateľom prostredníctvom grafického rozhrania.</a:t>
            </a:r>
          </a:p>
          <a:p>
            <a:pPr marL="0" marR="0" indent="0" algn="l" defTabSz="914400" rtl="0" eaLnBrk="1" fontAlgn="auto" latinLnBrk="0" hangingPunct="1">
              <a:lnSpc>
                <a:spcPct val="100000"/>
              </a:lnSpc>
              <a:spcBef>
                <a:spcPts val="0"/>
              </a:spcBef>
              <a:spcAft>
                <a:spcPts val="0"/>
              </a:spcAft>
              <a:buClrTx/>
              <a:buSzTx/>
              <a:buFontTx/>
              <a:buNone/>
              <a:tabLst/>
              <a:defRPr/>
            </a:pPr>
            <a:r>
              <a:rPr lang="sk-SK" baseline="0" dirty="0" smtClean="0"/>
              <a:t>	Na obrázku môžeme vidieť priebeh odosielania správy z Android aplikácie na server. Správa zakódovaná do </a:t>
            </a:r>
            <a:r>
              <a:rPr lang="sk-SK" sz="1200" kern="1200" dirty="0" smtClean="0">
                <a:solidFill>
                  <a:schemeClr val="tx1"/>
                </a:solidFill>
                <a:latin typeface="+mn-lt"/>
                <a:ea typeface="+mn-ea"/>
                <a:cs typeface="+mn-cs"/>
              </a:rPr>
              <a:t>formátu JSON sa odošle HTTP klientom na REST rozhranie servera (1), ktorú server následne prijíme (2). Pokiaľ je požiadavka platná, odošle ju databázovému serveru (3). Databázový server buď zapíše</a:t>
            </a:r>
            <a:r>
              <a:rPr lang="sk-SK" sz="1200" kern="1200" baseline="0" dirty="0" smtClean="0">
                <a:solidFill>
                  <a:schemeClr val="tx1"/>
                </a:solidFill>
                <a:latin typeface="+mn-lt"/>
                <a:ea typeface="+mn-ea"/>
                <a:cs typeface="+mn-cs"/>
              </a:rPr>
              <a:t> alebo </a:t>
            </a:r>
            <a:r>
              <a:rPr lang="sk-SK" sz="1200" kern="1200" dirty="0" smtClean="0">
                <a:solidFill>
                  <a:schemeClr val="tx1"/>
                </a:solidFill>
                <a:latin typeface="+mn-lt"/>
                <a:ea typeface="+mn-ea"/>
                <a:cs typeface="+mn-cs"/>
              </a:rPr>
              <a:t>prečíta údaje z databázy a pošle ich naspäť serveru (4), ktorý znovu cez REST rozhranie odošle HTTP odpoveď Android aplikácií (5)(6). Android aplikácia prijíme odpoveď a spracuje ju podľa potreby.</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10</a:t>
            </a:fld>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Funkčnosť</a:t>
            </a:r>
            <a:r>
              <a:rPr lang="sk-SK" baseline="0" dirty="0" smtClean="0"/>
              <a:t> aplikácie budeme overovať výpisom súradníc trasy z databázy a jej grafickým znázornením na mape.</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11</a:t>
            </a:fld>
            <a:endParaRPr lang="sk-S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Na to, aby sme získali</a:t>
            </a:r>
            <a:r>
              <a:rPr lang="sk-SK" baseline="0" dirty="0" smtClean="0"/>
              <a:t> trasu z databázy, sa musíme pozrieť do tabuľky „GPS_DATA“, v ktorej sú uložené jednotlivé súradnice a potrebujeme sa pozrieť aj do tabuľky „PEDSIM_DATA“, aby sme mohli určiť konkrétne zariadenie, na ktorom bolo meranie uskutočnené a čas merania k čomu nám slúžia atribúty „MOBILE_DEVICE_ID“ a  „TIME_OF_MEASUREMENT“. Výsledný SELECT vyzerá nasledovne:</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12</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Zvolíme si</a:t>
            </a:r>
            <a:r>
              <a:rPr lang="sk-SK" baseline="0" dirty="0" smtClean="0"/>
              <a:t> stĺpce LATITUDE a LONGITUDE z tabuľky „GPS_DATA“, pripojíme tabuľku „PEDSIM_DATA“ pomocou spoločného kľúča „PS_DATA_ID“</a:t>
            </a:r>
            <a:r>
              <a:rPr lang="sk-SK" baseline="0" dirty="0"/>
              <a:t> </a:t>
            </a:r>
            <a:r>
              <a:rPr lang="sk-SK" baseline="0" dirty="0" smtClean="0"/>
              <a:t>a určíme zariadenie a čas merania. Výsledný výstup som vyexportoval programom „MySQL Workbench“ do CSV súboru a nakoniec som použil stránku „gpsvisualizer.com“, ktorá súradnice vykreslila do mapy.</a:t>
            </a:r>
          </a:p>
        </p:txBody>
      </p:sp>
      <p:sp>
        <p:nvSpPr>
          <p:cNvPr id="4" name="Slide Number Placeholder 3"/>
          <p:cNvSpPr>
            <a:spLocks noGrp="1"/>
          </p:cNvSpPr>
          <p:nvPr>
            <p:ph type="sldNum" sz="quarter" idx="10"/>
          </p:nvPr>
        </p:nvSpPr>
        <p:spPr/>
        <p:txBody>
          <a:bodyPr/>
          <a:lstStyle/>
          <a:p>
            <a:fld id="{7ADC93E7-2A7E-4DF1-8D2C-E85E719AFB4C}" type="slidenum">
              <a:rPr lang="sk-SK" smtClean="0"/>
              <a:pPr/>
              <a:t>13</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baseline="0" dirty="0" smtClean="0"/>
          </a:p>
        </p:txBody>
      </p:sp>
      <p:sp>
        <p:nvSpPr>
          <p:cNvPr id="4" name="Slide Number Placeholder 3"/>
          <p:cNvSpPr>
            <a:spLocks noGrp="1"/>
          </p:cNvSpPr>
          <p:nvPr>
            <p:ph type="sldNum" sz="quarter" idx="10"/>
          </p:nvPr>
        </p:nvSpPr>
        <p:spPr/>
        <p:txBody>
          <a:bodyPr/>
          <a:lstStyle/>
          <a:p>
            <a:fld id="{7ADC93E7-2A7E-4DF1-8D2C-E85E719AFB4C}" type="slidenum">
              <a:rPr lang="sk-SK" smtClean="0"/>
              <a:pPr/>
              <a:t>14</a:t>
            </a:fld>
            <a:endParaRPr lang="sk-SK"/>
          </a:p>
        </p:txBody>
      </p:sp>
    </p:spTree>
    <p:extLst>
      <p:ext uri="{BB962C8B-B14F-4D97-AF65-F5344CB8AC3E}">
        <p14:creationId xmlns:p14="http://schemas.microsoft.com/office/powerpoint/2010/main" xmlns="" val="1672224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baseline="0" dirty="0" smtClean="0"/>
          </a:p>
        </p:txBody>
      </p:sp>
      <p:sp>
        <p:nvSpPr>
          <p:cNvPr id="4" name="Slide Number Placeholder 3"/>
          <p:cNvSpPr>
            <a:spLocks noGrp="1"/>
          </p:cNvSpPr>
          <p:nvPr>
            <p:ph type="sldNum" sz="quarter" idx="10"/>
          </p:nvPr>
        </p:nvSpPr>
        <p:spPr/>
        <p:txBody>
          <a:bodyPr/>
          <a:lstStyle/>
          <a:p>
            <a:fld id="{7ADC93E7-2A7E-4DF1-8D2C-E85E719AFB4C}" type="slidenum">
              <a:rPr lang="sk-SK" smtClean="0"/>
              <a:pPr/>
              <a:t>15</a:t>
            </a:fld>
            <a:endParaRPr lang="sk-SK"/>
          </a:p>
        </p:txBody>
      </p:sp>
    </p:spTree>
    <p:extLst>
      <p:ext uri="{BB962C8B-B14F-4D97-AF65-F5344CB8AC3E}">
        <p14:creationId xmlns:p14="http://schemas.microsoft.com/office/powerpoint/2010/main" xmlns="" val="3099549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Červená čiara predstavuje prejdenú trasu z Univerzitného mestečka</a:t>
            </a:r>
            <a:r>
              <a:rPr lang="sk-SK" baseline="0" dirty="0" smtClean="0"/>
              <a:t> na Fakultu riadenia a informatiky. Merianie som pôvodne chcel začať pred fakultou, ale keďže tam GPS signál nebol dostatočne silný, musel som výjsť na kopček do Univerzitného mestečka, kde som GPS signál zachytil. Potom som išiel späť na fakultu.</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16</a:t>
            </a:fld>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V blízkej budúcnosti chcem do aplikácie pridať zbieranie a odosielanie polohy v prípade, že je užívateľ offline. V</a:t>
            </a:r>
            <a:r>
              <a:rPr lang="sk-SK" baseline="0" dirty="0" smtClean="0"/>
              <a:t> rámci úpravy objektového návrhu bude potrebné odstrániť periodický cyklus z triedy „MainService“ a nechať každú zo sledovacích tried bežať v samostatnom vlákne. Ďalej by bolo vhodné dať používateľovi určitú kontrolu nad nastaveniami tým, že mu bude umožnené meniť obnovovacie intervaly pre získavanie polohy jednotlivými sledovacími triedami. Takisto je potrebné pridať podporu pre najnovšiu verziu Android vo verzií 6 a vyššie. Akonáhle budú spomenuté úlohy dokončené, začnem navrhovať algoritmus na zisťovanie pozície pomocou Wi-Fi.</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17</a:t>
            </a:fld>
            <a:endParaRPr lang="sk-S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V</a:t>
            </a:r>
            <a:r>
              <a:rPr lang="sk-SK" baseline="0" dirty="0" smtClean="0"/>
              <a:t> rámci svojej bakalárskej práce som preskúmal možnosti sledovania mobilného zariadenia, navrhol a implementoval Android aplikáciu, ktorá získava validné súradnice zariadenia pomocou GPS technológie, spolu s mechanizmom na odosielanie získaných súradníc na server. Hoci sme implementovali iba získavanie polohy cez GPS, aplikácia je navrhnutá tak, aby sa dala nová sledovacia technológia jednoducho integrovať. Nakoniec som overil funkčnosť riešenia získaním potrebných údajov z databázy a ich následným znázornením na mape.</a:t>
            </a:r>
          </a:p>
          <a:p>
            <a:r>
              <a:rPr lang="sk-SK" baseline="0" dirty="0" smtClean="0"/>
              <a:t>	Ďakujem za pozornosť.</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18</a:t>
            </a:fld>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19</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Táto témy vznikla kvôli tomu, aby</a:t>
            </a:r>
            <a:r>
              <a:rPr lang="sk-SK" baseline="0" dirty="0" smtClean="0"/>
              <a:t> sa uľahčil zber dát o pohybe ľudí pre simulačný model, pretože získavanie takýchto dát je pomerne náročný proces. Jedným zo spôsobov, ako tieto dáta získavať bolo vytvorenie mobilnej aplikácie. A keďže Android je </a:t>
            </a:r>
            <a:r>
              <a:rPr lang="sk-SK" dirty="0" smtClean="0"/>
              <a:t>najrozšírenejší</a:t>
            </a:r>
            <a:r>
              <a:rPr lang="sk-SK" baseline="0" dirty="0" smtClean="0"/>
              <a:t> operačný systém pre mobilnú platformu, rozhodli sme sa pre vytvorenie Android aplikácie práve na tento účel.</a:t>
            </a:r>
            <a:endParaRPr lang="sk-SK" dirty="0" smtClean="0"/>
          </a:p>
          <a:p>
            <a:r>
              <a:rPr lang="sk-SK" dirty="0" smtClean="0"/>
              <a:t>	Túto tému som si vybral,</a:t>
            </a:r>
            <a:r>
              <a:rPr lang="sk-SK" baseline="0" dirty="0" smtClean="0"/>
              <a:t> aby som rozšíril svoje poznatky v rámci vývoja aplikácií v programovacom jazyku JAVA pre platformu Android, a aby som si mohol prepojiť vedomosti z oblasti sietí a programovania.</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a:t>
            </a:fld>
            <a:endParaRPr 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20</a:t>
            </a:fld>
            <a:endParaRPr lang="sk-S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23</a:t>
            </a:fld>
            <a:endParaRPr lang="sk-S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24</a:t>
            </a:fld>
            <a:endParaRPr lang="sk-S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25</a:t>
            </a:fld>
            <a:endParaRPr lang="sk-SK"/>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26</a:t>
            </a:fld>
            <a:endParaRPr lang="sk-S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27</a:t>
            </a:fld>
            <a:endParaRPr lang="sk-S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28</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dirty="0" smtClean="0"/>
              <a:t>	Cieľom mojej</a:t>
            </a:r>
            <a:r>
              <a:rPr lang="sk-SK" baseline="0" dirty="0" smtClean="0"/>
              <a:t> bakalárskej práce bolo preskúmanie možností sledovania mobilného zariadenia, vytvorenie android aplikácie na získavanie polohy zariadenia pomocou predtým zvolenej technológie, ako aj vytvorenie mechanizmu na odosielanie získaných súradníc do centrálneho úložiska. Nakoniec sme overili funkčnosť riešenia.</a:t>
            </a:r>
          </a:p>
          <a:p>
            <a:r>
              <a:rPr lang="sk-SK" baseline="0" dirty="0" smtClean="0"/>
              <a:t>Zhromaždené údaje o polohe uložené v centrálnom úložisku budú použité na navigáciu chodcov v simulačnom nástroji PedSim, ktorý je vyvíjaný tu na Žilinskej univerzite na Fakulte riadenia a informatiky.</a:t>
            </a:r>
          </a:p>
        </p:txBody>
      </p:sp>
      <p:sp>
        <p:nvSpPr>
          <p:cNvPr id="4" name="Slide Number Placeholder 3"/>
          <p:cNvSpPr>
            <a:spLocks noGrp="1"/>
          </p:cNvSpPr>
          <p:nvPr>
            <p:ph type="sldNum" sz="quarter" idx="10"/>
          </p:nvPr>
        </p:nvSpPr>
        <p:spPr/>
        <p:txBody>
          <a:bodyPr/>
          <a:lstStyle/>
          <a:p>
            <a:fld id="{7ADC93E7-2A7E-4DF1-8D2C-E85E719AFB4C}" type="slidenum">
              <a:rPr lang="sk-SK" smtClean="0"/>
              <a:pPr/>
              <a:t>3</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Poloha mobilného zariadenia sa dá zistiť</a:t>
            </a:r>
            <a:r>
              <a:rPr lang="sk-SK" baseline="0" dirty="0" smtClean="0"/>
              <a:t> prostredníctvom viacerých technológií. Vo svojej práci som porovnával technológie GPS, Wi-Fi a Bluetooth. </a:t>
            </a:r>
          </a:p>
          <a:p>
            <a:r>
              <a:rPr lang="sk-SK" baseline="0" dirty="0" smtClean="0"/>
              <a:t>	GPS sa používa na zisťovanie pozície v teréne, presnosť sa pohybuje približne v rozmedzí 5-15 metrov. Na príjem signálu potrebujeme GPS anténu, pričom o všetky výpočty sa stará sám GPS príjmač.</a:t>
            </a:r>
          </a:p>
          <a:p>
            <a:r>
              <a:rPr lang="sk-SK" baseline="0" dirty="0" smtClean="0"/>
              <a:t>	Wi-Fi a Bluetooth sú určené predovšetkým na sledovanie vnútri budov. Na vysielanie W-Fi signálu potrebujeme Wi-Fi prístupové body, pre Bluetooth potrebujeme tzv. Bluetooth Beacon zariadenia. Presnosť merania je približne 2-4m pre Wi-Fi a 1-3m pre Bluetooth, aj keď presnosť môže byť ovplyvnená prechodom signálu cez steny alebo silou použitej antény. Výpočet výslednej polohy je v oboch prípadoch náročnejší, pretože algoritmy na získavanie polohy vnútri budov by mali byť presnejšie.</a:t>
            </a:r>
          </a:p>
          <a:p>
            <a:endParaRPr lang="sk-SK" baseline="0" dirty="0" smtClean="0"/>
          </a:p>
          <a:p>
            <a:r>
              <a:rPr lang="sk-SK" baseline="0" dirty="0" smtClean="0"/>
              <a:t>Ochrana osobných údajov súvisí s presnosťou merania spomenutých technológií. Zatiaľ čo GPS nám povie, v ktorej časti cesty alebo ulice sa nachádzame, Wi-Fi a Bluetooth vedia povedať, v ktorej sme budove alebo miestnosti. A pokiaľ sme v jednej miestnosti dlhšiu dobu, potom je to niekto, kto má práve tam napr.  kanceláriu alebo má práve v danej učebni vyučovanie.</a:t>
            </a:r>
            <a:endParaRPr lang="sk-SK" dirty="0" smtClean="0"/>
          </a:p>
          <a:p>
            <a:endParaRPr lang="sk-SK" dirty="0" smtClean="0"/>
          </a:p>
          <a:p>
            <a:r>
              <a:rPr lang="sk-SK" dirty="0" smtClean="0"/>
              <a:t>Keďže sme požadovali, aby zariadenie bolo možné sledovať vonku, rozhodli sme sa pre implementáciu GPS technológie.</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4</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baseline="0" dirty="0" smtClean="0"/>
              <a:t>Android aplikácia je navrhnutá tak, aby podporovala získavanie polohy viacerými technológiami a jednoduchú integráciu novej sledovacej technológie.</a:t>
            </a:r>
          </a:p>
          <a:p>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5</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P</a:t>
            </a:r>
            <a:r>
              <a:rPr lang="sk-SK" baseline="0" dirty="0" smtClean="0"/>
              <a:t>ostup integrácie novej sledovacej technológie do aplikácie je nasledovný. Najprv vytvoríme novú sledovaciu triedu, ktorá bude potomkom triedy „Tracker“. Potom v triede „MainActivity“ pridáme napr. checkbox na zapnutie a vypnutie sledovacej triedy. Potom </a:t>
            </a:r>
            <a:r>
              <a:rPr lang="sk-SK" baseline="0" smtClean="0"/>
              <a:t>vytvoríme </a:t>
            </a:r>
            <a:r>
              <a:rPr lang="sk-SK" baseline="0" smtClean="0"/>
              <a:t>novú komunikačnú triedu </a:t>
            </a:r>
            <a:r>
              <a:rPr lang="sk-SK" baseline="0" dirty="0" smtClean="0"/>
              <a:t>v balíčku tried na komunikáciu so serverom, pretože každej sledovacej triede prislúcha jedna komunikačná trieda, ktorá bude ukladať údaje zistené novou sledovacou triedou. Tento balíček tried je prítomný aj na serveri. Potom treba príjem správy o polohe zariadenia  „pushRecord“ v aplikácií upraviť </a:t>
            </a:r>
            <a:r>
              <a:rPr lang="sk-SK" i="0" baseline="0" dirty="0" smtClean="0"/>
              <a:t>tak, že v triede „MainService“, v ktorej sa okrem iného naplní aj inštancia komunikačnej triedy prislúchajúca novovytvorenej sledovacej triede. Na serveri treba príjem tejto správy upraviť tak, aby ju vedel rozkódovať a súradnice zistené novou sledovacou triedou vedel zapísať do príslušných tabuliek v databáze.</a:t>
            </a:r>
            <a:endParaRPr lang="sk-SK" i="0"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6</a:t>
            </a:fld>
            <a:endParaRPr 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V triede</a:t>
            </a:r>
            <a:r>
              <a:rPr lang="sk-SK" baseline="0" dirty="0" smtClean="0"/>
              <a:t> „MainService“ beží periodický cyklus, ktorý sa najprv snaží zaregistrovať zariadenie na server. Registrácia zariadenia na server spočíva v odoslaní identifikátora zariadenia na server, ktorým je v tomto prípade MAC adresa zariadenia. Podľa tohto identifikátora vieme zo servera vyžiadať súradnice vzťahujúce sa ku konkrétnemu zariadeniu. Pokračuje sa iteráciou cez jednotlivé sledovacie triedy, a pokiaľ je sledovanie ľubovoľnej z nich povolené, vyžiadajú sa od nej súradnice. Po prejdení všetkých sledovacích tried sa vytvorí správa s nazbieranými súradnicami, ktorá sa odošle na server prostredníctvom triedy „ServerBridge“.</a:t>
            </a:r>
            <a:endParaRPr lang="sk-SK" dirty="0" smtClean="0"/>
          </a:p>
        </p:txBody>
      </p:sp>
      <p:sp>
        <p:nvSpPr>
          <p:cNvPr id="4" name="Slide Number Placeholder 3"/>
          <p:cNvSpPr>
            <a:spLocks noGrp="1"/>
          </p:cNvSpPr>
          <p:nvPr>
            <p:ph type="sldNum" sz="quarter" idx="10"/>
          </p:nvPr>
        </p:nvSpPr>
        <p:spPr/>
        <p:txBody>
          <a:bodyPr/>
          <a:lstStyle/>
          <a:p>
            <a:fld id="{7ADC93E7-2A7E-4DF1-8D2C-E85E719AFB4C}" type="slidenum">
              <a:rPr lang="sk-SK" smtClean="0"/>
              <a:pPr/>
              <a:t>7</a:t>
            </a:fld>
            <a:endParaRPr lang="sk-S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sk-SK" dirty="0" smtClean="0"/>
              <a:t>	Čo</a:t>
            </a:r>
            <a:r>
              <a:rPr lang="sk-SK" baseline="0" dirty="0" smtClean="0"/>
              <a:t> sa týka typu servera, rozhodovali sme sa medzi súborovým a databázovým serverom. Súborový server má výhodu v jednoduchosti používania a možnosť zdieľania týchto súborov. Jeho nevýhodou ale je, že je vyhľadanie súboru je pomalšie než pri databáze, pričom súbory nepotrebujeme zdieľať. Z toho vyplýva, že sa dáta budú ukladať na databázový server. Tu sme mali dve možnosti: NoSQL alebo SQL server.</a:t>
            </a:r>
          </a:p>
          <a:p>
            <a:pPr marL="0" marR="0" indent="0" algn="l" defTabSz="914400" rtl="0" eaLnBrk="1" fontAlgn="auto" latinLnBrk="0" hangingPunct="1">
              <a:lnSpc>
                <a:spcPct val="100000"/>
              </a:lnSpc>
              <a:spcBef>
                <a:spcPts val="0"/>
              </a:spcBef>
              <a:spcAft>
                <a:spcPts val="0"/>
              </a:spcAft>
              <a:buClrTx/>
              <a:buSzTx/>
              <a:buFontTx/>
              <a:buNone/>
              <a:tabLst/>
              <a:defRPr/>
            </a:pPr>
            <a:r>
              <a:rPr lang="sk-SK" baseline="0" dirty="0" smtClean="0"/>
              <a:t>	NoSQL je typ databázového systému, ktorý pozostáva z viacerých špecializovaných databáz. </a:t>
            </a:r>
            <a:r>
              <a:rPr lang="sk-SK" sz="1200" kern="1200" dirty="0" smtClean="0">
                <a:solidFill>
                  <a:schemeClr val="tx1"/>
                </a:solidFill>
                <a:latin typeface="+mn-lt"/>
                <a:ea typeface="+mn-ea"/>
                <a:cs typeface="+mn-cs"/>
              </a:rPr>
              <a:t>Integrita dát je dynamická, takže každý záznam v databáze môže obsahovať rôzne množstvo informácií. Tento</a:t>
            </a:r>
            <a:r>
              <a:rPr lang="sk-SK" sz="1200" kern="1200" baseline="0" dirty="0" smtClean="0">
                <a:solidFill>
                  <a:schemeClr val="tx1"/>
                </a:solidFill>
                <a:latin typeface="+mn-lt"/>
                <a:ea typeface="+mn-ea"/>
                <a:cs typeface="+mn-cs"/>
              </a:rPr>
              <a:t> druh databázového systému môžeme použiť na ukladanie veľmi veľkého množstva dát</a:t>
            </a:r>
            <a:endParaRPr lang="sk-SK" baseline="0" dirty="0" smtClean="0"/>
          </a:p>
          <a:p>
            <a:r>
              <a:rPr lang="sk-SK" baseline="0" dirty="0" smtClean="0"/>
              <a:t>	Pri SQL </a:t>
            </a:r>
            <a:r>
              <a:rPr lang="sk-SK" sz="1200" kern="1200" dirty="0" smtClean="0">
                <a:solidFill>
                  <a:schemeClr val="tx1"/>
                </a:solidFill>
                <a:latin typeface="+mn-lt"/>
                <a:ea typeface="+mn-ea"/>
                <a:cs typeface="+mn-cs"/>
              </a:rPr>
              <a:t>musí byť integrita dát prísne dodržiavaná, preto je nutné pri vkladaní nového záznamu integritné obmedzenia pre dané tabuľky. Databázu je možné rozšíriť na viaceré servery, ale nie je to jednoduchý proces. SQL databázový systém sa používa</a:t>
            </a:r>
            <a:r>
              <a:rPr lang="sk-SK" sz="1200" kern="1200" baseline="0" dirty="0" smtClean="0">
                <a:solidFill>
                  <a:schemeClr val="tx1"/>
                </a:solidFill>
                <a:latin typeface="+mn-lt"/>
                <a:ea typeface="+mn-ea"/>
                <a:cs typeface="+mn-cs"/>
              </a:rPr>
              <a:t> vtedy, ak vyžadujeme vyššiu spoľahlivosť.</a:t>
            </a:r>
          </a:p>
          <a:p>
            <a:r>
              <a:rPr lang="sk-SK" sz="1200" kern="1200" baseline="0" dirty="0" smtClean="0">
                <a:solidFill>
                  <a:schemeClr val="tx1"/>
                </a:solidFill>
                <a:latin typeface="+mn-lt"/>
                <a:ea typeface="+mn-ea"/>
                <a:cs typeface="+mn-cs"/>
              </a:rPr>
              <a:t>	V súčasnosti je omnoho ťažšie rozlíšiť, ktorý typ databázového systému je vhodnejší na dané nasadenie, pretože niektoré SQL systémy používajú súčasti z NoSQL systémov a naopak. Takisto výkon jednotlivých databázových systémov v nemalej miere závisí aj od ich návrhu: zle navrhnutá NoSQL databáza môže byť pomalšia ako SQL.</a:t>
            </a:r>
            <a:endParaRPr lang="sk-SK" baseline="0" dirty="0" smtClean="0"/>
          </a:p>
          <a:p>
            <a:r>
              <a:rPr lang="sk-SK" baseline="0" dirty="0" smtClean="0"/>
              <a:t>	Nakoniec sme sa rozhodli, že dáta budeme ukladať na SQL server, pretože </a:t>
            </a:r>
            <a:r>
              <a:rPr lang="sk-SK" sz="1200" kern="1200" baseline="0" dirty="0" smtClean="0">
                <a:solidFill>
                  <a:schemeClr val="tx1"/>
                </a:solidFill>
                <a:latin typeface="+mn-lt"/>
                <a:ea typeface="+mn-ea"/>
                <a:cs typeface="+mn-cs"/>
              </a:rPr>
              <a:t>poskytuje usporiadanejší prístup ukladania dát tým, že si vynucuje integritu vkladaných záznamov, a pre jeho jednoduchšiu integráciu v simulačnom nástroji</a:t>
            </a:r>
            <a:r>
              <a:rPr lang="sk-SK" sz="1200" kern="1200" dirty="0" smtClean="0">
                <a:solidFill>
                  <a:schemeClr val="tx1"/>
                </a:solidFill>
                <a:latin typeface="+mn-lt"/>
                <a:ea typeface="+mn-ea"/>
                <a:cs typeface="+mn-cs"/>
              </a:rPr>
              <a:t>. Na serveri</a:t>
            </a:r>
            <a:r>
              <a:rPr lang="sk-SK" sz="1200" kern="1200" baseline="0" dirty="0" smtClean="0">
                <a:solidFill>
                  <a:schemeClr val="tx1"/>
                </a:solidFill>
                <a:latin typeface="+mn-lt"/>
                <a:ea typeface="+mn-ea"/>
                <a:cs typeface="+mn-cs"/>
              </a:rPr>
              <a:t> je k</a:t>
            </a:r>
            <a:r>
              <a:rPr lang="sk-SK" sz="1200" kern="1200" dirty="0" smtClean="0">
                <a:solidFill>
                  <a:schemeClr val="tx1"/>
                </a:solidFill>
                <a:latin typeface="+mn-lt"/>
                <a:ea typeface="+mn-ea"/>
                <a:cs typeface="+mn-cs"/>
              </a:rPr>
              <a:t>onkrétne použitý</a:t>
            </a:r>
            <a:r>
              <a:rPr lang="sk-SK" sz="1200" kern="1200" baseline="0" dirty="0" smtClean="0">
                <a:solidFill>
                  <a:schemeClr val="tx1"/>
                </a:solidFill>
                <a:latin typeface="+mn-lt"/>
                <a:ea typeface="+mn-ea"/>
                <a:cs typeface="+mn-cs"/>
              </a:rPr>
              <a:t> </a:t>
            </a:r>
            <a:r>
              <a:rPr lang="sk-SK" sz="1200" kern="1200" dirty="0" smtClean="0">
                <a:solidFill>
                  <a:schemeClr val="tx1"/>
                </a:solidFill>
                <a:latin typeface="+mn-lt"/>
                <a:ea typeface="+mn-ea"/>
                <a:cs typeface="+mn-cs"/>
              </a:rPr>
              <a:t>databázový</a:t>
            </a:r>
            <a:r>
              <a:rPr lang="sk-SK" sz="1200" kern="1200" baseline="0" dirty="0" smtClean="0">
                <a:solidFill>
                  <a:schemeClr val="tx1"/>
                </a:solidFill>
                <a:latin typeface="+mn-lt"/>
                <a:ea typeface="+mn-ea"/>
                <a:cs typeface="+mn-cs"/>
              </a:rPr>
              <a:t> systém </a:t>
            </a:r>
            <a:r>
              <a:rPr lang="sk-SK" sz="1200" kern="1200" dirty="0" smtClean="0">
                <a:solidFill>
                  <a:schemeClr val="tx1"/>
                </a:solidFill>
                <a:latin typeface="+mn-lt"/>
                <a:ea typeface="+mn-ea"/>
                <a:cs typeface="+mn-cs"/>
              </a:rPr>
              <a:t>MySQL.</a:t>
            </a:r>
            <a:endParaRPr lang="sk-SK" dirty="0"/>
          </a:p>
        </p:txBody>
      </p:sp>
      <p:sp>
        <p:nvSpPr>
          <p:cNvPr id="4" name="Slide Number Placeholder 3"/>
          <p:cNvSpPr>
            <a:spLocks noGrp="1"/>
          </p:cNvSpPr>
          <p:nvPr>
            <p:ph type="sldNum" sz="quarter" idx="10"/>
          </p:nvPr>
        </p:nvSpPr>
        <p:spPr/>
        <p:txBody>
          <a:bodyPr/>
          <a:lstStyle/>
          <a:p>
            <a:fld id="{7ADC93E7-2A7E-4DF1-8D2C-E85E719AFB4C}" type="slidenum">
              <a:rPr lang="sk-SK" smtClean="0"/>
              <a:pPr/>
              <a:t>8</a:t>
            </a:fld>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k-SK" dirty="0" smtClean="0"/>
              <a:t>	Z</a:t>
            </a:r>
            <a:r>
              <a:rPr lang="sk-SK" baseline="0" dirty="0" smtClean="0"/>
              <a:t> formátov správ </a:t>
            </a:r>
            <a:r>
              <a:rPr lang="sk-SK" dirty="0" smtClean="0"/>
              <a:t>sme si museli vybrať jeden, ktorý bude</a:t>
            </a:r>
            <a:r>
              <a:rPr lang="sk-SK" baseline="0" dirty="0" smtClean="0"/>
              <a:t> najjednoduchší na spracovanie a bude mať najmenšiu veľkosť a najmenej režíjnych znakov, ktoré neprenášajú žiadnu užitočnú informáciu, iba štruktúrujú údaje v správe. Rozhodovali sme sa medzi jednoduchým </a:t>
            </a:r>
            <a:r>
              <a:rPr lang="sk-SK" dirty="0" smtClean="0"/>
              <a:t>textom, XML</a:t>
            </a:r>
            <a:r>
              <a:rPr lang="sk-SK" baseline="0" dirty="0" smtClean="0"/>
              <a:t> a </a:t>
            </a:r>
            <a:r>
              <a:rPr lang="sk-SK" dirty="0" smtClean="0"/>
              <a:t>JSON formátom.</a:t>
            </a:r>
          </a:p>
          <a:p>
            <a:r>
              <a:rPr lang="sk-SK" dirty="0" smtClean="0"/>
              <a:t>	Jednoduchý</a:t>
            </a:r>
            <a:r>
              <a:rPr lang="sk-SK" baseline="0" dirty="0" smtClean="0"/>
              <a:t> text prenáša najviac užitočných informácií, najmenej režíjnych znakov a teda má aj najmenšiu veľkosť spomedzi všetkých uvedených formátov. Jeho nevýhodou je, že spôsob vytvorenia a parsovania takejto správy si musíme naprogramovať sami.</a:t>
            </a:r>
          </a:p>
          <a:p>
            <a:pPr marL="0" marR="0" indent="0" algn="l" defTabSz="914400" rtl="0" eaLnBrk="1" fontAlgn="auto" latinLnBrk="0" hangingPunct="1">
              <a:lnSpc>
                <a:spcPct val="100000"/>
              </a:lnSpc>
              <a:spcBef>
                <a:spcPts val="0"/>
              </a:spcBef>
              <a:spcAft>
                <a:spcPts val="0"/>
              </a:spcAft>
              <a:buClrTx/>
              <a:buSzTx/>
              <a:buFontTx/>
              <a:buNone/>
              <a:tabLst/>
              <a:defRPr/>
            </a:pPr>
            <a:r>
              <a:rPr lang="sk-SK" baseline="0" dirty="0" smtClean="0"/>
              <a:t>	XML prenáša najviac režíjnych znakov, preto má aj najväčšiu veľkosť spomedzi všetkých uvedených formátov. S XML formátom sa pracuje pohodlnejšie, pretože na vytvorenie a parsovanie tohto formátu má Android knižnice.</a:t>
            </a:r>
          </a:p>
          <a:p>
            <a:r>
              <a:rPr lang="sk-SK" baseline="0" dirty="0" smtClean="0"/>
              <a:t>	JSON obsahuje tiež režíjne znaky, ale v omnoho menšej miere ako v prípade XML, pričom sa vytvára a parsuje rovnako jednoducho ako XML použitím knižníc.</a:t>
            </a:r>
          </a:p>
          <a:p>
            <a:pPr marL="0" marR="0" indent="0" algn="l" defTabSz="914400" rtl="0" eaLnBrk="1" fontAlgn="auto" latinLnBrk="0" hangingPunct="1">
              <a:lnSpc>
                <a:spcPct val="100000"/>
              </a:lnSpc>
              <a:spcBef>
                <a:spcPts val="0"/>
              </a:spcBef>
              <a:spcAft>
                <a:spcPts val="0"/>
              </a:spcAft>
              <a:buClrTx/>
              <a:buSzTx/>
              <a:buFontTx/>
              <a:buNone/>
              <a:tabLst/>
              <a:defRPr/>
            </a:pPr>
            <a:r>
              <a:rPr lang="sk-SK" baseline="0" dirty="0" smtClean="0"/>
              <a:t>	Rozhodli sme sa pre formát JSON, pretože má menej režíjnych znakov v porovnaní s XML a z toho vyplývajúcu menšiu veľkosť. Na druhej strane je pohodlnejší na používanie a spracovanie než jednoduchý text.</a:t>
            </a:r>
          </a:p>
        </p:txBody>
      </p:sp>
      <p:sp>
        <p:nvSpPr>
          <p:cNvPr id="4" name="Slide Number Placeholder 3"/>
          <p:cNvSpPr>
            <a:spLocks noGrp="1"/>
          </p:cNvSpPr>
          <p:nvPr>
            <p:ph type="sldNum" sz="quarter" idx="10"/>
          </p:nvPr>
        </p:nvSpPr>
        <p:spPr/>
        <p:txBody>
          <a:bodyPr/>
          <a:lstStyle/>
          <a:p>
            <a:fld id="{7ADC93E7-2A7E-4DF1-8D2C-E85E719AFB4C}" type="slidenum">
              <a:rPr lang="sk-SK" smtClean="0"/>
              <a:pPr/>
              <a:t>9</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72337F6-E683-4A5B-9516-00B3ED85C8BF}" type="datetimeFigureOut">
              <a:rPr lang="sk-SK" smtClean="0"/>
              <a:pPr/>
              <a:t>15.06.2016</a:t>
            </a:fld>
            <a:endParaRPr lang="sk-SK"/>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sk-SK"/>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6128EF6-46AA-40F4-B4EF-19A82F2F3EB1}"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2337F6-E683-4A5B-9516-00B3ED85C8BF}" type="datetimeFigureOut">
              <a:rPr lang="sk-SK" smtClean="0"/>
              <a:pPr/>
              <a:t>15.06.2016</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6128EF6-46AA-40F4-B4EF-19A82F2F3EB1}"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2337F6-E683-4A5B-9516-00B3ED85C8BF}" type="datetimeFigureOut">
              <a:rPr lang="sk-SK" smtClean="0"/>
              <a:pPr/>
              <a:t>15.06.2016</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6128EF6-46AA-40F4-B4EF-19A82F2F3EB1}"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72337F6-E683-4A5B-9516-00B3ED85C8BF}" type="datetimeFigureOut">
              <a:rPr lang="sk-SK" smtClean="0"/>
              <a:pPr/>
              <a:t>15.06.2016</a:t>
            </a:fld>
            <a:endParaRPr lang="sk-SK"/>
          </a:p>
        </p:txBody>
      </p:sp>
      <p:sp>
        <p:nvSpPr>
          <p:cNvPr id="9" name="Slide Number Placeholder 8"/>
          <p:cNvSpPr>
            <a:spLocks noGrp="1"/>
          </p:cNvSpPr>
          <p:nvPr>
            <p:ph type="sldNum" sz="quarter" idx="15"/>
          </p:nvPr>
        </p:nvSpPr>
        <p:spPr/>
        <p:txBody>
          <a:bodyPr rtlCol="0"/>
          <a:lstStyle/>
          <a:p>
            <a:fld id="{66128EF6-46AA-40F4-B4EF-19A82F2F3EB1}" type="slidenum">
              <a:rPr lang="sk-SK" smtClean="0"/>
              <a:pPr/>
              <a:t>‹#›</a:t>
            </a:fld>
            <a:endParaRPr lang="sk-SK"/>
          </a:p>
        </p:txBody>
      </p:sp>
      <p:sp>
        <p:nvSpPr>
          <p:cNvPr id="10" name="Footer Placeholder 9"/>
          <p:cNvSpPr>
            <a:spLocks noGrp="1"/>
          </p:cNvSpPr>
          <p:nvPr>
            <p:ph type="ftr" sz="quarter" idx="16"/>
          </p:nvPr>
        </p:nvSpPr>
        <p:spPr/>
        <p:txBody>
          <a:bodyPr rtlCol="0"/>
          <a:lstStyle/>
          <a:p>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72337F6-E683-4A5B-9516-00B3ED85C8BF}" type="datetimeFigureOut">
              <a:rPr lang="sk-SK" smtClean="0"/>
              <a:pPr/>
              <a:t>15.06.2016</a:t>
            </a:fld>
            <a:endParaRPr lang="sk-SK"/>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sk-SK"/>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6128EF6-46AA-40F4-B4EF-19A82F2F3EB1}"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72337F6-E683-4A5B-9516-00B3ED85C8BF}" type="datetimeFigureOut">
              <a:rPr lang="sk-SK" smtClean="0"/>
              <a:pPr/>
              <a:t>15.06.2016</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6128EF6-46AA-40F4-B4EF-19A82F2F3EB1}" type="slidenum">
              <a:rPr lang="sk-SK" smtClean="0"/>
              <a:pPr/>
              <a:t>‹#›</a:t>
            </a:fld>
            <a:endParaRPr lang="sk-SK"/>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72337F6-E683-4A5B-9516-00B3ED85C8BF}" type="datetimeFigureOut">
              <a:rPr lang="sk-SK" smtClean="0"/>
              <a:pPr/>
              <a:t>15.06.2016</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66128EF6-46AA-40F4-B4EF-19A82F2F3EB1}" type="slidenum">
              <a:rPr lang="sk-SK" smtClean="0"/>
              <a:pPr/>
              <a:t>‹#›</a:t>
            </a:fld>
            <a:endParaRPr lang="sk-SK"/>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72337F6-E683-4A5B-9516-00B3ED85C8BF}" type="datetimeFigureOut">
              <a:rPr lang="sk-SK" smtClean="0"/>
              <a:pPr/>
              <a:t>15.06.2016</a:t>
            </a:fld>
            <a:endParaRPr lang="sk-SK"/>
          </a:p>
        </p:txBody>
      </p:sp>
      <p:sp>
        <p:nvSpPr>
          <p:cNvPr id="7" name="Slide Number Placeholder 6"/>
          <p:cNvSpPr>
            <a:spLocks noGrp="1"/>
          </p:cNvSpPr>
          <p:nvPr>
            <p:ph type="sldNum" sz="quarter" idx="11"/>
          </p:nvPr>
        </p:nvSpPr>
        <p:spPr/>
        <p:txBody>
          <a:bodyPr rtlCol="0"/>
          <a:lstStyle/>
          <a:p>
            <a:fld id="{66128EF6-46AA-40F4-B4EF-19A82F2F3EB1}" type="slidenum">
              <a:rPr lang="sk-SK" smtClean="0"/>
              <a:pPr/>
              <a:t>‹#›</a:t>
            </a:fld>
            <a:endParaRPr lang="sk-SK"/>
          </a:p>
        </p:txBody>
      </p:sp>
      <p:sp>
        <p:nvSpPr>
          <p:cNvPr id="8" name="Footer Placeholder 7"/>
          <p:cNvSpPr>
            <a:spLocks noGrp="1"/>
          </p:cNvSpPr>
          <p:nvPr>
            <p:ph type="ftr" sz="quarter" idx="12"/>
          </p:nvPr>
        </p:nvSpPr>
        <p:spPr/>
        <p:txBody>
          <a:bodyPr rtlCol="0"/>
          <a:lstStyle/>
          <a:p>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337F6-E683-4A5B-9516-00B3ED85C8BF}" type="datetimeFigureOut">
              <a:rPr lang="sk-SK" smtClean="0"/>
              <a:pPr/>
              <a:t>15.06.2016</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66128EF6-46AA-40F4-B4EF-19A82F2F3EB1}"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72337F6-E683-4A5B-9516-00B3ED85C8BF}" type="datetimeFigureOut">
              <a:rPr lang="sk-SK" smtClean="0"/>
              <a:pPr/>
              <a:t>15.06.2016</a:t>
            </a:fld>
            <a:endParaRPr lang="sk-SK"/>
          </a:p>
        </p:txBody>
      </p:sp>
      <p:sp>
        <p:nvSpPr>
          <p:cNvPr id="22" name="Slide Number Placeholder 21"/>
          <p:cNvSpPr>
            <a:spLocks noGrp="1"/>
          </p:cNvSpPr>
          <p:nvPr>
            <p:ph type="sldNum" sz="quarter" idx="15"/>
          </p:nvPr>
        </p:nvSpPr>
        <p:spPr/>
        <p:txBody>
          <a:bodyPr rtlCol="0"/>
          <a:lstStyle/>
          <a:p>
            <a:fld id="{66128EF6-46AA-40F4-B4EF-19A82F2F3EB1}" type="slidenum">
              <a:rPr lang="sk-SK" smtClean="0"/>
              <a:pPr/>
              <a:t>‹#›</a:t>
            </a:fld>
            <a:endParaRPr lang="sk-SK"/>
          </a:p>
        </p:txBody>
      </p:sp>
      <p:sp>
        <p:nvSpPr>
          <p:cNvPr id="23" name="Footer Placeholder 22"/>
          <p:cNvSpPr>
            <a:spLocks noGrp="1"/>
          </p:cNvSpPr>
          <p:nvPr>
            <p:ph type="ftr" sz="quarter" idx="16"/>
          </p:nvPr>
        </p:nvSpPr>
        <p:spPr/>
        <p:txBody>
          <a:bodyPr rtlCol="0"/>
          <a:lstStyle/>
          <a:p>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72337F6-E683-4A5B-9516-00B3ED85C8BF}" type="datetimeFigureOut">
              <a:rPr lang="sk-SK" smtClean="0"/>
              <a:pPr/>
              <a:t>15.06.2016</a:t>
            </a:fld>
            <a:endParaRPr lang="sk-SK"/>
          </a:p>
        </p:txBody>
      </p:sp>
      <p:sp>
        <p:nvSpPr>
          <p:cNvPr id="18" name="Slide Number Placeholder 17"/>
          <p:cNvSpPr>
            <a:spLocks noGrp="1"/>
          </p:cNvSpPr>
          <p:nvPr>
            <p:ph type="sldNum" sz="quarter" idx="11"/>
          </p:nvPr>
        </p:nvSpPr>
        <p:spPr/>
        <p:txBody>
          <a:bodyPr rtlCol="0"/>
          <a:lstStyle/>
          <a:p>
            <a:fld id="{66128EF6-46AA-40F4-B4EF-19A82F2F3EB1}" type="slidenum">
              <a:rPr lang="sk-SK" smtClean="0"/>
              <a:pPr/>
              <a:t>‹#›</a:t>
            </a:fld>
            <a:endParaRPr lang="sk-SK"/>
          </a:p>
        </p:txBody>
      </p:sp>
      <p:sp>
        <p:nvSpPr>
          <p:cNvPr id="21" name="Footer Placeholder 20"/>
          <p:cNvSpPr>
            <a:spLocks noGrp="1"/>
          </p:cNvSpPr>
          <p:nvPr>
            <p:ph type="ftr" sz="quarter" idx="12"/>
          </p:nvPr>
        </p:nvSpPr>
        <p:spPr/>
        <p:txBody>
          <a:bodyPr rtlCol="0"/>
          <a:lstStyle/>
          <a:p>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0000">
              <a:schemeClr val="bg1">
                <a:tint val="90000"/>
                <a:shade val="90000"/>
                <a:satMod val="120000"/>
              </a:schemeClr>
            </a:gs>
            <a:gs pos="100000">
              <a:schemeClr val="bg1">
                <a:tint val="50000"/>
              </a:schemeClr>
            </a:gs>
          </a:gsLst>
          <a:lin ang="16200000" scaled="1"/>
          <a:tileRect/>
        </a:gra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72337F6-E683-4A5B-9516-00B3ED85C8BF}" type="datetimeFigureOut">
              <a:rPr lang="sk-SK" smtClean="0"/>
              <a:pPr/>
              <a:t>15.06.2016</a:t>
            </a:fld>
            <a:endParaRPr lang="sk-SK"/>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sk-SK"/>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6128EF6-46AA-40F4-B4EF-19A82F2F3EB1}"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k-SK" dirty="0" smtClean="0"/>
              <a:t>Android aplikácia na sledovanie polohy mobilného zariadenia</a:t>
            </a:r>
            <a:endParaRPr lang="sk-SK" dirty="0"/>
          </a:p>
        </p:txBody>
      </p:sp>
      <p:sp>
        <p:nvSpPr>
          <p:cNvPr id="3" name="Subtitle 2"/>
          <p:cNvSpPr>
            <a:spLocks noGrp="1"/>
          </p:cNvSpPr>
          <p:nvPr>
            <p:ph type="subTitle" idx="1"/>
          </p:nvPr>
        </p:nvSpPr>
        <p:spPr/>
        <p:txBody>
          <a:bodyPr>
            <a:normAutofit/>
          </a:bodyPr>
          <a:lstStyle/>
          <a:p>
            <a:r>
              <a:rPr lang="sk-SK" dirty="0" smtClean="0"/>
              <a:t>Bakalárska práca</a:t>
            </a:r>
          </a:p>
          <a:p>
            <a:r>
              <a:rPr lang="sk-SK" dirty="0" smtClean="0"/>
              <a:t>Andrej Šišila</a:t>
            </a:r>
          </a:p>
          <a:p>
            <a:r>
              <a:rPr lang="sk-SK" dirty="0" smtClean="0"/>
              <a:t>Vedúci: Ing. Michal Varga, PhD.</a:t>
            </a:r>
            <a:endParaRPr lang="sk-S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Komunikácia so serverom</a:t>
            </a:r>
            <a:endParaRPr lang="sk-SK" dirty="0"/>
          </a:p>
        </p:txBody>
      </p:sp>
      <p:sp>
        <p:nvSpPr>
          <p:cNvPr id="3" name="Content Placeholder 2"/>
          <p:cNvSpPr>
            <a:spLocks noGrp="1"/>
          </p:cNvSpPr>
          <p:nvPr>
            <p:ph sz="quarter" idx="1"/>
          </p:nvPr>
        </p:nvSpPr>
        <p:spPr/>
        <p:txBody>
          <a:bodyPr/>
          <a:lstStyle/>
          <a:p>
            <a:r>
              <a:rPr lang="sk-SK" dirty="0" smtClean="0"/>
              <a:t>REST API</a:t>
            </a:r>
          </a:p>
          <a:p>
            <a:r>
              <a:rPr lang="sk-SK" dirty="0" smtClean="0"/>
              <a:t>HTTP klient</a:t>
            </a:r>
          </a:p>
          <a:p>
            <a:pPr lvl="1"/>
            <a:r>
              <a:rPr lang="sk-SK" dirty="0" smtClean="0"/>
              <a:t>POST, GET</a:t>
            </a:r>
          </a:p>
          <a:p>
            <a:r>
              <a:rPr lang="sk-SK" dirty="0" smtClean="0"/>
              <a:t>JSON</a:t>
            </a:r>
          </a:p>
          <a:p>
            <a:r>
              <a:rPr lang="sk-SK" dirty="0" smtClean="0"/>
              <a:t>Samostatné vlákno</a:t>
            </a:r>
          </a:p>
        </p:txBody>
      </p:sp>
      <p:grpSp>
        <p:nvGrpSpPr>
          <p:cNvPr id="15361" name="Group 1"/>
          <p:cNvGrpSpPr>
            <a:grpSpLocks/>
          </p:cNvGrpSpPr>
          <p:nvPr/>
        </p:nvGrpSpPr>
        <p:grpSpPr bwMode="auto">
          <a:xfrm>
            <a:off x="428596" y="4286256"/>
            <a:ext cx="8458300" cy="2357454"/>
            <a:chOff x="1927" y="10005"/>
            <a:chExt cx="9000" cy="2508"/>
          </a:xfrm>
        </p:grpSpPr>
        <p:pic>
          <p:nvPicPr>
            <p:cNvPr id="15362" name="Picture 2"/>
            <p:cNvPicPr>
              <a:picLocks noChangeAspect="1" noChangeArrowheads="1"/>
            </p:cNvPicPr>
            <p:nvPr/>
          </p:nvPicPr>
          <p:blipFill>
            <a:blip r:embed="rId3"/>
            <a:srcRect/>
            <a:stretch>
              <a:fillRect/>
            </a:stretch>
          </p:blipFill>
          <p:spPr bwMode="auto">
            <a:xfrm>
              <a:off x="1927" y="10218"/>
              <a:ext cx="1203" cy="1220"/>
            </a:xfrm>
            <a:prstGeom prst="rect">
              <a:avLst/>
            </a:prstGeom>
            <a:noFill/>
          </p:spPr>
        </p:pic>
        <p:grpSp>
          <p:nvGrpSpPr>
            <p:cNvPr id="15363" name="Group 3"/>
            <p:cNvGrpSpPr>
              <a:grpSpLocks/>
            </p:cNvGrpSpPr>
            <p:nvPr/>
          </p:nvGrpSpPr>
          <p:grpSpPr bwMode="auto">
            <a:xfrm>
              <a:off x="3130" y="10005"/>
              <a:ext cx="7797" cy="2508"/>
              <a:chOff x="3130" y="10005"/>
              <a:chExt cx="7797" cy="2508"/>
            </a:xfrm>
          </p:grpSpPr>
          <p:pic>
            <p:nvPicPr>
              <p:cNvPr id="15364" name="Picture 4"/>
              <p:cNvPicPr>
                <a:picLocks noChangeAspect="1" noChangeArrowheads="1"/>
              </p:cNvPicPr>
              <p:nvPr/>
            </p:nvPicPr>
            <p:blipFill>
              <a:blip r:embed="rId4" cstate="print"/>
              <a:srcRect/>
              <a:stretch>
                <a:fillRect/>
              </a:stretch>
            </p:blipFill>
            <p:spPr bwMode="auto">
              <a:xfrm>
                <a:off x="4186" y="10516"/>
                <a:ext cx="1681" cy="643"/>
              </a:xfrm>
              <a:prstGeom prst="rect">
                <a:avLst/>
              </a:prstGeom>
              <a:noFill/>
            </p:spPr>
          </p:pic>
          <p:pic>
            <p:nvPicPr>
              <p:cNvPr id="15365" name="Picture 5"/>
              <p:cNvPicPr>
                <a:picLocks noChangeAspect="1" noChangeArrowheads="1"/>
              </p:cNvPicPr>
              <p:nvPr/>
            </p:nvPicPr>
            <p:blipFill>
              <a:blip r:embed="rId5"/>
              <a:srcRect/>
              <a:stretch>
                <a:fillRect/>
              </a:stretch>
            </p:blipFill>
            <p:spPr bwMode="auto">
              <a:xfrm>
                <a:off x="7250" y="10308"/>
                <a:ext cx="672" cy="1019"/>
              </a:xfrm>
              <a:prstGeom prst="rect">
                <a:avLst/>
              </a:prstGeom>
              <a:noFill/>
            </p:spPr>
          </p:pic>
          <p:pic>
            <p:nvPicPr>
              <p:cNvPr id="15366" name="Picture 6"/>
              <p:cNvPicPr>
                <a:picLocks noChangeAspect="1" noChangeArrowheads="1"/>
              </p:cNvPicPr>
              <p:nvPr/>
            </p:nvPicPr>
            <p:blipFill>
              <a:blip r:embed="rId6"/>
              <a:srcRect/>
              <a:stretch>
                <a:fillRect/>
              </a:stretch>
            </p:blipFill>
            <p:spPr bwMode="auto">
              <a:xfrm>
                <a:off x="9757" y="10317"/>
                <a:ext cx="839" cy="1019"/>
              </a:xfrm>
              <a:prstGeom prst="rect">
                <a:avLst/>
              </a:prstGeom>
              <a:noFill/>
            </p:spPr>
          </p:pic>
          <p:cxnSp>
            <p:nvCxnSpPr>
              <p:cNvPr id="15367" name="AutoShape 7"/>
              <p:cNvCxnSpPr>
                <a:cxnSpLocks noChangeShapeType="1"/>
              </p:cNvCxnSpPr>
              <p:nvPr/>
            </p:nvCxnSpPr>
            <p:spPr bwMode="auto">
              <a:xfrm>
                <a:off x="3130" y="10654"/>
                <a:ext cx="1056" cy="9"/>
              </a:xfrm>
              <a:prstGeom prst="straightConnector1">
                <a:avLst/>
              </a:prstGeom>
              <a:noFill/>
              <a:ln w="9525">
                <a:solidFill>
                  <a:srgbClr val="000000"/>
                </a:solidFill>
                <a:round/>
                <a:headEnd/>
                <a:tailEnd type="triangle" w="med" len="med"/>
              </a:ln>
            </p:spPr>
          </p:cxnSp>
          <p:cxnSp>
            <p:nvCxnSpPr>
              <p:cNvPr id="15368" name="AutoShape 8"/>
              <p:cNvCxnSpPr>
                <a:cxnSpLocks noChangeShapeType="1"/>
              </p:cNvCxnSpPr>
              <p:nvPr/>
            </p:nvCxnSpPr>
            <p:spPr bwMode="auto">
              <a:xfrm flipV="1">
                <a:off x="5867" y="10633"/>
                <a:ext cx="1383" cy="21"/>
              </a:xfrm>
              <a:prstGeom prst="straightConnector1">
                <a:avLst/>
              </a:prstGeom>
              <a:noFill/>
              <a:ln w="9525">
                <a:solidFill>
                  <a:srgbClr val="000000"/>
                </a:solidFill>
                <a:round/>
                <a:headEnd/>
                <a:tailEnd type="triangle" w="med" len="med"/>
              </a:ln>
            </p:spPr>
          </p:cxnSp>
          <p:cxnSp>
            <p:nvCxnSpPr>
              <p:cNvPr id="15369" name="AutoShape 9"/>
              <p:cNvCxnSpPr>
                <a:cxnSpLocks noChangeShapeType="1"/>
              </p:cNvCxnSpPr>
              <p:nvPr/>
            </p:nvCxnSpPr>
            <p:spPr bwMode="auto">
              <a:xfrm>
                <a:off x="7922" y="10624"/>
                <a:ext cx="1835" cy="9"/>
              </a:xfrm>
              <a:prstGeom prst="straightConnector1">
                <a:avLst/>
              </a:prstGeom>
              <a:noFill/>
              <a:ln w="9525">
                <a:solidFill>
                  <a:srgbClr val="000000"/>
                </a:solidFill>
                <a:round/>
                <a:headEnd/>
                <a:tailEnd type="triangle" w="med" len="med"/>
              </a:ln>
            </p:spPr>
          </p:cxnSp>
          <p:cxnSp>
            <p:nvCxnSpPr>
              <p:cNvPr id="15370" name="AutoShape 10"/>
              <p:cNvCxnSpPr>
                <a:cxnSpLocks noChangeShapeType="1"/>
                <a:stCxn id="0" idx="1"/>
                <a:endCxn id="0" idx="3"/>
              </p:cNvCxnSpPr>
              <p:nvPr/>
            </p:nvCxnSpPr>
            <p:spPr bwMode="auto">
              <a:xfrm flipH="1" flipV="1">
                <a:off x="7922" y="10817"/>
                <a:ext cx="1835" cy="9"/>
              </a:xfrm>
              <a:prstGeom prst="straightConnector1">
                <a:avLst/>
              </a:prstGeom>
              <a:noFill/>
              <a:ln w="9525">
                <a:solidFill>
                  <a:srgbClr val="000000"/>
                </a:solidFill>
                <a:round/>
                <a:headEnd/>
                <a:tailEnd type="triangle" w="med" len="med"/>
              </a:ln>
            </p:spPr>
          </p:cxnSp>
          <p:cxnSp>
            <p:nvCxnSpPr>
              <p:cNvPr id="15371" name="AutoShape 11"/>
              <p:cNvCxnSpPr>
                <a:cxnSpLocks noChangeShapeType="1"/>
                <a:stCxn id="0" idx="1"/>
                <a:endCxn id="0" idx="3"/>
              </p:cNvCxnSpPr>
              <p:nvPr/>
            </p:nvCxnSpPr>
            <p:spPr bwMode="auto">
              <a:xfrm flipH="1">
                <a:off x="5867" y="10817"/>
                <a:ext cx="1383" cy="20"/>
              </a:xfrm>
              <a:prstGeom prst="straightConnector1">
                <a:avLst/>
              </a:prstGeom>
              <a:noFill/>
              <a:ln w="9525">
                <a:solidFill>
                  <a:srgbClr val="000000"/>
                </a:solidFill>
                <a:round/>
                <a:headEnd/>
                <a:tailEnd type="triangle" w="med" len="med"/>
              </a:ln>
            </p:spPr>
          </p:cxnSp>
          <p:cxnSp>
            <p:nvCxnSpPr>
              <p:cNvPr id="15372" name="AutoShape 12"/>
              <p:cNvCxnSpPr>
                <a:cxnSpLocks noChangeShapeType="1"/>
                <a:stCxn id="0" idx="1"/>
                <a:endCxn id="0" idx="3"/>
              </p:cNvCxnSpPr>
              <p:nvPr/>
            </p:nvCxnSpPr>
            <p:spPr bwMode="auto">
              <a:xfrm flipH="1" flipV="1">
                <a:off x="3130" y="10829"/>
                <a:ext cx="1056" cy="8"/>
              </a:xfrm>
              <a:prstGeom prst="straightConnector1">
                <a:avLst/>
              </a:prstGeom>
              <a:noFill/>
              <a:ln w="9525">
                <a:solidFill>
                  <a:srgbClr val="000000"/>
                </a:solidFill>
                <a:round/>
                <a:headEnd/>
                <a:tailEnd type="triangle" w="med" len="med"/>
              </a:ln>
            </p:spPr>
          </p:cxnSp>
          <p:sp>
            <p:nvSpPr>
              <p:cNvPr id="15373" name="Text Box 13"/>
              <p:cNvSpPr txBox="1">
                <a:spLocks noChangeArrowheads="1"/>
              </p:cNvSpPr>
              <p:nvPr/>
            </p:nvSpPr>
            <p:spPr bwMode="auto">
              <a:xfrm>
                <a:off x="6383" y="10005"/>
                <a:ext cx="1010" cy="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sk-SK" b="0" i="0" u="none" strike="noStrike" cap="none" normalizeH="0" baseline="0" dirty="0" smtClean="0">
                    <a:ln>
                      <a:noFill/>
                    </a:ln>
                    <a:solidFill>
                      <a:schemeClr val="tx1"/>
                    </a:solidFill>
                    <a:effectLst/>
                    <a:latin typeface="Calibri" pitchFamily="34" charset="0"/>
                    <a:cs typeface="Arial" pitchFamily="34" charset="0"/>
                  </a:rPr>
                  <a:t>2</a:t>
                </a:r>
                <a:endParaRPr kumimoji="0" lang="sk-SK" b="0" i="0" u="none" strike="noStrike" cap="none" normalizeH="0" baseline="0" dirty="0" smtClean="0">
                  <a:ln>
                    <a:noFill/>
                  </a:ln>
                  <a:solidFill>
                    <a:schemeClr val="tx1"/>
                  </a:solidFill>
                  <a:effectLst/>
                  <a:latin typeface="Arial" pitchFamily="34" charset="0"/>
                  <a:cs typeface="Arial" pitchFamily="34" charset="0"/>
                </a:endParaRPr>
              </a:p>
            </p:txBody>
          </p:sp>
          <p:sp>
            <p:nvSpPr>
              <p:cNvPr id="15374" name="Text Box 14"/>
              <p:cNvSpPr txBox="1">
                <a:spLocks noChangeArrowheads="1"/>
              </p:cNvSpPr>
              <p:nvPr/>
            </p:nvSpPr>
            <p:spPr bwMode="auto">
              <a:xfrm>
                <a:off x="8692" y="10926"/>
                <a:ext cx="1010" cy="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sk-SK" b="0" i="0" u="none" strike="noStrike" cap="none" normalizeH="0" baseline="0" smtClean="0">
                    <a:ln>
                      <a:noFill/>
                    </a:ln>
                    <a:solidFill>
                      <a:schemeClr val="tx1"/>
                    </a:solidFill>
                    <a:effectLst/>
                    <a:latin typeface="Calibri" pitchFamily="34" charset="0"/>
                    <a:cs typeface="Arial" pitchFamily="34" charset="0"/>
                  </a:rPr>
                  <a:t>4</a:t>
                </a:r>
                <a:endParaRPr kumimoji="0" lang="sk-SK" b="0" i="0" u="none" strike="noStrike" cap="none" normalizeH="0" baseline="0" smtClean="0">
                  <a:ln>
                    <a:noFill/>
                  </a:ln>
                  <a:solidFill>
                    <a:schemeClr val="tx1"/>
                  </a:solidFill>
                  <a:effectLst/>
                  <a:latin typeface="Arial" pitchFamily="34" charset="0"/>
                  <a:cs typeface="Arial" pitchFamily="34" charset="0"/>
                </a:endParaRPr>
              </a:p>
            </p:txBody>
          </p:sp>
          <p:sp>
            <p:nvSpPr>
              <p:cNvPr id="15375" name="Text Box 15"/>
              <p:cNvSpPr txBox="1">
                <a:spLocks noChangeArrowheads="1"/>
              </p:cNvSpPr>
              <p:nvPr/>
            </p:nvSpPr>
            <p:spPr bwMode="auto">
              <a:xfrm>
                <a:off x="8692" y="10005"/>
                <a:ext cx="1010" cy="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sk-SK" b="0" i="0" u="none" strike="noStrike" cap="none" normalizeH="0" baseline="0" smtClean="0">
                    <a:ln>
                      <a:noFill/>
                    </a:ln>
                    <a:solidFill>
                      <a:schemeClr val="tx1"/>
                    </a:solidFill>
                    <a:effectLst/>
                    <a:latin typeface="Calibri" pitchFamily="34" charset="0"/>
                    <a:cs typeface="Arial" pitchFamily="34" charset="0"/>
                  </a:rPr>
                  <a:t>3</a:t>
                </a:r>
                <a:endParaRPr kumimoji="0" lang="sk-SK" b="0" i="0" u="none" strike="noStrike" cap="none" normalizeH="0" baseline="0" smtClean="0">
                  <a:ln>
                    <a:noFill/>
                  </a:ln>
                  <a:solidFill>
                    <a:schemeClr val="tx1"/>
                  </a:solidFill>
                  <a:effectLst/>
                  <a:latin typeface="Arial" pitchFamily="34" charset="0"/>
                  <a:cs typeface="Arial" pitchFamily="34" charset="0"/>
                </a:endParaRPr>
              </a:p>
            </p:txBody>
          </p:sp>
          <p:sp>
            <p:nvSpPr>
              <p:cNvPr id="15376" name="Text Box 16"/>
              <p:cNvSpPr txBox="1">
                <a:spLocks noChangeArrowheads="1"/>
              </p:cNvSpPr>
              <p:nvPr/>
            </p:nvSpPr>
            <p:spPr bwMode="auto">
              <a:xfrm>
                <a:off x="6383" y="11041"/>
                <a:ext cx="1010" cy="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sk-SK" b="0" i="0" u="none" strike="noStrike" cap="none" normalizeH="0" baseline="0" smtClean="0">
                    <a:ln>
                      <a:noFill/>
                    </a:ln>
                    <a:solidFill>
                      <a:schemeClr val="tx1"/>
                    </a:solidFill>
                    <a:effectLst/>
                    <a:latin typeface="Calibri" pitchFamily="34" charset="0"/>
                    <a:cs typeface="Arial" pitchFamily="34" charset="0"/>
                  </a:rPr>
                  <a:t>5</a:t>
                </a:r>
                <a:endParaRPr kumimoji="0" lang="sk-SK" b="0" i="0" u="none" strike="noStrike" cap="none" normalizeH="0" baseline="0" smtClean="0">
                  <a:ln>
                    <a:noFill/>
                  </a:ln>
                  <a:solidFill>
                    <a:schemeClr val="tx1"/>
                  </a:solidFill>
                  <a:effectLst/>
                  <a:latin typeface="Arial" pitchFamily="34" charset="0"/>
                  <a:cs typeface="Arial" pitchFamily="34" charset="0"/>
                </a:endParaRPr>
              </a:p>
            </p:txBody>
          </p:sp>
          <p:sp>
            <p:nvSpPr>
              <p:cNvPr id="15377" name="Text Box 17"/>
              <p:cNvSpPr txBox="1">
                <a:spLocks noChangeArrowheads="1"/>
              </p:cNvSpPr>
              <p:nvPr/>
            </p:nvSpPr>
            <p:spPr bwMode="auto">
              <a:xfrm>
                <a:off x="3445" y="11041"/>
                <a:ext cx="1009" cy="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sk-SK" b="0" i="0" u="none" strike="noStrike" cap="none" normalizeH="0" baseline="0" smtClean="0">
                    <a:ln>
                      <a:noFill/>
                    </a:ln>
                    <a:solidFill>
                      <a:schemeClr val="tx1"/>
                    </a:solidFill>
                    <a:effectLst/>
                    <a:latin typeface="Calibri" pitchFamily="34" charset="0"/>
                    <a:cs typeface="Arial" pitchFamily="34" charset="0"/>
                  </a:rPr>
                  <a:t>6</a:t>
                </a:r>
                <a:endParaRPr kumimoji="0" lang="sk-SK" b="0" i="0" u="none" strike="noStrike" cap="none" normalizeH="0" baseline="0" smtClean="0">
                  <a:ln>
                    <a:noFill/>
                  </a:ln>
                  <a:solidFill>
                    <a:schemeClr val="tx1"/>
                  </a:solidFill>
                  <a:effectLst/>
                  <a:latin typeface="Arial" pitchFamily="34" charset="0"/>
                  <a:cs typeface="Arial" pitchFamily="34" charset="0"/>
                </a:endParaRPr>
              </a:p>
            </p:txBody>
          </p:sp>
          <p:sp>
            <p:nvSpPr>
              <p:cNvPr id="15378" name="Text Box 18"/>
              <p:cNvSpPr txBox="1">
                <a:spLocks noChangeArrowheads="1"/>
              </p:cNvSpPr>
              <p:nvPr/>
            </p:nvSpPr>
            <p:spPr bwMode="auto">
              <a:xfrm>
                <a:off x="6564" y="11449"/>
                <a:ext cx="1976" cy="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sk-SK" b="0" i="0" u="none" strike="noStrike" cap="none" normalizeH="0" baseline="0" dirty="0" smtClean="0">
                    <a:ln>
                      <a:noFill/>
                    </a:ln>
                    <a:solidFill>
                      <a:schemeClr val="tx1"/>
                    </a:solidFill>
                    <a:effectLst/>
                    <a:cs typeface="Times New Roman" pitchFamily="18" charset="0"/>
                  </a:rPr>
                  <a:t>HTTP Server</a:t>
                </a:r>
                <a:r>
                  <a:rPr kumimoji="0" lang="sk-SK" b="0" i="0" u="none" strike="noStrike" cap="none" normalizeH="0" dirty="0" smtClean="0">
                    <a:ln>
                      <a:noFill/>
                    </a:ln>
                    <a:solidFill>
                      <a:schemeClr val="tx1"/>
                    </a:solidFill>
                    <a:effectLst/>
                    <a:cs typeface="Times New Roman" pitchFamily="18" charset="0"/>
                  </a:rPr>
                  <a:t> </a:t>
                </a:r>
                <a:r>
                  <a:rPr kumimoji="0" lang="sk-SK" b="0" i="0" u="none" strike="noStrike" cap="none" normalizeH="0" baseline="0" dirty="0" smtClean="0">
                    <a:ln>
                      <a:noFill/>
                    </a:ln>
                    <a:solidFill>
                      <a:schemeClr val="tx1"/>
                    </a:solidFill>
                    <a:effectLst/>
                    <a:cs typeface="Times New Roman" pitchFamily="18" charset="0"/>
                  </a:rPr>
                  <a:t>Apache Tomcat</a:t>
                </a:r>
              </a:p>
            </p:txBody>
          </p:sp>
          <p:sp>
            <p:nvSpPr>
              <p:cNvPr id="15379" name="Text Box 19"/>
              <p:cNvSpPr txBox="1">
                <a:spLocks noChangeArrowheads="1"/>
              </p:cNvSpPr>
              <p:nvPr/>
            </p:nvSpPr>
            <p:spPr bwMode="auto">
              <a:xfrm>
                <a:off x="3450" y="10005"/>
                <a:ext cx="1009" cy="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sk-SK" b="0" i="0" u="none" strike="noStrike" cap="none" normalizeH="0" baseline="0" dirty="0" smtClean="0">
                    <a:ln>
                      <a:noFill/>
                    </a:ln>
                    <a:solidFill>
                      <a:schemeClr val="tx1"/>
                    </a:solidFill>
                    <a:effectLst/>
                    <a:latin typeface="Calibri" pitchFamily="34" charset="0"/>
                    <a:cs typeface="Arial" pitchFamily="34" charset="0"/>
                  </a:rPr>
                  <a:t>1</a:t>
                </a:r>
                <a:endParaRPr kumimoji="0" lang="sk-SK" b="0" i="0" u="none" strike="noStrike" cap="none" normalizeH="0" baseline="0" dirty="0" smtClean="0">
                  <a:ln>
                    <a:noFill/>
                  </a:ln>
                  <a:solidFill>
                    <a:schemeClr val="tx1"/>
                  </a:solidFill>
                  <a:effectLst/>
                  <a:latin typeface="Arial" pitchFamily="34" charset="0"/>
                  <a:cs typeface="Arial" pitchFamily="34" charset="0"/>
                </a:endParaRPr>
              </a:p>
            </p:txBody>
          </p:sp>
          <p:sp>
            <p:nvSpPr>
              <p:cNvPr id="15380" name="Text Box 20"/>
              <p:cNvSpPr txBox="1">
                <a:spLocks noChangeArrowheads="1"/>
              </p:cNvSpPr>
              <p:nvPr/>
            </p:nvSpPr>
            <p:spPr bwMode="auto">
              <a:xfrm>
                <a:off x="9376" y="11525"/>
                <a:ext cx="1551" cy="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k-SK" b="0" i="0" u="none" strike="noStrike" cap="none" normalizeH="0" baseline="0" dirty="0" smtClean="0">
                    <a:ln>
                      <a:noFill/>
                    </a:ln>
                    <a:solidFill>
                      <a:schemeClr val="tx1"/>
                    </a:solidFill>
                    <a:effectLst/>
                    <a:cs typeface="Arial" pitchFamily="34" charset="0"/>
                  </a:rPr>
                  <a:t>Databázový server</a:t>
                </a:r>
              </a:p>
              <a:p>
                <a:pPr marL="0" marR="0" lvl="0" indent="0" algn="ctr" defTabSz="914400" rtl="0" eaLnBrk="1" fontAlgn="base" latinLnBrk="0" hangingPunct="1">
                  <a:lnSpc>
                    <a:spcPct val="100000"/>
                  </a:lnSpc>
                  <a:spcBef>
                    <a:spcPct val="0"/>
                  </a:spcBef>
                  <a:spcAft>
                    <a:spcPct val="0"/>
                  </a:spcAft>
                  <a:buClrTx/>
                  <a:buSzTx/>
                  <a:buFontTx/>
                  <a:buNone/>
                  <a:tabLst/>
                </a:pPr>
                <a:r>
                  <a:rPr lang="sk-SK" dirty="0" smtClean="0">
                    <a:cs typeface="Arial" pitchFamily="34" charset="0"/>
                  </a:rPr>
                  <a:t>MySQL</a:t>
                </a:r>
                <a:endParaRPr kumimoji="0" lang="sk-SK" b="0" i="0" u="none" strike="noStrike" cap="none" normalizeH="0" baseline="0" dirty="0" smtClean="0">
                  <a:ln>
                    <a:noFill/>
                  </a:ln>
                  <a:solidFill>
                    <a:schemeClr val="tx1"/>
                  </a:solidFill>
                  <a:effectLst/>
                  <a:cs typeface="Arial" pitchFamily="34" charset="0"/>
                </a:endParaRP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8575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k-SK" sz="4400" b="0" i="0" u="none" strike="noStrike" kern="1200" cap="none" spc="0" normalizeH="0" baseline="0" noProof="0" dirty="0" smtClean="0">
                <a:ln>
                  <a:noFill/>
                </a:ln>
                <a:solidFill>
                  <a:schemeClr val="tx1"/>
                </a:solidFill>
                <a:effectLst/>
                <a:uLnTx/>
                <a:uFillTx/>
                <a:latin typeface="+mj-lt"/>
                <a:ea typeface="+mj-ea"/>
                <a:cs typeface="+mj-cs"/>
              </a:rPr>
              <a:t>Overenie funkčnosti aplikácie</a:t>
            </a:r>
            <a:endParaRPr kumimoji="0" lang="sk-SK"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Skola\FRI\bakalarka\obrazky\MySQL 5_0.png"/>
          <p:cNvPicPr>
            <a:picLocks noChangeAspect="1" noChangeArrowheads="1"/>
          </p:cNvPicPr>
          <p:nvPr/>
        </p:nvPicPr>
        <p:blipFill>
          <a:blip r:embed="rId3"/>
          <a:srcRect/>
          <a:stretch>
            <a:fillRect/>
          </a:stretch>
        </p:blipFill>
        <p:spPr bwMode="auto">
          <a:xfrm>
            <a:off x="1109653" y="32556"/>
            <a:ext cx="6924695" cy="682544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sk-SK" dirty="0" smtClean="0"/>
              <a:t>Overenie funkčnosti aplikácie</a:t>
            </a:r>
            <a:endParaRPr lang="sk-SK" dirty="0"/>
          </a:p>
        </p:txBody>
      </p:sp>
      <p:sp>
        <p:nvSpPr>
          <p:cNvPr id="3" name="Content Placeholder 2"/>
          <p:cNvSpPr>
            <a:spLocks noGrp="1"/>
          </p:cNvSpPr>
          <p:nvPr>
            <p:ph sz="quarter" idx="1"/>
          </p:nvPr>
        </p:nvSpPr>
        <p:spPr>
          <a:xfrm>
            <a:off x="457200" y="1600200"/>
            <a:ext cx="8115328" cy="4873752"/>
          </a:xfrm>
        </p:spPr>
        <p:txBody>
          <a:bodyPr>
            <a:normAutofit/>
          </a:bodyPr>
          <a:lstStyle/>
          <a:p>
            <a:pPr>
              <a:buNone/>
            </a:pPr>
            <a:r>
              <a:rPr lang="sk-SK" sz="2200" b="1" dirty="0" smtClean="0">
                <a:latin typeface="+mj-lt"/>
                <a:cs typeface="Courier New" pitchFamily="49" charset="0"/>
              </a:rPr>
              <a:t>Vytvorenie tabuľky so súradnicami</a:t>
            </a:r>
          </a:p>
          <a:p>
            <a:pPr>
              <a:buNone/>
            </a:pPr>
            <a:r>
              <a:rPr lang="sk-SK" sz="2200" b="1" dirty="0" smtClean="0">
                <a:latin typeface="Courier New" pitchFamily="49" charset="0"/>
                <a:cs typeface="Courier New" pitchFamily="49" charset="0"/>
              </a:rPr>
              <a:t>SELECT</a:t>
            </a:r>
            <a:r>
              <a:rPr lang="sk-SK" sz="2200" dirty="0" smtClean="0">
                <a:latin typeface="Courier New" pitchFamily="49" charset="0"/>
                <a:cs typeface="Courier New" pitchFamily="49" charset="0"/>
              </a:rPr>
              <a:t> LATITUDE, LONGITUDE</a:t>
            </a:r>
          </a:p>
          <a:p>
            <a:pPr>
              <a:buNone/>
            </a:pPr>
            <a:r>
              <a:rPr lang="sk-SK" sz="2200" b="1" dirty="0" smtClean="0">
                <a:latin typeface="Courier New" pitchFamily="49" charset="0"/>
                <a:cs typeface="Courier New" pitchFamily="49" charset="0"/>
              </a:rPr>
              <a:t>FROM</a:t>
            </a:r>
            <a:r>
              <a:rPr lang="sk-SK" sz="2200" dirty="0" smtClean="0">
                <a:latin typeface="Courier New" pitchFamily="49" charset="0"/>
                <a:cs typeface="Courier New" pitchFamily="49" charset="0"/>
              </a:rPr>
              <a:t> pedsim.GPS_DATA</a:t>
            </a:r>
          </a:p>
          <a:p>
            <a:pPr>
              <a:buNone/>
            </a:pPr>
            <a:r>
              <a:rPr lang="sk-SK" sz="2200" b="1" dirty="0" smtClean="0">
                <a:latin typeface="Courier New" pitchFamily="49" charset="0"/>
                <a:cs typeface="Courier New" pitchFamily="49" charset="0"/>
              </a:rPr>
              <a:t>JOIN</a:t>
            </a:r>
            <a:r>
              <a:rPr lang="sk-SK" sz="2200" dirty="0" smtClean="0">
                <a:latin typeface="Courier New" pitchFamily="49" charset="0"/>
                <a:cs typeface="Courier New" pitchFamily="49" charset="0"/>
              </a:rPr>
              <a:t> pedsim.PEDSIM_DATA </a:t>
            </a:r>
            <a:r>
              <a:rPr lang="sk-SK" sz="2200" b="1" dirty="0" smtClean="0">
                <a:latin typeface="Courier New" pitchFamily="49" charset="0"/>
                <a:cs typeface="Courier New" pitchFamily="49" charset="0"/>
              </a:rPr>
              <a:t>USING</a:t>
            </a:r>
            <a:r>
              <a:rPr lang="sk-SK" sz="2200" dirty="0" smtClean="0">
                <a:latin typeface="Courier New" pitchFamily="49" charset="0"/>
                <a:cs typeface="Courier New" pitchFamily="49" charset="0"/>
              </a:rPr>
              <a:t> (PS_DATA_ID)</a:t>
            </a:r>
          </a:p>
          <a:p>
            <a:pPr>
              <a:buNone/>
            </a:pPr>
            <a:r>
              <a:rPr lang="sk-SK" sz="2200" b="1" dirty="0" smtClean="0">
                <a:latin typeface="Courier New" pitchFamily="49" charset="0"/>
                <a:cs typeface="Courier New" pitchFamily="49" charset="0"/>
              </a:rPr>
              <a:t>WHERE</a:t>
            </a:r>
            <a:r>
              <a:rPr lang="sk-SK" sz="2200" dirty="0" smtClean="0">
                <a:latin typeface="Courier New" pitchFamily="49" charset="0"/>
                <a:cs typeface="Courier New" pitchFamily="49" charset="0"/>
              </a:rPr>
              <a:t> MOBILE_DEVICE_ID </a:t>
            </a:r>
            <a:r>
              <a:rPr lang="sk-SK" sz="2200" b="1" dirty="0" smtClean="0">
                <a:latin typeface="Courier New" pitchFamily="49" charset="0"/>
                <a:cs typeface="Courier New" pitchFamily="49" charset="0"/>
              </a:rPr>
              <a:t>LIKE</a:t>
            </a:r>
            <a:r>
              <a:rPr lang="sk-SK" sz="2200" dirty="0" smtClean="0">
                <a:latin typeface="Courier New" pitchFamily="49" charset="0"/>
                <a:cs typeface="Courier New" pitchFamily="49" charset="0"/>
              </a:rPr>
              <a:t> "f0:72:8c:c2:77:46"</a:t>
            </a:r>
          </a:p>
          <a:p>
            <a:pPr>
              <a:buNone/>
            </a:pPr>
            <a:r>
              <a:rPr lang="sk-SK" sz="2200" b="1" dirty="0" smtClean="0">
                <a:latin typeface="Courier New" pitchFamily="49" charset="0"/>
                <a:cs typeface="Courier New" pitchFamily="49" charset="0"/>
              </a:rPr>
              <a:t>AND</a:t>
            </a:r>
            <a:r>
              <a:rPr lang="sk-SK" sz="2200" dirty="0" smtClean="0">
                <a:latin typeface="Courier New" pitchFamily="49" charset="0"/>
                <a:cs typeface="Courier New" pitchFamily="49" charset="0"/>
              </a:rPr>
              <a:t> TIME_OF_MEASUREMENT = '2016-05-09';</a:t>
            </a:r>
          </a:p>
          <a:p>
            <a:pPr>
              <a:buNone/>
            </a:pPr>
            <a:endParaRPr lang="sk-SK" sz="2200" dirty="0" smtClean="0">
              <a:latin typeface="Courier New" pitchFamily="49" charset="0"/>
              <a:cs typeface="Courier New" pitchFamily="49" charset="0"/>
            </a:endParaRPr>
          </a:p>
          <a:p>
            <a:pPr>
              <a:buNone/>
            </a:pPr>
            <a:r>
              <a:rPr lang="sk-SK" sz="2200" b="1" dirty="0" smtClean="0">
                <a:latin typeface="+mj-lt"/>
                <a:cs typeface="Courier New" pitchFamily="49" charset="0"/>
              </a:rPr>
              <a:t>Verifikácia údajov</a:t>
            </a:r>
          </a:p>
          <a:p>
            <a:pPr>
              <a:buNone/>
            </a:pPr>
            <a:r>
              <a:rPr lang="sk-SK" sz="2200" b="1" dirty="0" smtClean="0">
                <a:latin typeface="Courier New" pitchFamily="49" charset="0"/>
                <a:cs typeface="Courier New" pitchFamily="49" charset="0"/>
              </a:rPr>
              <a:t>SELECT</a:t>
            </a:r>
            <a:r>
              <a:rPr lang="sk-SK" sz="2200" dirty="0" smtClean="0">
                <a:latin typeface="Courier New" pitchFamily="49" charset="0"/>
                <a:cs typeface="Courier New" pitchFamily="49" charset="0"/>
              </a:rPr>
              <a:t> GPS_DATA_ID, LATITUDE, LONGITUDE, PS_DATA_ID, MOBILE_DEVICE_ID </a:t>
            </a:r>
          </a:p>
          <a:p>
            <a:pPr>
              <a:buNone/>
            </a:pPr>
            <a:r>
              <a:rPr lang="sk-SK" sz="2200" dirty="0" smtClean="0">
                <a:latin typeface="Courier New" pitchFamily="49" charset="0"/>
                <a:cs typeface="Courier New" pitchFamily="49" charset="0"/>
              </a:rPr>
              <a:t>...</a:t>
            </a:r>
          </a:p>
          <a:p>
            <a:pPr>
              <a:buNone/>
            </a:pPr>
            <a:endParaRPr lang="sk-SK" sz="2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sk-SK" dirty="0" smtClean="0"/>
              <a:t>Overenie funkčnosti aplikácie</a:t>
            </a:r>
            <a:endParaRPr lang="sk-SK" dirty="0"/>
          </a:p>
        </p:txBody>
      </p:sp>
      <p:sp>
        <p:nvSpPr>
          <p:cNvPr id="4" name="Content Placeholder 3"/>
          <p:cNvSpPr>
            <a:spLocks noGrp="1"/>
          </p:cNvSpPr>
          <p:nvPr>
            <p:ph sz="quarter" idx="1"/>
          </p:nvPr>
        </p:nvSpPr>
        <p:spPr/>
        <p:txBody>
          <a:bodyPr/>
          <a:lstStyle/>
          <a:p>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426" y="1505370"/>
            <a:ext cx="6325148" cy="5319221"/>
          </a:xfrm>
          <a:prstGeom prst="rect">
            <a:avLst/>
          </a:prstGeom>
        </p:spPr>
      </p:pic>
    </p:spTree>
    <p:extLst>
      <p:ext uri="{BB962C8B-B14F-4D97-AF65-F5344CB8AC3E}">
        <p14:creationId xmlns:p14="http://schemas.microsoft.com/office/powerpoint/2010/main" xmlns="" val="3089598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sk-SK" dirty="0" smtClean="0"/>
              <a:t>Overenie funkčnosti aplikácie</a:t>
            </a:r>
            <a:endParaRPr lang="sk-SK" dirty="0"/>
          </a:p>
        </p:txBody>
      </p:sp>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xmlns="" val="0"/>
              </a:ext>
            </a:extLst>
          </a:blip>
          <a:stretch>
            <a:fillRect/>
          </a:stretch>
        </p:blipFill>
        <p:spPr>
          <a:xfrm>
            <a:off x="1331590" y="1530329"/>
            <a:ext cx="6480821" cy="5349004"/>
          </a:xfrm>
        </p:spPr>
      </p:pic>
    </p:spTree>
    <p:extLst>
      <p:ext uri="{BB962C8B-B14F-4D97-AF65-F5344CB8AC3E}">
        <p14:creationId xmlns:p14="http://schemas.microsoft.com/office/powerpoint/2010/main" xmlns="" val="3196341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sk-SK" dirty="0" smtClean="0"/>
              <a:t>Overenie funkčnosti aplikácie</a:t>
            </a:r>
            <a:endParaRPr lang="sk-SK" dirty="0"/>
          </a:p>
        </p:txBody>
      </p:sp>
      <p:sp>
        <p:nvSpPr>
          <p:cNvPr id="5" name="Content Placeholder 4"/>
          <p:cNvSpPr>
            <a:spLocks noGrp="1"/>
          </p:cNvSpPr>
          <p:nvPr>
            <p:ph sz="quarter" idx="1"/>
          </p:nvPr>
        </p:nvSpPr>
        <p:spPr/>
        <p:txBody>
          <a:bodyPr/>
          <a:lstStyle/>
          <a:p>
            <a:endParaRPr lang="sk-SK"/>
          </a:p>
        </p:txBody>
      </p:sp>
      <p:pic>
        <p:nvPicPr>
          <p:cNvPr id="2050" name="Picture 2" descr="E:\Skola\FRI\bakalarka\obrazky\overenie_gpsvisualizer.png"/>
          <p:cNvPicPr>
            <a:picLocks noChangeAspect="1" noChangeArrowheads="1"/>
          </p:cNvPicPr>
          <p:nvPr/>
        </p:nvPicPr>
        <p:blipFill>
          <a:blip r:embed="rId3"/>
          <a:srcRect/>
          <a:stretch>
            <a:fillRect/>
          </a:stretch>
        </p:blipFill>
        <p:spPr bwMode="auto">
          <a:xfrm>
            <a:off x="1571604" y="1084262"/>
            <a:ext cx="5764213" cy="577373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Pokračovanie</a:t>
            </a:r>
            <a:endParaRPr lang="sk-SK" dirty="0"/>
          </a:p>
        </p:txBody>
      </p:sp>
      <p:sp>
        <p:nvSpPr>
          <p:cNvPr id="3" name="Content Placeholder 2"/>
          <p:cNvSpPr>
            <a:spLocks noGrp="1"/>
          </p:cNvSpPr>
          <p:nvPr>
            <p:ph sz="quarter" idx="1"/>
          </p:nvPr>
        </p:nvSpPr>
        <p:spPr/>
        <p:txBody>
          <a:bodyPr>
            <a:normAutofit/>
          </a:bodyPr>
          <a:lstStyle/>
          <a:p>
            <a:r>
              <a:rPr lang="sk-SK" dirty="0" smtClean="0"/>
              <a:t>Zbieranie a odosielanie polohy aj bez mobilného internetu</a:t>
            </a:r>
          </a:p>
          <a:p>
            <a:r>
              <a:rPr lang="sk-SK" dirty="0" smtClean="0"/>
              <a:t>Úprava objektového návrhu</a:t>
            </a:r>
          </a:p>
          <a:p>
            <a:pPr lvl="1"/>
            <a:r>
              <a:rPr lang="sk-SK" dirty="0" smtClean="0"/>
              <a:t>Presun periodického cyklu do sledovacích tried</a:t>
            </a:r>
          </a:p>
          <a:p>
            <a:r>
              <a:rPr lang="sk-SK" dirty="0" smtClean="0"/>
              <a:t>Úprava GUI</a:t>
            </a:r>
          </a:p>
          <a:p>
            <a:pPr lvl="1"/>
            <a:r>
              <a:rPr lang="sk-SK" dirty="0" smtClean="0"/>
              <a:t>Zmeny nastavení používateľom – obnovovacie intervaly</a:t>
            </a:r>
          </a:p>
          <a:p>
            <a:r>
              <a:rPr lang="sk-SK" dirty="0" smtClean="0"/>
              <a:t>Pridanie podpory pre Android 6</a:t>
            </a:r>
          </a:p>
          <a:p>
            <a:pPr lvl="1"/>
            <a:r>
              <a:rPr lang="sk-SK" dirty="0" smtClean="0"/>
              <a:t>Oprávnenia</a:t>
            </a:r>
          </a:p>
          <a:p>
            <a:r>
              <a:rPr lang="sk-SK" dirty="0" smtClean="0"/>
              <a:t>Pridanie sledovacieho algoritmu pre Wi-Fi</a:t>
            </a:r>
            <a:endParaRPr lang="sk-SK"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Výsledky práce</a:t>
            </a:r>
            <a:endParaRPr lang="sk-SK" dirty="0"/>
          </a:p>
        </p:txBody>
      </p:sp>
      <p:sp>
        <p:nvSpPr>
          <p:cNvPr id="3" name="Content Placeholder 2"/>
          <p:cNvSpPr>
            <a:spLocks noGrp="1"/>
          </p:cNvSpPr>
          <p:nvPr>
            <p:ph sz="quarter" idx="1"/>
          </p:nvPr>
        </p:nvSpPr>
        <p:spPr/>
        <p:txBody>
          <a:bodyPr/>
          <a:lstStyle/>
          <a:p>
            <a:r>
              <a:rPr lang="sk-SK" smtClean="0"/>
              <a:t>Preskúmanie technológií</a:t>
            </a:r>
          </a:p>
          <a:p>
            <a:r>
              <a:rPr lang="sk-SK" dirty="0" smtClean="0"/>
              <a:t>Android aplikácia</a:t>
            </a:r>
          </a:p>
          <a:p>
            <a:r>
              <a:rPr lang="sk-SK" dirty="0" smtClean="0"/>
              <a:t>GPS</a:t>
            </a:r>
          </a:p>
          <a:p>
            <a:r>
              <a:rPr lang="sk-SK" dirty="0" smtClean="0"/>
              <a:t>Návrh podporuje viacero sledovacích technológií</a:t>
            </a:r>
          </a:p>
          <a:p>
            <a:r>
              <a:rPr lang="sk-SK" dirty="0" smtClean="0"/>
              <a:t>Validné údaje</a:t>
            </a:r>
          </a:p>
          <a:p>
            <a:r>
              <a:rPr lang="sk-SK" dirty="0" smtClean="0"/>
              <a:t>Odosielanie na server</a:t>
            </a:r>
          </a:p>
          <a:p>
            <a:r>
              <a:rPr lang="sk-SK" dirty="0" smtClean="0"/>
              <a:t>Overenie – databáza, mapa</a:t>
            </a:r>
            <a:endParaRPr lang="sk-SK"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vedúceho</a:t>
            </a:r>
            <a:endParaRPr lang="sk-SK" dirty="0"/>
          </a:p>
        </p:txBody>
      </p:sp>
      <p:sp>
        <p:nvSpPr>
          <p:cNvPr id="3" name="Content Placeholder 2"/>
          <p:cNvSpPr>
            <a:spLocks noGrp="1"/>
          </p:cNvSpPr>
          <p:nvPr>
            <p:ph sz="quarter" idx="1"/>
          </p:nvPr>
        </p:nvSpPr>
        <p:spPr/>
        <p:txBody>
          <a:bodyPr>
            <a:normAutofit/>
          </a:bodyPr>
          <a:lstStyle/>
          <a:p>
            <a:r>
              <a:rPr lang="sk-SK" sz="2000" dirty="0" smtClean="0"/>
              <a:t>Aplikácia je v súčasnosti navrhnutá tak, že činnost' jednotlivých potomkov triedy Tracker (v súčasnosti len trieda GPSTracker) sú periodicky vyvolavané z hlavného vlákna aplikácie (trieda </a:t>
            </a:r>
            <a:r>
              <a:rPr lang="pl-PL" sz="2000" dirty="0" smtClean="0"/>
              <a:t>MainService),  čo nie je vždy žiadúce. Je možné upraviť terajší návrh, v ktorom by činnosť </a:t>
            </a:r>
            <a:r>
              <a:rPr lang="sk-SK" sz="2000" dirty="0" smtClean="0"/>
              <a:t>jednotlivých potomkov triedy Tracker bola nezávislá a asynchrónna? Ak áno, aké konkrétne </a:t>
            </a:r>
            <a:r>
              <a:rPr lang="pl-PL" sz="2000" dirty="0" smtClean="0"/>
              <a:t>zmeny je potrebné v aplikácií urobiť?</a:t>
            </a:r>
          </a:p>
          <a:p>
            <a:pPr lvl="1"/>
            <a:r>
              <a:rPr lang="sk-SK" sz="1600" dirty="0" smtClean="0"/>
              <a:t>Odstránenie hlavného vlákna z triedy „MainService“</a:t>
            </a:r>
          </a:p>
          <a:p>
            <a:pPr lvl="1"/>
            <a:r>
              <a:rPr lang="sk-SK" sz="1600" dirty="0" smtClean="0"/>
              <a:t>Vytvorenie vlákna (periodického cyklu) v každej sledovacej triede okrem triedy „GPSTracker“; Handler</a:t>
            </a:r>
          </a:p>
          <a:p>
            <a:pPr lvl="1"/>
            <a:r>
              <a:rPr lang="sk-SK" sz="1600" dirty="0" smtClean="0"/>
              <a:t>newPositionNotify – implementovaná metóda – presun tela metódy „startService“</a:t>
            </a:r>
            <a:endParaRPr lang="sk-SK"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Motivácia</a:t>
            </a:r>
            <a:endParaRPr lang="sk-SK" dirty="0"/>
          </a:p>
        </p:txBody>
      </p:sp>
      <p:sp>
        <p:nvSpPr>
          <p:cNvPr id="3" name="Content Placeholder 2"/>
          <p:cNvSpPr>
            <a:spLocks noGrp="1"/>
          </p:cNvSpPr>
          <p:nvPr>
            <p:ph sz="quarter" idx="1"/>
          </p:nvPr>
        </p:nvSpPr>
        <p:spPr/>
        <p:txBody>
          <a:bodyPr/>
          <a:lstStyle/>
          <a:p>
            <a:r>
              <a:rPr lang="sk-SK" dirty="0" smtClean="0"/>
              <a:t>Uľahčenie zberu dát</a:t>
            </a:r>
          </a:p>
          <a:p>
            <a:r>
              <a:rPr lang="sk-SK" dirty="0" smtClean="0"/>
              <a:t>Android</a:t>
            </a:r>
          </a:p>
          <a:p>
            <a:r>
              <a:rPr lang="sk-SK" dirty="0" smtClean="0"/>
              <a:t>Rozšírenie a prepojenie poznatkov</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vedúceho</a:t>
            </a:r>
            <a:endParaRPr lang="sk-SK" dirty="0"/>
          </a:p>
        </p:txBody>
      </p:sp>
      <p:sp>
        <p:nvSpPr>
          <p:cNvPr id="3" name="Content Placeholder 2"/>
          <p:cNvSpPr>
            <a:spLocks noGrp="1"/>
          </p:cNvSpPr>
          <p:nvPr>
            <p:ph sz="quarter" idx="1"/>
          </p:nvPr>
        </p:nvSpPr>
        <p:spPr/>
        <p:txBody>
          <a:bodyPr>
            <a:normAutofit fontScale="92500" lnSpcReduction="20000"/>
          </a:bodyPr>
          <a:lstStyle/>
          <a:p>
            <a:r>
              <a:rPr lang="sk-SK" sz="2000" dirty="0" smtClean="0"/>
              <a:t>V kapitole 5 Overenie, na strane 14 je uvedené: 'Zároveň musíme zapnúť aj mobilný internet, aby sa zistené GPS súradnice mohli okamžite odoslať na server. Čo by sa stalo, ak by sme mobilný internet nepovolili? Dokáže aplikácia získané dáta s polohou dočasne ukladať do pamäte mobilného zariadenia a po pripojení k internetu (napr. pomocou WiFi) takto zozbierané dáta </a:t>
            </a:r>
            <a:r>
              <a:rPr lang="pl-PL" sz="2000" dirty="0" smtClean="0"/>
              <a:t>odoslať'? Ak nie, ako by bolo možné dorobiť túto funkčnosť?</a:t>
            </a:r>
          </a:p>
          <a:p>
            <a:pPr lvl="1"/>
            <a:r>
              <a:rPr lang="pl-PL" sz="1600" dirty="0" smtClean="0"/>
              <a:t>Pridáme triedu „FileManager” – ukladanie a vymazanie  súboru, počet súborov v adresári s uloženými polohami</a:t>
            </a:r>
          </a:p>
          <a:p>
            <a:pPr lvl="1"/>
            <a:r>
              <a:rPr lang="pl-PL" sz="1600" dirty="0" smtClean="0"/>
              <a:t>„cache” adresár: „/data/data/sk.uniza.fri.pedtrack/cache” - JSON polohy; umožňuje manuálne odstránenie súborov cez Android nastavenia</a:t>
            </a:r>
          </a:p>
          <a:p>
            <a:pPr lvl="1"/>
            <a:r>
              <a:rPr lang="pl-PL" sz="1600" dirty="0" smtClean="0"/>
              <a:t>„file” adresár – zoznam fingerprint záznamov, známych Wi-Fi a Bluetooth zariadení a zoznam ID projektov</a:t>
            </a:r>
          </a:p>
          <a:p>
            <a:pPr lvl="1"/>
            <a:r>
              <a:rPr lang="sk-SK" sz="1600" dirty="0" smtClean="0"/>
              <a:t>Inštanciu triedy „FileManager“ vytvoríme v konštruktore triedy „ServerBridge“</a:t>
            </a:r>
          </a:p>
          <a:p>
            <a:pPr lvl="1"/>
            <a:r>
              <a:rPr lang="sk-SK" sz="1600" dirty="0" smtClean="0"/>
              <a:t>Do triedy „ServerBridge“ pridáme indikátory – boolean premenné: indikácia začiatku odosielania súborov, odoslania všetkých súborov a zastavenia odosielania</a:t>
            </a:r>
            <a:endParaRPr lang="sk-SK" sz="1600" dirty="0"/>
          </a:p>
          <a:p>
            <a:pPr lvl="1"/>
            <a:r>
              <a:rPr lang="sk-SK" sz="1600" dirty="0" smtClean="0"/>
              <a:t>Podmienky odosielania súborov: zariadenie musí byť online a musí byť zaregistrované  na serveri pod svojim ID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vedúceho</a:t>
            </a:r>
            <a:endParaRPr lang="sk-SK" dirty="0"/>
          </a:p>
        </p:txBody>
      </p:sp>
      <p:sp>
        <p:nvSpPr>
          <p:cNvPr id="5" name="Content Placeholder 4"/>
          <p:cNvSpPr>
            <a:spLocks noGrp="1"/>
          </p:cNvSpPr>
          <p:nvPr>
            <p:ph sz="quarter" idx="1"/>
          </p:nvPr>
        </p:nvSpPr>
        <p:spPr/>
        <p:txBody>
          <a:bodyPr/>
          <a:lstStyle/>
          <a:p>
            <a:pPr lvl="1"/>
            <a:r>
              <a:rPr lang="sk-SK" sz="1600" dirty="0" smtClean="0"/>
              <a:t>Odosielanie sa povolí zaškrtnutím ľubovoľného checkboxu, ale začne sa v triede „MainService“ v metóde „newPositionNotify“ až vtedy, keď sú splnené vyššie uvedené podmienky</a:t>
            </a:r>
          </a:p>
          <a:p>
            <a:pPr lvl="1"/>
            <a:r>
              <a:rPr lang="sk-SK" sz="1600" dirty="0" smtClean="0"/>
              <a:t>Odosielanie sa zastaví </a:t>
            </a:r>
            <a:r>
              <a:rPr lang="sk-SK" sz="1600" dirty="0" smtClean="0">
                <a:sym typeface="Wingdings" pitchFamily="2" charset="2"/>
              </a:rPr>
              <a:t> </a:t>
            </a:r>
          </a:p>
          <a:p>
            <a:pPr lvl="1">
              <a:buNone/>
            </a:pPr>
            <a:r>
              <a:rPr lang="sk-SK" sz="1600" dirty="0" smtClean="0">
                <a:sym typeface="Wingdings" pitchFamily="2" charset="2"/>
              </a:rPr>
              <a:t>			boli</a:t>
            </a:r>
            <a:r>
              <a:rPr lang="sk-SK" sz="1600" dirty="0" smtClean="0"/>
              <a:t> všetky súbory odoslané,</a:t>
            </a:r>
          </a:p>
          <a:p>
            <a:pPr lvl="1">
              <a:buNone/>
            </a:pPr>
            <a:r>
              <a:rPr lang="sk-SK" sz="1600" dirty="0" smtClean="0"/>
              <a:t>			používateľ odškrtne všetky checkboxy,</a:t>
            </a:r>
          </a:p>
          <a:p>
            <a:pPr lvl="1">
              <a:buNone/>
            </a:pPr>
            <a:r>
              <a:rPr lang="sk-SK" sz="1600" dirty="0" smtClean="0"/>
              <a:t>			zariadenie sa odpojí od internetu,</a:t>
            </a:r>
          </a:p>
          <a:p>
            <a:pPr lvl="1">
              <a:buNone/>
            </a:pPr>
            <a:r>
              <a:rPr lang="sk-SK" sz="1600" dirty="0" smtClean="0"/>
              <a:t>			súbor sa odoslal na server, ale bol v neplatnom formáte.</a:t>
            </a:r>
          </a:p>
          <a:p>
            <a:pPr lvl="1"/>
            <a:r>
              <a:rPr lang="sk-SK" sz="1600" dirty="0" smtClean="0"/>
              <a:t>Implementované v najnovšej verzií aplikácie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kola\FRI\bakalarka\obrazky\Sekvencny diagram odosielania suborov.png"/>
          <p:cNvPicPr>
            <a:picLocks noChangeAspect="1" noChangeArrowheads="1"/>
          </p:cNvPicPr>
          <p:nvPr/>
        </p:nvPicPr>
        <p:blipFill>
          <a:blip r:embed="rId2"/>
          <a:srcRect t="3424"/>
          <a:stretch>
            <a:fillRect/>
          </a:stretch>
        </p:blipFill>
        <p:spPr bwMode="auto">
          <a:xfrm>
            <a:off x="1264607" y="0"/>
            <a:ext cx="6614786" cy="6858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vedúceho</a:t>
            </a:r>
            <a:endParaRPr lang="sk-SK" dirty="0"/>
          </a:p>
        </p:txBody>
      </p:sp>
      <p:sp>
        <p:nvSpPr>
          <p:cNvPr id="3" name="Content Placeholder 2"/>
          <p:cNvSpPr>
            <a:spLocks noGrp="1"/>
          </p:cNvSpPr>
          <p:nvPr>
            <p:ph sz="quarter" idx="1"/>
          </p:nvPr>
        </p:nvSpPr>
        <p:spPr/>
        <p:txBody>
          <a:bodyPr>
            <a:normAutofit lnSpcReduction="10000"/>
          </a:bodyPr>
          <a:lstStyle/>
          <a:p>
            <a:r>
              <a:rPr lang="sk-SK" sz="2000" dirty="0" smtClean="0"/>
              <a:t>V závere spomínate rozšírenie aplikácie o algoritmy umožňujúce sledovanie v budovách. Aké </a:t>
            </a:r>
            <a:r>
              <a:rPr lang="it-IT" sz="2000" dirty="0" smtClean="0"/>
              <a:t>algoritmy by sa dali pou</a:t>
            </a:r>
            <a:r>
              <a:rPr lang="sk-SK" sz="2000" dirty="0" smtClean="0"/>
              <a:t>ž</a:t>
            </a:r>
            <a:r>
              <a:rPr lang="it-IT" sz="2000" dirty="0" smtClean="0"/>
              <a:t>i</a:t>
            </a:r>
            <a:r>
              <a:rPr lang="sk-SK" sz="2000" dirty="0" smtClean="0"/>
              <a:t>ť</a:t>
            </a:r>
            <a:r>
              <a:rPr lang="it-IT" sz="2000" dirty="0" smtClean="0"/>
              <a:t>?</a:t>
            </a:r>
            <a:endParaRPr lang="sk-SK" sz="2000" dirty="0" smtClean="0"/>
          </a:p>
          <a:p>
            <a:pPr lvl="1"/>
            <a:r>
              <a:rPr lang="sk-SK" sz="1600" dirty="0" smtClean="0"/>
              <a:t>AoA (Angle of Arrival)</a:t>
            </a:r>
          </a:p>
          <a:p>
            <a:pPr lvl="2"/>
            <a:r>
              <a:rPr lang="sk-SK" sz="1300" dirty="0" smtClean="0"/>
              <a:t>Zisťovanie uhla prichádzajúceho signálu</a:t>
            </a:r>
          </a:p>
          <a:p>
            <a:pPr lvl="2"/>
            <a:r>
              <a:rPr lang="sk-SK" sz="1300" dirty="0" smtClean="0"/>
              <a:t>Súradnice polohy v dvojrozmernom priestore – priesečník dvoch známych uhlov</a:t>
            </a:r>
          </a:p>
          <a:p>
            <a:pPr lvl="2"/>
            <a:r>
              <a:rPr lang="sk-SK" sz="1300" dirty="0" smtClean="0"/>
              <a:t>Smerové / sektorové antény</a:t>
            </a:r>
          </a:p>
          <a:p>
            <a:pPr lvl="1"/>
            <a:r>
              <a:rPr lang="sk-SK" sz="1600" dirty="0" smtClean="0"/>
              <a:t>ToA (Time of Arrival)</a:t>
            </a:r>
          </a:p>
          <a:p>
            <a:pPr lvl="2"/>
            <a:r>
              <a:rPr lang="sk-SK" sz="1300" dirty="0" smtClean="0"/>
              <a:t>Analýza časových rozdielov medzi vyslaním a prijatím signálu. </a:t>
            </a:r>
          </a:p>
          <a:p>
            <a:pPr lvl="2"/>
            <a:r>
              <a:rPr lang="sk-SK" sz="1300" dirty="0" smtClean="0"/>
              <a:t>Vzdialenosť od zdroja signálu = trvanie prenosu signálu * rýchlosť svetla</a:t>
            </a:r>
          </a:p>
          <a:p>
            <a:pPr lvl="2"/>
            <a:r>
              <a:rPr lang="sk-SK" sz="1300" dirty="0" smtClean="0"/>
              <a:t>Stred kružnice – zdroj signálu; polomer kružnice – vzdialenosť od zdroja signálu</a:t>
            </a:r>
          </a:p>
          <a:p>
            <a:pPr lvl="2"/>
            <a:r>
              <a:rPr lang="sk-SK" sz="1300" dirty="0" smtClean="0"/>
              <a:t>Súradnice polohy </a:t>
            </a:r>
            <a:r>
              <a:rPr lang="sk-SK" sz="1300" dirty="0" smtClean="0">
                <a:solidFill>
                  <a:prstClr val="black"/>
                </a:solidFill>
              </a:rPr>
              <a:t>v dvojrozmernom priestore – prienik kružníc</a:t>
            </a:r>
            <a:endParaRPr lang="sk-SK" sz="1000" dirty="0" smtClean="0"/>
          </a:p>
          <a:p>
            <a:pPr lvl="1"/>
            <a:r>
              <a:rPr lang="sk-SK" sz="1600" dirty="0" smtClean="0"/>
              <a:t>RSSI (Received Signal Strength Indication)</a:t>
            </a:r>
          </a:p>
          <a:p>
            <a:pPr lvl="2"/>
            <a:r>
              <a:rPr lang="sk-SK" sz="1300" dirty="0" smtClean="0"/>
              <a:t>meranie sily signálu</a:t>
            </a:r>
          </a:p>
          <a:p>
            <a:pPr lvl="2"/>
            <a:r>
              <a:rPr lang="sk-SK" sz="1300" dirty="0" smtClean="0"/>
              <a:t>Trilaterácia - výpočet súradníc prieniku kružníc.</a:t>
            </a:r>
          </a:p>
          <a:p>
            <a:pPr lvl="2"/>
            <a:r>
              <a:rPr lang="sk-SK" sz="1300" dirty="0" smtClean="0"/>
              <a:t>stred kružnice – zdroj signálu; polomer kružnice – vzdialenosť od zdroja signálu odhadnutá podľa sily signálu</a:t>
            </a:r>
          </a:p>
          <a:p>
            <a:pPr lvl="2"/>
            <a:r>
              <a:rPr lang="sk-SK" sz="1300" dirty="0" smtClean="0"/>
              <a:t>Výhody: existujúca infraštruktúra</a:t>
            </a:r>
          </a:p>
          <a:p>
            <a:pPr lvl="2"/>
            <a:r>
              <a:rPr lang="sk-SK" sz="1300" dirty="0" smtClean="0"/>
              <a:t>Nevýhoda: menej presné meranie, aspoň 3 AP</a:t>
            </a:r>
          </a:p>
          <a:p>
            <a:pPr lvl="2"/>
            <a:endParaRPr lang="sk-SK" sz="1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vedúceho</a:t>
            </a:r>
            <a:endParaRPr lang="sk-SK" dirty="0"/>
          </a:p>
        </p:txBody>
      </p:sp>
      <p:sp>
        <p:nvSpPr>
          <p:cNvPr id="3" name="Content Placeholder 2"/>
          <p:cNvSpPr>
            <a:spLocks noGrp="1"/>
          </p:cNvSpPr>
          <p:nvPr>
            <p:ph sz="quarter" idx="1"/>
          </p:nvPr>
        </p:nvSpPr>
        <p:spPr/>
        <p:txBody>
          <a:bodyPr>
            <a:normAutofit/>
          </a:bodyPr>
          <a:lstStyle/>
          <a:p>
            <a:pPr lvl="1"/>
            <a:r>
              <a:rPr lang="sk-SK" sz="1600" dirty="0" smtClean="0"/>
              <a:t>Fingerprinting – vytvorenie preddefinovaných záznamov o sile signálu z rôznych miest v budove; rozšírenie algoritmu RSSI; 2 fázy; </a:t>
            </a:r>
          </a:p>
          <a:p>
            <a:pPr lvl="2"/>
            <a:r>
              <a:rPr lang="sk-SK" sz="1300" dirty="0" smtClean="0"/>
              <a:t>1. (offline) fáza – prehliadka budovy,  zistenie sily signálov; meracie body vytvoria mapu s preddefinovanými silami signálov.</a:t>
            </a:r>
          </a:p>
          <a:p>
            <a:pPr lvl="2"/>
            <a:r>
              <a:rPr lang="sk-SK" sz="1300" dirty="0" smtClean="0"/>
              <a:t>2. (online) fáza – výpočet výslednej polohy: server / mobilné zariadenie; porovnanie nameranej pozície s jednotlivými fingerprint záznamami v databáze – priradenie najpodobnejšieho bodu; fingerprint záznamy budú uložené v databáze a dostupné na stiahnutie pomocou správ  „Footprints“ a „Footprints s ID projektu (budovy)“.</a:t>
            </a:r>
          </a:p>
          <a:p>
            <a:pPr lvl="2"/>
            <a:r>
              <a:rPr lang="sk-SK" sz="1300" dirty="0" smtClean="0"/>
              <a:t>Výhody: spresnenie algoritmu RSSI</a:t>
            </a:r>
          </a:p>
          <a:p>
            <a:pPr lvl="2"/>
            <a:r>
              <a:rPr lang="sk-SK" sz="1300" dirty="0" smtClean="0"/>
              <a:t>Nevýhody: vytvorenie takejto digitálnej mapy, hustota matice</a:t>
            </a:r>
          </a:p>
          <a:p>
            <a:pPr lvl="2"/>
            <a:endParaRPr lang="sk-SK" sz="1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oponenta</a:t>
            </a:r>
            <a:endParaRPr lang="sk-SK" dirty="0"/>
          </a:p>
        </p:txBody>
      </p:sp>
      <p:sp>
        <p:nvSpPr>
          <p:cNvPr id="3" name="Content Placeholder 2"/>
          <p:cNvSpPr>
            <a:spLocks noGrp="1"/>
          </p:cNvSpPr>
          <p:nvPr>
            <p:ph sz="quarter" idx="1"/>
          </p:nvPr>
        </p:nvSpPr>
        <p:spPr/>
        <p:txBody>
          <a:bodyPr>
            <a:normAutofit/>
          </a:bodyPr>
          <a:lstStyle/>
          <a:p>
            <a:r>
              <a:rPr lang="sk-SK" dirty="0" smtClean="0"/>
              <a:t>Na str. 22 sa pri popise NoSQL uvádza, že škálovateľnosť tohto druhu databázového systému </a:t>
            </a:r>
            <a:r>
              <a:rPr lang="pl-PL" dirty="0" smtClean="0"/>
              <a:t>je horizontálna, na str. 23 je pri popise SQL uvedené, že pri tomto druhu DB systému je na rozdiel NoSQL horizontálna (tak isto). Je to uvedené správne?</a:t>
            </a:r>
            <a:endParaRPr lang="sk-SK" dirty="0" smtClean="0"/>
          </a:p>
          <a:p>
            <a:pPr lvl="1"/>
            <a:r>
              <a:rPr lang="sk-SK" dirty="0" smtClean="0"/>
              <a:t>NoSQL – horizontálna škálovateľnosť</a:t>
            </a:r>
          </a:p>
          <a:p>
            <a:pPr lvl="1"/>
            <a:r>
              <a:rPr lang="sk-SK" dirty="0" smtClean="0"/>
              <a:t>SQL – vertikálna škálovateľnosť</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oponenta</a:t>
            </a:r>
            <a:endParaRPr lang="sk-SK" dirty="0"/>
          </a:p>
        </p:txBody>
      </p:sp>
      <p:sp>
        <p:nvSpPr>
          <p:cNvPr id="3" name="Content Placeholder 2"/>
          <p:cNvSpPr>
            <a:spLocks noGrp="1"/>
          </p:cNvSpPr>
          <p:nvPr>
            <p:ph sz="quarter" idx="1"/>
          </p:nvPr>
        </p:nvSpPr>
        <p:spPr/>
        <p:txBody>
          <a:bodyPr/>
          <a:lstStyle/>
          <a:p>
            <a:r>
              <a:rPr lang="sk-SK" dirty="0" smtClean="0"/>
              <a:t>Na str. 35 je spomínaná trieda OdosliSpravuNaServer. Jedná sa naozaj o triedu?</a:t>
            </a:r>
          </a:p>
          <a:p>
            <a:pPr lvl="1"/>
            <a:r>
              <a:rPr lang="sk-SK" dirty="0" smtClean="0"/>
              <a:t>Trieda „OdosliSpravuNaServer“ je vnorená trieda triedy „ServerBridge“.</a:t>
            </a:r>
          </a:p>
          <a:p>
            <a:pPr>
              <a:buNone/>
            </a:pPr>
            <a:endParaRPr lang="sk-SK" dirty="0" smtClean="0"/>
          </a:p>
        </p:txBody>
      </p:sp>
      <p:pic>
        <p:nvPicPr>
          <p:cNvPr id="1026" name="Picture 2" descr="E:\Skola\FRI\bakalarka\obrazky\OdosliSpravuNaServer.PNG"/>
          <p:cNvPicPr>
            <a:picLocks noChangeAspect="1" noChangeArrowheads="1"/>
          </p:cNvPicPr>
          <p:nvPr/>
        </p:nvPicPr>
        <p:blipFill>
          <a:blip r:embed="rId3"/>
          <a:srcRect t="66667" r="1140"/>
          <a:stretch>
            <a:fillRect/>
          </a:stretch>
        </p:blipFill>
        <p:spPr bwMode="auto">
          <a:xfrm>
            <a:off x="0" y="3786190"/>
            <a:ext cx="9144000" cy="42862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oponenta</a:t>
            </a:r>
            <a:endParaRPr lang="sk-SK" dirty="0"/>
          </a:p>
        </p:txBody>
      </p:sp>
      <p:sp>
        <p:nvSpPr>
          <p:cNvPr id="3" name="Content Placeholder 2"/>
          <p:cNvSpPr>
            <a:spLocks noGrp="1"/>
          </p:cNvSpPr>
          <p:nvPr>
            <p:ph sz="quarter" idx="1"/>
          </p:nvPr>
        </p:nvSpPr>
        <p:spPr>
          <a:xfrm>
            <a:off x="457200" y="1600200"/>
            <a:ext cx="8229600" cy="5257800"/>
          </a:xfrm>
        </p:spPr>
        <p:txBody>
          <a:bodyPr>
            <a:normAutofit/>
          </a:bodyPr>
          <a:lstStyle/>
          <a:p>
            <a:r>
              <a:rPr lang="pl-PL" dirty="0" smtClean="0"/>
              <a:t>Na str. 40 sa autor odkazuje na kapitolu 0. O ktorú kapitolu sa jedná?</a:t>
            </a:r>
            <a:endParaRPr lang="sk-SK" dirty="0" smtClean="0"/>
          </a:p>
          <a:p>
            <a:pPr lvl="1"/>
            <a:r>
              <a:rPr lang="sk-SK" dirty="0" smtClean="0"/>
              <a:t>Kapitola 0 = Kapitola 3.1.3</a:t>
            </a:r>
            <a:endParaRPr lang="pl-PL" dirty="0" smtClean="0"/>
          </a:p>
          <a:p>
            <a:r>
              <a:rPr lang="pl-PL" dirty="0" smtClean="0"/>
              <a:t>Z testovacích údajov uložených v databáze na serveri tak nie je zrejmé, či sa ukladajú aj informácie o konkrétnom mobilnom zariadení, ktoré su potrebné pre identifikáciu zariadenia. </a:t>
            </a:r>
            <a:r>
              <a:rPr lang="sk-SK" dirty="0" smtClean="0"/>
              <a:t>Ukladajú sa tieto údaje?</a:t>
            </a:r>
          </a:p>
          <a:p>
            <a:pPr lvl="1"/>
            <a:r>
              <a:rPr lang="sk-SK" dirty="0" smtClean="0"/>
              <a:t>Identifikátor zariadenia – &gt;„MOBILE_DEVICE“, „PEDSIM_DATA“ </a:t>
            </a:r>
            <a:r>
              <a:rPr lang="sk-SK" dirty="0" smtClean="0">
                <a:hlinkClick r:id="rId3" action="ppaction://hlinksldjump"/>
              </a:rPr>
              <a:t>odkaz na db model</a:t>
            </a:r>
            <a:endParaRPr lang="sk-SK"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Riešenia pripomienok oponenta</a:t>
            </a:r>
            <a:endParaRPr lang="sk-SK" dirty="0"/>
          </a:p>
        </p:txBody>
      </p:sp>
      <p:sp>
        <p:nvSpPr>
          <p:cNvPr id="3" name="Content Placeholder 2"/>
          <p:cNvSpPr>
            <a:spLocks noGrp="1"/>
          </p:cNvSpPr>
          <p:nvPr>
            <p:ph sz="quarter" idx="1"/>
          </p:nvPr>
        </p:nvSpPr>
        <p:spPr/>
        <p:txBody>
          <a:bodyPr/>
          <a:lstStyle/>
          <a:p>
            <a:r>
              <a:rPr lang="sk-SK" dirty="0" smtClean="0"/>
              <a:t>Anonymita používateľa a použitie protokolu HTTP namiesto HTTPS</a:t>
            </a:r>
          </a:p>
          <a:p>
            <a:pPr lvl="1"/>
            <a:r>
              <a:rPr lang="sk-SK" dirty="0" smtClean="0"/>
              <a:t>CA / Samopodpísaný certifikát - OpenSSL</a:t>
            </a:r>
          </a:p>
          <a:p>
            <a:pPr lvl="1"/>
            <a:r>
              <a:rPr lang="sk-SK" dirty="0" smtClean="0"/>
              <a:t>Inštalácia certifikátu na server</a:t>
            </a:r>
          </a:p>
          <a:p>
            <a:pPr lvl="1"/>
            <a:r>
              <a:rPr lang="sk-SK" dirty="0" smtClean="0"/>
              <a:t>Pridanie certifikátu do aplikácie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Ciele práce</a:t>
            </a:r>
            <a:endParaRPr lang="sk-SK" dirty="0"/>
          </a:p>
        </p:txBody>
      </p:sp>
      <p:sp>
        <p:nvSpPr>
          <p:cNvPr id="3" name="Content Placeholder 2"/>
          <p:cNvSpPr>
            <a:spLocks noGrp="1"/>
          </p:cNvSpPr>
          <p:nvPr>
            <p:ph sz="quarter" idx="1"/>
          </p:nvPr>
        </p:nvSpPr>
        <p:spPr/>
        <p:txBody>
          <a:bodyPr>
            <a:normAutofit lnSpcReduction="10000"/>
          </a:bodyPr>
          <a:lstStyle/>
          <a:p>
            <a:r>
              <a:rPr lang="pl-PL" dirty="0" smtClean="0"/>
              <a:t>Preskúmať technológie, pomocou ktorých je možné určiť polohu mobilného zariadenia.</a:t>
            </a:r>
          </a:p>
          <a:p>
            <a:r>
              <a:rPr lang="sk-SK" dirty="0" smtClean="0"/>
              <a:t>Navrhnuť a implementovať Android aplikáciu na získanie polohy mobilného zariadenia </a:t>
            </a:r>
            <a:r>
              <a:rPr lang="pl-PL" dirty="0" smtClean="0"/>
              <a:t>na zaklade dát o polohe získaných z predtým zvolenej technológie.</a:t>
            </a:r>
          </a:p>
          <a:p>
            <a:r>
              <a:rPr lang="sk-SK" dirty="0" smtClean="0"/>
              <a:t>Navrhnuť a implementovať mechanizmus, ktorý bude odosielať zozbierané anonymné dáta do centrálneho úložiska.</a:t>
            </a:r>
          </a:p>
          <a:p>
            <a:r>
              <a:rPr lang="pl-PL" dirty="0" smtClean="0"/>
              <a:t>Overiť funkčnosť riešenia v rôznych infraštruktúrach (napr. budova fakulty, obchodné </a:t>
            </a:r>
            <a:r>
              <a:rPr lang="sk-SK" dirty="0" smtClean="0"/>
              <a:t>centrum, centrum mesta).</a:t>
            </a:r>
          </a:p>
          <a:p>
            <a:r>
              <a:rPr lang="sk-SK" dirty="0" smtClean="0"/>
              <a:t>PedSim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Výber a porovnanie technológií</a:t>
            </a:r>
            <a:endParaRPr lang="sk-SK"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xmlns="" val="2480721560"/>
              </p:ext>
            </p:extLst>
          </p:nvPr>
        </p:nvGraphicFramePr>
        <p:xfrm>
          <a:off x="457200" y="1600200"/>
          <a:ext cx="8291264" cy="4621467"/>
        </p:xfrm>
        <a:graphic>
          <a:graphicData uri="http://schemas.openxmlformats.org/drawingml/2006/table">
            <a:tbl>
              <a:tblPr firstRow="1" bandRow="1">
                <a:tableStyleId>{3C2FFA5D-87B4-456A-9821-1D502468CF0F}</a:tableStyleId>
              </a:tblPr>
              <a:tblGrid>
                <a:gridCol w="1599906">
                  <a:extLst>
                    <a:ext uri="{9D8B030D-6E8A-4147-A177-3AD203B41FA5}">
                      <a16:colId xmlns="" xmlns:a16="http://schemas.microsoft.com/office/drawing/2014/main" val="20000"/>
                    </a:ext>
                  </a:extLst>
                </a:gridCol>
                <a:gridCol w="1126830">
                  <a:extLst>
                    <a:ext uri="{9D8B030D-6E8A-4147-A177-3AD203B41FA5}">
                      <a16:colId xmlns="" xmlns:a16="http://schemas.microsoft.com/office/drawing/2014/main" val="20001"/>
                    </a:ext>
                  </a:extLst>
                </a:gridCol>
                <a:gridCol w="1149056">
                  <a:extLst>
                    <a:ext uri="{9D8B030D-6E8A-4147-A177-3AD203B41FA5}">
                      <a16:colId xmlns="" xmlns:a16="http://schemas.microsoft.com/office/drawing/2014/main" val="20002"/>
                    </a:ext>
                  </a:extLst>
                </a:gridCol>
                <a:gridCol w="1555761">
                  <a:extLst>
                    <a:ext uri="{9D8B030D-6E8A-4147-A177-3AD203B41FA5}">
                      <a16:colId xmlns="" xmlns:a16="http://schemas.microsoft.com/office/drawing/2014/main" val="20003"/>
                    </a:ext>
                  </a:extLst>
                </a:gridCol>
                <a:gridCol w="1357693">
                  <a:extLst>
                    <a:ext uri="{9D8B030D-6E8A-4147-A177-3AD203B41FA5}">
                      <a16:colId xmlns="" xmlns:a16="http://schemas.microsoft.com/office/drawing/2014/main" val="20004"/>
                    </a:ext>
                  </a:extLst>
                </a:gridCol>
                <a:gridCol w="1502018">
                  <a:extLst>
                    <a:ext uri="{9D8B030D-6E8A-4147-A177-3AD203B41FA5}">
                      <a16:colId xmlns="" xmlns:a16="http://schemas.microsoft.com/office/drawing/2014/main" val="20005"/>
                    </a:ext>
                  </a:extLst>
                </a:gridCol>
              </a:tblGrid>
              <a:tr h="1851743">
                <a:tc>
                  <a:txBody>
                    <a:bodyPr/>
                    <a:lstStyle/>
                    <a:p>
                      <a:pPr marL="0" indent="0" algn="ctr">
                        <a:lnSpc>
                          <a:spcPct val="150000"/>
                        </a:lnSpc>
                        <a:spcBef>
                          <a:spcPts val="300"/>
                        </a:spcBef>
                        <a:spcAft>
                          <a:spcPts val="0"/>
                        </a:spcAft>
                      </a:pPr>
                      <a:r>
                        <a:rPr lang="sk-SK" sz="1800" dirty="0"/>
                        <a:t>Technológia</a:t>
                      </a:r>
                      <a:endParaRPr lang="sk-SK" sz="2800" dirty="0">
                        <a:latin typeface="Times New Roman"/>
                        <a:ea typeface="Times New Roman"/>
                        <a:cs typeface="Times New Roman"/>
                      </a:endParaRPr>
                    </a:p>
                  </a:txBody>
                  <a:tcPr marL="40334" marR="4033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Použitie</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Presnosť</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Potrebné zariadenia</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Súkromie / Ochrana osobných údajov</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Náročnosť výpočtu</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712324">
                <a:tc>
                  <a:txBody>
                    <a:bodyPr/>
                    <a:lstStyle/>
                    <a:p>
                      <a:pPr marL="0" indent="0" algn="ctr">
                        <a:lnSpc>
                          <a:spcPct val="150000"/>
                        </a:lnSpc>
                        <a:spcBef>
                          <a:spcPts val="300"/>
                        </a:spcBef>
                        <a:spcAft>
                          <a:spcPts val="0"/>
                        </a:spcAft>
                      </a:pPr>
                      <a:r>
                        <a:rPr lang="sk-SK" sz="1800" dirty="0"/>
                        <a:t>GPS</a:t>
                      </a:r>
                      <a:endParaRPr lang="sk-SK" sz="2800" dirty="0">
                        <a:latin typeface="Times New Roman"/>
                        <a:ea typeface="Times New Roman"/>
                        <a:cs typeface="Times New Roman"/>
                      </a:endParaRPr>
                    </a:p>
                  </a:txBody>
                  <a:tcPr marL="40334" marR="40334"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vonku</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5-15m</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GPS prijímač</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vysoká</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nízka</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650311">
                <a:tc>
                  <a:txBody>
                    <a:bodyPr/>
                    <a:lstStyle/>
                    <a:p>
                      <a:pPr marL="0" indent="0" algn="ctr">
                        <a:lnSpc>
                          <a:spcPct val="150000"/>
                        </a:lnSpc>
                        <a:spcBef>
                          <a:spcPts val="300"/>
                        </a:spcBef>
                        <a:spcAft>
                          <a:spcPts val="0"/>
                        </a:spcAft>
                      </a:pPr>
                      <a:r>
                        <a:rPr lang="sk-SK" sz="1800" dirty="0"/>
                        <a:t>Wi-Fi</a:t>
                      </a:r>
                      <a:endParaRPr lang="sk-SK" sz="2800" dirty="0">
                        <a:latin typeface="Times New Roman"/>
                        <a:ea typeface="Times New Roman"/>
                        <a:cs typeface="Times New Roman"/>
                      </a:endParaRPr>
                    </a:p>
                  </a:txBody>
                  <a:tcPr marL="40334" marR="40334" marT="0" marB="0" anchor="ctr">
                    <a:lnL w="12700"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vnútri</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2-4m</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Wi-Fi príst. body</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nižšia</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vysoká</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900437">
                <a:tc>
                  <a:txBody>
                    <a:bodyPr/>
                    <a:lstStyle/>
                    <a:p>
                      <a:pPr marL="0" indent="0" algn="ctr">
                        <a:lnSpc>
                          <a:spcPct val="150000"/>
                        </a:lnSpc>
                        <a:spcBef>
                          <a:spcPts val="300"/>
                        </a:spcBef>
                        <a:spcAft>
                          <a:spcPts val="0"/>
                        </a:spcAft>
                      </a:pPr>
                      <a:r>
                        <a:rPr lang="sk-SK" sz="1800" dirty="0"/>
                        <a:t>Bluetooth</a:t>
                      </a:r>
                      <a:endParaRPr lang="sk-SK" sz="2800" dirty="0">
                        <a:latin typeface="Times New Roman"/>
                        <a:ea typeface="Times New Roman"/>
                        <a:cs typeface="Times New Roman"/>
                      </a:endParaRPr>
                    </a:p>
                  </a:txBody>
                  <a:tcPr marL="40334" marR="40334" marT="0" marB="0" anchor="ctr">
                    <a:lnL w="12700"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vnútri</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1-3m</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Bluetooth Beacon zariadenia</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nižšia</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lnB>
                    <a:lnTlToBr w="12700" cmpd="sng">
                      <a:noFill/>
                      <a:prstDash val="solid"/>
                    </a:lnTlToBr>
                    <a:lnBlToTr w="12700" cmpd="sng">
                      <a:noFill/>
                      <a:prstDash val="solid"/>
                    </a:lnBlToTr>
                  </a:tcPr>
                </a:tc>
                <a:tc>
                  <a:txBody>
                    <a:bodyPr/>
                    <a:lstStyle/>
                    <a:p>
                      <a:pPr marL="0" indent="0" algn="ctr">
                        <a:lnSpc>
                          <a:spcPct val="150000"/>
                        </a:lnSpc>
                        <a:spcBef>
                          <a:spcPts val="300"/>
                        </a:spcBef>
                        <a:spcAft>
                          <a:spcPts val="0"/>
                        </a:spcAft>
                      </a:pPr>
                      <a:r>
                        <a:rPr lang="sk-SK" sz="1800" dirty="0"/>
                        <a:t>vysoká</a:t>
                      </a:r>
                      <a:endParaRPr lang="sk-SK" sz="2800" dirty="0">
                        <a:latin typeface="Times New Roman"/>
                        <a:ea typeface="Times New Roman"/>
                        <a:cs typeface="Times New Roman"/>
                      </a:endParaRPr>
                    </a:p>
                  </a:txBody>
                  <a:tcPr marL="40334" marR="40334" marT="0" marB="0" anchor="ctr">
                    <a:lnL w="12700" cap="flat" cmpd="sng" algn="ctr">
                      <a:solidFill>
                        <a:schemeClr val="tx1"/>
                      </a:solidFill>
                      <a:prstDash val="solid"/>
                      <a:round/>
                      <a:headEnd type="none" w="med" len="med"/>
                      <a:tailEnd type="none" w="med" len="med"/>
                    </a:lnL>
                    <a:lnR w="12700" cap="flat" cmpd="sng" algn="ctr">
                      <a:noFill/>
                      <a:prstDash val="solid"/>
                    </a:lnR>
                    <a:lnT w="12700" cap="flat" cmpd="sng" algn="ctr">
                      <a:solidFill>
                        <a:schemeClr val="tx1"/>
                      </a:solidFill>
                      <a:prstDash val="solid"/>
                      <a:round/>
                      <a:headEnd type="none" w="med" len="med"/>
                      <a:tailEnd type="none" w="med" len="med"/>
                    </a:lnT>
                    <a:lnB w="12700" cap="flat" cmpd="sng" algn="ctr">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90"/>
            <a:ext cx="8229600" cy="1143000"/>
          </a:xfrm>
        </p:spPr>
        <p:txBody>
          <a:bodyPr/>
          <a:lstStyle/>
          <a:p>
            <a:r>
              <a:rPr lang="sk-SK" dirty="0" smtClean="0"/>
              <a:t>Objektový návrh</a:t>
            </a:r>
            <a:endParaRPr lang="sk-SK" dirty="0"/>
          </a:p>
        </p:txBody>
      </p:sp>
      <p:sp>
        <p:nvSpPr>
          <p:cNvPr id="3" name="Content Placeholder 2"/>
          <p:cNvSpPr>
            <a:spLocks noGrp="1"/>
          </p:cNvSpPr>
          <p:nvPr>
            <p:ph sz="quarter" idx="1"/>
          </p:nvPr>
        </p:nvSpPr>
        <p:spPr>
          <a:xfrm>
            <a:off x="457200" y="1214422"/>
            <a:ext cx="8229600" cy="4525963"/>
          </a:xfrm>
        </p:spPr>
        <p:txBody>
          <a:bodyPr/>
          <a:lstStyle/>
          <a:p>
            <a:r>
              <a:rPr lang="sk-SK" dirty="0" smtClean="0"/>
              <a:t>Návrh podporuje viacero možností získavania polohy</a:t>
            </a:r>
          </a:p>
          <a:p>
            <a:r>
              <a:rPr lang="sk-SK" dirty="0" smtClean="0"/>
              <a:t>Jednoduché pridanie novej sledovacej technológie</a:t>
            </a:r>
          </a:p>
          <a:p>
            <a:endParaRPr lang="sk-SK"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90"/>
            <a:ext cx="8229600" cy="1143000"/>
          </a:xfrm>
        </p:spPr>
        <p:txBody>
          <a:bodyPr/>
          <a:lstStyle/>
          <a:p>
            <a:r>
              <a:rPr lang="sk-SK" dirty="0" smtClean="0"/>
              <a:t>Objektový návrh</a:t>
            </a:r>
            <a:endParaRPr lang="sk-SK" dirty="0"/>
          </a:p>
        </p:txBody>
      </p:sp>
      <p:pic>
        <p:nvPicPr>
          <p:cNvPr id="4" name="Picture 3" descr="pedtrack_uml"/>
          <p:cNvPicPr/>
          <p:nvPr/>
        </p:nvPicPr>
        <p:blipFill>
          <a:blip r:embed="rId3"/>
          <a:srcRect l="1367" t="3900" r="1196" b="1404"/>
          <a:stretch>
            <a:fillRect/>
          </a:stretch>
        </p:blipFill>
        <p:spPr bwMode="auto">
          <a:xfrm>
            <a:off x="1571604" y="705100"/>
            <a:ext cx="5777847" cy="6152900"/>
          </a:xfrm>
          <a:prstGeom prst="rect">
            <a:avLst/>
          </a:prstGeom>
          <a:noFill/>
          <a:ln w="9525">
            <a:noFill/>
            <a:miter lim="800000"/>
            <a:headEnd/>
            <a:tailEnd/>
          </a:ln>
        </p:spPr>
      </p:pic>
      <p:sp>
        <p:nvSpPr>
          <p:cNvPr id="5" name="TextBox 4"/>
          <p:cNvSpPr txBox="1"/>
          <p:nvPr/>
        </p:nvSpPr>
        <p:spPr>
          <a:xfrm>
            <a:off x="4143372" y="6072206"/>
            <a:ext cx="312906" cy="369332"/>
          </a:xfrm>
          <a:prstGeom prst="rect">
            <a:avLst/>
          </a:prstGeom>
          <a:noFill/>
        </p:spPr>
        <p:txBody>
          <a:bodyPr wrap="none" rtlCol="0">
            <a:spAutoFit/>
          </a:bodyPr>
          <a:lstStyle/>
          <a:p>
            <a:r>
              <a:rPr lang="sk-SK" dirty="0" smtClean="0">
                <a:solidFill>
                  <a:srgbClr val="FF0000"/>
                </a:solidFill>
              </a:rPr>
              <a:t>2</a:t>
            </a:r>
            <a:endParaRPr lang="sk-SK" dirty="0">
              <a:solidFill>
                <a:srgbClr val="FF0000"/>
              </a:solidFill>
            </a:endParaRPr>
          </a:p>
        </p:txBody>
      </p:sp>
      <p:sp>
        <p:nvSpPr>
          <p:cNvPr id="6" name="TextBox 5"/>
          <p:cNvSpPr txBox="1"/>
          <p:nvPr/>
        </p:nvSpPr>
        <p:spPr>
          <a:xfrm>
            <a:off x="6858016" y="2143116"/>
            <a:ext cx="312906" cy="369332"/>
          </a:xfrm>
          <a:prstGeom prst="rect">
            <a:avLst/>
          </a:prstGeom>
          <a:noFill/>
        </p:spPr>
        <p:txBody>
          <a:bodyPr wrap="none" rtlCol="0">
            <a:spAutoFit/>
          </a:bodyPr>
          <a:lstStyle/>
          <a:p>
            <a:r>
              <a:rPr lang="sk-SK" dirty="0" smtClean="0">
                <a:solidFill>
                  <a:srgbClr val="FF0000"/>
                </a:solidFill>
              </a:rPr>
              <a:t>1</a:t>
            </a:r>
            <a:endParaRPr lang="sk-SK" dirty="0">
              <a:solidFill>
                <a:srgbClr val="FF0000"/>
              </a:solidFill>
            </a:endParaRPr>
          </a:p>
        </p:txBody>
      </p:sp>
      <p:sp>
        <p:nvSpPr>
          <p:cNvPr id="7" name="TextBox 6"/>
          <p:cNvSpPr txBox="1"/>
          <p:nvPr/>
        </p:nvSpPr>
        <p:spPr>
          <a:xfrm>
            <a:off x="6715140" y="4786322"/>
            <a:ext cx="312906" cy="369332"/>
          </a:xfrm>
          <a:prstGeom prst="rect">
            <a:avLst/>
          </a:prstGeom>
          <a:noFill/>
        </p:spPr>
        <p:txBody>
          <a:bodyPr wrap="none" rtlCol="0">
            <a:spAutoFit/>
          </a:bodyPr>
          <a:lstStyle/>
          <a:p>
            <a:r>
              <a:rPr lang="sk-SK" dirty="0" smtClean="0">
                <a:solidFill>
                  <a:srgbClr val="FF0000"/>
                </a:solidFill>
              </a:rPr>
              <a:t>3</a:t>
            </a:r>
            <a:endParaRPr lang="sk-SK" dirty="0">
              <a:solidFill>
                <a:srgbClr val="FF0000"/>
              </a:solidFill>
            </a:endParaRPr>
          </a:p>
        </p:txBody>
      </p:sp>
      <p:sp>
        <p:nvSpPr>
          <p:cNvPr id="8" name="TextBox 7"/>
          <p:cNvSpPr txBox="1"/>
          <p:nvPr/>
        </p:nvSpPr>
        <p:spPr>
          <a:xfrm>
            <a:off x="2643174" y="3286124"/>
            <a:ext cx="312906" cy="369332"/>
          </a:xfrm>
          <a:prstGeom prst="rect">
            <a:avLst/>
          </a:prstGeom>
          <a:noFill/>
        </p:spPr>
        <p:txBody>
          <a:bodyPr wrap="none" rtlCol="0">
            <a:spAutoFit/>
          </a:bodyPr>
          <a:lstStyle/>
          <a:p>
            <a:r>
              <a:rPr lang="sk-SK" dirty="0" smtClean="0">
                <a:solidFill>
                  <a:srgbClr val="FF0000"/>
                </a:solidFill>
              </a:rPr>
              <a:t>4</a:t>
            </a:r>
            <a:endParaRPr lang="sk-SK"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8" y="-500090"/>
            <a:ext cx="4929190" cy="1143000"/>
          </a:xfrm>
        </p:spPr>
        <p:txBody>
          <a:bodyPr>
            <a:normAutofit/>
          </a:bodyPr>
          <a:lstStyle/>
          <a:p>
            <a:r>
              <a:rPr lang="sk-SK" dirty="0" smtClean="0"/>
              <a:t>Získavanie polohy</a:t>
            </a:r>
            <a:endParaRPr lang="sk-SK" dirty="0"/>
          </a:p>
        </p:txBody>
      </p:sp>
      <p:sp>
        <p:nvSpPr>
          <p:cNvPr id="3" name="Content Placeholder 2"/>
          <p:cNvSpPr>
            <a:spLocks noGrp="1"/>
          </p:cNvSpPr>
          <p:nvPr>
            <p:ph sz="quarter" idx="1"/>
          </p:nvPr>
        </p:nvSpPr>
        <p:spPr/>
        <p:txBody>
          <a:bodyPr/>
          <a:lstStyle/>
          <a:p>
            <a:endParaRPr lang="sk-SK" dirty="0" smtClean="0"/>
          </a:p>
        </p:txBody>
      </p:sp>
      <p:pic>
        <p:nvPicPr>
          <p:cNvPr id="21505" name="Picture 1" descr="PedTrack-seq_diagram"/>
          <p:cNvPicPr>
            <a:picLocks noChangeAspect="1" noChangeArrowheads="1"/>
          </p:cNvPicPr>
          <p:nvPr/>
        </p:nvPicPr>
        <p:blipFill>
          <a:blip r:embed="rId3"/>
          <a:srcRect l="4787" t="2577" r="3249" b="34588"/>
          <a:stretch>
            <a:fillRect/>
          </a:stretch>
        </p:blipFill>
        <p:spPr bwMode="auto">
          <a:xfrm>
            <a:off x="1285868" y="901496"/>
            <a:ext cx="6572264" cy="595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Výber typu servera</a:t>
            </a:r>
            <a:endParaRPr lang="sk-SK" dirty="0"/>
          </a:p>
        </p:txBody>
      </p:sp>
      <p:sp>
        <p:nvSpPr>
          <p:cNvPr id="3" name="Content Placeholder 2"/>
          <p:cNvSpPr>
            <a:spLocks noGrp="1"/>
          </p:cNvSpPr>
          <p:nvPr>
            <p:ph sz="quarter" idx="1"/>
          </p:nvPr>
        </p:nvSpPr>
        <p:spPr/>
        <p:txBody>
          <a:bodyPr>
            <a:normAutofit lnSpcReduction="10000"/>
          </a:bodyPr>
          <a:lstStyle/>
          <a:p>
            <a:r>
              <a:rPr lang="sk-SK" dirty="0" smtClean="0"/>
              <a:t>Súborový</a:t>
            </a:r>
          </a:p>
          <a:p>
            <a:pPr lvl="1"/>
            <a:r>
              <a:rPr lang="sk-SK" dirty="0" smtClean="0"/>
              <a:t>Jednoduchosť používania</a:t>
            </a:r>
          </a:p>
          <a:p>
            <a:pPr lvl="1"/>
            <a:r>
              <a:rPr lang="sk-SK" dirty="0" smtClean="0"/>
              <a:t>Zdieľanie súborov, pomalšie vyhľadanie súboru</a:t>
            </a:r>
          </a:p>
          <a:p>
            <a:r>
              <a:rPr lang="sk-SK" dirty="0" smtClean="0"/>
              <a:t>Databázový</a:t>
            </a:r>
          </a:p>
          <a:p>
            <a:pPr lvl="1"/>
            <a:r>
              <a:rPr lang="sk-SK" dirty="0" smtClean="0"/>
              <a:t>NoSQL</a:t>
            </a:r>
          </a:p>
          <a:p>
            <a:pPr lvl="1"/>
            <a:r>
              <a:rPr lang="sk-SK" dirty="0" smtClean="0"/>
              <a:t>SQL</a:t>
            </a:r>
          </a:p>
          <a:p>
            <a:pPr lvl="1"/>
            <a:endParaRPr lang="sk-SK" dirty="0" smtClean="0"/>
          </a:p>
          <a:p>
            <a:pPr lvl="1"/>
            <a:endParaRPr lang="sk-SK" dirty="0" smtClean="0"/>
          </a:p>
          <a:p>
            <a:pPr lvl="1"/>
            <a:endParaRPr lang="sk-SK" dirty="0" smtClean="0"/>
          </a:p>
          <a:p>
            <a:pPr lvl="1"/>
            <a:endParaRPr lang="sk-SK" dirty="0" smtClean="0"/>
          </a:p>
          <a:p>
            <a:pPr lvl="1"/>
            <a:endParaRPr lang="sk-SK" dirty="0" smtClean="0"/>
          </a:p>
          <a:p>
            <a:pPr lvl="1"/>
            <a:r>
              <a:rPr lang="sk-SK" dirty="0" smtClean="0"/>
              <a:t>SQL – usporiadanejšie ukladanie dát, jednoduchšia integrácia do simulačného nástroja</a:t>
            </a:r>
          </a:p>
        </p:txBody>
      </p:sp>
      <p:graphicFrame>
        <p:nvGraphicFramePr>
          <p:cNvPr id="4" name="Table 3"/>
          <p:cNvGraphicFramePr>
            <a:graphicFrameLocks noGrp="1"/>
          </p:cNvGraphicFramePr>
          <p:nvPr/>
        </p:nvGraphicFramePr>
        <p:xfrm>
          <a:off x="2928926" y="2967412"/>
          <a:ext cx="5643603" cy="2461852"/>
        </p:xfrm>
        <a:graphic>
          <a:graphicData uri="http://schemas.openxmlformats.org/drawingml/2006/table">
            <a:tbl>
              <a:tblPr firstRow="1" bandRow="1">
                <a:tableStyleId>{5C22544A-7EE6-4342-B048-85BDC9FD1C3A}</a:tableStyleId>
              </a:tblPr>
              <a:tblGrid>
                <a:gridCol w="1881201">
                  <a:extLst>
                    <a:ext uri="{9D8B030D-6E8A-4147-A177-3AD203B41FA5}">
                      <a16:colId xmlns="" xmlns:a16="http://schemas.microsoft.com/office/drawing/2014/main" val="20000"/>
                    </a:ext>
                  </a:extLst>
                </a:gridCol>
                <a:gridCol w="1881201">
                  <a:extLst>
                    <a:ext uri="{9D8B030D-6E8A-4147-A177-3AD203B41FA5}">
                      <a16:colId xmlns="" xmlns:a16="http://schemas.microsoft.com/office/drawing/2014/main" val="20001"/>
                    </a:ext>
                  </a:extLst>
                </a:gridCol>
                <a:gridCol w="1881201">
                  <a:extLst>
                    <a:ext uri="{9D8B030D-6E8A-4147-A177-3AD203B41FA5}">
                      <a16:colId xmlns="" xmlns:a16="http://schemas.microsoft.com/office/drawing/2014/main" val="20002"/>
                    </a:ext>
                  </a:extLst>
                </a:gridCol>
              </a:tblGrid>
              <a:tr h="402741">
                <a:tc>
                  <a:txBody>
                    <a:bodyPr/>
                    <a:lstStyle/>
                    <a:p>
                      <a:pPr algn="ctr"/>
                      <a:r>
                        <a:rPr lang="sk-SK" dirty="0" smtClean="0"/>
                        <a:t>Typ servera</a:t>
                      </a:r>
                      <a:endParaRPr lang="sk-SK"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NoSQL</a:t>
                      </a:r>
                      <a:endParaRPr lang="sk-SK"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SQL</a:t>
                      </a:r>
                      <a:endParaRPr lang="sk-SK"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668829">
                <a:tc>
                  <a:txBody>
                    <a:bodyPr/>
                    <a:lstStyle/>
                    <a:p>
                      <a:pPr algn="ctr"/>
                      <a:r>
                        <a:rPr lang="sk-SK" dirty="0" smtClean="0"/>
                        <a:t>Rýchlosť vyhľadávania</a:t>
                      </a:r>
                      <a:endParaRPr lang="sk-SK"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Rýchlejšia než SQL</a:t>
                      </a:r>
                      <a:endParaRPr lang="sk-SK"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Rýchla</a:t>
                      </a:r>
                      <a:endParaRPr lang="sk-SK"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695141">
                <a:tc>
                  <a:txBody>
                    <a:bodyPr/>
                    <a:lstStyle/>
                    <a:p>
                      <a:pPr algn="ctr"/>
                      <a:r>
                        <a:rPr lang="sk-SK" dirty="0" smtClean="0"/>
                        <a:t>Integrita</a:t>
                      </a:r>
                      <a:endParaRPr lang="sk-SK"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Dynamická</a:t>
                      </a:r>
                      <a:endParaRPr lang="sk-SK"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Statická</a:t>
                      </a:r>
                      <a:endParaRPr lang="sk-SK"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695141">
                <a:tc>
                  <a:txBody>
                    <a:bodyPr/>
                    <a:lstStyle/>
                    <a:p>
                      <a:pPr algn="ctr"/>
                      <a:r>
                        <a:rPr lang="sk-SK" dirty="0" smtClean="0"/>
                        <a:t>Použitie</a:t>
                      </a:r>
                      <a:endParaRPr lang="sk-SK"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Veľmi veľa V/V operácií</a:t>
                      </a:r>
                      <a:endParaRPr lang="sk-SK"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k-SK" dirty="0" smtClean="0"/>
                        <a:t>Spoľahlivosť</a:t>
                      </a:r>
                      <a:endParaRPr lang="sk-SK"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Výber formátu správ</a:t>
            </a:r>
            <a:endParaRPr lang="sk-SK" dirty="0"/>
          </a:p>
        </p:txBody>
      </p:sp>
      <p:sp>
        <p:nvSpPr>
          <p:cNvPr id="3" name="Content Placeholder 2"/>
          <p:cNvSpPr>
            <a:spLocks noGrp="1"/>
          </p:cNvSpPr>
          <p:nvPr>
            <p:ph sz="quarter" idx="1"/>
          </p:nvPr>
        </p:nvSpPr>
        <p:spPr>
          <a:xfrm>
            <a:off x="457200" y="1600200"/>
            <a:ext cx="7972452" cy="4873752"/>
          </a:xfrm>
        </p:spPr>
        <p:txBody>
          <a:bodyPr>
            <a:normAutofit/>
          </a:bodyPr>
          <a:lstStyle/>
          <a:p>
            <a:r>
              <a:rPr lang="sk-SK" dirty="0" smtClean="0"/>
              <a:t>Režíjne znaky, výsledná veľkosť správy, jednoduchosť používania</a:t>
            </a:r>
          </a:p>
          <a:p>
            <a:pPr>
              <a:buNone/>
            </a:pPr>
            <a:r>
              <a:rPr lang="sk-SK" sz="1800" i="1" dirty="0" smtClean="0">
                <a:latin typeface="+mj-lt"/>
                <a:cs typeface="Courier New" pitchFamily="49" charset="0"/>
              </a:rPr>
              <a:t>Jednoduchý text:</a:t>
            </a:r>
            <a:r>
              <a:rPr lang="sk-SK" sz="1800" dirty="0" smtClean="0">
                <a:latin typeface="Courier New" pitchFamily="49" charset="0"/>
                <a:cs typeface="Courier New" pitchFamily="49" charset="0"/>
              </a:rPr>
              <a:t>		18.124;49.258;302.5</a:t>
            </a:r>
          </a:p>
          <a:p>
            <a:pPr>
              <a:buNone/>
            </a:pPr>
            <a:r>
              <a:rPr lang="sk-SK" sz="1800" i="1" dirty="0" smtClean="0">
                <a:latin typeface="+mj-lt"/>
                <a:cs typeface="Courier New" pitchFamily="49" charset="0"/>
              </a:rPr>
              <a:t>XML:</a:t>
            </a:r>
            <a:r>
              <a:rPr lang="sk-SK" sz="1800" dirty="0" smtClean="0">
                <a:latin typeface="Courier New" pitchFamily="49" charset="0"/>
                <a:cs typeface="Courier New" pitchFamily="49" charset="0"/>
              </a:rPr>
              <a:t>			&lt;position&gt;</a:t>
            </a:r>
          </a:p>
          <a:p>
            <a:pPr>
              <a:buNone/>
            </a:pPr>
            <a:r>
              <a:rPr lang="sk-SK" sz="1800" dirty="0" smtClean="0">
                <a:latin typeface="Courier New" pitchFamily="49" charset="0"/>
                <a:cs typeface="Courier New" pitchFamily="49" charset="0"/>
              </a:rPr>
              <a:t>					&lt;latitude&gt;18.124&lt;/latitude&gt;</a:t>
            </a:r>
          </a:p>
          <a:p>
            <a:pPr>
              <a:buNone/>
            </a:pPr>
            <a:r>
              <a:rPr lang="sk-SK" sz="1800" dirty="0" smtClean="0">
                <a:latin typeface="Courier New" pitchFamily="49" charset="0"/>
                <a:cs typeface="Courier New" pitchFamily="49" charset="0"/>
              </a:rPr>
              <a:t>					&lt;longitude&gt;49.258&lt;/longitude&gt;</a:t>
            </a:r>
          </a:p>
          <a:p>
            <a:pPr>
              <a:buNone/>
            </a:pPr>
            <a:r>
              <a:rPr lang="sk-SK" sz="1800" dirty="0" smtClean="0">
                <a:latin typeface="Courier New" pitchFamily="49" charset="0"/>
                <a:cs typeface="Courier New" pitchFamily="49" charset="0"/>
              </a:rPr>
              <a:t>					&lt;altitude&gt;302.5&lt;/altitude&gt;</a:t>
            </a:r>
          </a:p>
          <a:p>
            <a:pPr>
              <a:buNone/>
            </a:pPr>
            <a:r>
              <a:rPr lang="sk-SK" sz="1800" dirty="0" smtClean="0">
                <a:latin typeface="Courier New" pitchFamily="49" charset="0"/>
                <a:cs typeface="Courier New" pitchFamily="49" charset="0"/>
              </a:rPr>
              <a:t>				&lt;/position&gt;</a:t>
            </a:r>
          </a:p>
          <a:p>
            <a:pPr>
              <a:buNone/>
            </a:pPr>
            <a:r>
              <a:rPr lang="sk-SK" sz="1800" i="1" dirty="0" smtClean="0">
                <a:latin typeface="+mj-lt"/>
                <a:cs typeface="Courier New" pitchFamily="49" charset="0"/>
              </a:rPr>
              <a:t>JSON:</a:t>
            </a:r>
            <a:r>
              <a:rPr lang="sk-SK" sz="1800" dirty="0" smtClean="0">
                <a:latin typeface="Courier New" pitchFamily="49" charset="0"/>
                <a:cs typeface="Courier New" pitchFamily="49" charset="0"/>
              </a:rPr>
              <a:t>			{</a:t>
            </a:r>
          </a:p>
          <a:p>
            <a:pPr>
              <a:buNone/>
            </a:pPr>
            <a:r>
              <a:rPr lang="sk-SK" sz="1800" dirty="0" smtClean="0">
                <a:latin typeface="Courier New" pitchFamily="49" charset="0"/>
                <a:cs typeface="Courier New" pitchFamily="49" charset="0"/>
              </a:rPr>
              <a:t>					“latitude“: “18.124“,</a:t>
            </a:r>
          </a:p>
          <a:p>
            <a:pPr>
              <a:buNone/>
            </a:pPr>
            <a:r>
              <a:rPr lang="sk-SK" sz="1800" dirty="0" smtClean="0">
                <a:latin typeface="Courier New" pitchFamily="49" charset="0"/>
                <a:cs typeface="Courier New" pitchFamily="49" charset="0"/>
              </a:rPr>
              <a:t>					“longitude“: “49.258“,</a:t>
            </a:r>
          </a:p>
          <a:p>
            <a:pPr>
              <a:buNone/>
            </a:pPr>
            <a:r>
              <a:rPr lang="sk-SK" sz="1800" dirty="0" smtClean="0">
                <a:latin typeface="Courier New" pitchFamily="49" charset="0"/>
                <a:cs typeface="Courier New" pitchFamily="49" charset="0"/>
              </a:rPr>
              <a:t>					“altitude“: “302.5“</a:t>
            </a:r>
          </a:p>
          <a:p>
            <a:pPr>
              <a:buNone/>
            </a:pPr>
            <a:r>
              <a:rPr lang="sk-SK" sz="1800" dirty="0" smtClean="0">
                <a:latin typeface="Courier New" pitchFamily="49" charset="0"/>
                <a:cs typeface="Courier New" pitchFamily="49" charset="0"/>
              </a:rPr>
              <a:t>				}</a:t>
            </a:r>
          </a:p>
          <a:p>
            <a:endParaRPr lang="sk-SK" sz="1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3925</TotalTime>
  <Words>1278</Words>
  <Application>Microsoft Office PowerPoint</Application>
  <PresentationFormat>On-screen Show (4:3)</PresentationFormat>
  <Paragraphs>256</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Android aplikácia na sledovanie polohy mobilného zariadenia</vt:lpstr>
      <vt:lpstr>Motivácia</vt:lpstr>
      <vt:lpstr>Ciele práce</vt:lpstr>
      <vt:lpstr>Výber a porovnanie technológií</vt:lpstr>
      <vt:lpstr>Objektový návrh</vt:lpstr>
      <vt:lpstr>Objektový návrh</vt:lpstr>
      <vt:lpstr>Získavanie polohy</vt:lpstr>
      <vt:lpstr>Výber typu servera</vt:lpstr>
      <vt:lpstr>Výber formátu správ</vt:lpstr>
      <vt:lpstr>Komunikácia so serverom</vt:lpstr>
      <vt:lpstr>Slide 11</vt:lpstr>
      <vt:lpstr>Slide 12</vt:lpstr>
      <vt:lpstr>Overenie funkčnosti aplikácie</vt:lpstr>
      <vt:lpstr>Overenie funkčnosti aplikácie</vt:lpstr>
      <vt:lpstr>Overenie funkčnosti aplikácie</vt:lpstr>
      <vt:lpstr>Overenie funkčnosti aplikácie</vt:lpstr>
      <vt:lpstr>Pokračovanie</vt:lpstr>
      <vt:lpstr>Výsledky práce</vt:lpstr>
      <vt:lpstr>Riešenia pripomienok vedúceho</vt:lpstr>
      <vt:lpstr>Riešenia pripomienok vedúceho</vt:lpstr>
      <vt:lpstr>Riešenia pripomienok vedúceho</vt:lpstr>
      <vt:lpstr>Slide 22</vt:lpstr>
      <vt:lpstr>Riešenia pripomienok vedúceho</vt:lpstr>
      <vt:lpstr>Riešenia pripomienok vedúceho</vt:lpstr>
      <vt:lpstr>Riešenia pripomienok oponenta</vt:lpstr>
      <vt:lpstr>Riešenia pripomienok oponenta</vt:lpstr>
      <vt:lpstr>Riešenia pripomienok oponenta</vt:lpstr>
      <vt:lpstr>Riešenia pripomienok oponenta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Andrej-Benutzer</cp:lastModifiedBy>
  <cp:revision>428</cp:revision>
  <dcterms:created xsi:type="dcterms:W3CDTF">2016-06-06T18:10:30Z</dcterms:created>
  <dcterms:modified xsi:type="dcterms:W3CDTF">2016-06-15T08:26:09Z</dcterms:modified>
</cp:coreProperties>
</file>