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sldIdLst>
    <p:sldId id="256" r:id="rId2"/>
    <p:sldId id="284" r:id="rId3"/>
    <p:sldId id="285" r:id="rId4"/>
    <p:sldId id="282" r:id="rId5"/>
    <p:sldId id="261" r:id="rId6"/>
    <p:sldId id="259" r:id="rId7"/>
    <p:sldId id="288" r:id="rId8"/>
    <p:sldId id="262" r:id="rId9"/>
    <p:sldId id="263" r:id="rId10"/>
    <p:sldId id="264" r:id="rId11"/>
    <p:sldId id="266" r:id="rId12"/>
    <p:sldId id="267" r:id="rId13"/>
    <p:sldId id="268" r:id="rId14"/>
    <p:sldId id="292" r:id="rId15"/>
    <p:sldId id="293" r:id="rId16"/>
    <p:sldId id="291" r:id="rId17"/>
  </p:sldIdLst>
  <p:sldSz cx="9144000" cy="6858000" type="screen4x3"/>
  <p:notesSz cx="6858000" cy="9144000"/>
  <p:defaultTextStyle>
    <a:defPPr>
      <a:defRPr lang="sk-SK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E1F4FF"/>
    <a:srgbClr val="CCFFCC"/>
    <a:srgbClr val="FF3300"/>
    <a:srgbClr val="FFDBA7"/>
    <a:srgbClr val="FF9900"/>
    <a:srgbClr val="CC3300"/>
    <a:srgbClr val="CC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1" autoAdjust="0"/>
    <p:restoredTop sz="81183" autoAdjust="0"/>
  </p:normalViewPr>
  <p:slideViewPr>
    <p:cSldViewPr>
      <p:cViewPr varScale="1">
        <p:scale>
          <a:sx n="60" d="100"/>
          <a:sy n="60" d="100"/>
        </p:scale>
        <p:origin x="-165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1572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9870A0-B754-479B-AB1E-F26CBD340B8F}" type="doc">
      <dgm:prSet loTypeId="urn:microsoft.com/office/officeart/2005/8/layout/hProcess7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416919C1-C142-46A5-B15D-FDC5A2A9B291}">
      <dgm:prSet phldrT="[Text]"/>
      <dgm:spPr/>
      <dgm:t>
        <a:bodyPr/>
        <a:lstStyle/>
        <a:p>
          <a:r>
            <a:rPr lang="sk-SK" dirty="0" smtClean="0"/>
            <a:t>Podnik</a:t>
          </a:r>
          <a:endParaRPr lang="sk-SK" dirty="0"/>
        </a:p>
      </dgm:t>
    </dgm:pt>
    <dgm:pt modelId="{DD2BF7BE-F197-4E5F-9DF8-0A7D9878A990}" type="parTrans" cxnId="{1BE84977-B381-4D9A-A89A-E0D43DF9983B}">
      <dgm:prSet/>
      <dgm:spPr/>
      <dgm:t>
        <a:bodyPr/>
        <a:lstStyle/>
        <a:p>
          <a:endParaRPr lang="sk-SK"/>
        </a:p>
      </dgm:t>
    </dgm:pt>
    <dgm:pt modelId="{E2A92CA8-CD01-46AC-8188-12855097273B}" type="sibTrans" cxnId="{1BE84977-B381-4D9A-A89A-E0D43DF9983B}">
      <dgm:prSet/>
      <dgm:spPr/>
      <dgm:t>
        <a:bodyPr/>
        <a:lstStyle/>
        <a:p>
          <a:endParaRPr lang="sk-SK"/>
        </a:p>
      </dgm:t>
    </dgm:pt>
    <dgm:pt modelId="{9A7B338F-0506-4153-891E-3E406AA9D7D6}">
      <dgm:prSet phldrT="[Text]"/>
      <dgm:spPr/>
      <dgm:t>
        <a:bodyPr/>
        <a:lstStyle/>
        <a:p>
          <a:r>
            <a:rPr lang="sk-SK" dirty="0" smtClean="0"/>
            <a:t>Ponuka</a:t>
          </a:r>
          <a:endParaRPr lang="sk-SK" dirty="0"/>
        </a:p>
      </dgm:t>
    </dgm:pt>
    <dgm:pt modelId="{6680B75C-9A26-46EF-885C-80EF85AF689B}" type="parTrans" cxnId="{E780EC36-BCFF-4A38-ACC1-5C2CF96C978F}">
      <dgm:prSet/>
      <dgm:spPr/>
      <dgm:t>
        <a:bodyPr/>
        <a:lstStyle/>
        <a:p>
          <a:endParaRPr lang="sk-SK"/>
        </a:p>
      </dgm:t>
    </dgm:pt>
    <dgm:pt modelId="{E8FC06E0-2E8B-4AB0-A544-580595C5BDC7}" type="sibTrans" cxnId="{E780EC36-BCFF-4A38-ACC1-5C2CF96C978F}">
      <dgm:prSet/>
      <dgm:spPr/>
      <dgm:t>
        <a:bodyPr/>
        <a:lstStyle/>
        <a:p>
          <a:endParaRPr lang="sk-SK"/>
        </a:p>
      </dgm:t>
    </dgm:pt>
    <dgm:pt modelId="{E3275409-8503-49B7-83E2-775B01402CB5}">
      <dgm:prSet phldrT="[Text]"/>
      <dgm:spPr/>
      <dgm:t>
        <a:bodyPr/>
        <a:lstStyle/>
        <a:p>
          <a:r>
            <a:rPr lang="sk-SK" dirty="0" smtClean="0"/>
            <a:t>Trh reálneho K</a:t>
          </a:r>
          <a:endParaRPr lang="sk-SK" dirty="0"/>
        </a:p>
      </dgm:t>
    </dgm:pt>
    <dgm:pt modelId="{4FDED96B-B1B5-4F99-9E21-1C4F101C91F6}" type="parTrans" cxnId="{8493D013-60D8-4C5E-B54B-9B4D04C22957}">
      <dgm:prSet/>
      <dgm:spPr/>
      <dgm:t>
        <a:bodyPr/>
        <a:lstStyle/>
        <a:p>
          <a:endParaRPr lang="sk-SK"/>
        </a:p>
      </dgm:t>
    </dgm:pt>
    <dgm:pt modelId="{250374A3-CBF0-4242-AE34-F32D36AF9FD4}" type="sibTrans" cxnId="{8493D013-60D8-4C5E-B54B-9B4D04C22957}">
      <dgm:prSet/>
      <dgm:spPr/>
      <dgm:t>
        <a:bodyPr/>
        <a:lstStyle/>
        <a:p>
          <a:endParaRPr lang="sk-SK"/>
        </a:p>
      </dgm:t>
    </dgm:pt>
    <dgm:pt modelId="{6229B19A-190A-4488-A086-8495664501E7}">
      <dgm:prSet phldrT="[Text]"/>
      <dgm:spPr/>
      <dgm:t>
        <a:bodyPr/>
        <a:lstStyle/>
        <a:p>
          <a:r>
            <a:rPr lang="sk-SK" dirty="0" smtClean="0"/>
            <a:t>Trh s KS</a:t>
          </a:r>
          <a:endParaRPr lang="sk-SK" dirty="0"/>
        </a:p>
      </dgm:t>
    </dgm:pt>
    <dgm:pt modelId="{4A748551-BC2F-4E17-87F1-D8EC33F09440}" type="parTrans" cxnId="{D9F2D737-3BCE-4ABF-BF2B-74A4860A7DAE}">
      <dgm:prSet/>
      <dgm:spPr/>
      <dgm:t>
        <a:bodyPr/>
        <a:lstStyle/>
        <a:p>
          <a:endParaRPr lang="sk-SK"/>
        </a:p>
      </dgm:t>
    </dgm:pt>
    <dgm:pt modelId="{852D12E4-EDDE-4386-9CDD-E42631CC3B52}" type="sibTrans" cxnId="{D9F2D737-3BCE-4ABF-BF2B-74A4860A7DAE}">
      <dgm:prSet/>
      <dgm:spPr/>
      <dgm:t>
        <a:bodyPr/>
        <a:lstStyle/>
        <a:p>
          <a:endParaRPr lang="sk-SK"/>
        </a:p>
      </dgm:t>
    </dgm:pt>
    <dgm:pt modelId="{FA8894F2-23F1-4EC3-AE26-B9F0C45CA773}">
      <dgm:prSet phldrT="[Text]"/>
      <dgm:spPr/>
      <dgm:t>
        <a:bodyPr/>
        <a:lstStyle/>
        <a:p>
          <a:r>
            <a:rPr lang="en-US" dirty="0" smtClean="0"/>
            <a:t>P</a:t>
          </a:r>
          <a:r>
            <a:rPr lang="sk-SK" dirty="0" err="1" smtClean="0"/>
            <a:t>odnik</a:t>
          </a:r>
          <a:endParaRPr lang="sk-SK" dirty="0"/>
        </a:p>
      </dgm:t>
    </dgm:pt>
    <dgm:pt modelId="{8AD9E700-6743-498D-A683-A1D4DA899801}" type="parTrans" cxnId="{76B97DF6-48C6-45CC-9881-8520CFD75055}">
      <dgm:prSet/>
      <dgm:spPr/>
      <dgm:t>
        <a:bodyPr/>
        <a:lstStyle/>
        <a:p>
          <a:endParaRPr lang="sk-SK"/>
        </a:p>
      </dgm:t>
    </dgm:pt>
    <dgm:pt modelId="{4C07ED11-F4F6-4710-BB1D-872908D96BA1}" type="sibTrans" cxnId="{76B97DF6-48C6-45CC-9881-8520CFD75055}">
      <dgm:prSet/>
      <dgm:spPr/>
      <dgm:t>
        <a:bodyPr/>
        <a:lstStyle/>
        <a:p>
          <a:endParaRPr lang="sk-SK"/>
        </a:p>
      </dgm:t>
    </dgm:pt>
    <dgm:pt modelId="{6AC4C886-E59E-488C-88B4-F8A9853AB57F}">
      <dgm:prSet phldrT="[Text]"/>
      <dgm:spPr/>
      <dgm:t>
        <a:bodyPr/>
        <a:lstStyle/>
        <a:p>
          <a:r>
            <a:rPr lang="sk-SK" dirty="0" smtClean="0"/>
            <a:t>Dopyt</a:t>
          </a:r>
          <a:endParaRPr lang="sk-SK" dirty="0"/>
        </a:p>
      </dgm:t>
    </dgm:pt>
    <dgm:pt modelId="{264708D3-5D1D-4A7C-8F18-83E483439142}" type="parTrans" cxnId="{58DF2F08-5A26-412A-A9F6-AE74DD2F49B6}">
      <dgm:prSet/>
      <dgm:spPr/>
      <dgm:t>
        <a:bodyPr/>
        <a:lstStyle/>
        <a:p>
          <a:endParaRPr lang="sk-SK"/>
        </a:p>
      </dgm:t>
    </dgm:pt>
    <dgm:pt modelId="{94F08232-7387-41FA-A694-5D8FA9366F24}" type="sibTrans" cxnId="{58DF2F08-5A26-412A-A9F6-AE74DD2F49B6}">
      <dgm:prSet/>
      <dgm:spPr/>
      <dgm:t>
        <a:bodyPr/>
        <a:lstStyle/>
        <a:p>
          <a:endParaRPr lang="sk-SK"/>
        </a:p>
      </dgm:t>
    </dgm:pt>
    <dgm:pt modelId="{E626F50A-EB73-4CA9-A5B4-102A877FFF61}" type="pres">
      <dgm:prSet presAssocID="{789870A0-B754-479B-AB1E-F26CBD340B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640581-106D-47CE-A111-5EF993C2792D}" type="pres">
      <dgm:prSet presAssocID="{416919C1-C142-46A5-B15D-FDC5A2A9B291}" presName="compositeNode" presStyleCnt="0">
        <dgm:presLayoutVars>
          <dgm:bulletEnabled val="1"/>
        </dgm:presLayoutVars>
      </dgm:prSet>
      <dgm:spPr/>
    </dgm:pt>
    <dgm:pt modelId="{558568AB-B9E3-428B-8ED8-92E6A8695ABB}" type="pres">
      <dgm:prSet presAssocID="{416919C1-C142-46A5-B15D-FDC5A2A9B291}" presName="bgRect" presStyleLbl="node1" presStyleIdx="0" presStyleCnt="3"/>
      <dgm:spPr/>
      <dgm:t>
        <a:bodyPr/>
        <a:lstStyle/>
        <a:p>
          <a:endParaRPr lang="en-US"/>
        </a:p>
      </dgm:t>
    </dgm:pt>
    <dgm:pt modelId="{021E230E-4D26-47AC-A3E9-F04A1B0254D2}" type="pres">
      <dgm:prSet presAssocID="{416919C1-C142-46A5-B15D-FDC5A2A9B291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35DD08-EA4C-4CDB-BBDF-7836D46433C7}" type="pres">
      <dgm:prSet presAssocID="{416919C1-C142-46A5-B15D-FDC5A2A9B291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96AE44-BF04-491B-9557-A5BF9EFEEE13}" type="pres">
      <dgm:prSet presAssocID="{E2A92CA8-CD01-46AC-8188-12855097273B}" presName="hSp" presStyleCnt="0"/>
      <dgm:spPr/>
    </dgm:pt>
    <dgm:pt modelId="{5343FC4F-F6AC-4855-AF1A-1D1A9D0FA5D4}" type="pres">
      <dgm:prSet presAssocID="{E2A92CA8-CD01-46AC-8188-12855097273B}" presName="vProcSp" presStyleCnt="0"/>
      <dgm:spPr/>
    </dgm:pt>
    <dgm:pt modelId="{978BCE9B-52A6-4DC5-9A4E-967F20774E39}" type="pres">
      <dgm:prSet presAssocID="{E2A92CA8-CD01-46AC-8188-12855097273B}" presName="vSp1" presStyleCnt="0"/>
      <dgm:spPr/>
    </dgm:pt>
    <dgm:pt modelId="{4E2D64A5-5146-4CD7-8EB3-050285E50ADA}" type="pres">
      <dgm:prSet presAssocID="{E2A92CA8-CD01-46AC-8188-12855097273B}" presName="simulatedConn" presStyleLbl="solidFgAcc1" presStyleIdx="0" presStyleCnt="2"/>
      <dgm:spPr/>
    </dgm:pt>
    <dgm:pt modelId="{3323A838-6958-4C63-B483-7FBF2C06899E}" type="pres">
      <dgm:prSet presAssocID="{E2A92CA8-CD01-46AC-8188-12855097273B}" presName="vSp2" presStyleCnt="0"/>
      <dgm:spPr/>
    </dgm:pt>
    <dgm:pt modelId="{38344918-A4ED-4E5E-9780-F1A4C07FFBE9}" type="pres">
      <dgm:prSet presAssocID="{E2A92CA8-CD01-46AC-8188-12855097273B}" presName="sibTrans" presStyleCnt="0"/>
      <dgm:spPr/>
    </dgm:pt>
    <dgm:pt modelId="{CDD97B02-275D-4FF1-AEDA-BF05C056551A}" type="pres">
      <dgm:prSet presAssocID="{E3275409-8503-49B7-83E2-775B01402CB5}" presName="compositeNode" presStyleCnt="0">
        <dgm:presLayoutVars>
          <dgm:bulletEnabled val="1"/>
        </dgm:presLayoutVars>
      </dgm:prSet>
      <dgm:spPr/>
    </dgm:pt>
    <dgm:pt modelId="{B6E8E29E-9364-4830-9EF9-BAD007C2C632}" type="pres">
      <dgm:prSet presAssocID="{E3275409-8503-49B7-83E2-775B01402CB5}" presName="bgRect" presStyleLbl="node1" presStyleIdx="1" presStyleCnt="3"/>
      <dgm:spPr/>
      <dgm:t>
        <a:bodyPr/>
        <a:lstStyle/>
        <a:p>
          <a:endParaRPr lang="en-US"/>
        </a:p>
      </dgm:t>
    </dgm:pt>
    <dgm:pt modelId="{38A848D1-BB2E-4BF1-A522-CB35EC0E4ABB}" type="pres">
      <dgm:prSet presAssocID="{E3275409-8503-49B7-83E2-775B01402CB5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46D115-A0E8-4E7B-8617-577C9EDA8A32}" type="pres">
      <dgm:prSet presAssocID="{E3275409-8503-49B7-83E2-775B01402CB5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E1FFC-706E-4CA8-A2EA-87DDD97FF8F1}" type="pres">
      <dgm:prSet presAssocID="{250374A3-CBF0-4242-AE34-F32D36AF9FD4}" presName="hSp" presStyleCnt="0"/>
      <dgm:spPr/>
    </dgm:pt>
    <dgm:pt modelId="{7B0818C6-FB0B-4615-901E-8F10C1630C10}" type="pres">
      <dgm:prSet presAssocID="{250374A3-CBF0-4242-AE34-F32D36AF9FD4}" presName="vProcSp" presStyleCnt="0"/>
      <dgm:spPr/>
    </dgm:pt>
    <dgm:pt modelId="{21912D30-BBA4-4C17-A7EF-8C6E6D271CFC}" type="pres">
      <dgm:prSet presAssocID="{250374A3-CBF0-4242-AE34-F32D36AF9FD4}" presName="vSp1" presStyleCnt="0"/>
      <dgm:spPr/>
    </dgm:pt>
    <dgm:pt modelId="{8FB172F6-127E-4721-BA8E-09701600DC29}" type="pres">
      <dgm:prSet presAssocID="{250374A3-CBF0-4242-AE34-F32D36AF9FD4}" presName="simulatedConn" presStyleLbl="solidFgAcc1" presStyleIdx="1" presStyleCnt="2"/>
      <dgm:spPr/>
    </dgm:pt>
    <dgm:pt modelId="{87B3D3D1-2FE5-4EE1-9E05-D33B47A31287}" type="pres">
      <dgm:prSet presAssocID="{250374A3-CBF0-4242-AE34-F32D36AF9FD4}" presName="vSp2" presStyleCnt="0"/>
      <dgm:spPr/>
    </dgm:pt>
    <dgm:pt modelId="{98A23685-F2D2-45F3-A42C-C5ADE8A44671}" type="pres">
      <dgm:prSet presAssocID="{250374A3-CBF0-4242-AE34-F32D36AF9FD4}" presName="sibTrans" presStyleCnt="0"/>
      <dgm:spPr/>
    </dgm:pt>
    <dgm:pt modelId="{F46841F8-EEB8-4314-9439-86F2438C7555}" type="pres">
      <dgm:prSet presAssocID="{FA8894F2-23F1-4EC3-AE26-B9F0C45CA773}" presName="compositeNode" presStyleCnt="0">
        <dgm:presLayoutVars>
          <dgm:bulletEnabled val="1"/>
        </dgm:presLayoutVars>
      </dgm:prSet>
      <dgm:spPr/>
    </dgm:pt>
    <dgm:pt modelId="{73DBFD68-2E36-436F-B591-3667412A9653}" type="pres">
      <dgm:prSet presAssocID="{FA8894F2-23F1-4EC3-AE26-B9F0C45CA773}" presName="bgRect" presStyleLbl="node1" presStyleIdx="2" presStyleCnt="3"/>
      <dgm:spPr/>
      <dgm:t>
        <a:bodyPr/>
        <a:lstStyle/>
        <a:p>
          <a:endParaRPr lang="en-US"/>
        </a:p>
      </dgm:t>
    </dgm:pt>
    <dgm:pt modelId="{9076A800-E958-47DC-9E28-E2B209E8567F}" type="pres">
      <dgm:prSet presAssocID="{FA8894F2-23F1-4EC3-AE26-B9F0C45CA773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A81FCF-1D90-4617-AD31-367D595B0D19}" type="pres">
      <dgm:prSet presAssocID="{FA8894F2-23F1-4EC3-AE26-B9F0C45CA773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E84977-B381-4D9A-A89A-E0D43DF9983B}" srcId="{789870A0-B754-479B-AB1E-F26CBD340B8F}" destId="{416919C1-C142-46A5-B15D-FDC5A2A9B291}" srcOrd="0" destOrd="0" parTransId="{DD2BF7BE-F197-4E5F-9DF8-0A7D9878A990}" sibTransId="{E2A92CA8-CD01-46AC-8188-12855097273B}"/>
    <dgm:cxn modelId="{27020C7E-28D1-43C2-B7B4-4AE28E289E15}" type="presOf" srcId="{789870A0-B754-479B-AB1E-F26CBD340B8F}" destId="{E626F50A-EB73-4CA9-A5B4-102A877FFF61}" srcOrd="0" destOrd="0" presId="urn:microsoft.com/office/officeart/2005/8/layout/hProcess7"/>
    <dgm:cxn modelId="{E780EC36-BCFF-4A38-ACC1-5C2CF96C978F}" srcId="{416919C1-C142-46A5-B15D-FDC5A2A9B291}" destId="{9A7B338F-0506-4153-891E-3E406AA9D7D6}" srcOrd="0" destOrd="0" parTransId="{6680B75C-9A26-46EF-885C-80EF85AF689B}" sibTransId="{E8FC06E0-2E8B-4AB0-A544-580595C5BDC7}"/>
    <dgm:cxn modelId="{8493D013-60D8-4C5E-B54B-9B4D04C22957}" srcId="{789870A0-B754-479B-AB1E-F26CBD340B8F}" destId="{E3275409-8503-49B7-83E2-775B01402CB5}" srcOrd="1" destOrd="0" parTransId="{4FDED96B-B1B5-4F99-9E21-1C4F101C91F6}" sibTransId="{250374A3-CBF0-4242-AE34-F32D36AF9FD4}"/>
    <dgm:cxn modelId="{453258C9-F24A-4CA8-80E3-CC87C987B1BF}" type="presOf" srcId="{6229B19A-190A-4488-A086-8495664501E7}" destId="{1C46D115-A0E8-4E7B-8617-577C9EDA8A32}" srcOrd="0" destOrd="0" presId="urn:microsoft.com/office/officeart/2005/8/layout/hProcess7"/>
    <dgm:cxn modelId="{FCDEDBD1-9C32-49EF-B2FB-612E3877A8FB}" type="presOf" srcId="{9A7B338F-0506-4153-891E-3E406AA9D7D6}" destId="{5335DD08-EA4C-4CDB-BBDF-7836D46433C7}" srcOrd="0" destOrd="0" presId="urn:microsoft.com/office/officeart/2005/8/layout/hProcess7"/>
    <dgm:cxn modelId="{8999545A-585C-421F-9EDD-3718A5F354ED}" type="presOf" srcId="{FA8894F2-23F1-4EC3-AE26-B9F0C45CA773}" destId="{9076A800-E958-47DC-9E28-E2B209E8567F}" srcOrd="1" destOrd="0" presId="urn:microsoft.com/office/officeart/2005/8/layout/hProcess7"/>
    <dgm:cxn modelId="{6502E5DA-EDB3-4EFD-BF14-285A5937BE00}" type="presOf" srcId="{E3275409-8503-49B7-83E2-775B01402CB5}" destId="{38A848D1-BB2E-4BF1-A522-CB35EC0E4ABB}" srcOrd="1" destOrd="0" presId="urn:microsoft.com/office/officeart/2005/8/layout/hProcess7"/>
    <dgm:cxn modelId="{DA38AAE4-5CAF-4247-9A92-9204EAF1DDE4}" type="presOf" srcId="{E3275409-8503-49B7-83E2-775B01402CB5}" destId="{B6E8E29E-9364-4830-9EF9-BAD007C2C632}" srcOrd="0" destOrd="0" presId="urn:microsoft.com/office/officeart/2005/8/layout/hProcess7"/>
    <dgm:cxn modelId="{D9F2D737-3BCE-4ABF-BF2B-74A4860A7DAE}" srcId="{E3275409-8503-49B7-83E2-775B01402CB5}" destId="{6229B19A-190A-4488-A086-8495664501E7}" srcOrd="0" destOrd="0" parTransId="{4A748551-BC2F-4E17-87F1-D8EC33F09440}" sibTransId="{852D12E4-EDDE-4386-9CDD-E42631CC3B52}"/>
    <dgm:cxn modelId="{BDACF56E-AEF3-406E-A252-77799ADA711A}" type="presOf" srcId="{416919C1-C142-46A5-B15D-FDC5A2A9B291}" destId="{558568AB-B9E3-428B-8ED8-92E6A8695ABB}" srcOrd="0" destOrd="0" presId="urn:microsoft.com/office/officeart/2005/8/layout/hProcess7"/>
    <dgm:cxn modelId="{76B97DF6-48C6-45CC-9881-8520CFD75055}" srcId="{789870A0-B754-479B-AB1E-F26CBD340B8F}" destId="{FA8894F2-23F1-4EC3-AE26-B9F0C45CA773}" srcOrd="2" destOrd="0" parTransId="{8AD9E700-6743-498D-A683-A1D4DA899801}" sibTransId="{4C07ED11-F4F6-4710-BB1D-872908D96BA1}"/>
    <dgm:cxn modelId="{38DF97FF-F609-4DE8-A9E6-0784821425B6}" type="presOf" srcId="{6AC4C886-E59E-488C-88B4-F8A9853AB57F}" destId="{4EA81FCF-1D90-4617-AD31-367D595B0D19}" srcOrd="0" destOrd="0" presId="urn:microsoft.com/office/officeart/2005/8/layout/hProcess7"/>
    <dgm:cxn modelId="{9290BEB1-713C-4EB4-9A95-707140E0484B}" type="presOf" srcId="{416919C1-C142-46A5-B15D-FDC5A2A9B291}" destId="{021E230E-4D26-47AC-A3E9-F04A1B0254D2}" srcOrd="1" destOrd="0" presId="urn:microsoft.com/office/officeart/2005/8/layout/hProcess7"/>
    <dgm:cxn modelId="{58DF2F08-5A26-412A-A9F6-AE74DD2F49B6}" srcId="{FA8894F2-23F1-4EC3-AE26-B9F0C45CA773}" destId="{6AC4C886-E59E-488C-88B4-F8A9853AB57F}" srcOrd="0" destOrd="0" parTransId="{264708D3-5D1D-4A7C-8F18-83E483439142}" sibTransId="{94F08232-7387-41FA-A694-5D8FA9366F24}"/>
    <dgm:cxn modelId="{22E15813-AFC1-42D3-9477-8716FE81A0D6}" type="presOf" srcId="{FA8894F2-23F1-4EC3-AE26-B9F0C45CA773}" destId="{73DBFD68-2E36-436F-B591-3667412A9653}" srcOrd="0" destOrd="0" presId="urn:microsoft.com/office/officeart/2005/8/layout/hProcess7"/>
    <dgm:cxn modelId="{0BBD049D-13CE-4C79-8585-02AB0E53369A}" type="presParOf" srcId="{E626F50A-EB73-4CA9-A5B4-102A877FFF61}" destId="{72640581-106D-47CE-A111-5EF993C2792D}" srcOrd="0" destOrd="0" presId="urn:microsoft.com/office/officeart/2005/8/layout/hProcess7"/>
    <dgm:cxn modelId="{78F0EF29-EE6E-4926-9F31-BFF5D0CE8D6D}" type="presParOf" srcId="{72640581-106D-47CE-A111-5EF993C2792D}" destId="{558568AB-B9E3-428B-8ED8-92E6A8695ABB}" srcOrd="0" destOrd="0" presId="urn:microsoft.com/office/officeart/2005/8/layout/hProcess7"/>
    <dgm:cxn modelId="{63115661-DC78-4144-B7B5-A95C25CD8C17}" type="presParOf" srcId="{72640581-106D-47CE-A111-5EF993C2792D}" destId="{021E230E-4D26-47AC-A3E9-F04A1B0254D2}" srcOrd="1" destOrd="0" presId="urn:microsoft.com/office/officeart/2005/8/layout/hProcess7"/>
    <dgm:cxn modelId="{546D6AFC-FAB8-47F2-A82D-28D80794D4FB}" type="presParOf" srcId="{72640581-106D-47CE-A111-5EF993C2792D}" destId="{5335DD08-EA4C-4CDB-BBDF-7836D46433C7}" srcOrd="2" destOrd="0" presId="urn:microsoft.com/office/officeart/2005/8/layout/hProcess7"/>
    <dgm:cxn modelId="{FB7C96D3-3044-4B44-B609-A1E45087B2DA}" type="presParOf" srcId="{E626F50A-EB73-4CA9-A5B4-102A877FFF61}" destId="{B796AE44-BF04-491B-9557-A5BF9EFEEE13}" srcOrd="1" destOrd="0" presId="urn:microsoft.com/office/officeart/2005/8/layout/hProcess7"/>
    <dgm:cxn modelId="{99DBFC4A-633B-4E29-8732-0F6F2FD223DD}" type="presParOf" srcId="{E626F50A-EB73-4CA9-A5B4-102A877FFF61}" destId="{5343FC4F-F6AC-4855-AF1A-1D1A9D0FA5D4}" srcOrd="2" destOrd="0" presId="urn:microsoft.com/office/officeart/2005/8/layout/hProcess7"/>
    <dgm:cxn modelId="{C3A29669-4D90-4E79-A932-51445FA3BF9E}" type="presParOf" srcId="{5343FC4F-F6AC-4855-AF1A-1D1A9D0FA5D4}" destId="{978BCE9B-52A6-4DC5-9A4E-967F20774E39}" srcOrd="0" destOrd="0" presId="urn:microsoft.com/office/officeart/2005/8/layout/hProcess7"/>
    <dgm:cxn modelId="{2CD30CF9-2C98-46AC-B272-6486E6E9E0F3}" type="presParOf" srcId="{5343FC4F-F6AC-4855-AF1A-1D1A9D0FA5D4}" destId="{4E2D64A5-5146-4CD7-8EB3-050285E50ADA}" srcOrd="1" destOrd="0" presId="urn:microsoft.com/office/officeart/2005/8/layout/hProcess7"/>
    <dgm:cxn modelId="{9F0D01E3-867D-4227-A639-EF0CB43D110B}" type="presParOf" srcId="{5343FC4F-F6AC-4855-AF1A-1D1A9D0FA5D4}" destId="{3323A838-6958-4C63-B483-7FBF2C06899E}" srcOrd="2" destOrd="0" presId="urn:microsoft.com/office/officeart/2005/8/layout/hProcess7"/>
    <dgm:cxn modelId="{D6AF0275-E287-4A34-A58E-92BEEFBED315}" type="presParOf" srcId="{E626F50A-EB73-4CA9-A5B4-102A877FFF61}" destId="{38344918-A4ED-4E5E-9780-F1A4C07FFBE9}" srcOrd="3" destOrd="0" presId="urn:microsoft.com/office/officeart/2005/8/layout/hProcess7"/>
    <dgm:cxn modelId="{98DB0149-EC44-46E4-AD46-6B8EB827CA6D}" type="presParOf" srcId="{E626F50A-EB73-4CA9-A5B4-102A877FFF61}" destId="{CDD97B02-275D-4FF1-AEDA-BF05C056551A}" srcOrd="4" destOrd="0" presId="urn:microsoft.com/office/officeart/2005/8/layout/hProcess7"/>
    <dgm:cxn modelId="{0D25A23B-2720-420A-8DCB-B229B7277B1A}" type="presParOf" srcId="{CDD97B02-275D-4FF1-AEDA-BF05C056551A}" destId="{B6E8E29E-9364-4830-9EF9-BAD007C2C632}" srcOrd="0" destOrd="0" presId="urn:microsoft.com/office/officeart/2005/8/layout/hProcess7"/>
    <dgm:cxn modelId="{D84E4433-E9A3-4347-9EF0-1A1BF24021A8}" type="presParOf" srcId="{CDD97B02-275D-4FF1-AEDA-BF05C056551A}" destId="{38A848D1-BB2E-4BF1-A522-CB35EC0E4ABB}" srcOrd="1" destOrd="0" presId="urn:microsoft.com/office/officeart/2005/8/layout/hProcess7"/>
    <dgm:cxn modelId="{F7163E89-5556-4353-A6A8-5D46DC0D067B}" type="presParOf" srcId="{CDD97B02-275D-4FF1-AEDA-BF05C056551A}" destId="{1C46D115-A0E8-4E7B-8617-577C9EDA8A32}" srcOrd="2" destOrd="0" presId="urn:microsoft.com/office/officeart/2005/8/layout/hProcess7"/>
    <dgm:cxn modelId="{F461BBDD-37BB-4550-B3A8-58333CB76418}" type="presParOf" srcId="{E626F50A-EB73-4CA9-A5B4-102A877FFF61}" destId="{A96E1FFC-706E-4CA8-A2EA-87DDD97FF8F1}" srcOrd="5" destOrd="0" presId="urn:microsoft.com/office/officeart/2005/8/layout/hProcess7"/>
    <dgm:cxn modelId="{62631F52-D374-4FA1-97FC-C691EF7948EF}" type="presParOf" srcId="{E626F50A-EB73-4CA9-A5B4-102A877FFF61}" destId="{7B0818C6-FB0B-4615-901E-8F10C1630C10}" srcOrd="6" destOrd="0" presId="urn:microsoft.com/office/officeart/2005/8/layout/hProcess7"/>
    <dgm:cxn modelId="{A3FAF499-F99D-48C6-9356-899431BDA076}" type="presParOf" srcId="{7B0818C6-FB0B-4615-901E-8F10C1630C10}" destId="{21912D30-BBA4-4C17-A7EF-8C6E6D271CFC}" srcOrd="0" destOrd="0" presId="urn:microsoft.com/office/officeart/2005/8/layout/hProcess7"/>
    <dgm:cxn modelId="{68EA4DE4-1883-4019-8568-5E168C52D2CC}" type="presParOf" srcId="{7B0818C6-FB0B-4615-901E-8F10C1630C10}" destId="{8FB172F6-127E-4721-BA8E-09701600DC29}" srcOrd="1" destOrd="0" presId="urn:microsoft.com/office/officeart/2005/8/layout/hProcess7"/>
    <dgm:cxn modelId="{4818787C-1A1D-4CFE-9823-4D8D7D6A2099}" type="presParOf" srcId="{7B0818C6-FB0B-4615-901E-8F10C1630C10}" destId="{87B3D3D1-2FE5-4EE1-9E05-D33B47A31287}" srcOrd="2" destOrd="0" presId="urn:microsoft.com/office/officeart/2005/8/layout/hProcess7"/>
    <dgm:cxn modelId="{EDA0CC6E-2047-4A67-B3F2-0BA325F738EA}" type="presParOf" srcId="{E626F50A-EB73-4CA9-A5B4-102A877FFF61}" destId="{98A23685-F2D2-45F3-A42C-C5ADE8A44671}" srcOrd="7" destOrd="0" presId="urn:microsoft.com/office/officeart/2005/8/layout/hProcess7"/>
    <dgm:cxn modelId="{B0CFDB88-A062-47D8-958E-C4770CAB1AAE}" type="presParOf" srcId="{E626F50A-EB73-4CA9-A5B4-102A877FFF61}" destId="{F46841F8-EEB8-4314-9439-86F2438C7555}" srcOrd="8" destOrd="0" presId="urn:microsoft.com/office/officeart/2005/8/layout/hProcess7"/>
    <dgm:cxn modelId="{9769F802-7F0D-41B1-9C54-B606AE209272}" type="presParOf" srcId="{F46841F8-EEB8-4314-9439-86F2438C7555}" destId="{73DBFD68-2E36-436F-B591-3667412A9653}" srcOrd="0" destOrd="0" presId="urn:microsoft.com/office/officeart/2005/8/layout/hProcess7"/>
    <dgm:cxn modelId="{CD6DD582-4FB7-43F0-9708-A017017EA738}" type="presParOf" srcId="{F46841F8-EEB8-4314-9439-86F2438C7555}" destId="{9076A800-E958-47DC-9E28-E2B209E8567F}" srcOrd="1" destOrd="0" presId="urn:microsoft.com/office/officeart/2005/8/layout/hProcess7"/>
    <dgm:cxn modelId="{C530403A-F30B-40D3-9928-2185F5917845}" type="presParOf" srcId="{F46841F8-EEB8-4314-9439-86F2438C7555}" destId="{4EA81FCF-1D90-4617-AD31-367D595B0D1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9AA663-8328-4E4A-82FB-8E3554702A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826C176-7EDA-4A25-8E8D-6733771E8F74}">
      <dgm:prSet phldrT="[Text]" custT="1"/>
      <dgm:spPr/>
      <dgm:t>
        <a:bodyPr/>
        <a:lstStyle/>
        <a:p>
          <a:r>
            <a:rPr lang="sk-SK" sz="1800" dirty="0" smtClean="0"/>
            <a:t>Úspory</a:t>
          </a:r>
        </a:p>
        <a:p>
          <a:r>
            <a:rPr lang="sk-SK" sz="1800" dirty="0" smtClean="0"/>
            <a:t>-</a:t>
          </a:r>
          <a:r>
            <a:rPr lang="sk-SK" sz="1800" dirty="0" err="1" smtClean="0"/>
            <a:t>pžičkové</a:t>
          </a:r>
          <a:r>
            <a:rPr lang="sk-SK" sz="1800" dirty="0" smtClean="0"/>
            <a:t> fondy = pôžičkový K</a:t>
          </a:r>
        </a:p>
        <a:p>
          <a:r>
            <a:rPr lang="sk-SK" sz="1800" b="1" dirty="0" smtClean="0"/>
            <a:t>Domácnosti,</a:t>
          </a:r>
          <a:r>
            <a:rPr lang="sk-SK" sz="1800" dirty="0" smtClean="0"/>
            <a:t> podniky</a:t>
          </a:r>
          <a:endParaRPr lang="sk-SK" sz="1800" dirty="0"/>
        </a:p>
      </dgm:t>
    </dgm:pt>
    <dgm:pt modelId="{B3FB5AA2-A449-4590-ACFA-BBC379BFBFF6}" type="parTrans" cxnId="{1C74B807-01CC-47D2-8419-0327DEFCBD10}">
      <dgm:prSet/>
      <dgm:spPr/>
      <dgm:t>
        <a:bodyPr/>
        <a:lstStyle/>
        <a:p>
          <a:endParaRPr lang="sk-SK" sz="4400"/>
        </a:p>
      </dgm:t>
    </dgm:pt>
    <dgm:pt modelId="{2855821C-9A7A-42CC-B4F5-F4366ADBB7D3}" type="sibTrans" cxnId="{1C74B807-01CC-47D2-8419-0327DEFCBD10}">
      <dgm:prSet/>
      <dgm:spPr/>
      <dgm:t>
        <a:bodyPr/>
        <a:lstStyle/>
        <a:p>
          <a:endParaRPr lang="sk-SK" sz="4400"/>
        </a:p>
      </dgm:t>
    </dgm:pt>
    <dgm:pt modelId="{E27C2107-01B6-49CB-9316-90137906CB5A}">
      <dgm:prSet phldrT="[Text]" custT="1"/>
      <dgm:spPr/>
      <dgm:t>
        <a:bodyPr/>
        <a:lstStyle/>
        <a:p>
          <a:r>
            <a:rPr lang="sk-SK" sz="1800" dirty="0" smtClean="0"/>
            <a:t>Finanční sprostredkovatelia (KB, IF, DSS)</a:t>
          </a:r>
          <a:endParaRPr lang="sk-SK" sz="1800" dirty="0"/>
        </a:p>
      </dgm:t>
    </dgm:pt>
    <dgm:pt modelId="{63827954-4A8B-4087-A3AB-2CAE0F35FA82}" type="parTrans" cxnId="{85E2B062-646A-410F-BE5D-D3EB947ED4DB}">
      <dgm:prSet/>
      <dgm:spPr/>
      <dgm:t>
        <a:bodyPr/>
        <a:lstStyle/>
        <a:p>
          <a:endParaRPr lang="sk-SK" sz="4400"/>
        </a:p>
      </dgm:t>
    </dgm:pt>
    <dgm:pt modelId="{0D2BCE08-4FD1-435E-9BBD-C9000C3B4AD5}" type="sibTrans" cxnId="{85E2B062-646A-410F-BE5D-D3EB947ED4DB}">
      <dgm:prSet/>
      <dgm:spPr/>
      <dgm:t>
        <a:bodyPr/>
        <a:lstStyle/>
        <a:p>
          <a:endParaRPr lang="sk-SK" sz="4400"/>
        </a:p>
      </dgm:t>
    </dgm:pt>
    <dgm:pt modelId="{76A12E6E-9AE7-4A66-8838-43276E76F845}">
      <dgm:prSet phldrT="[Text]" custT="1"/>
      <dgm:spPr/>
      <dgm:t>
        <a:bodyPr/>
        <a:lstStyle/>
        <a:p>
          <a:r>
            <a:rPr lang="sk-SK" sz="1800" dirty="0" smtClean="0"/>
            <a:t>Investície</a:t>
          </a:r>
        </a:p>
        <a:p>
          <a:r>
            <a:rPr lang="sk-SK" sz="1800" dirty="0" smtClean="0"/>
            <a:t>(podniky)</a:t>
          </a:r>
          <a:endParaRPr lang="sk-SK" sz="1800" dirty="0"/>
        </a:p>
      </dgm:t>
    </dgm:pt>
    <dgm:pt modelId="{51EE7C3E-9D1E-460E-835C-DA06B03216A9}" type="parTrans" cxnId="{8447D3CD-FCA9-4941-9501-4F4B1E30F12F}">
      <dgm:prSet/>
      <dgm:spPr/>
      <dgm:t>
        <a:bodyPr/>
        <a:lstStyle/>
        <a:p>
          <a:endParaRPr lang="sk-SK" sz="4400"/>
        </a:p>
      </dgm:t>
    </dgm:pt>
    <dgm:pt modelId="{9A9CE1D0-D744-4D09-BBF5-299770FF165E}" type="sibTrans" cxnId="{8447D3CD-FCA9-4941-9501-4F4B1E30F12F}">
      <dgm:prSet/>
      <dgm:spPr/>
      <dgm:t>
        <a:bodyPr/>
        <a:lstStyle/>
        <a:p>
          <a:endParaRPr lang="sk-SK" sz="4400"/>
        </a:p>
      </dgm:t>
    </dgm:pt>
    <dgm:pt modelId="{6C658353-AC2D-43F4-BC51-3510915C0E98}" type="pres">
      <dgm:prSet presAssocID="{569AA663-8328-4E4A-82FB-8E3554702A74}" presName="Name0" presStyleCnt="0">
        <dgm:presLayoutVars>
          <dgm:dir/>
          <dgm:animLvl val="lvl"/>
          <dgm:resizeHandles val="exact"/>
        </dgm:presLayoutVars>
      </dgm:prSet>
      <dgm:spPr/>
    </dgm:pt>
    <dgm:pt modelId="{D95D3918-310A-49A3-B906-D2020AA38F56}" type="pres">
      <dgm:prSet presAssocID="{D826C176-7EDA-4A25-8E8D-6733771E8F74}" presName="parTxOnly" presStyleLbl="node1" presStyleIdx="0" presStyleCnt="3" custScaleX="283149" custScaleY="33955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43FCA7A7-E910-41EB-96C8-251DBF91E9B7}" type="pres">
      <dgm:prSet presAssocID="{2855821C-9A7A-42CC-B4F5-F4366ADBB7D3}" presName="parTxOnlySpace" presStyleCnt="0"/>
      <dgm:spPr/>
    </dgm:pt>
    <dgm:pt modelId="{76EB83B5-E99E-406F-9954-8A5B4A79B7CE}" type="pres">
      <dgm:prSet presAssocID="{E27C2107-01B6-49CB-9316-90137906CB5A}" presName="parTxOnly" presStyleLbl="node1" presStyleIdx="1" presStyleCnt="3" custScaleX="275865" custScaleY="3512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03CEC239-4365-4BD7-857E-2D06AD6E73F7}" type="pres">
      <dgm:prSet presAssocID="{0D2BCE08-4FD1-435E-9BBD-C9000C3B4AD5}" presName="parTxOnlySpace" presStyleCnt="0"/>
      <dgm:spPr/>
    </dgm:pt>
    <dgm:pt modelId="{DAA1771A-F5AF-4804-A6FE-228A715CE2AE}" type="pres">
      <dgm:prSet presAssocID="{76A12E6E-9AE7-4A66-8838-43276E76F845}" presName="parTxOnly" presStyleLbl="node1" presStyleIdx="2" presStyleCnt="3" custScaleX="289907" custScaleY="3752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7EEEE601-F9F0-4680-B564-6FB6DDCAEA2D}" type="presOf" srcId="{D826C176-7EDA-4A25-8E8D-6733771E8F74}" destId="{D95D3918-310A-49A3-B906-D2020AA38F56}" srcOrd="0" destOrd="0" presId="urn:microsoft.com/office/officeart/2005/8/layout/chevron1"/>
    <dgm:cxn modelId="{8447D3CD-FCA9-4941-9501-4F4B1E30F12F}" srcId="{569AA663-8328-4E4A-82FB-8E3554702A74}" destId="{76A12E6E-9AE7-4A66-8838-43276E76F845}" srcOrd="2" destOrd="0" parTransId="{51EE7C3E-9D1E-460E-835C-DA06B03216A9}" sibTransId="{9A9CE1D0-D744-4D09-BBF5-299770FF165E}"/>
    <dgm:cxn modelId="{934C324F-80D2-4AE7-8054-A1815C9EF169}" type="presOf" srcId="{76A12E6E-9AE7-4A66-8838-43276E76F845}" destId="{DAA1771A-F5AF-4804-A6FE-228A715CE2AE}" srcOrd="0" destOrd="0" presId="urn:microsoft.com/office/officeart/2005/8/layout/chevron1"/>
    <dgm:cxn modelId="{02919F7E-B1AB-4027-B5D8-983AFFA12B43}" type="presOf" srcId="{E27C2107-01B6-49CB-9316-90137906CB5A}" destId="{76EB83B5-E99E-406F-9954-8A5B4A79B7CE}" srcOrd="0" destOrd="0" presId="urn:microsoft.com/office/officeart/2005/8/layout/chevron1"/>
    <dgm:cxn modelId="{1C74B807-01CC-47D2-8419-0327DEFCBD10}" srcId="{569AA663-8328-4E4A-82FB-8E3554702A74}" destId="{D826C176-7EDA-4A25-8E8D-6733771E8F74}" srcOrd="0" destOrd="0" parTransId="{B3FB5AA2-A449-4590-ACFA-BBC379BFBFF6}" sibTransId="{2855821C-9A7A-42CC-B4F5-F4366ADBB7D3}"/>
    <dgm:cxn modelId="{C6B19C0D-2ACC-489D-8C9A-6BC86F56382A}" type="presOf" srcId="{569AA663-8328-4E4A-82FB-8E3554702A74}" destId="{6C658353-AC2D-43F4-BC51-3510915C0E98}" srcOrd="0" destOrd="0" presId="urn:microsoft.com/office/officeart/2005/8/layout/chevron1"/>
    <dgm:cxn modelId="{85E2B062-646A-410F-BE5D-D3EB947ED4DB}" srcId="{569AA663-8328-4E4A-82FB-8E3554702A74}" destId="{E27C2107-01B6-49CB-9316-90137906CB5A}" srcOrd="1" destOrd="0" parTransId="{63827954-4A8B-4087-A3AB-2CAE0F35FA82}" sibTransId="{0D2BCE08-4FD1-435E-9BBD-C9000C3B4AD5}"/>
    <dgm:cxn modelId="{1A92099A-877F-4A2E-8D3C-02B568864191}" type="presParOf" srcId="{6C658353-AC2D-43F4-BC51-3510915C0E98}" destId="{D95D3918-310A-49A3-B906-D2020AA38F56}" srcOrd="0" destOrd="0" presId="urn:microsoft.com/office/officeart/2005/8/layout/chevron1"/>
    <dgm:cxn modelId="{12F55793-7D60-494D-9DB6-543A195C3639}" type="presParOf" srcId="{6C658353-AC2D-43F4-BC51-3510915C0E98}" destId="{43FCA7A7-E910-41EB-96C8-251DBF91E9B7}" srcOrd="1" destOrd="0" presId="urn:microsoft.com/office/officeart/2005/8/layout/chevron1"/>
    <dgm:cxn modelId="{2B86ABE0-CA80-4B1D-91CE-D2239E95A04A}" type="presParOf" srcId="{6C658353-AC2D-43F4-BC51-3510915C0E98}" destId="{76EB83B5-E99E-406F-9954-8A5B4A79B7CE}" srcOrd="2" destOrd="0" presId="urn:microsoft.com/office/officeart/2005/8/layout/chevron1"/>
    <dgm:cxn modelId="{62B7B693-586B-4542-8BDD-F439A2D69878}" type="presParOf" srcId="{6C658353-AC2D-43F4-BC51-3510915C0E98}" destId="{03CEC239-4365-4BD7-857E-2D06AD6E73F7}" srcOrd="3" destOrd="0" presId="urn:microsoft.com/office/officeart/2005/8/layout/chevron1"/>
    <dgm:cxn modelId="{02FB1A5C-E11C-4D52-9F41-A045F1F60489}" type="presParOf" srcId="{6C658353-AC2D-43F4-BC51-3510915C0E98}" destId="{DAA1771A-F5AF-4804-A6FE-228A715CE2A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9870A0-B754-479B-AB1E-F26CBD340B8F}" type="doc">
      <dgm:prSet loTypeId="urn:microsoft.com/office/officeart/2005/8/layout/hProcess7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sk-SK"/>
        </a:p>
      </dgm:t>
    </dgm:pt>
    <dgm:pt modelId="{416919C1-C142-46A5-B15D-FDC5A2A9B291}">
      <dgm:prSet phldrT="[Text]"/>
      <dgm:spPr/>
      <dgm:t>
        <a:bodyPr/>
        <a:lstStyle/>
        <a:p>
          <a:r>
            <a:rPr lang="sk-SK" dirty="0" smtClean="0"/>
            <a:t>Podnik</a:t>
          </a:r>
          <a:endParaRPr lang="sk-SK" dirty="0"/>
        </a:p>
      </dgm:t>
    </dgm:pt>
    <dgm:pt modelId="{DD2BF7BE-F197-4E5F-9DF8-0A7D9878A990}" type="parTrans" cxnId="{1BE84977-B381-4D9A-A89A-E0D43DF9983B}">
      <dgm:prSet/>
      <dgm:spPr/>
      <dgm:t>
        <a:bodyPr/>
        <a:lstStyle/>
        <a:p>
          <a:endParaRPr lang="sk-SK"/>
        </a:p>
      </dgm:t>
    </dgm:pt>
    <dgm:pt modelId="{E2A92CA8-CD01-46AC-8188-12855097273B}" type="sibTrans" cxnId="{1BE84977-B381-4D9A-A89A-E0D43DF9983B}">
      <dgm:prSet/>
      <dgm:spPr/>
      <dgm:t>
        <a:bodyPr/>
        <a:lstStyle/>
        <a:p>
          <a:endParaRPr lang="sk-SK"/>
        </a:p>
      </dgm:t>
    </dgm:pt>
    <dgm:pt modelId="{9A7B338F-0506-4153-891E-3E406AA9D7D6}">
      <dgm:prSet phldrT="[Text]"/>
      <dgm:spPr/>
      <dgm:t>
        <a:bodyPr/>
        <a:lstStyle/>
        <a:p>
          <a:r>
            <a:rPr lang="sk-SK" dirty="0" smtClean="0"/>
            <a:t>Ponuka</a:t>
          </a:r>
          <a:endParaRPr lang="sk-SK" dirty="0"/>
        </a:p>
      </dgm:t>
    </dgm:pt>
    <dgm:pt modelId="{6680B75C-9A26-46EF-885C-80EF85AF689B}" type="parTrans" cxnId="{E780EC36-BCFF-4A38-ACC1-5C2CF96C978F}">
      <dgm:prSet/>
      <dgm:spPr/>
      <dgm:t>
        <a:bodyPr/>
        <a:lstStyle/>
        <a:p>
          <a:endParaRPr lang="sk-SK"/>
        </a:p>
      </dgm:t>
    </dgm:pt>
    <dgm:pt modelId="{E8FC06E0-2E8B-4AB0-A544-580595C5BDC7}" type="sibTrans" cxnId="{E780EC36-BCFF-4A38-ACC1-5C2CF96C978F}">
      <dgm:prSet/>
      <dgm:spPr/>
      <dgm:t>
        <a:bodyPr/>
        <a:lstStyle/>
        <a:p>
          <a:endParaRPr lang="sk-SK"/>
        </a:p>
      </dgm:t>
    </dgm:pt>
    <dgm:pt modelId="{E3275409-8503-49B7-83E2-775B01402CB5}">
      <dgm:prSet phldrT="[Text]"/>
      <dgm:spPr/>
      <dgm:t>
        <a:bodyPr/>
        <a:lstStyle/>
        <a:p>
          <a:r>
            <a:rPr lang="sk-SK" dirty="0" smtClean="0"/>
            <a:t>Trh reálneho K</a:t>
          </a:r>
          <a:endParaRPr lang="sk-SK" dirty="0"/>
        </a:p>
      </dgm:t>
    </dgm:pt>
    <dgm:pt modelId="{4FDED96B-B1B5-4F99-9E21-1C4F101C91F6}" type="parTrans" cxnId="{8493D013-60D8-4C5E-B54B-9B4D04C22957}">
      <dgm:prSet/>
      <dgm:spPr/>
      <dgm:t>
        <a:bodyPr/>
        <a:lstStyle/>
        <a:p>
          <a:endParaRPr lang="sk-SK"/>
        </a:p>
      </dgm:t>
    </dgm:pt>
    <dgm:pt modelId="{250374A3-CBF0-4242-AE34-F32D36AF9FD4}" type="sibTrans" cxnId="{8493D013-60D8-4C5E-B54B-9B4D04C22957}">
      <dgm:prSet/>
      <dgm:spPr/>
      <dgm:t>
        <a:bodyPr/>
        <a:lstStyle/>
        <a:p>
          <a:endParaRPr lang="sk-SK"/>
        </a:p>
      </dgm:t>
    </dgm:pt>
    <dgm:pt modelId="{6229B19A-190A-4488-A086-8495664501E7}">
      <dgm:prSet phldrT="[Text]"/>
      <dgm:spPr/>
      <dgm:t>
        <a:bodyPr/>
        <a:lstStyle/>
        <a:p>
          <a:r>
            <a:rPr lang="sk-SK" dirty="0" smtClean="0"/>
            <a:t>Trh s KS</a:t>
          </a:r>
          <a:endParaRPr lang="sk-SK" dirty="0"/>
        </a:p>
      </dgm:t>
    </dgm:pt>
    <dgm:pt modelId="{4A748551-BC2F-4E17-87F1-D8EC33F09440}" type="parTrans" cxnId="{D9F2D737-3BCE-4ABF-BF2B-74A4860A7DAE}">
      <dgm:prSet/>
      <dgm:spPr/>
      <dgm:t>
        <a:bodyPr/>
        <a:lstStyle/>
        <a:p>
          <a:endParaRPr lang="sk-SK"/>
        </a:p>
      </dgm:t>
    </dgm:pt>
    <dgm:pt modelId="{852D12E4-EDDE-4386-9CDD-E42631CC3B52}" type="sibTrans" cxnId="{D9F2D737-3BCE-4ABF-BF2B-74A4860A7DAE}">
      <dgm:prSet/>
      <dgm:spPr/>
      <dgm:t>
        <a:bodyPr/>
        <a:lstStyle/>
        <a:p>
          <a:endParaRPr lang="sk-SK"/>
        </a:p>
      </dgm:t>
    </dgm:pt>
    <dgm:pt modelId="{FA8894F2-23F1-4EC3-AE26-B9F0C45CA773}">
      <dgm:prSet phldrT="[Text]"/>
      <dgm:spPr/>
      <dgm:t>
        <a:bodyPr/>
        <a:lstStyle/>
        <a:p>
          <a:r>
            <a:rPr lang="sk-SK" dirty="0" smtClean="0"/>
            <a:t>Podnik</a:t>
          </a:r>
          <a:endParaRPr lang="sk-SK" dirty="0"/>
        </a:p>
      </dgm:t>
    </dgm:pt>
    <dgm:pt modelId="{8AD9E700-6743-498D-A683-A1D4DA899801}" type="parTrans" cxnId="{76B97DF6-48C6-45CC-9881-8520CFD75055}">
      <dgm:prSet/>
      <dgm:spPr/>
      <dgm:t>
        <a:bodyPr/>
        <a:lstStyle/>
        <a:p>
          <a:endParaRPr lang="sk-SK"/>
        </a:p>
      </dgm:t>
    </dgm:pt>
    <dgm:pt modelId="{4C07ED11-F4F6-4710-BB1D-872908D96BA1}" type="sibTrans" cxnId="{76B97DF6-48C6-45CC-9881-8520CFD75055}">
      <dgm:prSet/>
      <dgm:spPr/>
      <dgm:t>
        <a:bodyPr/>
        <a:lstStyle/>
        <a:p>
          <a:endParaRPr lang="sk-SK"/>
        </a:p>
      </dgm:t>
    </dgm:pt>
    <dgm:pt modelId="{6AC4C886-E59E-488C-88B4-F8A9853AB57F}">
      <dgm:prSet phldrT="[Text]"/>
      <dgm:spPr/>
      <dgm:t>
        <a:bodyPr/>
        <a:lstStyle/>
        <a:p>
          <a:r>
            <a:rPr lang="sk-SK" dirty="0" smtClean="0"/>
            <a:t>Dopyt</a:t>
          </a:r>
          <a:endParaRPr lang="sk-SK" dirty="0"/>
        </a:p>
      </dgm:t>
    </dgm:pt>
    <dgm:pt modelId="{264708D3-5D1D-4A7C-8F18-83E483439142}" type="parTrans" cxnId="{58DF2F08-5A26-412A-A9F6-AE74DD2F49B6}">
      <dgm:prSet/>
      <dgm:spPr/>
      <dgm:t>
        <a:bodyPr/>
        <a:lstStyle/>
        <a:p>
          <a:endParaRPr lang="sk-SK"/>
        </a:p>
      </dgm:t>
    </dgm:pt>
    <dgm:pt modelId="{94F08232-7387-41FA-A694-5D8FA9366F24}" type="sibTrans" cxnId="{58DF2F08-5A26-412A-A9F6-AE74DD2F49B6}">
      <dgm:prSet/>
      <dgm:spPr/>
      <dgm:t>
        <a:bodyPr/>
        <a:lstStyle/>
        <a:p>
          <a:endParaRPr lang="sk-SK"/>
        </a:p>
      </dgm:t>
    </dgm:pt>
    <dgm:pt modelId="{E626F50A-EB73-4CA9-A5B4-102A877FFF61}" type="pres">
      <dgm:prSet presAssocID="{789870A0-B754-479B-AB1E-F26CBD340B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640581-106D-47CE-A111-5EF993C2792D}" type="pres">
      <dgm:prSet presAssocID="{416919C1-C142-46A5-B15D-FDC5A2A9B291}" presName="compositeNode" presStyleCnt="0">
        <dgm:presLayoutVars>
          <dgm:bulletEnabled val="1"/>
        </dgm:presLayoutVars>
      </dgm:prSet>
      <dgm:spPr/>
    </dgm:pt>
    <dgm:pt modelId="{558568AB-B9E3-428B-8ED8-92E6A8695ABB}" type="pres">
      <dgm:prSet presAssocID="{416919C1-C142-46A5-B15D-FDC5A2A9B291}" presName="bgRect" presStyleLbl="node1" presStyleIdx="0" presStyleCnt="3"/>
      <dgm:spPr/>
      <dgm:t>
        <a:bodyPr/>
        <a:lstStyle/>
        <a:p>
          <a:endParaRPr lang="en-US"/>
        </a:p>
      </dgm:t>
    </dgm:pt>
    <dgm:pt modelId="{021E230E-4D26-47AC-A3E9-F04A1B0254D2}" type="pres">
      <dgm:prSet presAssocID="{416919C1-C142-46A5-B15D-FDC5A2A9B291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35DD08-EA4C-4CDB-BBDF-7836D46433C7}" type="pres">
      <dgm:prSet presAssocID="{416919C1-C142-46A5-B15D-FDC5A2A9B291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96AE44-BF04-491B-9557-A5BF9EFEEE13}" type="pres">
      <dgm:prSet presAssocID="{E2A92CA8-CD01-46AC-8188-12855097273B}" presName="hSp" presStyleCnt="0"/>
      <dgm:spPr/>
    </dgm:pt>
    <dgm:pt modelId="{5343FC4F-F6AC-4855-AF1A-1D1A9D0FA5D4}" type="pres">
      <dgm:prSet presAssocID="{E2A92CA8-CD01-46AC-8188-12855097273B}" presName="vProcSp" presStyleCnt="0"/>
      <dgm:spPr/>
    </dgm:pt>
    <dgm:pt modelId="{978BCE9B-52A6-4DC5-9A4E-967F20774E39}" type="pres">
      <dgm:prSet presAssocID="{E2A92CA8-CD01-46AC-8188-12855097273B}" presName="vSp1" presStyleCnt="0"/>
      <dgm:spPr/>
    </dgm:pt>
    <dgm:pt modelId="{4E2D64A5-5146-4CD7-8EB3-050285E50ADA}" type="pres">
      <dgm:prSet presAssocID="{E2A92CA8-CD01-46AC-8188-12855097273B}" presName="simulatedConn" presStyleLbl="solidFgAcc1" presStyleIdx="0" presStyleCnt="2"/>
      <dgm:spPr/>
    </dgm:pt>
    <dgm:pt modelId="{3323A838-6958-4C63-B483-7FBF2C06899E}" type="pres">
      <dgm:prSet presAssocID="{E2A92CA8-CD01-46AC-8188-12855097273B}" presName="vSp2" presStyleCnt="0"/>
      <dgm:spPr/>
    </dgm:pt>
    <dgm:pt modelId="{38344918-A4ED-4E5E-9780-F1A4C07FFBE9}" type="pres">
      <dgm:prSet presAssocID="{E2A92CA8-CD01-46AC-8188-12855097273B}" presName="sibTrans" presStyleCnt="0"/>
      <dgm:spPr/>
    </dgm:pt>
    <dgm:pt modelId="{CDD97B02-275D-4FF1-AEDA-BF05C056551A}" type="pres">
      <dgm:prSet presAssocID="{E3275409-8503-49B7-83E2-775B01402CB5}" presName="compositeNode" presStyleCnt="0">
        <dgm:presLayoutVars>
          <dgm:bulletEnabled val="1"/>
        </dgm:presLayoutVars>
      </dgm:prSet>
      <dgm:spPr/>
    </dgm:pt>
    <dgm:pt modelId="{B6E8E29E-9364-4830-9EF9-BAD007C2C632}" type="pres">
      <dgm:prSet presAssocID="{E3275409-8503-49B7-83E2-775B01402CB5}" presName="bgRect" presStyleLbl="node1" presStyleIdx="1" presStyleCnt="3"/>
      <dgm:spPr/>
      <dgm:t>
        <a:bodyPr/>
        <a:lstStyle/>
        <a:p>
          <a:endParaRPr lang="en-US"/>
        </a:p>
      </dgm:t>
    </dgm:pt>
    <dgm:pt modelId="{38A848D1-BB2E-4BF1-A522-CB35EC0E4ABB}" type="pres">
      <dgm:prSet presAssocID="{E3275409-8503-49B7-83E2-775B01402CB5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46D115-A0E8-4E7B-8617-577C9EDA8A32}" type="pres">
      <dgm:prSet presAssocID="{E3275409-8503-49B7-83E2-775B01402CB5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E1FFC-706E-4CA8-A2EA-87DDD97FF8F1}" type="pres">
      <dgm:prSet presAssocID="{250374A3-CBF0-4242-AE34-F32D36AF9FD4}" presName="hSp" presStyleCnt="0"/>
      <dgm:spPr/>
    </dgm:pt>
    <dgm:pt modelId="{7B0818C6-FB0B-4615-901E-8F10C1630C10}" type="pres">
      <dgm:prSet presAssocID="{250374A3-CBF0-4242-AE34-F32D36AF9FD4}" presName="vProcSp" presStyleCnt="0"/>
      <dgm:spPr/>
    </dgm:pt>
    <dgm:pt modelId="{21912D30-BBA4-4C17-A7EF-8C6E6D271CFC}" type="pres">
      <dgm:prSet presAssocID="{250374A3-CBF0-4242-AE34-F32D36AF9FD4}" presName="vSp1" presStyleCnt="0"/>
      <dgm:spPr/>
    </dgm:pt>
    <dgm:pt modelId="{8FB172F6-127E-4721-BA8E-09701600DC29}" type="pres">
      <dgm:prSet presAssocID="{250374A3-CBF0-4242-AE34-F32D36AF9FD4}" presName="simulatedConn" presStyleLbl="solidFgAcc1" presStyleIdx="1" presStyleCnt="2"/>
      <dgm:spPr/>
    </dgm:pt>
    <dgm:pt modelId="{87B3D3D1-2FE5-4EE1-9E05-D33B47A31287}" type="pres">
      <dgm:prSet presAssocID="{250374A3-CBF0-4242-AE34-F32D36AF9FD4}" presName="vSp2" presStyleCnt="0"/>
      <dgm:spPr/>
    </dgm:pt>
    <dgm:pt modelId="{98A23685-F2D2-45F3-A42C-C5ADE8A44671}" type="pres">
      <dgm:prSet presAssocID="{250374A3-CBF0-4242-AE34-F32D36AF9FD4}" presName="sibTrans" presStyleCnt="0"/>
      <dgm:spPr/>
    </dgm:pt>
    <dgm:pt modelId="{F46841F8-EEB8-4314-9439-86F2438C7555}" type="pres">
      <dgm:prSet presAssocID="{FA8894F2-23F1-4EC3-AE26-B9F0C45CA773}" presName="compositeNode" presStyleCnt="0">
        <dgm:presLayoutVars>
          <dgm:bulletEnabled val="1"/>
        </dgm:presLayoutVars>
      </dgm:prSet>
      <dgm:spPr/>
    </dgm:pt>
    <dgm:pt modelId="{73DBFD68-2E36-436F-B591-3667412A9653}" type="pres">
      <dgm:prSet presAssocID="{FA8894F2-23F1-4EC3-AE26-B9F0C45CA773}" presName="bgRect" presStyleLbl="node1" presStyleIdx="2" presStyleCnt="3"/>
      <dgm:spPr/>
      <dgm:t>
        <a:bodyPr/>
        <a:lstStyle/>
        <a:p>
          <a:endParaRPr lang="sk-SK"/>
        </a:p>
      </dgm:t>
    </dgm:pt>
    <dgm:pt modelId="{9076A800-E958-47DC-9E28-E2B209E8567F}" type="pres">
      <dgm:prSet presAssocID="{FA8894F2-23F1-4EC3-AE26-B9F0C45CA773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4EA81FCF-1D90-4617-AD31-367D595B0D19}" type="pres">
      <dgm:prSet presAssocID="{FA8894F2-23F1-4EC3-AE26-B9F0C45CA773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6BF665-F64F-4DBF-A509-3E77BECF48FD}" type="presOf" srcId="{9A7B338F-0506-4153-891E-3E406AA9D7D6}" destId="{5335DD08-EA4C-4CDB-BBDF-7836D46433C7}" srcOrd="0" destOrd="0" presId="urn:microsoft.com/office/officeart/2005/8/layout/hProcess7"/>
    <dgm:cxn modelId="{C9C07CD1-1F4E-4E57-A21E-2D64704D4DCE}" type="presOf" srcId="{E3275409-8503-49B7-83E2-775B01402CB5}" destId="{B6E8E29E-9364-4830-9EF9-BAD007C2C632}" srcOrd="0" destOrd="0" presId="urn:microsoft.com/office/officeart/2005/8/layout/hProcess7"/>
    <dgm:cxn modelId="{1BE84977-B381-4D9A-A89A-E0D43DF9983B}" srcId="{789870A0-B754-479B-AB1E-F26CBD340B8F}" destId="{416919C1-C142-46A5-B15D-FDC5A2A9B291}" srcOrd="0" destOrd="0" parTransId="{DD2BF7BE-F197-4E5F-9DF8-0A7D9878A990}" sibTransId="{E2A92CA8-CD01-46AC-8188-12855097273B}"/>
    <dgm:cxn modelId="{494B16B4-6339-4369-8C4B-3EBF8FF78688}" type="presOf" srcId="{6AC4C886-E59E-488C-88B4-F8A9853AB57F}" destId="{4EA81FCF-1D90-4617-AD31-367D595B0D19}" srcOrd="0" destOrd="0" presId="urn:microsoft.com/office/officeart/2005/8/layout/hProcess7"/>
    <dgm:cxn modelId="{E780EC36-BCFF-4A38-ACC1-5C2CF96C978F}" srcId="{416919C1-C142-46A5-B15D-FDC5A2A9B291}" destId="{9A7B338F-0506-4153-891E-3E406AA9D7D6}" srcOrd="0" destOrd="0" parTransId="{6680B75C-9A26-46EF-885C-80EF85AF689B}" sibTransId="{E8FC06E0-2E8B-4AB0-A544-580595C5BDC7}"/>
    <dgm:cxn modelId="{8493D013-60D8-4C5E-B54B-9B4D04C22957}" srcId="{789870A0-B754-479B-AB1E-F26CBD340B8F}" destId="{E3275409-8503-49B7-83E2-775B01402CB5}" srcOrd="1" destOrd="0" parTransId="{4FDED96B-B1B5-4F99-9E21-1C4F101C91F6}" sibTransId="{250374A3-CBF0-4242-AE34-F32D36AF9FD4}"/>
    <dgm:cxn modelId="{AFB467A0-D5C6-4664-A8CF-B6D0130BD3EB}" type="presOf" srcId="{6229B19A-190A-4488-A086-8495664501E7}" destId="{1C46D115-A0E8-4E7B-8617-577C9EDA8A32}" srcOrd="0" destOrd="0" presId="urn:microsoft.com/office/officeart/2005/8/layout/hProcess7"/>
    <dgm:cxn modelId="{1A95214A-CC33-433B-A180-B327066921D2}" type="presOf" srcId="{FA8894F2-23F1-4EC3-AE26-B9F0C45CA773}" destId="{73DBFD68-2E36-436F-B591-3667412A9653}" srcOrd="0" destOrd="0" presId="urn:microsoft.com/office/officeart/2005/8/layout/hProcess7"/>
    <dgm:cxn modelId="{D9F2D737-3BCE-4ABF-BF2B-74A4860A7DAE}" srcId="{E3275409-8503-49B7-83E2-775B01402CB5}" destId="{6229B19A-190A-4488-A086-8495664501E7}" srcOrd="0" destOrd="0" parTransId="{4A748551-BC2F-4E17-87F1-D8EC33F09440}" sibTransId="{852D12E4-EDDE-4386-9CDD-E42631CC3B52}"/>
    <dgm:cxn modelId="{51F08774-1733-4BA6-A5B4-B5D51321659E}" type="presOf" srcId="{E3275409-8503-49B7-83E2-775B01402CB5}" destId="{38A848D1-BB2E-4BF1-A522-CB35EC0E4ABB}" srcOrd="1" destOrd="0" presId="urn:microsoft.com/office/officeart/2005/8/layout/hProcess7"/>
    <dgm:cxn modelId="{76B97DF6-48C6-45CC-9881-8520CFD75055}" srcId="{789870A0-B754-479B-AB1E-F26CBD340B8F}" destId="{FA8894F2-23F1-4EC3-AE26-B9F0C45CA773}" srcOrd="2" destOrd="0" parTransId="{8AD9E700-6743-498D-A683-A1D4DA899801}" sibTransId="{4C07ED11-F4F6-4710-BB1D-872908D96BA1}"/>
    <dgm:cxn modelId="{ABE5EF33-3DCA-44AD-9C0F-5601356F56D0}" type="presOf" srcId="{789870A0-B754-479B-AB1E-F26CBD340B8F}" destId="{E626F50A-EB73-4CA9-A5B4-102A877FFF61}" srcOrd="0" destOrd="0" presId="urn:microsoft.com/office/officeart/2005/8/layout/hProcess7"/>
    <dgm:cxn modelId="{58DF2F08-5A26-412A-A9F6-AE74DD2F49B6}" srcId="{FA8894F2-23F1-4EC3-AE26-B9F0C45CA773}" destId="{6AC4C886-E59E-488C-88B4-F8A9853AB57F}" srcOrd="0" destOrd="0" parTransId="{264708D3-5D1D-4A7C-8F18-83E483439142}" sibTransId="{94F08232-7387-41FA-A694-5D8FA9366F24}"/>
    <dgm:cxn modelId="{94C3E23C-397C-4817-BB28-7B41B788360A}" type="presOf" srcId="{416919C1-C142-46A5-B15D-FDC5A2A9B291}" destId="{021E230E-4D26-47AC-A3E9-F04A1B0254D2}" srcOrd="1" destOrd="0" presId="urn:microsoft.com/office/officeart/2005/8/layout/hProcess7"/>
    <dgm:cxn modelId="{DDF8A875-D2F4-40C2-A6B6-7193725E4F2C}" type="presOf" srcId="{416919C1-C142-46A5-B15D-FDC5A2A9B291}" destId="{558568AB-B9E3-428B-8ED8-92E6A8695ABB}" srcOrd="0" destOrd="0" presId="urn:microsoft.com/office/officeart/2005/8/layout/hProcess7"/>
    <dgm:cxn modelId="{79610DF5-3B00-4376-A634-A759C6DF5CD5}" type="presOf" srcId="{FA8894F2-23F1-4EC3-AE26-B9F0C45CA773}" destId="{9076A800-E958-47DC-9E28-E2B209E8567F}" srcOrd="1" destOrd="0" presId="urn:microsoft.com/office/officeart/2005/8/layout/hProcess7"/>
    <dgm:cxn modelId="{F24ECC58-B2D3-41F1-B4A4-DF4FD3FB78FF}" type="presParOf" srcId="{E626F50A-EB73-4CA9-A5B4-102A877FFF61}" destId="{72640581-106D-47CE-A111-5EF993C2792D}" srcOrd="0" destOrd="0" presId="urn:microsoft.com/office/officeart/2005/8/layout/hProcess7"/>
    <dgm:cxn modelId="{F200ADEE-E310-4922-AEBB-9BB877CD0343}" type="presParOf" srcId="{72640581-106D-47CE-A111-5EF993C2792D}" destId="{558568AB-B9E3-428B-8ED8-92E6A8695ABB}" srcOrd="0" destOrd="0" presId="urn:microsoft.com/office/officeart/2005/8/layout/hProcess7"/>
    <dgm:cxn modelId="{E80A4806-3796-4BCC-A6AC-4EA8972E7C8C}" type="presParOf" srcId="{72640581-106D-47CE-A111-5EF993C2792D}" destId="{021E230E-4D26-47AC-A3E9-F04A1B0254D2}" srcOrd="1" destOrd="0" presId="urn:microsoft.com/office/officeart/2005/8/layout/hProcess7"/>
    <dgm:cxn modelId="{81B4FC60-B057-404E-8EBE-F07DD2817D27}" type="presParOf" srcId="{72640581-106D-47CE-A111-5EF993C2792D}" destId="{5335DD08-EA4C-4CDB-BBDF-7836D46433C7}" srcOrd="2" destOrd="0" presId="urn:microsoft.com/office/officeart/2005/8/layout/hProcess7"/>
    <dgm:cxn modelId="{80EB323A-9F76-4CE3-AC96-2183E6F26D70}" type="presParOf" srcId="{E626F50A-EB73-4CA9-A5B4-102A877FFF61}" destId="{B796AE44-BF04-491B-9557-A5BF9EFEEE13}" srcOrd="1" destOrd="0" presId="urn:microsoft.com/office/officeart/2005/8/layout/hProcess7"/>
    <dgm:cxn modelId="{921AD2E2-2311-4AD6-B57A-6CD277FD2C4C}" type="presParOf" srcId="{E626F50A-EB73-4CA9-A5B4-102A877FFF61}" destId="{5343FC4F-F6AC-4855-AF1A-1D1A9D0FA5D4}" srcOrd="2" destOrd="0" presId="urn:microsoft.com/office/officeart/2005/8/layout/hProcess7"/>
    <dgm:cxn modelId="{EF930153-69B3-413A-8CA2-B5D45F7F2A56}" type="presParOf" srcId="{5343FC4F-F6AC-4855-AF1A-1D1A9D0FA5D4}" destId="{978BCE9B-52A6-4DC5-9A4E-967F20774E39}" srcOrd="0" destOrd="0" presId="urn:microsoft.com/office/officeart/2005/8/layout/hProcess7"/>
    <dgm:cxn modelId="{C49B5A42-2ACA-4021-A03B-BA49F9C264D7}" type="presParOf" srcId="{5343FC4F-F6AC-4855-AF1A-1D1A9D0FA5D4}" destId="{4E2D64A5-5146-4CD7-8EB3-050285E50ADA}" srcOrd="1" destOrd="0" presId="urn:microsoft.com/office/officeart/2005/8/layout/hProcess7"/>
    <dgm:cxn modelId="{47827087-61C1-4342-AB45-FAC2D7271D9D}" type="presParOf" srcId="{5343FC4F-F6AC-4855-AF1A-1D1A9D0FA5D4}" destId="{3323A838-6958-4C63-B483-7FBF2C06899E}" srcOrd="2" destOrd="0" presId="urn:microsoft.com/office/officeart/2005/8/layout/hProcess7"/>
    <dgm:cxn modelId="{09D00CDE-8E2E-4E45-8AFB-3A31AE6C7C22}" type="presParOf" srcId="{E626F50A-EB73-4CA9-A5B4-102A877FFF61}" destId="{38344918-A4ED-4E5E-9780-F1A4C07FFBE9}" srcOrd="3" destOrd="0" presId="urn:microsoft.com/office/officeart/2005/8/layout/hProcess7"/>
    <dgm:cxn modelId="{7E4654C5-9D6F-4FB4-B1B4-17B4DF0118F5}" type="presParOf" srcId="{E626F50A-EB73-4CA9-A5B4-102A877FFF61}" destId="{CDD97B02-275D-4FF1-AEDA-BF05C056551A}" srcOrd="4" destOrd="0" presId="urn:microsoft.com/office/officeart/2005/8/layout/hProcess7"/>
    <dgm:cxn modelId="{A4DE68F0-0C1A-4F18-84B7-8339802D6625}" type="presParOf" srcId="{CDD97B02-275D-4FF1-AEDA-BF05C056551A}" destId="{B6E8E29E-9364-4830-9EF9-BAD007C2C632}" srcOrd="0" destOrd="0" presId="urn:microsoft.com/office/officeart/2005/8/layout/hProcess7"/>
    <dgm:cxn modelId="{4DAF3653-7346-4A50-8206-F987D375378E}" type="presParOf" srcId="{CDD97B02-275D-4FF1-AEDA-BF05C056551A}" destId="{38A848D1-BB2E-4BF1-A522-CB35EC0E4ABB}" srcOrd="1" destOrd="0" presId="urn:microsoft.com/office/officeart/2005/8/layout/hProcess7"/>
    <dgm:cxn modelId="{026F5493-9A5D-4595-ADBF-0C6E56AF56AD}" type="presParOf" srcId="{CDD97B02-275D-4FF1-AEDA-BF05C056551A}" destId="{1C46D115-A0E8-4E7B-8617-577C9EDA8A32}" srcOrd="2" destOrd="0" presId="urn:microsoft.com/office/officeart/2005/8/layout/hProcess7"/>
    <dgm:cxn modelId="{8B1BF26D-C385-4DBB-AA3D-A88C7B4EB8F4}" type="presParOf" srcId="{E626F50A-EB73-4CA9-A5B4-102A877FFF61}" destId="{A96E1FFC-706E-4CA8-A2EA-87DDD97FF8F1}" srcOrd="5" destOrd="0" presId="urn:microsoft.com/office/officeart/2005/8/layout/hProcess7"/>
    <dgm:cxn modelId="{3058BF24-C946-4C72-AFEF-599F7D695F22}" type="presParOf" srcId="{E626F50A-EB73-4CA9-A5B4-102A877FFF61}" destId="{7B0818C6-FB0B-4615-901E-8F10C1630C10}" srcOrd="6" destOrd="0" presId="urn:microsoft.com/office/officeart/2005/8/layout/hProcess7"/>
    <dgm:cxn modelId="{3ED7A373-9CFD-42D3-B12E-A3006E52BDF5}" type="presParOf" srcId="{7B0818C6-FB0B-4615-901E-8F10C1630C10}" destId="{21912D30-BBA4-4C17-A7EF-8C6E6D271CFC}" srcOrd="0" destOrd="0" presId="urn:microsoft.com/office/officeart/2005/8/layout/hProcess7"/>
    <dgm:cxn modelId="{E7660898-AEF4-4142-89FE-89BB15BC4099}" type="presParOf" srcId="{7B0818C6-FB0B-4615-901E-8F10C1630C10}" destId="{8FB172F6-127E-4721-BA8E-09701600DC29}" srcOrd="1" destOrd="0" presId="urn:microsoft.com/office/officeart/2005/8/layout/hProcess7"/>
    <dgm:cxn modelId="{3B8BB2AD-7186-44B6-84AE-383E055EC238}" type="presParOf" srcId="{7B0818C6-FB0B-4615-901E-8F10C1630C10}" destId="{87B3D3D1-2FE5-4EE1-9E05-D33B47A31287}" srcOrd="2" destOrd="0" presId="urn:microsoft.com/office/officeart/2005/8/layout/hProcess7"/>
    <dgm:cxn modelId="{4B62DB47-DB93-4218-9D93-B478342DA42F}" type="presParOf" srcId="{E626F50A-EB73-4CA9-A5B4-102A877FFF61}" destId="{98A23685-F2D2-45F3-A42C-C5ADE8A44671}" srcOrd="7" destOrd="0" presId="urn:microsoft.com/office/officeart/2005/8/layout/hProcess7"/>
    <dgm:cxn modelId="{8B073329-65A8-4FA4-9E94-4E42FAFCD69D}" type="presParOf" srcId="{E626F50A-EB73-4CA9-A5B4-102A877FFF61}" destId="{F46841F8-EEB8-4314-9439-86F2438C7555}" srcOrd="8" destOrd="0" presId="urn:microsoft.com/office/officeart/2005/8/layout/hProcess7"/>
    <dgm:cxn modelId="{A007E82F-ADCD-416D-865B-5440310EAC06}" type="presParOf" srcId="{F46841F8-EEB8-4314-9439-86F2438C7555}" destId="{73DBFD68-2E36-436F-B591-3667412A9653}" srcOrd="0" destOrd="0" presId="urn:microsoft.com/office/officeart/2005/8/layout/hProcess7"/>
    <dgm:cxn modelId="{4FB01163-D926-4B20-9188-41F8938BC514}" type="presParOf" srcId="{F46841F8-EEB8-4314-9439-86F2438C7555}" destId="{9076A800-E958-47DC-9E28-E2B209E8567F}" srcOrd="1" destOrd="0" presId="urn:microsoft.com/office/officeart/2005/8/layout/hProcess7"/>
    <dgm:cxn modelId="{B13AAF1D-43A0-495A-8EF2-33206BD5CD58}" type="presParOf" srcId="{F46841F8-EEB8-4314-9439-86F2438C7555}" destId="{4EA81FCF-1D90-4617-AD31-367D595B0D1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9AA663-8328-4E4A-82FB-8E3554702A74}" type="doc">
      <dgm:prSet loTypeId="urn:microsoft.com/office/officeart/2005/8/layout/hChevron3" loCatId="process" qsTypeId="urn:microsoft.com/office/officeart/2005/8/quickstyle/simple1" qsCatId="simple" csTypeId="urn:microsoft.com/office/officeart/2005/8/colors/accent2_2" csCatId="accent2" phldr="1"/>
      <dgm:spPr/>
    </dgm:pt>
    <dgm:pt modelId="{D826C176-7EDA-4A25-8E8D-6733771E8F74}">
      <dgm:prSet phldrT="[Text]" custT="1"/>
      <dgm:spPr/>
      <dgm:t>
        <a:bodyPr/>
        <a:lstStyle/>
        <a:p>
          <a:r>
            <a:rPr lang="sk-SK" sz="1800" dirty="0" smtClean="0"/>
            <a:t>Úspory</a:t>
          </a:r>
        </a:p>
        <a:p>
          <a:r>
            <a:rPr lang="sk-SK" sz="1800" dirty="0" smtClean="0"/>
            <a:t>-</a:t>
          </a:r>
          <a:r>
            <a:rPr lang="sk-SK" sz="1800" dirty="0" err="1" smtClean="0"/>
            <a:t>pžičkové</a:t>
          </a:r>
          <a:r>
            <a:rPr lang="sk-SK" sz="1800" dirty="0" smtClean="0"/>
            <a:t> fondy = pôžičkový K</a:t>
          </a:r>
        </a:p>
        <a:p>
          <a:r>
            <a:rPr lang="sk-SK" sz="1800" b="1" dirty="0" smtClean="0"/>
            <a:t>Domácnosti,</a:t>
          </a:r>
          <a:r>
            <a:rPr lang="sk-SK" sz="1800" dirty="0" smtClean="0"/>
            <a:t> podniky</a:t>
          </a:r>
          <a:endParaRPr lang="sk-SK" sz="1800" dirty="0"/>
        </a:p>
      </dgm:t>
    </dgm:pt>
    <dgm:pt modelId="{B3FB5AA2-A449-4590-ACFA-BBC379BFBFF6}" type="parTrans" cxnId="{1C74B807-01CC-47D2-8419-0327DEFCBD10}">
      <dgm:prSet/>
      <dgm:spPr/>
      <dgm:t>
        <a:bodyPr/>
        <a:lstStyle/>
        <a:p>
          <a:endParaRPr lang="sk-SK" sz="4400"/>
        </a:p>
      </dgm:t>
    </dgm:pt>
    <dgm:pt modelId="{2855821C-9A7A-42CC-B4F5-F4366ADBB7D3}" type="sibTrans" cxnId="{1C74B807-01CC-47D2-8419-0327DEFCBD10}">
      <dgm:prSet/>
      <dgm:spPr/>
      <dgm:t>
        <a:bodyPr/>
        <a:lstStyle/>
        <a:p>
          <a:endParaRPr lang="sk-SK" sz="4400"/>
        </a:p>
      </dgm:t>
    </dgm:pt>
    <dgm:pt modelId="{76A12E6E-9AE7-4A66-8838-43276E76F845}">
      <dgm:prSet phldrT="[Text]" custT="1"/>
      <dgm:spPr/>
      <dgm:t>
        <a:bodyPr/>
        <a:lstStyle/>
        <a:p>
          <a:r>
            <a:rPr lang="sk-SK" sz="1800" dirty="0" smtClean="0"/>
            <a:t>Investície</a:t>
          </a:r>
        </a:p>
        <a:p>
          <a:r>
            <a:rPr lang="sk-SK" sz="1800" dirty="0" smtClean="0"/>
            <a:t>(podniky)</a:t>
          </a:r>
          <a:endParaRPr lang="sk-SK" sz="1800" dirty="0"/>
        </a:p>
      </dgm:t>
    </dgm:pt>
    <dgm:pt modelId="{51EE7C3E-9D1E-460E-835C-DA06B03216A9}" type="parTrans" cxnId="{8447D3CD-FCA9-4941-9501-4F4B1E30F12F}">
      <dgm:prSet/>
      <dgm:spPr/>
      <dgm:t>
        <a:bodyPr/>
        <a:lstStyle/>
        <a:p>
          <a:endParaRPr lang="sk-SK" sz="4400"/>
        </a:p>
      </dgm:t>
    </dgm:pt>
    <dgm:pt modelId="{9A9CE1D0-D744-4D09-BBF5-299770FF165E}" type="sibTrans" cxnId="{8447D3CD-FCA9-4941-9501-4F4B1E30F12F}">
      <dgm:prSet/>
      <dgm:spPr/>
      <dgm:t>
        <a:bodyPr/>
        <a:lstStyle/>
        <a:p>
          <a:endParaRPr lang="sk-SK" sz="4400"/>
        </a:p>
      </dgm:t>
    </dgm:pt>
    <dgm:pt modelId="{5F4DB45C-A6FE-413B-9E67-E833A18F1CAA}">
      <dgm:prSet/>
      <dgm:spPr/>
      <dgm:t>
        <a:bodyPr/>
        <a:lstStyle/>
        <a:p>
          <a:r>
            <a:rPr lang="sk-SK" dirty="0" smtClean="0"/>
            <a:t>Kapitálový trh</a:t>
          </a:r>
          <a:endParaRPr lang="sk-SK" dirty="0"/>
        </a:p>
      </dgm:t>
    </dgm:pt>
    <dgm:pt modelId="{F63F4864-8614-4C8B-BED8-62F084C4D501}" type="parTrans" cxnId="{3263E82E-BC17-4DD8-AEFA-7A0C92354632}">
      <dgm:prSet/>
      <dgm:spPr/>
      <dgm:t>
        <a:bodyPr/>
        <a:lstStyle/>
        <a:p>
          <a:endParaRPr lang="sk-SK"/>
        </a:p>
      </dgm:t>
    </dgm:pt>
    <dgm:pt modelId="{651AFDAB-3C08-4715-8C4B-1B0CEF15A848}" type="sibTrans" cxnId="{3263E82E-BC17-4DD8-AEFA-7A0C92354632}">
      <dgm:prSet/>
      <dgm:spPr/>
      <dgm:t>
        <a:bodyPr/>
        <a:lstStyle/>
        <a:p>
          <a:endParaRPr lang="sk-SK"/>
        </a:p>
      </dgm:t>
    </dgm:pt>
    <dgm:pt modelId="{1323158C-4038-474D-8B01-0CD0ED845CA9}" type="pres">
      <dgm:prSet presAssocID="{569AA663-8328-4E4A-82FB-8E3554702A74}" presName="Name0" presStyleCnt="0">
        <dgm:presLayoutVars>
          <dgm:dir/>
          <dgm:resizeHandles val="exact"/>
        </dgm:presLayoutVars>
      </dgm:prSet>
      <dgm:spPr/>
    </dgm:pt>
    <dgm:pt modelId="{2A734188-72A0-47CD-A90A-022C55A711A0}" type="pres">
      <dgm:prSet presAssocID="{5F4DB45C-A6FE-413B-9E67-E833A18F1CAA}" presName="parTxOnly" presStyleLbl="node1" presStyleIdx="0" presStyleCnt="3" custLinFactX="60817" custLinFactNeighborX="100000" custLinFactNeighborY="18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EBC9A7-F007-4020-B705-BFC7FBEC055A}" type="pres">
      <dgm:prSet presAssocID="{651AFDAB-3C08-4715-8C4B-1B0CEF15A848}" presName="parSpace" presStyleCnt="0"/>
      <dgm:spPr/>
    </dgm:pt>
    <dgm:pt modelId="{6A6F6991-B7CB-4DE6-A34C-60AC297882BB}" type="pres">
      <dgm:prSet presAssocID="{D826C176-7EDA-4A25-8E8D-6733771E8F74}" presName="parTxOnly" presStyleLbl="node1" presStyleIdx="1" presStyleCnt="3" custLinFactX="-60114" custLinFactNeighborX="-100000" custLinFactNeighborY="18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F1CAC1-5E2B-4B7C-BD50-2B08A0B095C8}" type="pres">
      <dgm:prSet presAssocID="{2855821C-9A7A-42CC-B4F5-F4366ADBB7D3}" presName="parSpace" presStyleCnt="0"/>
      <dgm:spPr/>
    </dgm:pt>
    <dgm:pt modelId="{CC850C84-E9F4-4AE2-85B4-349D37EA292E}" type="pres">
      <dgm:prSet presAssocID="{76A12E6E-9AE7-4A66-8838-43276E76F845}" presName="parTxOnly" presStyleLbl="node1" presStyleIdx="2" presStyleCnt="3" custScaleY="100000" custLinFactNeighborY="2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5EE3DE-255C-43C8-9BEE-9B5E280EEFD8}" type="presOf" srcId="{76A12E6E-9AE7-4A66-8838-43276E76F845}" destId="{CC850C84-E9F4-4AE2-85B4-349D37EA292E}" srcOrd="0" destOrd="0" presId="urn:microsoft.com/office/officeart/2005/8/layout/hChevron3"/>
    <dgm:cxn modelId="{8447D3CD-FCA9-4941-9501-4F4B1E30F12F}" srcId="{569AA663-8328-4E4A-82FB-8E3554702A74}" destId="{76A12E6E-9AE7-4A66-8838-43276E76F845}" srcOrd="2" destOrd="0" parTransId="{51EE7C3E-9D1E-460E-835C-DA06B03216A9}" sibTransId="{9A9CE1D0-D744-4D09-BBF5-299770FF165E}"/>
    <dgm:cxn modelId="{1C74B807-01CC-47D2-8419-0327DEFCBD10}" srcId="{569AA663-8328-4E4A-82FB-8E3554702A74}" destId="{D826C176-7EDA-4A25-8E8D-6733771E8F74}" srcOrd="1" destOrd="0" parTransId="{B3FB5AA2-A449-4590-ACFA-BBC379BFBFF6}" sibTransId="{2855821C-9A7A-42CC-B4F5-F4366ADBB7D3}"/>
    <dgm:cxn modelId="{8D579C3E-0D3F-4B4F-8C92-BC12550F7912}" type="presOf" srcId="{D826C176-7EDA-4A25-8E8D-6733771E8F74}" destId="{6A6F6991-B7CB-4DE6-A34C-60AC297882BB}" srcOrd="0" destOrd="0" presId="urn:microsoft.com/office/officeart/2005/8/layout/hChevron3"/>
    <dgm:cxn modelId="{06B2939C-5C81-4984-ADF9-5A6ABF87D9AE}" type="presOf" srcId="{5F4DB45C-A6FE-413B-9E67-E833A18F1CAA}" destId="{2A734188-72A0-47CD-A90A-022C55A711A0}" srcOrd="0" destOrd="0" presId="urn:microsoft.com/office/officeart/2005/8/layout/hChevron3"/>
    <dgm:cxn modelId="{3263E82E-BC17-4DD8-AEFA-7A0C92354632}" srcId="{569AA663-8328-4E4A-82FB-8E3554702A74}" destId="{5F4DB45C-A6FE-413B-9E67-E833A18F1CAA}" srcOrd="0" destOrd="0" parTransId="{F63F4864-8614-4C8B-BED8-62F084C4D501}" sibTransId="{651AFDAB-3C08-4715-8C4B-1B0CEF15A848}"/>
    <dgm:cxn modelId="{A6DBDE1C-CDDB-486B-B8D3-2BF5670AB8BE}" type="presOf" srcId="{569AA663-8328-4E4A-82FB-8E3554702A74}" destId="{1323158C-4038-474D-8B01-0CD0ED845CA9}" srcOrd="0" destOrd="0" presId="urn:microsoft.com/office/officeart/2005/8/layout/hChevron3"/>
    <dgm:cxn modelId="{8F1F2607-43CB-4080-949A-C287CFFFA175}" type="presParOf" srcId="{1323158C-4038-474D-8B01-0CD0ED845CA9}" destId="{2A734188-72A0-47CD-A90A-022C55A711A0}" srcOrd="0" destOrd="0" presId="urn:microsoft.com/office/officeart/2005/8/layout/hChevron3"/>
    <dgm:cxn modelId="{5D1CBCFF-0B77-4D9D-A01C-14AF35D15C05}" type="presParOf" srcId="{1323158C-4038-474D-8B01-0CD0ED845CA9}" destId="{80EBC9A7-F007-4020-B705-BFC7FBEC055A}" srcOrd="1" destOrd="0" presId="urn:microsoft.com/office/officeart/2005/8/layout/hChevron3"/>
    <dgm:cxn modelId="{796B8AA0-4213-4B15-A066-C4C2A2FBE5AD}" type="presParOf" srcId="{1323158C-4038-474D-8B01-0CD0ED845CA9}" destId="{6A6F6991-B7CB-4DE6-A34C-60AC297882BB}" srcOrd="2" destOrd="0" presId="urn:microsoft.com/office/officeart/2005/8/layout/hChevron3"/>
    <dgm:cxn modelId="{48683869-1E26-4A39-BE54-DCE3A4337852}" type="presParOf" srcId="{1323158C-4038-474D-8B01-0CD0ED845CA9}" destId="{2DF1CAC1-5E2B-4B7C-BD50-2B08A0B095C8}" srcOrd="3" destOrd="0" presId="urn:microsoft.com/office/officeart/2005/8/layout/hChevron3"/>
    <dgm:cxn modelId="{19F240A1-ED91-4039-9849-3315B7F66904}" type="presParOf" srcId="{1323158C-4038-474D-8B01-0CD0ED845CA9}" destId="{CC850C84-E9F4-4AE2-85B4-349D37EA292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58568AB-B9E3-428B-8ED8-92E6A8695ABB}">
      <dsp:nvSpPr>
        <dsp:cNvPr id="0" name=""/>
        <dsp:cNvSpPr/>
      </dsp:nvSpPr>
      <dsp:spPr>
        <a:xfrm>
          <a:off x="461" y="68919"/>
          <a:ext cx="1985367" cy="2382440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102235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300" kern="1200" dirty="0" smtClean="0"/>
            <a:t>Podnik</a:t>
          </a:r>
          <a:endParaRPr lang="sk-SK" sz="2300" kern="1200" dirty="0"/>
        </a:p>
      </dsp:txBody>
      <dsp:txXfrm rot="16200000">
        <a:off x="-777802" y="847183"/>
        <a:ext cx="1953601" cy="397073"/>
      </dsp:txXfrm>
    </dsp:sp>
    <dsp:sp modelId="{5335DD08-EA4C-4CDB-BBDF-7836D46433C7}">
      <dsp:nvSpPr>
        <dsp:cNvPr id="0" name=""/>
        <dsp:cNvSpPr/>
      </dsp:nvSpPr>
      <dsp:spPr>
        <a:xfrm>
          <a:off x="397534" y="68919"/>
          <a:ext cx="1479098" cy="238244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0302" rIns="0" bIns="0" numCol="1" spcCol="1270" anchor="t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800" kern="1200" dirty="0" smtClean="0"/>
            <a:t>Ponuka</a:t>
          </a:r>
          <a:endParaRPr lang="sk-SK" sz="3800" kern="1200" dirty="0"/>
        </a:p>
      </dsp:txBody>
      <dsp:txXfrm>
        <a:off x="397534" y="68919"/>
        <a:ext cx="1479098" cy="2382440"/>
      </dsp:txXfrm>
    </dsp:sp>
    <dsp:sp modelId="{B6E8E29E-9364-4830-9EF9-BAD007C2C632}">
      <dsp:nvSpPr>
        <dsp:cNvPr id="0" name=""/>
        <dsp:cNvSpPr/>
      </dsp:nvSpPr>
      <dsp:spPr>
        <a:xfrm>
          <a:off x="2055316" y="68919"/>
          <a:ext cx="1985367" cy="2382440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102235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300" kern="1200" dirty="0" smtClean="0"/>
            <a:t>Trh reálneho K</a:t>
          </a:r>
          <a:endParaRPr lang="sk-SK" sz="2300" kern="1200" dirty="0"/>
        </a:p>
      </dsp:txBody>
      <dsp:txXfrm rot="16200000">
        <a:off x="1277052" y="847183"/>
        <a:ext cx="1953601" cy="397073"/>
      </dsp:txXfrm>
    </dsp:sp>
    <dsp:sp modelId="{4E2D64A5-5146-4CD7-8EB3-050285E50ADA}">
      <dsp:nvSpPr>
        <dsp:cNvPr id="0" name=""/>
        <dsp:cNvSpPr/>
      </dsp:nvSpPr>
      <dsp:spPr>
        <a:xfrm rot="5400000">
          <a:off x="1890085" y="1963526"/>
          <a:ext cx="350315" cy="29780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6D115-A0E8-4E7B-8617-577C9EDA8A32}">
      <dsp:nvSpPr>
        <dsp:cNvPr id="0" name=""/>
        <dsp:cNvSpPr/>
      </dsp:nvSpPr>
      <dsp:spPr>
        <a:xfrm>
          <a:off x="2452389" y="68919"/>
          <a:ext cx="1479098" cy="238244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0302" rIns="0" bIns="0" numCol="1" spcCol="1270" anchor="t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800" kern="1200" dirty="0" smtClean="0"/>
            <a:t>Trh s KS</a:t>
          </a:r>
          <a:endParaRPr lang="sk-SK" sz="3800" kern="1200" dirty="0"/>
        </a:p>
      </dsp:txBody>
      <dsp:txXfrm>
        <a:off x="2452389" y="68919"/>
        <a:ext cx="1479098" cy="2382440"/>
      </dsp:txXfrm>
    </dsp:sp>
    <dsp:sp modelId="{73DBFD68-2E36-436F-B591-3667412A9653}">
      <dsp:nvSpPr>
        <dsp:cNvPr id="0" name=""/>
        <dsp:cNvSpPr/>
      </dsp:nvSpPr>
      <dsp:spPr>
        <a:xfrm>
          <a:off x="4110171" y="68919"/>
          <a:ext cx="1985367" cy="2382440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102235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</a:t>
          </a:r>
          <a:r>
            <a:rPr lang="sk-SK" sz="2300" kern="1200" dirty="0" err="1" smtClean="0"/>
            <a:t>odnik</a:t>
          </a:r>
          <a:endParaRPr lang="sk-SK" sz="2300" kern="1200" dirty="0"/>
        </a:p>
      </dsp:txBody>
      <dsp:txXfrm rot="16200000">
        <a:off x="3331907" y="847183"/>
        <a:ext cx="1953601" cy="397073"/>
      </dsp:txXfrm>
    </dsp:sp>
    <dsp:sp modelId="{8FB172F6-127E-4721-BA8E-09701600DC29}">
      <dsp:nvSpPr>
        <dsp:cNvPr id="0" name=""/>
        <dsp:cNvSpPr/>
      </dsp:nvSpPr>
      <dsp:spPr>
        <a:xfrm rot="5400000">
          <a:off x="3944940" y="1963526"/>
          <a:ext cx="350315" cy="29780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A81FCF-1D90-4617-AD31-367D595B0D19}">
      <dsp:nvSpPr>
        <dsp:cNvPr id="0" name=""/>
        <dsp:cNvSpPr/>
      </dsp:nvSpPr>
      <dsp:spPr>
        <a:xfrm>
          <a:off x="4507244" y="68919"/>
          <a:ext cx="1479098" cy="238244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0302" rIns="0" bIns="0" numCol="1" spcCol="1270" anchor="t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800" kern="1200" dirty="0" smtClean="0"/>
            <a:t>Dopyt</a:t>
          </a:r>
          <a:endParaRPr lang="sk-SK" sz="3800" kern="1200" dirty="0"/>
        </a:p>
      </dsp:txBody>
      <dsp:txXfrm>
        <a:off x="4507244" y="68919"/>
        <a:ext cx="1479098" cy="238244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95D3918-310A-49A3-B906-D2020AA38F56}">
      <dsp:nvSpPr>
        <dsp:cNvPr id="0" name=""/>
        <dsp:cNvSpPr/>
      </dsp:nvSpPr>
      <dsp:spPr>
        <a:xfrm>
          <a:off x="1261" y="779016"/>
          <a:ext cx="3122613" cy="14978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800" kern="1200" dirty="0" smtClean="0"/>
            <a:t>Úspory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800" kern="1200" dirty="0" smtClean="0"/>
            <a:t>-</a:t>
          </a:r>
          <a:r>
            <a:rPr lang="sk-SK" sz="1800" kern="1200" dirty="0" err="1" smtClean="0"/>
            <a:t>pžičkové</a:t>
          </a:r>
          <a:r>
            <a:rPr lang="sk-SK" sz="1800" kern="1200" dirty="0" smtClean="0"/>
            <a:t> fondy = pôžičkový K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800" b="1" kern="1200" dirty="0" smtClean="0"/>
            <a:t>Domácnosti,</a:t>
          </a:r>
          <a:r>
            <a:rPr lang="sk-SK" sz="1800" kern="1200" dirty="0" smtClean="0"/>
            <a:t> podniky</a:t>
          </a:r>
          <a:endParaRPr lang="sk-SK" sz="1800" kern="1200" dirty="0"/>
        </a:p>
      </dsp:txBody>
      <dsp:txXfrm>
        <a:off x="1261" y="779016"/>
        <a:ext cx="3122613" cy="1497854"/>
      </dsp:txXfrm>
    </dsp:sp>
    <dsp:sp modelId="{76EB83B5-E99E-406F-9954-8A5B4A79B7CE}">
      <dsp:nvSpPr>
        <dsp:cNvPr id="0" name=""/>
        <dsp:cNvSpPr/>
      </dsp:nvSpPr>
      <dsp:spPr>
        <a:xfrm>
          <a:off x="3013593" y="753257"/>
          <a:ext cx="3042284" cy="15493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800" kern="1200" dirty="0" smtClean="0"/>
            <a:t>Finanční sprostredkovatelia (KB, IF, DSS)</a:t>
          </a:r>
          <a:endParaRPr lang="sk-SK" sz="1800" kern="1200" dirty="0"/>
        </a:p>
      </dsp:txBody>
      <dsp:txXfrm>
        <a:off x="3013593" y="753257"/>
        <a:ext cx="3042284" cy="1549373"/>
      </dsp:txXfrm>
    </dsp:sp>
    <dsp:sp modelId="{DAA1771A-F5AF-4804-A6FE-228A715CE2AE}">
      <dsp:nvSpPr>
        <dsp:cNvPr id="0" name=""/>
        <dsp:cNvSpPr/>
      </dsp:nvSpPr>
      <dsp:spPr>
        <a:xfrm>
          <a:off x="5945596" y="700174"/>
          <a:ext cx="3197141" cy="16555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800" kern="1200" dirty="0" smtClean="0"/>
            <a:t>Investície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800" kern="1200" dirty="0" smtClean="0"/>
            <a:t>(podniky)</a:t>
          </a:r>
          <a:endParaRPr lang="sk-SK" sz="1800" kern="1200" dirty="0"/>
        </a:p>
      </dsp:txBody>
      <dsp:txXfrm>
        <a:off x="5945596" y="700174"/>
        <a:ext cx="3197141" cy="165553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58568AB-B9E3-428B-8ED8-92E6A8695ABB}">
      <dsp:nvSpPr>
        <dsp:cNvPr id="0" name=""/>
        <dsp:cNvSpPr/>
      </dsp:nvSpPr>
      <dsp:spPr>
        <a:xfrm>
          <a:off x="461" y="68919"/>
          <a:ext cx="1985367" cy="2382440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102235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300" kern="1200" dirty="0" smtClean="0"/>
            <a:t>Podnik</a:t>
          </a:r>
          <a:endParaRPr lang="sk-SK" sz="2300" kern="1200" dirty="0"/>
        </a:p>
      </dsp:txBody>
      <dsp:txXfrm rot="16200000">
        <a:off x="-777802" y="847183"/>
        <a:ext cx="1953601" cy="397073"/>
      </dsp:txXfrm>
    </dsp:sp>
    <dsp:sp modelId="{5335DD08-EA4C-4CDB-BBDF-7836D46433C7}">
      <dsp:nvSpPr>
        <dsp:cNvPr id="0" name=""/>
        <dsp:cNvSpPr/>
      </dsp:nvSpPr>
      <dsp:spPr>
        <a:xfrm>
          <a:off x="397534" y="68919"/>
          <a:ext cx="1479098" cy="238244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0302" rIns="0" bIns="0" numCol="1" spcCol="1270" anchor="t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800" kern="1200" dirty="0" smtClean="0"/>
            <a:t>Ponuka</a:t>
          </a:r>
          <a:endParaRPr lang="sk-SK" sz="3800" kern="1200" dirty="0"/>
        </a:p>
      </dsp:txBody>
      <dsp:txXfrm>
        <a:off x="397534" y="68919"/>
        <a:ext cx="1479098" cy="2382440"/>
      </dsp:txXfrm>
    </dsp:sp>
    <dsp:sp modelId="{B6E8E29E-9364-4830-9EF9-BAD007C2C632}">
      <dsp:nvSpPr>
        <dsp:cNvPr id="0" name=""/>
        <dsp:cNvSpPr/>
      </dsp:nvSpPr>
      <dsp:spPr>
        <a:xfrm>
          <a:off x="2055316" y="68919"/>
          <a:ext cx="1985367" cy="2382440"/>
        </a:xfrm>
        <a:prstGeom prst="roundRect">
          <a:avLst>
            <a:gd name="adj" fmla="val 5000"/>
          </a:avLst>
        </a:prstGeom>
        <a:solidFill>
          <a:schemeClr val="accent4">
            <a:hueOff val="4628582"/>
            <a:satOff val="24561"/>
            <a:lumOff val="38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102235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300" kern="1200" dirty="0" smtClean="0"/>
            <a:t>Trh reálneho K</a:t>
          </a:r>
          <a:endParaRPr lang="sk-SK" sz="2300" kern="1200" dirty="0"/>
        </a:p>
      </dsp:txBody>
      <dsp:txXfrm rot="16200000">
        <a:off x="1277052" y="847183"/>
        <a:ext cx="1953601" cy="397073"/>
      </dsp:txXfrm>
    </dsp:sp>
    <dsp:sp modelId="{4E2D64A5-5146-4CD7-8EB3-050285E50ADA}">
      <dsp:nvSpPr>
        <dsp:cNvPr id="0" name=""/>
        <dsp:cNvSpPr/>
      </dsp:nvSpPr>
      <dsp:spPr>
        <a:xfrm rot="5400000">
          <a:off x="1890085" y="1963526"/>
          <a:ext cx="350315" cy="29780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6D115-A0E8-4E7B-8617-577C9EDA8A32}">
      <dsp:nvSpPr>
        <dsp:cNvPr id="0" name=""/>
        <dsp:cNvSpPr/>
      </dsp:nvSpPr>
      <dsp:spPr>
        <a:xfrm>
          <a:off x="2452389" y="68919"/>
          <a:ext cx="1479098" cy="238244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0302" rIns="0" bIns="0" numCol="1" spcCol="1270" anchor="t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800" kern="1200" dirty="0" smtClean="0"/>
            <a:t>Trh s KS</a:t>
          </a:r>
          <a:endParaRPr lang="sk-SK" sz="3800" kern="1200" dirty="0"/>
        </a:p>
      </dsp:txBody>
      <dsp:txXfrm>
        <a:off x="2452389" y="68919"/>
        <a:ext cx="1479098" cy="2382440"/>
      </dsp:txXfrm>
    </dsp:sp>
    <dsp:sp modelId="{73DBFD68-2E36-436F-B591-3667412A9653}">
      <dsp:nvSpPr>
        <dsp:cNvPr id="0" name=""/>
        <dsp:cNvSpPr/>
      </dsp:nvSpPr>
      <dsp:spPr>
        <a:xfrm>
          <a:off x="4110171" y="68919"/>
          <a:ext cx="1985367" cy="2382440"/>
        </a:xfrm>
        <a:prstGeom prst="roundRect">
          <a:avLst>
            <a:gd name="adj" fmla="val 5000"/>
          </a:avLst>
        </a:prstGeom>
        <a:solidFill>
          <a:schemeClr val="accent4">
            <a:hueOff val="9257164"/>
            <a:satOff val="49122"/>
            <a:lumOff val="77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102235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300" kern="1200" dirty="0" smtClean="0"/>
            <a:t>Podnik</a:t>
          </a:r>
          <a:endParaRPr lang="sk-SK" sz="2300" kern="1200" dirty="0"/>
        </a:p>
      </dsp:txBody>
      <dsp:txXfrm rot="16200000">
        <a:off x="3331907" y="847183"/>
        <a:ext cx="1953601" cy="397073"/>
      </dsp:txXfrm>
    </dsp:sp>
    <dsp:sp modelId="{8FB172F6-127E-4721-BA8E-09701600DC29}">
      <dsp:nvSpPr>
        <dsp:cNvPr id="0" name=""/>
        <dsp:cNvSpPr/>
      </dsp:nvSpPr>
      <dsp:spPr>
        <a:xfrm rot="5400000">
          <a:off x="3944940" y="1963526"/>
          <a:ext cx="350315" cy="29780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9257164"/>
              <a:satOff val="49122"/>
              <a:lumOff val="77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A81FCF-1D90-4617-AD31-367D595B0D19}">
      <dsp:nvSpPr>
        <dsp:cNvPr id="0" name=""/>
        <dsp:cNvSpPr/>
      </dsp:nvSpPr>
      <dsp:spPr>
        <a:xfrm>
          <a:off x="4507244" y="68919"/>
          <a:ext cx="1479098" cy="238244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0302" rIns="0" bIns="0" numCol="1" spcCol="1270" anchor="t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800" kern="1200" dirty="0" smtClean="0"/>
            <a:t>Dopyt</a:t>
          </a:r>
          <a:endParaRPr lang="sk-SK" sz="3800" kern="1200" dirty="0"/>
        </a:p>
      </dsp:txBody>
      <dsp:txXfrm>
        <a:off x="4507244" y="68919"/>
        <a:ext cx="1479098" cy="238244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A734188-72A0-47CD-A90A-022C55A711A0}">
      <dsp:nvSpPr>
        <dsp:cNvPr id="0" name=""/>
        <dsp:cNvSpPr/>
      </dsp:nvSpPr>
      <dsp:spPr>
        <a:xfrm>
          <a:off x="2843791" y="176281"/>
          <a:ext cx="3513832" cy="1405532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17348" rIns="58674" bIns="11734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400" kern="1200" dirty="0" smtClean="0"/>
            <a:t>Kapitálový trh</a:t>
          </a:r>
          <a:endParaRPr lang="sk-SK" sz="4400" kern="1200" dirty="0"/>
        </a:p>
      </dsp:txBody>
      <dsp:txXfrm>
        <a:off x="2843791" y="176281"/>
        <a:ext cx="3513832" cy="1405532"/>
      </dsp:txXfrm>
    </dsp:sp>
    <dsp:sp modelId="{6A6F6991-B7CB-4DE6-A34C-60AC297882BB}">
      <dsp:nvSpPr>
        <dsp:cNvPr id="0" name=""/>
        <dsp:cNvSpPr/>
      </dsp:nvSpPr>
      <dsp:spPr>
        <a:xfrm>
          <a:off x="12" y="176281"/>
          <a:ext cx="3513832" cy="140553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800" kern="1200" dirty="0" smtClean="0"/>
            <a:t>Úspory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800" kern="1200" dirty="0" smtClean="0"/>
            <a:t>-</a:t>
          </a:r>
          <a:r>
            <a:rPr lang="sk-SK" sz="1800" kern="1200" dirty="0" err="1" smtClean="0"/>
            <a:t>pžičkové</a:t>
          </a:r>
          <a:r>
            <a:rPr lang="sk-SK" sz="1800" kern="1200" dirty="0" smtClean="0"/>
            <a:t> fondy = pôžičkový K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800" b="1" kern="1200" dirty="0" smtClean="0"/>
            <a:t>Domácnosti,</a:t>
          </a:r>
          <a:r>
            <a:rPr lang="sk-SK" sz="1800" kern="1200" dirty="0" smtClean="0"/>
            <a:t> podniky</a:t>
          </a:r>
          <a:endParaRPr lang="sk-SK" sz="1800" kern="1200" dirty="0"/>
        </a:p>
      </dsp:txBody>
      <dsp:txXfrm>
        <a:off x="12" y="176281"/>
        <a:ext cx="3513832" cy="1405532"/>
      </dsp:txXfrm>
    </dsp:sp>
    <dsp:sp modelId="{CC850C84-E9F4-4AE2-85B4-349D37EA292E}">
      <dsp:nvSpPr>
        <dsp:cNvPr id="0" name=""/>
        <dsp:cNvSpPr/>
      </dsp:nvSpPr>
      <dsp:spPr>
        <a:xfrm>
          <a:off x="5626149" y="181439"/>
          <a:ext cx="3513832" cy="140553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800" kern="1200" dirty="0" smtClean="0"/>
            <a:t>Investície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800" kern="1200" dirty="0" smtClean="0"/>
            <a:t>(podniky)</a:t>
          </a:r>
          <a:endParaRPr lang="sk-SK" sz="1800" kern="1200" dirty="0"/>
        </a:p>
      </dsp:txBody>
      <dsp:txXfrm>
        <a:off x="5626149" y="181439"/>
        <a:ext cx="3513832" cy="1405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noProof="0" smtClean="0"/>
              <a:t>Klepnutím lze upravit styly předlohy textu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Třetí úroveň</a:t>
            </a:r>
          </a:p>
          <a:p>
            <a:pPr lvl="3"/>
            <a:r>
              <a:rPr lang="sk-SK" noProof="0" smtClean="0"/>
              <a:t>Čtvrtá úroveň</a:t>
            </a:r>
          </a:p>
          <a:p>
            <a:pPr lvl="4"/>
            <a:r>
              <a:rPr lang="sk-SK" noProof="0" smtClean="0"/>
              <a:t>Pátá úroveň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C879425-122E-4C30-87EA-F724800970E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Barter – vysoká inflácia, vojnový stav</a:t>
            </a:r>
          </a:p>
          <a:p>
            <a:r>
              <a:rPr lang="sk-SK" dirty="0" smtClean="0"/>
              <a:t>Tovarový</a:t>
            </a:r>
            <a:r>
              <a:rPr lang="sk-SK" baseline="0" dirty="0" smtClean="0"/>
              <a:t> ekvivalent – pšenica, plátno, kožušiny, olivový olej, koraly, mušle; </a:t>
            </a:r>
            <a:r>
              <a:rPr lang="sk-SK" baseline="0" dirty="0" err="1" smtClean="0"/>
              <a:t>nevýhoda-kazili</a:t>
            </a:r>
            <a:r>
              <a:rPr lang="sk-SK" baseline="0" dirty="0" smtClean="0"/>
              <a:t> sa; Ostrov </a:t>
            </a:r>
            <a:r>
              <a:rPr lang="sk-SK" baseline="0" dirty="0" err="1" smtClean="0"/>
              <a:t>Yap</a:t>
            </a:r>
            <a:r>
              <a:rPr lang="sk-SK" baseline="0" dirty="0" smtClean="0"/>
              <a:t> – platidlo = kamenné koleso</a:t>
            </a:r>
          </a:p>
          <a:p>
            <a:r>
              <a:rPr lang="sk-SK" dirty="0" smtClean="0"/>
              <a:t>Kovové peniaze – úlomky, šupinky Au, </a:t>
            </a:r>
            <a:r>
              <a:rPr lang="sk-SK" dirty="0" err="1" smtClean="0"/>
              <a:t>Ag</a:t>
            </a:r>
            <a:r>
              <a:rPr lang="sk-SK" dirty="0" smtClean="0"/>
              <a:t>, </a:t>
            </a:r>
            <a:r>
              <a:rPr lang="sk-SK" dirty="0" err="1" smtClean="0"/>
              <a:t>Cu</a:t>
            </a:r>
            <a:r>
              <a:rPr lang="sk-SK" dirty="0" smtClean="0"/>
              <a:t>, mince; </a:t>
            </a:r>
            <a:r>
              <a:rPr lang="en-US" dirty="0" smtClean="0"/>
              <a:t>a)</a:t>
            </a:r>
            <a:r>
              <a:rPr lang="en-US" baseline="0" dirty="0" smtClean="0"/>
              <a:t> </a:t>
            </a:r>
            <a:r>
              <a:rPr lang="sk-SK" dirty="0" err="1" smtClean="0"/>
              <a:t>kurantné</a:t>
            </a:r>
            <a:r>
              <a:rPr lang="sk-SK" dirty="0" smtClean="0"/>
              <a:t> - hodnota</a:t>
            </a:r>
            <a:r>
              <a:rPr lang="sk-SK" baseline="0" dirty="0" smtClean="0"/>
              <a:t> kovu = hodnota mince, </a:t>
            </a:r>
            <a:r>
              <a:rPr lang="en-US" baseline="0" dirty="0" smtClean="0"/>
              <a:t>b) </a:t>
            </a:r>
            <a:r>
              <a:rPr lang="sk-SK" baseline="0" dirty="0" smtClean="0"/>
              <a:t>rozdielové hodnota kovu &lt;&gt; hodnota mince</a:t>
            </a:r>
          </a:p>
          <a:p>
            <a:r>
              <a:rPr lang="sk-SK" baseline="0" dirty="0" smtClean="0"/>
              <a:t>Papierové peniaze – nahrádzali kovové peniaze, vznikli v Číne, výhoda – sú ľahké, nevýhoda – dali sa falšovať; uvažuje sa vyrábať </a:t>
            </a:r>
            <a:r>
              <a:rPr lang="sk-SK" baseline="0" dirty="0" err="1" smtClean="0"/>
              <a:t>papierovky</a:t>
            </a:r>
            <a:r>
              <a:rPr lang="sk-SK" baseline="0" dirty="0" smtClean="0"/>
              <a:t> z plastu</a:t>
            </a:r>
          </a:p>
          <a:p>
            <a:r>
              <a:rPr lang="sk-SK" baseline="0" dirty="0" smtClean="0"/>
              <a:t>Bankové – netermínované depozitá = vklad bez výpovednej hodnoty tzn. Peniaze na účtoch bez výpovednej lehoty, šeky</a:t>
            </a:r>
          </a:p>
          <a:p>
            <a:r>
              <a:rPr lang="sk-SK" baseline="0" dirty="0" smtClean="0"/>
              <a:t>Kvázi p. – depozitný certifikát = komerčné banky, na určité obdobie sa zhodnocujú určitým úrokom, likvidné CP = CP, ktoré môžeme vymeniť za peniaze(trova do 1 roka)</a:t>
            </a:r>
          </a:p>
          <a:p>
            <a:r>
              <a:rPr lang="sk-SK" baseline="0" dirty="0" smtClean="0"/>
              <a:t>Elektronické p. –debetná karta = karta k účtu, kreditná karta je forma úveru =&gt; nepatrí medzi peniaze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879425-122E-4C30-87EA-F724800970EE}" type="slidenum">
              <a:rPr lang="sk-SK" smtClean="0"/>
              <a:pPr>
                <a:defRPr/>
              </a:pPr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sk-SK" dirty="0" smtClean="0"/>
              <a:t>KT – zahŕňa kapitálové statky (KS)</a:t>
            </a:r>
          </a:p>
          <a:p>
            <a:pPr>
              <a:buFontTx/>
              <a:buChar char="-"/>
            </a:pPr>
            <a:endParaRPr lang="sk-SK" dirty="0" smtClean="0"/>
          </a:p>
          <a:p>
            <a:pPr>
              <a:buFontTx/>
              <a:buNone/>
            </a:pPr>
            <a:r>
              <a:rPr lang="sk-SK" dirty="0" err="1" smtClean="0"/>
              <a:t>Napr</a:t>
            </a:r>
            <a:r>
              <a:rPr lang="sk-SK" baseline="0" dirty="0" smtClean="0"/>
              <a:t> Chceme nový stroj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879425-122E-4C30-87EA-F724800970EE}" type="slidenum">
              <a:rPr lang="sk-SK" smtClean="0"/>
              <a:pPr>
                <a:defRPr/>
              </a:pPr>
              <a:t>15</a:t>
            </a:fld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Aké</a:t>
            </a:r>
            <a:r>
              <a:rPr lang="sk-SK" baseline="0" dirty="0" smtClean="0"/>
              <a:t> faktory </a:t>
            </a:r>
            <a:r>
              <a:rPr lang="sk-SK" baseline="0" dirty="0" err="1" smtClean="0"/>
              <a:t>ovplyňujú</a:t>
            </a:r>
            <a:r>
              <a:rPr lang="sk-SK" baseline="0" dirty="0" smtClean="0"/>
              <a:t> dopyt – efektivita kúpy K statku, cena K statku, MPP, životnosť, hospodársky cyklus</a:t>
            </a:r>
          </a:p>
          <a:p>
            <a:r>
              <a:rPr lang="sk-SK" baseline="0" dirty="0" smtClean="0"/>
              <a:t>Aké faktory ovplyvňujú úspory – úrok, </a:t>
            </a:r>
            <a:r>
              <a:rPr lang="sk-SK" baseline="0" dirty="0" err="1" smtClean="0"/>
              <a:t>ekonomicko-politicko-hospodárska</a:t>
            </a:r>
            <a:r>
              <a:rPr lang="sk-SK" baseline="0" dirty="0" smtClean="0"/>
              <a:t> situácia </a:t>
            </a:r>
            <a:r>
              <a:rPr lang="sk-SK" baseline="0" dirty="0" smtClean="0">
                <a:sym typeface="Wingdings" pitchFamily="2" charset="2"/>
              </a:rPr>
              <a:t>, zabezpečenie</a:t>
            </a:r>
          </a:p>
          <a:p>
            <a:endParaRPr lang="sk-SK" baseline="0" dirty="0" smtClean="0">
              <a:sym typeface="Wingdings" pitchFamily="2" charset="2"/>
            </a:endParaRPr>
          </a:p>
          <a:p>
            <a:r>
              <a:rPr lang="sk-SK" baseline="0" dirty="0" smtClean="0">
                <a:sym typeface="Wingdings" pitchFamily="2" charset="2"/>
              </a:rPr>
              <a:t>Úroková miera nie je to isté ako úrok – úroková miera v </a:t>
            </a:r>
            <a:r>
              <a:rPr lang="sk-SK" baseline="0" dirty="0" smtClean="0">
                <a:sym typeface="Wingdings" pitchFamily="2" charset="2"/>
              </a:rPr>
              <a:t>%, </a:t>
            </a:r>
            <a:r>
              <a:rPr lang="sk-SK" baseline="0" dirty="0" smtClean="0">
                <a:sym typeface="Wingdings" pitchFamily="2" charset="2"/>
              </a:rPr>
              <a:t>úrok v peniazoch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879425-122E-4C30-87EA-F724800970EE}" type="slidenum">
              <a:rPr lang="sk-SK" smtClean="0"/>
              <a:pPr>
                <a:defRPr/>
              </a:pPr>
              <a:t>16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bankové peniaze (peniaze</a:t>
            </a:r>
            <a:r>
              <a:rPr lang="sk-SK" baseline="0" dirty="0" smtClean="0"/>
              <a:t> na účtoch bez výpovednej lehoty</a:t>
            </a:r>
            <a:r>
              <a:rPr lang="sk-SK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M0 = </a:t>
            </a:r>
            <a:r>
              <a:rPr lang="en-US" baseline="0" dirty="0" err="1" smtClean="0"/>
              <a:t>peniaze</a:t>
            </a:r>
            <a:r>
              <a:rPr lang="en-US" baseline="0" dirty="0" smtClean="0"/>
              <a:t> v </a:t>
            </a:r>
            <a:r>
              <a:rPr lang="en-US" baseline="0" dirty="0" err="1" smtClean="0"/>
              <a:t>hotovostnej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forme</a:t>
            </a:r>
            <a:r>
              <a:rPr lang="en-US" baseline="0" dirty="0" smtClean="0"/>
              <a:t> (</a:t>
            </a:r>
            <a:r>
              <a:rPr lang="en-US" baseline="0" smtClean="0"/>
              <a:t>obeživo</a:t>
            </a:r>
            <a:r>
              <a:rPr lang="en-US" baseline="0" dirty="0" smtClean="0"/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M1 = </a:t>
            </a:r>
            <a:r>
              <a:rPr lang="en-US" baseline="0" dirty="0" err="1" smtClean="0"/>
              <a:t>peniaze</a:t>
            </a:r>
            <a:r>
              <a:rPr lang="en-US" baseline="0" dirty="0" smtClean="0"/>
              <a:t> v </a:t>
            </a:r>
            <a:r>
              <a:rPr lang="en-US" baseline="0" dirty="0" err="1" smtClean="0"/>
              <a:t>hotovostnej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forme</a:t>
            </a:r>
            <a:r>
              <a:rPr lang="en-US" baseline="0" dirty="0"/>
              <a:t> </a:t>
            </a:r>
            <a:r>
              <a:rPr lang="en-US" baseline="0" dirty="0" smtClean="0"/>
              <a:t>+ </a:t>
            </a:r>
            <a:r>
              <a:rPr lang="sk-SK" dirty="0" smtClean="0"/>
              <a:t>bankové </a:t>
            </a:r>
            <a:r>
              <a:rPr lang="en-US" baseline="0" dirty="0" err="1" smtClean="0"/>
              <a:t>peniaze</a:t>
            </a: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M2 = </a:t>
            </a:r>
            <a:r>
              <a:rPr lang="en-US" baseline="0" dirty="0" err="1" smtClean="0"/>
              <a:t>peniaze</a:t>
            </a:r>
            <a:r>
              <a:rPr lang="en-US" baseline="0" dirty="0" smtClean="0"/>
              <a:t> v </a:t>
            </a:r>
            <a:r>
              <a:rPr lang="en-US" baseline="0" dirty="0" err="1" smtClean="0"/>
              <a:t>hotovostnej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forme</a:t>
            </a:r>
            <a:r>
              <a:rPr lang="en-US" baseline="0" dirty="0" smtClean="0"/>
              <a:t> + </a:t>
            </a:r>
            <a:r>
              <a:rPr lang="sk-SK" dirty="0" smtClean="0"/>
              <a:t>bankové </a:t>
            </a:r>
            <a:r>
              <a:rPr lang="en-US" baseline="0" dirty="0" err="1" smtClean="0"/>
              <a:t>peniaze</a:t>
            </a:r>
            <a:r>
              <a:rPr lang="en-US" baseline="0" dirty="0" smtClean="0"/>
              <a:t> + </a:t>
            </a:r>
            <a:r>
              <a:rPr lang="sk-SK" dirty="0" smtClean="0"/>
              <a:t>kvázipeniaze</a:t>
            </a: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M3 = </a:t>
            </a:r>
            <a:r>
              <a:rPr lang="en-US" baseline="0" dirty="0" err="1" smtClean="0"/>
              <a:t>peniaze</a:t>
            </a:r>
            <a:r>
              <a:rPr lang="en-US" baseline="0" dirty="0" smtClean="0"/>
              <a:t> v </a:t>
            </a:r>
            <a:r>
              <a:rPr lang="en-US" baseline="0" dirty="0" err="1" smtClean="0"/>
              <a:t>hotovostnej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forme</a:t>
            </a:r>
            <a:r>
              <a:rPr lang="en-US" baseline="0" dirty="0" smtClean="0"/>
              <a:t> + </a:t>
            </a:r>
            <a:r>
              <a:rPr lang="sk-SK" dirty="0" smtClean="0"/>
              <a:t>bankové </a:t>
            </a:r>
            <a:r>
              <a:rPr lang="en-US" baseline="0" dirty="0" err="1" smtClean="0"/>
              <a:t>peniaze</a:t>
            </a:r>
            <a:r>
              <a:rPr lang="en-US" baseline="0" dirty="0" smtClean="0"/>
              <a:t> + </a:t>
            </a:r>
            <a:r>
              <a:rPr lang="sk-SK" dirty="0" smtClean="0"/>
              <a:t>kvázipeniaze</a:t>
            </a:r>
            <a:r>
              <a:rPr lang="en-US" baseline="0" dirty="0" smtClean="0"/>
              <a:t>+ </a:t>
            </a:r>
            <a:r>
              <a:rPr lang="en-US" baseline="0" dirty="0" err="1" smtClean="0"/>
              <a:t>veľké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úsporové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účty</a:t>
            </a:r>
            <a:r>
              <a:rPr lang="en-US" baseline="0" dirty="0" smtClean="0"/>
              <a:t> </a:t>
            </a:r>
            <a:r>
              <a:rPr lang="sk-SK" dirty="0" smtClean="0"/>
              <a:t>(min. 100 000</a:t>
            </a:r>
            <a:r>
              <a:rPr lang="en-US" dirty="0" smtClean="0"/>
              <a:t>$</a:t>
            </a:r>
            <a:r>
              <a:rPr lang="sk-SK" dirty="0" smtClean="0"/>
              <a:t>)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Spome</a:t>
            </a:r>
            <a:r>
              <a:rPr lang="sk-SK" dirty="0" smtClean="0"/>
              <a:t>ň</a:t>
            </a:r>
            <a:r>
              <a:rPr lang="sk-SK" baseline="0" dirty="0" smtClean="0"/>
              <a:t> si na slimáka ;)</a:t>
            </a:r>
            <a:endParaRPr lang="en-US" baseline="0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879425-122E-4C30-87EA-F724800970EE}" type="slidenum">
              <a:rPr lang="sk-SK" smtClean="0"/>
              <a:pPr>
                <a:defRPr/>
              </a:pPr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To že ekon. veličiny</a:t>
            </a:r>
            <a:r>
              <a:rPr lang="sk-SK" baseline="0" dirty="0" smtClean="0"/>
              <a:t> vyjadrujeme v peniazoch veľmi uľahčuje ekonomické výpočty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879425-122E-4C30-87EA-F724800970EE}" type="slidenum">
              <a:rPr lang="sk-SK" smtClean="0"/>
              <a:pPr>
                <a:defRPr/>
              </a:pPr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879425-122E-4C30-87EA-F724800970EE}" type="slidenum">
              <a:rPr lang="sk-SK" smtClean="0"/>
              <a:pPr>
                <a:defRPr/>
              </a:pPr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Ak V</a:t>
            </a:r>
            <a:r>
              <a:rPr lang="sk-SK" baseline="0" dirty="0" smtClean="0"/>
              <a:t> a Q je konštantné, tak množstvo peňazí v obehu je priamo úmerné cenám tzn. Čím viac peňazí, tým vyššie </a:t>
            </a:r>
            <a:r>
              <a:rPr lang="sk-SK" baseline="0" dirty="0" err="1" smtClean="0"/>
              <a:t>cen</a:t>
            </a:r>
            <a:r>
              <a:rPr lang="en-US" baseline="0" dirty="0" smtClean="0"/>
              <a:t>y</a:t>
            </a:r>
            <a:endParaRPr lang="sk-SK" baseline="0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879425-122E-4C30-87EA-F724800970EE}" type="slidenum">
              <a:rPr lang="sk-SK" smtClean="0"/>
              <a:pPr>
                <a:defRPr/>
              </a:pPr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Množstvom peňazí v obehu môžeme naštartovať ekonomiku</a:t>
            </a:r>
            <a:r>
              <a:rPr lang="sk-SK" baseline="0" dirty="0" smtClean="0"/>
              <a:t> aj za cenu zvýšenia inflácie</a:t>
            </a:r>
          </a:p>
          <a:p>
            <a:r>
              <a:rPr lang="sk-SK" baseline="0" dirty="0" smtClean="0"/>
              <a:t>Nízka inflácia zvyšuje efektivitu ekonomiky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879425-122E-4C30-87EA-F724800970EE}" type="slidenum">
              <a:rPr lang="sk-SK" smtClean="0"/>
              <a:pPr>
                <a:defRPr/>
              </a:pPr>
              <a:t>9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Peniaze sa pripisujú na účet iba</a:t>
            </a:r>
            <a:r>
              <a:rPr lang="sk-SK" baseline="0" dirty="0" smtClean="0"/>
              <a:t> virtuálne (nuly a jednotky)</a:t>
            </a:r>
          </a:p>
          <a:p>
            <a:r>
              <a:rPr lang="sk-SK" baseline="0" dirty="0" smtClean="0"/>
              <a:t>Nové peniaze sa vytvárajú tým, že banky poskytujú </a:t>
            </a:r>
            <a:r>
              <a:rPr lang="sk-SK" baseline="0" dirty="0" err="1" smtClean="0"/>
              <a:t>uvery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879425-122E-4C30-87EA-F724800970EE}" type="slidenum">
              <a:rPr lang="sk-SK" smtClean="0"/>
              <a:pPr>
                <a:defRPr/>
              </a:pPr>
              <a:t>12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Nižšie</a:t>
            </a:r>
            <a:r>
              <a:rPr lang="sk-SK" baseline="0" dirty="0" smtClean="0"/>
              <a:t> úroky – nižšie množstvo peňazí</a:t>
            </a:r>
          </a:p>
          <a:p>
            <a:r>
              <a:rPr lang="sk-SK" baseline="0" dirty="0" smtClean="0"/>
              <a:t>Nástroje expanzívnej monetárnej politiky na zvyšovanie množstva peňazí: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Povinné minimálne rezervy - % z vkladov, ktoré každá komerčná banka musí odviesť na účet CB (v súčasnosti 1%), účel – ozdravenie niektorých bánk –zníženie minimálne rezervy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Diskontná sadzba (úroková miera) - % za ktorú si komerčné banky požičiavajú peniaze od CB = základná úroková miera (v súčasnosti 0,25%) – zníženie diskontnej sadzby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Operácie na voľnom trhu – nákup a predaj štátnych cenných papierov (štátne dlhopisy, štátne </a:t>
            </a:r>
            <a:r>
              <a:rPr lang="sk-SK" baseline="0" dirty="0" err="1" smtClean="0"/>
              <a:t>cp</a:t>
            </a:r>
            <a:r>
              <a:rPr lang="sk-SK" baseline="0" dirty="0" smtClean="0"/>
              <a:t> – vydáva ich ministerstvo financií na platenie dlhov) – nakúpi CP a tým dá peniaze do obehu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879425-122E-4C30-87EA-F724800970EE}" type="slidenum">
              <a:rPr lang="sk-SK" smtClean="0"/>
              <a:pPr>
                <a:defRPr/>
              </a:pPr>
              <a:t>13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sk-SK" dirty="0" smtClean="0"/>
              <a:t>KT – zahŕňa kapitálové statky (KS)</a:t>
            </a:r>
          </a:p>
          <a:p>
            <a:pPr>
              <a:buFontTx/>
              <a:buChar char="-"/>
            </a:pPr>
            <a:endParaRPr lang="sk-SK" dirty="0" smtClean="0"/>
          </a:p>
          <a:p>
            <a:pPr>
              <a:buFontTx/>
              <a:buNone/>
            </a:pPr>
            <a:r>
              <a:rPr lang="sk-SK" dirty="0" err="1" smtClean="0"/>
              <a:t>Napr</a:t>
            </a:r>
            <a:r>
              <a:rPr lang="sk-SK" baseline="0" dirty="0" smtClean="0"/>
              <a:t> Chceme nový stroj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879425-122E-4C30-87EA-F724800970EE}" type="slidenum">
              <a:rPr lang="sk-SK" smtClean="0"/>
              <a:pPr>
                <a:defRPr/>
              </a:pPr>
              <a:t>14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46413F-3338-47C7-A0C8-3CE9906FC0A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64F8C-E98C-4171-BB53-F0CC0964185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9EC23-11E0-4367-B93F-2B621A7D7D7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Nadpis a text nad obsah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2AEFC-B168-480E-9E17-5FA79007FFD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F7804-6100-4966-A63F-5A8C5995029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88C64-FBFA-42B9-B588-0F481EDA13F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CF4AC-30A7-4DFC-B49A-8BD03506CF5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56FAA-6DDF-4406-B61C-8EEC53C43FE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16942-265F-42F9-A883-BEB01F49CF5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BBD3D-6BEB-40A7-9A57-F833C0F29D2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A9618-17D7-4BF0-9762-88D973B0923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19E31-8062-4E0A-9FC3-FE0910339CF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styly předlohy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Třetí úroveň</a:t>
            </a:r>
          </a:p>
          <a:p>
            <a:pPr lvl="3"/>
            <a:r>
              <a:rPr lang="sk-SK" smtClean="0"/>
              <a:t>Čtvrtá úroveň</a:t>
            </a:r>
          </a:p>
          <a:p>
            <a:pPr lvl="4"/>
            <a:r>
              <a:rPr lang="sk-SK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0C69CA2-7C98-487B-B6A6-5E08C3BDC90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143000"/>
          </a:xfrm>
        </p:spPr>
        <p:txBody>
          <a:bodyPr/>
          <a:lstStyle/>
          <a:p>
            <a:r>
              <a:rPr lang="sk-SK" b="1" dirty="0" smtClean="0"/>
              <a:t>Peniaze</a:t>
            </a:r>
            <a:endParaRPr lang="sk-SK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114800"/>
          </a:xfrm>
        </p:spPr>
        <p:txBody>
          <a:bodyPr/>
          <a:lstStyle/>
          <a:p>
            <a:r>
              <a:rPr lang="sk-SK" dirty="0" smtClean="0"/>
              <a:t>Definícia, podmienky existencie, kúpna sila</a:t>
            </a:r>
          </a:p>
          <a:p>
            <a:r>
              <a:rPr lang="sk-SK" dirty="0" smtClean="0"/>
              <a:t>Historický vývoj</a:t>
            </a:r>
          </a:p>
          <a:p>
            <a:r>
              <a:rPr lang="sk-SK" dirty="0" smtClean="0"/>
              <a:t>Peňažné agregáty</a:t>
            </a:r>
          </a:p>
          <a:p>
            <a:r>
              <a:rPr lang="sk-SK" dirty="0" smtClean="0"/>
              <a:t>Funkcie</a:t>
            </a:r>
          </a:p>
          <a:p>
            <a:r>
              <a:rPr lang="sk-SK" dirty="0" smtClean="0"/>
              <a:t>Kvantitatívna teória peňazí</a:t>
            </a:r>
          </a:p>
          <a:p>
            <a:r>
              <a:rPr lang="sk-SK" dirty="0" smtClean="0"/>
              <a:t>Peňažný trh – dopyt, ponuka, rovnováha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sk-SK" sz="3600" b="1" dirty="0" smtClean="0"/>
              <a:t>Peňažný trh</a:t>
            </a:r>
            <a:endParaRPr lang="sk-SK" sz="36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678760"/>
          </a:xfrm>
        </p:spPr>
        <p:txBody>
          <a:bodyPr/>
          <a:lstStyle/>
          <a:p>
            <a:pPr>
              <a:buFontTx/>
              <a:buNone/>
            </a:pPr>
            <a:r>
              <a:rPr lang="sk-SK" sz="2000" b="1" dirty="0" smtClean="0"/>
              <a:t>= trh s krátkodobými peniazmi </a:t>
            </a:r>
            <a:r>
              <a:rPr lang="sk-SK" sz="2000" dirty="0" smtClean="0"/>
              <a:t>(</a:t>
            </a:r>
            <a:r>
              <a:rPr lang="sk-SK" sz="2000" dirty="0" err="1" smtClean="0"/>
              <a:t>napr</a:t>
            </a:r>
            <a:r>
              <a:rPr lang="sk-SK" sz="2000" dirty="0" smtClean="0"/>
              <a:t> termínované účty)</a:t>
            </a:r>
            <a:r>
              <a:rPr lang="sk-SK" sz="2000" b="1" dirty="0" smtClean="0"/>
              <a:t> a pôžičkami (splatnosť do 1 roka)</a:t>
            </a:r>
          </a:p>
          <a:p>
            <a:pPr>
              <a:buFontTx/>
              <a:buNone/>
            </a:pPr>
            <a:endParaRPr lang="sk-SK" sz="1400" dirty="0" smtClean="0"/>
          </a:p>
          <a:p>
            <a:pPr>
              <a:buFontTx/>
              <a:buNone/>
            </a:pPr>
            <a:r>
              <a:rPr lang="sk-SK" sz="2000" b="1" u="sng" dirty="0" smtClean="0"/>
              <a:t>Dopyt </a:t>
            </a:r>
          </a:p>
          <a:p>
            <a:pPr>
              <a:buFontTx/>
              <a:buNone/>
            </a:pPr>
            <a:r>
              <a:rPr lang="sk-SK" sz="2000" b="1" dirty="0" smtClean="0"/>
              <a:t>= dopyt po reálnych peňažných zostatkoch: L</a:t>
            </a:r>
            <a:r>
              <a:rPr lang="sk-SK" sz="2000" dirty="0" smtClean="0"/>
              <a:t>(množstvo reálnych zostatkov)</a:t>
            </a:r>
            <a:r>
              <a:rPr lang="sk-SK" sz="2000" b="1" dirty="0" smtClean="0"/>
              <a:t> = M</a:t>
            </a:r>
            <a:r>
              <a:rPr lang="sk-SK" sz="2000" dirty="0" smtClean="0"/>
              <a:t>(množstvo peňazí)</a:t>
            </a:r>
            <a:r>
              <a:rPr lang="sk-SK" sz="2000" b="1" dirty="0" smtClean="0"/>
              <a:t>/P</a:t>
            </a:r>
            <a:r>
              <a:rPr lang="sk-SK" sz="2000" dirty="0" smtClean="0"/>
              <a:t>(cenová hladina)</a:t>
            </a:r>
          </a:p>
          <a:p>
            <a:pPr>
              <a:buFontTx/>
              <a:buNone/>
            </a:pPr>
            <a:endParaRPr lang="sk-SK" sz="1100" dirty="0" smtClean="0"/>
          </a:p>
          <a:p>
            <a:pPr>
              <a:buFontTx/>
              <a:buNone/>
            </a:pPr>
            <a:r>
              <a:rPr lang="sk-SK" sz="2000" dirty="0" smtClean="0"/>
              <a:t>- podľa </a:t>
            </a:r>
            <a:r>
              <a:rPr lang="sk-SK" sz="2000" dirty="0" err="1" smtClean="0"/>
              <a:t>Keynesa</a:t>
            </a:r>
            <a:r>
              <a:rPr lang="sk-SK" sz="2000" dirty="0" smtClean="0"/>
              <a:t>  (</a:t>
            </a:r>
            <a:r>
              <a:rPr lang="sk-SK" sz="2000" i="1" dirty="0" smtClean="0"/>
              <a:t>teória preferencie likvidity</a:t>
            </a:r>
            <a:r>
              <a:rPr lang="sk-SK" sz="2000" dirty="0" smtClean="0"/>
              <a:t>) je ovplyvnený </a:t>
            </a:r>
            <a:r>
              <a:rPr lang="sk-SK" sz="2000" b="1" dirty="0" smtClean="0"/>
              <a:t>motívmi držby peňazí</a:t>
            </a:r>
            <a:r>
              <a:rPr lang="sk-SK" sz="2000" dirty="0" smtClean="0"/>
              <a:t>:</a:t>
            </a:r>
          </a:p>
          <a:p>
            <a:pPr marL="457200" indent="-457200">
              <a:buFontTx/>
              <a:buAutoNum type="arabicPeriod"/>
            </a:pPr>
            <a:r>
              <a:rPr lang="sk-SK" sz="2000" dirty="0" smtClean="0"/>
              <a:t>Transakčný (Y)– chcem držať peniaze na nákup/predaj; sila je ovplyvnená veľkosťou príjmu</a:t>
            </a:r>
            <a:endParaRPr lang="sk-SK" sz="1100" dirty="0" smtClean="0"/>
          </a:p>
          <a:p>
            <a:pPr>
              <a:buFontTx/>
              <a:buNone/>
            </a:pPr>
            <a:r>
              <a:rPr lang="sk-SK" sz="2000" dirty="0" smtClean="0"/>
              <a:t>2. </a:t>
            </a:r>
            <a:r>
              <a:rPr lang="sk-SK" sz="2000" dirty="0" err="1" smtClean="0"/>
              <a:t>Opatrnostný</a:t>
            </a:r>
            <a:r>
              <a:rPr lang="sk-SK" sz="2000" dirty="0" smtClean="0"/>
              <a:t> (Y)– chcem sa zabezpečiť pre prípad nepredvídanej udalosti</a:t>
            </a:r>
          </a:p>
          <a:p>
            <a:pPr>
              <a:buFontTx/>
              <a:buNone/>
            </a:pPr>
            <a:r>
              <a:rPr lang="sk-SK" sz="2000" dirty="0" smtClean="0"/>
              <a:t>3. Špekulačný (r) – nechávam zhodnocovať peniaze na účte úrokom; je ovplyvňovaný výškou úrokovej miery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914400"/>
          </a:xfrm>
        </p:spPr>
        <p:txBody>
          <a:bodyPr/>
          <a:lstStyle/>
          <a:p>
            <a:pPr algn="l"/>
            <a:r>
              <a:rPr lang="sk-SK" sz="2400" b="1" smtClean="0"/>
              <a:t>Krivka dopytu MD:</a:t>
            </a:r>
            <a:endParaRPr lang="sk-SK" sz="240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2513"/>
            <a:ext cx="7772400" cy="547211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sk-SK" sz="900" dirty="0" smtClean="0"/>
              <a:t>                          </a:t>
            </a:r>
            <a:r>
              <a:rPr lang="sk-SK" sz="2400" dirty="0" smtClean="0"/>
              <a:t>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sk-SK" sz="2000" dirty="0" smtClean="0"/>
              <a:t>             </a:t>
            </a:r>
          </a:p>
          <a:p>
            <a:pPr>
              <a:lnSpc>
                <a:spcPct val="80000"/>
              </a:lnSpc>
              <a:buFontTx/>
              <a:buNone/>
            </a:pPr>
            <a:endParaRPr lang="sk-SK" sz="2000" dirty="0" smtClean="0"/>
          </a:p>
          <a:p>
            <a:pPr>
              <a:lnSpc>
                <a:spcPct val="80000"/>
              </a:lnSpc>
              <a:buFontTx/>
              <a:buNone/>
            </a:pPr>
            <a:endParaRPr lang="sk-SK" sz="20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sk-SK" sz="2000" dirty="0" smtClean="0"/>
              <a:t>                                                                 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sk-SK" sz="2000" dirty="0" smtClean="0"/>
              <a:t> 						</a:t>
            </a:r>
            <a:endParaRPr lang="sk-SK" sz="2000" baseline="-250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sk-SK" sz="2000" dirty="0" smtClean="0"/>
              <a:t>                                                  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sk-SK" sz="2000" dirty="0" smtClean="0"/>
              <a:t>                                                   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sk-SK" sz="2000" dirty="0" smtClean="0"/>
              <a:t>                                                                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sk-SK" sz="2000" dirty="0" smtClean="0"/>
              <a:t>                                                                                </a:t>
            </a:r>
            <a:endParaRPr lang="sk-SK" sz="2400" dirty="0" smtClean="0"/>
          </a:p>
          <a:p>
            <a:pPr>
              <a:lnSpc>
                <a:spcPct val="80000"/>
              </a:lnSpc>
              <a:buFontTx/>
              <a:buNone/>
            </a:pPr>
            <a:endParaRPr lang="sk-SK" sz="20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sk-SK" sz="2000" dirty="0" smtClean="0"/>
              <a:t>r.....úroková miera = cena peňazí na trhu peňazí,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sk-SK" sz="2000" dirty="0" smtClean="0"/>
              <a:t>                              = odmena za vzdanie sa výhod likvidity;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sk-SK" sz="2000" dirty="0" smtClean="0"/>
              <a:t>                                  spôsobuje posun </a:t>
            </a:r>
            <a:r>
              <a:rPr lang="sk-SK" sz="2000" b="1" dirty="0" smtClean="0"/>
              <a:t>po krivke MD</a:t>
            </a:r>
          </a:p>
          <a:p>
            <a:pPr>
              <a:lnSpc>
                <a:spcPct val="50000"/>
              </a:lnSpc>
              <a:buFontTx/>
              <a:buNone/>
            </a:pPr>
            <a:endParaRPr lang="sk-SK" sz="2000" dirty="0" smtClean="0"/>
          </a:p>
          <a:p>
            <a:pPr>
              <a:lnSpc>
                <a:spcPct val="80000"/>
              </a:lnSpc>
            </a:pPr>
            <a:r>
              <a:rPr lang="sk-SK" sz="2000" dirty="0" smtClean="0"/>
              <a:t>posun MD </a:t>
            </a:r>
            <a:r>
              <a:rPr lang="sk-SK" sz="2000" b="1" dirty="0" smtClean="0"/>
              <a:t>doprava</a:t>
            </a:r>
            <a:r>
              <a:rPr lang="sk-SK" sz="2000" dirty="0" smtClean="0"/>
              <a:t>.... rast Y</a:t>
            </a:r>
          </a:p>
          <a:p>
            <a:pPr>
              <a:lnSpc>
                <a:spcPct val="80000"/>
              </a:lnSpc>
              <a:buFontTx/>
              <a:buNone/>
            </a:pPr>
            <a:endParaRPr lang="sk-SK" sz="2000" dirty="0" smtClean="0"/>
          </a:p>
          <a:p>
            <a:pPr>
              <a:lnSpc>
                <a:spcPct val="80000"/>
              </a:lnSpc>
              <a:buFontTx/>
              <a:buNone/>
            </a:pPr>
            <a:endParaRPr lang="sk-SK" sz="2400" dirty="0" smtClean="0"/>
          </a:p>
          <a:p>
            <a:pPr>
              <a:lnSpc>
                <a:spcPct val="80000"/>
              </a:lnSpc>
              <a:buFontTx/>
              <a:buNone/>
            </a:pPr>
            <a:endParaRPr lang="sk-SK" sz="900" dirty="0" smtClean="0"/>
          </a:p>
          <a:p>
            <a:pPr>
              <a:lnSpc>
                <a:spcPct val="80000"/>
              </a:lnSpc>
              <a:buFontTx/>
              <a:buNone/>
            </a:pPr>
            <a:endParaRPr lang="sk-SK" sz="900" dirty="0" smtClean="0"/>
          </a:p>
          <a:p>
            <a:pPr>
              <a:lnSpc>
                <a:spcPct val="80000"/>
              </a:lnSpc>
              <a:buFontTx/>
              <a:buNone/>
            </a:pPr>
            <a:endParaRPr lang="sk-SK" sz="900" dirty="0" smtClean="0"/>
          </a:p>
          <a:p>
            <a:pPr>
              <a:lnSpc>
                <a:spcPct val="80000"/>
              </a:lnSpc>
              <a:buFontTx/>
              <a:buNone/>
            </a:pPr>
            <a:endParaRPr lang="sk-SK" sz="900" dirty="0" smtClean="0"/>
          </a:p>
          <a:p>
            <a:pPr>
              <a:lnSpc>
                <a:spcPct val="80000"/>
              </a:lnSpc>
              <a:buFontTx/>
              <a:buNone/>
            </a:pPr>
            <a:endParaRPr lang="sk-SK" sz="900" dirty="0" smtClean="0"/>
          </a:p>
          <a:p>
            <a:pPr>
              <a:lnSpc>
                <a:spcPct val="80000"/>
              </a:lnSpc>
              <a:buFontTx/>
              <a:buNone/>
            </a:pPr>
            <a:endParaRPr lang="sk-SK" sz="900" dirty="0" smtClean="0"/>
          </a:p>
          <a:p>
            <a:pPr>
              <a:lnSpc>
                <a:spcPct val="80000"/>
              </a:lnSpc>
              <a:buFontTx/>
              <a:buNone/>
            </a:pPr>
            <a:endParaRPr lang="sk-SK" sz="900" dirty="0" smtClean="0"/>
          </a:p>
          <a:p>
            <a:pPr>
              <a:lnSpc>
                <a:spcPct val="80000"/>
              </a:lnSpc>
              <a:buFontTx/>
              <a:buNone/>
            </a:pPr>
            <a:endParaRPr lang="sk-SK" sz="900" dirty="0" smtClean="0"/>
          </a:p>
          <a:p>
            <a:pPr>
              <a:lnSpc>
                <a:spcPct val="80000"/>
              </a:lnSpc>
            </a:pPr>
            <a:endParaRPr lang="sk-SK" sz="900" dirty="0" smtClean="0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 flipV="1">
            <a:off x="1828800" y="1041400"/>
            <a:ext cx="6350" cy="303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1835150" y="4076700"/>
            <a:ext cx="5041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V="1">
            <a:off x="2357438" y="2205038"/>
            <a:ext cx="701675" cy="2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7415" name="Arc 9"/>
          <p:cNvSpPr>
            <a:spLocks/>
          </p:cNvSpPr>
          <p:nvPr/>
        </p:nvSpPr>
        <p:spPr bwMode="auto">
          <a:xfrm rot="10800000">
            <a:off x="2193925" y="1268413"/>
            <a:ext cx="2809875" cy="2592387"/>
          </a:xfrm>
          <a:custGeom>
            <a:avLst/>
            <a:gdLst>
              <a:gd name="T0" fmla="*/ 0 w 21600"/>
              <a:gd name="T1" fmla="*/ 0 h 22817"/>
              <a:gd name="T2" fmla="*/ 2147483647 w 21600"/>
              <a:gd name="T3" fmla="*/ 2147483647 h 22817"/>
              <a:gd name="T4" fmla="*/ 0 w 21600"/>
              <a:gd name="T5" fmla="*/ 2147483647 h 22817"/>
              <a:gd name="T6" fmla="*/ 0 60000 65536"/>
              <a:gd name="T7" fmla="*/ 0 60000 65536"/>
              <a:gd name="T8" fmla="*/ 0 60000 65536"/>
              <a:gd name="T9" fmla="*/ 0 w 21600"/>
              <a:gd name="T10" fmla="*/ 0 h 22817"/>
              <a:gd name="T11" fmla="*/ 21600 w 21600"/>
              <a:gd name="T12" fmla="*/ 22817 h 228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281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005"/>
                  <a:pt x="21588" y="22411"/>
                  <a:pt x="21565" y="22816"/>
                </a:cubicBezTo>
              </a:path>
              <a:path w="21600" h="2281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005"/>
                  <a:pt x="21588" y="22411"/>
                  <a:pt x="21565" y="22816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rot="10800000" wrap="none" anchor="ctr"/>
          <a:lstStyle/>
          <a:p>
            <a:endParaRPr lang="cs-CZ"/>
          </a:p>
        </p:txBody>
      </p:sp>
      <p:sp>
        <p:nvSpPr>
          <p:cNvPr id="15370" name="Arc 10"/>
          <p:cNvSpPr>
            <a:spLocks/>
          </p:cNvSpPr>
          <p:nvPr/>
        </p:nvSpPr>
        <p:spPr bwMode="auto">
          <a:xfrm rot="10800000">
            <a:off x="2771775" y="1125538"/>
            <a:ext cx="2809875" cy="2303462"/>
          </a:xfrm>
          <a:custGeom>
            <a:avLst/>
            <a:gdLst>
              <a:gd name="T0" fmla="*/ 0 w 21600"/>
              <a:gd name="T1" fmla="*/ 0 h 22817"/>
              <a:gd name="T2" fmla="*/ 2147483647 w 21600"/>
              <a:gd name="T3" fmla="*/ 2147483647 h 22817"/>
              <a:gd name="T4" fmla="*/ 0 w 21600"/>
              <a:gd name="T5" fmla="*/ 2147483647 h 22817"/>
              <a:gd name="T6" fmla="*/ 0 60000 65536"/>
              <a:gd name="T7" fmla="*/ 0 60000 65536"/>
              <a:gd name="T8" fmla="*/ 0 60000 65536"/>
              <a:gd name="T9" fmla="*/ 0 w 21600"/>
              <a:gd name="T10" fmla="*/ 0 h 22817"/>
              <a:gd name="T11" fmla="*/ 21600 w 21600"/>
              <a:gd name="T12" fmla="*/ 22817 h 228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281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005"/>
                  <a:pt x="21588" y="22411"/>
                  <a:pt x="21565" y="22816"/>
                </a:cubicBezTo>
              </a:path>
              <a:path w="21600" h="2281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005"/>
                  <a:pt x="21588" y="22411"/>
                  <a:pt x="21565" y="22816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rot="10800000" wrap="none" anchor="ctr"/>
          <a:lstStyle/>
          <a:p>
            <a:endParaRPr lang="cs-CZ"/>
          </a:p>
        </p:txBody>
      </p:sp>
      <p:sp>
        <p:nvSpPr>
          <p:cNvPr id="17417" name="Text Box 11"/>
          <p:cNvSpPr txBox="1">
            <a:spLocks noChangeArrowheads="1"/>
          </p:cNvSpPr>
          <p:nvPr/>
        </p:nvSpPr>
        <p:spPr bwMode="auto">
          <a:xfrm>
            <a:off x="5076825" y="3644900"/>
            <a:ext cx="719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/>
              <a:t>MD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5651500" y="3213100"/>
            <a:ext cx="792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/>
              <a:t>MD1</a:t>
            </a:r>
          </a:p>
        </p:txBody>
      </p:sp>
      <p:sp>
        <p:nvSpPr>
          <p:cNvPr id="17419" name="Text Box 13"/>
          <p:cNvSpPr txBox="1">
            <a:spLocks noChangeArrowheads="1"/>
          </p:cNvSpPr>
          <p:nvPr/>
        </p:nvSpPr>
        <p:spPr bwMode="auto">
          <a:xfrm>
            <a:off x="5724525" y="4149725"/>
            <a:ext cx="1079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sk-SK" sz="2000"/>
              <a:t>L = M/P</a:t>
            </a:r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 animBg="1"/>
      <p:bldP spid="15370" grpId="0" animBg="1"/>
      <p:bldP spid="153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pPr algn="l"/>
            <a:r>
              <a:rPr lang="sk-SK" sz="2400" b="1" u="sng" smtClean="0"/>
              <a:t>Ponuka</a:t>
            </a:r>
            <a:br>
              <a:rPr lang="sk-SK" sz="2400" b="1" u="sng" smtClean="0"/>
            </a:br>
            <a:r>
              <a:rPr lang="sk-SK" sz="2400" b="1" smtClean="0"/>
              <a:t>= peňažná zásoba (M1,M2 alebo M3)</a:t>
            </a:r>
            <a:endParaRPr lang="sk-SK" sz="320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8207375" cy="4495800"/>
          </a:xfrm>
        </p:spPr>
        <p:txBody>
          <a:bodyPr/>
          <a:lstStyle/>
          <a:p>
            <a:pPr>
              <a:buFontTx/>
              <a:buNone/>
            </a:pPr>
            <a:r>
              <a:rPr lang="sk-SK" sz="2400" dirty="0" smtClean="0"/>
              <a:t>Vytvárajú ju:</a:t>
            </a:r>
          </a:p>
          <a:p>
            <a:r>
              <a:rPr lang="sk-SK" sz="2400" b="1" dirty="0" smtClean="0"/>
              <a:t>CB – Centrálna banka</a:t>
            </a:r>
            <a:endParaRPr lang="sk-SK" sz="2400" dirty="0" smtClean="0"/>
          </a:p>
          <a:p>
            <a:pPr lvl="1"/>
            <a:r>
              <a:rPr lang="sk-SK" sz="2000" dirty="0" smtClean="0"/>
              <a:t>emitovanie peňazí (obeživa)</a:t>
            </a:r>
          </a:p>
          <a:p>
            <a:pPr lvl="1"/>
            <a:r>
              <a:rPr lang="sk-SK" sz="2000" dirty="0" smtClean="0"/>
              <a:t>ovplyvňovanie činnosti KB prostredníctvom MP</a:t>
            </a:r>
          </a:p>
          <a:p>
            <a:pPr lvl="1"/>
            <a:r>
              <a:rPr lang="sk-SK" sz="2000" dirty="0" smtClean="0"/>
              <a:t>Napr. dáva príkazy mincovni príkazy na razenie mincí (priamo), alebo ovplyvňuje činnosť komerčných bánk (nepriamo)</a:t>
            </a:r>
          </a:p>
          <a:p>
            <a:pPr>
              <a:buFontTx/>
              <a:buNone/>
            </a:pPr>
            <a:r>
              <a:rPr lang="sk-SK" sz="2400" dirty="0" smtClean="0"/>
              <a:t>              </a:t>
            </a:r>
          </a:p>
          <a:p>
            <a:r>
              <a:rPr lang="sk-SK" sz="2400" b="1" dirty="0" smtClean="0"/>
              <a:t>KB</a:t>
            </a:r>
            <a:endParaRPr lang="sk-SK" sz="2400" dirty="0" smtClean="0"/>
          </a:p>
          <a:p>
            <a:pPr lvl="1"/>
            <a:r>
              <a:rPr lang="sk-SK" sz="2000" dirty="0" smtClean="0"/>
              <a:t>tvorba bankových peňazí, </a:t>
            </a:r>
            <a:r>
              <a:rPr lang="sk-SK" sz="2000" dirty="0" err="1" smtClean="0"/>
              <a:t>kvázipeňazí</a:t>
            </a:r>
            <a:r>
              <a:rPr lang="sk-SK" sz="2000" dirty="0" smtClean="0"/>
              <a:t>, el. peňazí		  </a:t>
            </a:r>
          </a:p>
          <a:p>
            <a:pPr lvl="1">
              <a:buFontTx/>
              <a:buNone/>
            </a:pPr>
            <a:r>
              <a:rPr lang="sk-SK" sz="2000" dirty="0" smtClean="0"/>
              <a:t>    </a:t>
            </a:r>
            <a:r>
              <a:rPr lang="sk-SK" sz="2000" b="1" dirty="0" smtClean="0"/>
              <a:t>predpoklad = bezhotovostný platobný styk + poskytovanie úverov</a:t>
            </a:r>
          </a:p>
          <a:p>
            <a:pPr>
              <a:buFontTx/>
              <a:buNone/>
            </a:pPr>
            <a:r>
              <a:rPr lang="sk-SK" sz="2400" dirty="0" smtClean="0"/>
              <a:t> </a:t>
            </a:r>
          </a:p>
          <a:p>
            <a:pPr>
              <a:buFontTx/>
              <a:buNone/>
            </a:pPr>
            <a:r>
              <a:rPr lang="sk-SK" sz="2400" b="1" i="1" dirty="0" smtClean="0"/>
              <a:t>(DÚ – Banková sústava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772400" cy="1143000"/>
          </a:xfrm>
        </p:spPr>
        <p:txBody>
          <a:bodyPr/>
          <a:lstStyle/>
          <a:p>
            <a:pPr algn="l"/>
            <a:r>
              <a:rPr lang="sk-SK" sz="2400" b="1" smtClean="0"/>
              <a:t>Krivka ponuky MS + krivka MD </a:t>
            </a:r>
            <a:r>
              <a:rPr lang="sk-SK" sz="2400" b="1" smtClean="0">
                <a:sym typeface="Symbol" pitchFamily="18" charset="2"/>
              </a:rPr>
              <a:t></a:t>
            </a:r>
            <a:r>
              <a:rPr lang="sk-SK" sz="2400" b="1" smtClean="0"/>
              <a:t> graf trhu peňazí</a:t>
            </a:r>
            <a:br>
              <a:rPr lang="sk-SK" sz="2400" b="1" smtClean="0"/>
            </a:br>
            <a:endParaRPr lang="sk-SK" sz="240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7772400" cy="4572000"/>
          </a:xfrm>
        </p:spPr>
        <p:txBody>
          <a:bodyPr/>
          <a:lstStyle/>
          <a:p>
            <a:pPr>
              <a:buFontTx/>
              <a:buNone/>
            </a:pPr>
            <a:endParaRPr lang="sk-SK" sz="2000" dirty="0" smtClean="0"/>
          </a:p>
          <a:p>
            <a:pPr>
              <a:buFontTx/>
              <a:buNone/>
            </a:pPr>
            <a:r>
              <a:rPr lang="sk-SK" sz="2000" dirty="0" smtClean="0"/>
              <a:t>                     r           MD          MS   MS</a:t>
            </a:r>
            <a:r>
              <a:rPr lang="sk-SK" sz="2000" baseline="-25000" dirty="0" smtClean="0"/>
              <a:t>1</a:t>
            </a:r>
          </a:p>
          <a:p>
            <a:pPr>
              <a:buFontTx/>
              <a:buNone/>
            </a:pPr>
            <a:endParaRPr lang="sk-SK" sz="2000" dirty="0" smtClean="0"/>
          </a:p>
          <a:p>
            <a:pPr>
              <a:buFontTx/>
              <a:buNone/>
            </a:pPr>
            <a:endParaRPr lang="sk-SK" sz="2000" dirty="0" smtClean="0"/>
          </a:p>
          <a:p>
            <a:pPr>
              <a:buFontTx/>
              <a:buNone/>
            </a:pPr>
            <a:endParaRPr lang="sk-SK" sz="2000" dirty="0" smtClean="0"/>
          </a:p>
          <a:p>
            <a:pPr>
              <a:buFontTx/>
              <a:buNone/>
            </a:pPr>
            <a:r>
              <a:rPr lang="sk-SK" sz="2000" dirty="0" smtClean="0"/>
              <a:t>                     r</a:t>
            </a:r>
            <a:r>
              <a:rPr lang="sk-SK" sz="2000" baseline="-25000" dirty="0" smtClean="0"/>
              <a:t>0 </a:t>
            </a:r>
            <a:r>
              <a:rPr lang="sk-SK" sz="2000" dirty="0" smtClean="0"/>
              <a:t>                          E</a:t>
            </a:r>
          </a:p>
          <a:p>
            <a:pPr>
              <a:buFontTx/>
              <a:buNone/>
            </a:pPr>
            <a:endParaRPr lang="sk-SK" sz="2000" dirty="0" smtClean="0"/>
          </a:p>
          <a:p>
            <a:pPr>
              <a:buFontTx/>
              <a:buNone/>
            </a:pPr>
            <a:r>
              <a:rPr lang="sk-SK" sz="2000" dirty="0" smtClean="0"/>
              <a:t>                                                                                                  </a:t>
            </a:r>
          </a:p>
          <a:p>
            <a:pPr>
              <a:buFontTx/>
              <a:buNone/>
            </a:pPr>
            <a:r>
              <a:rPr lang="sk-SK" sz="2000" dirty="0" smtClean="0"/>
              <a:t>                                                                                        L                                                                                                                                                       </a:t>
            </a:r>
          </a:p>
          <a:p>
            <a:r>
              <a:rPr lang="sk-SK" sz="2000" dirty="0" smtClean="0"/>
              <a:t>Posun krivky MS doprava (do MS</a:t>
            </a:r>
            <a:r>
              <a:rPr lang="sk-SK" sz="2000" baseline="-25000" dirty="0" smtClean="0"/>
              <a:t>1</a:t>
            </a:r>
            <a:r>
              <a:rPr lang="sk-SK" sz="2000" dirty="0" smtClean="0"/>
              <a:t>) = expanzívna MP</a:t>
            </a:r>
          </a:p>
          <a:p>
            <a:r>
              <a:rPr lang="sk-SK" sz="2000" dirty="0" smtClean="0"/>
              <a:t>Posun MS doľava reštriktívna MP</a:t>
            </a:r>
          </a:p>
        </p:txBody>
      </p:sp>
      <p:sp>
        <p:nvSpPr>
          <p:cNvPr id="19460" name="Line 6"/>
          <p:cNvSpPr>
            <a:spLocks noChangeShapeType="1"/>
          </p:cNvSpPr>
          <p:nvPr/>
        </p:nvSpPr>
        <p:spPr bwMode="auto">
          <a:xfrm flipV="1">
            <a:off x="2362200" y="1341438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9461" name="Line 7"/>
          <p:cNvSpPr>
            <a:spLocks noChangeShapeType="1"/>
          </p:cNvSpPr>
          <p:nvPr/>
        </p:nvSpPr>
        <p:spPr bwMode="auto">
          <a:xfrm>
            <a:off x="2362200" y="4292600"/>
            <a:ext cx="4441825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9462" name="Line 8"/>
          <p:cNvSpPr>
            <a:spLocks noChangeShapeType="1"/>
          </p:cNvSpPr>
          <p:nvPr/>
        </p:nvSpPr>
        <p:spPr bwMode="auto">
          <a:xfrm flipV="1">
            <a:off x="3886200" y="1628775"/>
            <a:ext cx="0" cy="26670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 flipV="1">
            <a:off x="4495800" y="1628775"/>
            <a:ext cx="0" cy="26670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3886200" y="2590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9465" name="Freeform 12"/>
          <p:cNvSpPr>
            <a:spLocks/>
          </p:cNvSpPr>
          <p:nvPr/>
        </p:nvSpPr>
        <p:spPr bwMode="auto">
          <a:xfrm>
            <a:off x="2771775" y="1557338"/>
            <a:ext cx="3095625" cy="2344737"/>
          </a:xfrm>
          <a:custGeom>
            <a:avLst/>
            <a:gdLst>
              <a:gd name="T0" fmla="*/ 0 w 1920"/>
              <a:gd name="T1" fmla="*/ 0 h 1296"/>
              <a:gd name="T2" fmla="*/ 2147483647 w 1920"/>
              <a:gd name="T3" fmla="*/ 2147483647 h 1296"/>
              <a:gd name="T4" fmla="*/ 2147483647 w 1920"/>
              <a:gd name="T5" fmla="*/ 2147483647 h 1296"/>
              <a:gd name="T6" fmla="*/ 2147483647 w 1920"/>
              <a:gd name="T7" fmla="*/ 2147483647 h 1296"/>
              <a:gd name="T8" fmla="*/ 2147483647 w 1920"/>
              <a:gd name="T9" fmla="*/ 2147483647 h 1296"/>
              <a:gd name="T10" fmla="*/ 2147483647 w 1920"/>
              <a:gd name="T11" fmla="*/ 2147483647 h 12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20"/>
              <a:gd name="T19" fmla="*/ 0 h 1296"/>
              <a:gd name="T20" fmla="*/ 1920 w 1920"/>
              <a:gd name="T21" fmla="*/ 1296 h 12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20" h="1296">
                <a:moveTo>
                  <a:pt x="0" y="0"/>
                </a:moveTo>
                <a:cubicBezTo>
                  <a:pt x="40" y="148"/>
                  <a:pt x="80" y="296"/>
                  <a:pt x="144" y="432"/>
                </a:cubicBezTo>
                <a:cubicBezTo>
                  <a:pt x="208" y="568"/>
                  <a:pt x="296" y="712"/>
                  <a:pt x="384" y="816"/>
                </a:cubicBezTo>
                <a:cubicBezTo>
                  <a:pt x="472" y="920"/>
                  <a:pt x="552" y="992"/>
                  <a:pt x="672" y="1056"/>
                </a:cubicBezTo>
                <a:cubicBezTo>
                  <a:pt x="792" y="1120"/>
                  <a:pt x="896" y="1160"/>
                  <a:pt x="1104" y="1200"/>
                </a:cubicBezTo>
                <a:cubicBezTo>
                  <a:pt x="1312" y="1240"/>
                  <a:pt x="1616" y="1268"/>
                  <a:pt x="1920" y="1296"/>
                </a:cubicBezTo>
              </a:path>
            </a:pathLst>
          </a:cu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  <p:sp>
        <p:nvSpPr>
          <p:cNvPr id="19466" name="Line 13"/>
          <p:cNvSpPr>
            <a:spLocks noChangeShapeType="1"/>
          </p:cNvSpPr>
          <p:nvPr/>
        </p:nvSpPr>
        <p:spPr bwMode="auto">
          <a:xfrm>
            <a:off x="2362200" y="3500438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7" grpId="0" animBg="1"/>
      <p:bldP spid="174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792088"/>
          </a:xfrm>
        </p:spPr>
        <p:txBody>
          <a:bodyPr/>
          <a:lstStyle/>
          <a:p>
            <a:r>
              <a:rPr lang="sk-SK" sz="3600" b="1" dirty="0" smtClean="0"/>
              <a:t>Trh kapitálu (KT) – kapitálový trh</a:t>
            </a:r>
            <a:endParaRPr lang="sk-SK" sz="36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259632" y="908720"/>
          <a:ext cx="6096000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0" y="3802112"/>
          <a:ext cx="9144000" cy="3055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7" name="Rovná spojovacia šípka 6"/>
          <p:cNvCxnSpPr/>
          <p:nvPr/>
        </p:nvCxnSpPr>
        <p:spPr bwMode="auto">
          <a:xfrm flipV="1">
            <a:off x="6804248" y="3429000"/>
            <a:ext cx="0" cy="1008112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792088"/>
          </a:xfrm>
        </p:spPr>
        <p:txBody>
          <a:bodyPr/>
          <a:lstStyle/>
          <a:p>
            <a:r>
              <a:rPr lang="sk-SK" sz="3600" b="1" dirty="0" smtClean="0"/>
              <a:t>Trh kapitálu (KT) – kapitálový trh</a:t>
            </a:r>
            <a:endParaRPr lang="sk-SK" sz="36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259632" y="908720"/>
          <a:ext cx="6096000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0" y="3573016"/>
          <a:ext cx="9144000" cy="170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7" name="Rovná spojovacia šípka 6"/>
          <p:cNvCxnSpPr/>
          <p:nvPr/>
        </p:nvCxnSpPr>
        <p:spPr bwMode="auto">
          <a:xfrm flipV="1">
            <a:off x="7164288" y="3068960"/>
            <a:ext cx="0" cy="1008112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Zaoblený obdĺžnik 5"/>
          <p:cNvSpPr/>
          <p:nvPr/>
        </p:nvSpPr>
        <p:spPr bwMode="auto">
          <a:xfrm>
            <a:off x="251520" y="5517232"/>
            <a:ext cx="1728192" cy="134076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Ponuka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dirty="0" smtClean="0"/>
              <a:t>(úspory)</a:t>
            </a:r>
            <a:endParaRPr kumimoji="0" lang="sk-SK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Rovná spojovacia šípka 8"/>
          <p:cNvCxnSpPr/>
          <p:nvPr/>
        </p:nvCxnSpPr>
        <p:spPr bwMode="auto">
          <a:xfrm>
            <a:off x="827584" y="4941168"/>
            <a:ext cx="0" cy="50405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Rovná spojovacia šípka 9"/>
          <p:cNvCxnSpPr/>
          <p:nvPr/>
        </p:nvCxnSpPr>
        <p:spPr bwMode="auto">
          <a:xfrm flipH="1">
            <a:off x="2123728" y="4725144"/>
            <a:ext cx="1512168" cy="1368152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Zaoblený obdĺžnik 11"/>
          <p:cNvSpPr/>
          <p:nvPr/>
        </p:nvSpPr>
        <p:spPr bwMode="auto">
          <a:xfrm>
            <a:off x="6516216" y="5517232"/>
            <a:ext cx="1800200" cy="134076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Dopyt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dirty="0" smtClean="0"/>
              <a:t>(investície)</a:t>
            </a:r>
            <a:endParaRPr kumimoji="0" lang="sk-SK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Rovná spojovacia šípka 13"/>
          <p:cNvCxnSpPr/>
          <p:nvPr/>
        </p:nvCxnSpPr>
        <p:spPr bwMode="auto">
          <a:xfrm>
            <a:off x="4932040" y="4725144"/>
            <a:ext cx="1440160" cy="151216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Rovná spojovacia šípka 17"/>
          <p:cNvCxnSpPr/>
          <p:nvPr/>
        </p:nvCxnSpPr>
        <p:spPr bwMode="auto">
          <a:xfrm>
            <a:off x="7380312" y="5013176"/>
            <a:ext cx="0" cy="43204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Line 6"/>
          <p:cNvSpPr>
            <a:spLocks noChangeShapeType="1"/>
          </p:cNvSpPr>
          <p:nvPr/>
        </p:nvSpPr>
        <p:spPr bwMode="auto">
          <a:xfrm flipV="1">
            <a:off x="1331913" y="1198563"/>
            <a:ext cx="0" cy="3743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1331913" y="4941888"/>
            <a:ext cx="4824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0728" name="Arc 8"/>
          <p:cNvSpPr>
            <a:spLocks/>
          </p:cNvSpPr>
          <p:nvPr/>
        </p:nvSpPr>
        <p:spPr bwMode="auto">
          <a:xfrm rot="10667141">
            <a:off x="2051050" y="1484313"/>
            <a:ext cx="2736850" cy="28797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30729" name="Arc 9"/>
          <p:cNvSpPr>
            <a:spLocks/>
          </p:cNvSpPr>
          <p:nvPr/>
        </p:nvSpPr>
        <p:spPr bwMode="auto">
          <a:xfrm rot="5198904">
            <a:off x="1906588" y="1412875"/>
            <a:ext cx="2736850" cy="28797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vert="eaVert" wrap="none" anchor="ctr"/>
          <a:lstStyle/>
          <a:p>
            <a:pPr algn="ctr"/>
            <a:endParaRPr lang="sk-SK"/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2051720" y="1412776"/>
            <a:ext cx="43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b="1" dirty="0"/>
              <a:t>D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4572000" y="1484313"/>
            <a:ext cx="792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b="1"/>
              <a:t>S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3132138" y="3429000"/>
            <a:ext cx="4333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b="1"/>
              <a:t>E 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0" y="1268413"/>
            <a:ext cx="219573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b="1" dirty="0" smtClean="0"/>
              <a:t>	r (%)</a:t>
            </a:r>
          </a:p>
          <a:p>
            <a:pPr>
              <a:spcBef>
                <a:spcPct val="50000"/>
              </a:spcBef>
            </a:pPr>
            <a:r>
              <a:rPr lang="sk-SK" dirty="0" smtClean="0"/>
              <a:t>Úroková</a:t>
            </a:r>
          </a:p>
          <a:p>
            <a:pPr>
              <a:spcBef>
                <a:spcPct val="50000"/>
              </a:spcBef>
            </a:pPr>
            <a:r>
              <a:rPr lang="sk-SK" dirty="0" smtClean="0"/>
              <a:t>Miera - reálna</a:t>
            </a:r>
            <a:endParaRPr lang="sk-SK" dirty="0"/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5781687" y="5013325"/>
            <a:ext cx="504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b="1" dirty="0"/>
              <a:t>C</a:t>
            </a:r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flipH="1">
            <a:off x="1331913" y="3860800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>
            <a:off x="3276600" y="3860800"/>
            <a:ext cx="0" cy="10810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973138" y="3716338"/>
            <a:ext cx="503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b="1"/>
              <a:t>r</a:t>
            </a:r>
            <a:r>
              <a:rPr lang="sk-SK" b="1" baseline="-25000"/>
              <a:t>0</a:t>
            </a:r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2916238" y="5084763"/>
            <a:ext cx="7191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sk-SK"/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2987675" y="5084763"/>
            <a:ext cx="576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sk-SK"/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3132138" y="4941888"/>
            <a:ext cx="7197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b="1" dirty="0" smtClean="0"/>
              <a:t>C</a:t>
            </a:r>
            <a:r>
              <a:rPr lang="sk-SK" b="1" baseline="-25000" dirty="0" smtClean="0"/>
              <a:t>0</a:t>
            </a:r>
            <a:endParaRPr lang="sk-SK" b="1" baseline="-25000" dirty="0"/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539750" y="5661025"/>
            <a:ext cx="7560642" cy="1008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sk-SK" sz="2000" dirty="0"/>
              <a:t>r....  reálna úroková miera </a:t>
            </a:r>
            <a:r>
              <a:rPr lang="sk-SK" sz="2000" dirty="0" smtClean="0"/>
              <a:t> = </a:t>
            </a:r>
          </a:p>
          <a:p>
            <a:endParaRPr lang="sk-SK" sz="2000" dirty="0"/>
          </a:p>
          <a:p>
            <a:r>
              <a:rPr lang="sk-SK" sz="2000" dirty="0" smtClean="0"/>
              <a:t>C</a:t>
            </a:r>
            <a:r>
              <a:rPr lang="sk-SK" sz="2000" dirty="0"/>
              <a:t>...  zásoba kapitálu</a:t>
            </a: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5292229" y="333375"/>
            <a:ext cx="3024187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sk-SK" sz="2000" b="1" dirty="0"/>
              <a:t>Ponuka</a:t>
            </a:r>
            <a:r>
              <a:rPr lang="sk-SK" sz="2000" dirty="0"/>
              <a:t> .... </a:t>
            </a:r>
            <a:r>
              <a:rPr lang="sk-SK" sz="2000" b="1" dirty="0" smtClean="0"/>
              <a:t>úspory </a:t>
            </a:r>
            <a:r>
              <a:rPr lang="sk-SK" sz="2000" dirty="0" smtClean="0"/>
              <a:t>(dom., podniky)</a:t>
            </a:r>
          </a:p>
          <a:p>
            <a:pPr>
              <a:buFontTx/>
              <a:buChar char="-"/>
            </a:pPr>
            <a:r>
              <a:rPr lang="sk-SK" sz="2000" dirty="0" smtClean="0"/>
              <a:t>Úroková miera</a:t>
            </a:r>
          </a:p>
          <a:p>
            <a:pPr>
              <a:buFontTx/>
              <a:buChar char="-"/>
            </a:pPr>
            <a:r>
              <a:rPr lang="sk-SK" sz="2000" dirty="0" smtClean="0"/>
              <a:t>Doba splatnosti</a:t>
            </a:r>
          </a:p>
          <a:p>
            <a:pPr>
              <a:buFontTx/>
              <a:buChar char="-"/>
            </a:pPr>
            <a:r>
              <a:rPr lang="sk-SK" sz="2000" dirty="0" smtClean="0"/>
              <a:t>Veľkosť príjmov ...</a:t>
            </a:r>
            <a:endParaRPr lang="sk-SK" sz="2000" dirty="0"/>
          </a:p>
          <a:p>
            <a:pPr>
              <a:buFontTx/>
              <a:buChar char="-"/>
            </a:pPr>
            <a:endParaRPr lang="sk-SK" sz="2000" dirty="0"/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5364088" y="2133600"/>
            <a:ext cx="3024187" cy="158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sk-SK" sz="2000" b="1" dirty="0"/>
              <a:t>Dopyt</a:t>
            </a:r>
            <a:r>
              <a:rPr lang="sk-SK" sz="2000" dirty="0"/>
              <a:t> .... </a:t>
            </a:r>
            <a:r>
              <a:rPr lang="sk-SK" sz="2000" b="1" dirty="0" smtClean="0"/>
              <a:t>investície </a:t>
            </a:r>
            <a:r>
              <a:rPr lang="sk-SK" sz="2000" dirty="0" smtClean="0"/>
              <a:t>(podniky)</a:t>
            </a:r>
          </a:p>
          <a:p>
            <a:pPr>
              <a:buFontTx/>
              <a:buChar char="-"/>
            </a:pPr>
            <a:r>
              <a:rPr lang="sk-SK" sz="2000" dirty="0" smtClean="0"/>
              <a:t>Odvodený od KS</a:t>
            </a:r>
          </a:p>
          <a:p>
            <a:pPr>
              <a:buFontTx/>
              <a:buChar char="-"/>
            </a:pPr>
            <a:r>
              <a:rPr lang="sk-SK" sz="2000" dirty="0" smtClean="0"/>
              <a:t>Úroková miera</a:t>
            </a:r>
          </a:p>
          <a:p>
            <a:pPr>
              <a:buFontTx/>
              <a:buChar char="-"/>
            </a:pPr>
            <a:r>
              <a:rPr lang="sk-SK" sz="2000" dirty="0" smtClean="0"/>
              <a:t>MPK</a:t>
            </a:r>
            <a:endParaRPr lang="sk-SK" sz="2000" dirty="0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5500694" y="3716338"/>
            <a:ext cx="32766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endParaRPr lang="sk-SK" sz="2000" dirty="0"/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360363" y="188913"/>
            <a:ext cx="5075237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sk-SK" sz="2400" b="1" dirty="0"/>
              <a:t>Kapitálový </a:t>
            </a:r>
            <a:r>
              <a:rPr lang="sk-SK" sz="2400" b="1" dirty="0" smtClean="0"/>
              <a:t>trh</a:t>
            </a:r>
          </a:p>
          <a:p>
            <a:r>
              <a:rPr lang="sk-SK" sz="2400" b="1" dirty="0" smtClean="0"/>
              <a:t>= </a:t>
            </a:r>
            <a:r>
              <a:rPr lang="sk-SK" sz="2400" dirty="0" smtClean="0"/>
              <a:t>premena úspor </a:t>
            </a:r>
            <a:r>
              <a:rPr lang="sk-SK" sz="2400" dirty="0"/>
              <a:t>na </a:t>
            </a:r>
            <a:r>
              <a:rPr lang="sk-SK" sz="2400" dirty="0" smtClean="0"/>
              <a:t>investície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z="4000" b="1" dirty="0" smtClean="0"/>
              <a:t>Peniaze</a:t>
            </a:r>
            <a:br>
              <a:rPr lang="sk-SK" sz="4000" b="1" dirty="0" smtClean="0"/>
            </a:br>
            <a:endParaRPr lang="sk-SK" sz="4000" b="1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sk-SK" dirty="0" smtClean="0"/>
              <a:t>= všeobecne prijímaný výmenný prostriedok</a:t>
            </a:r>
          </a:p>
          <a:p>
            <a:pPr>
              <a:buFontTx/>
              <a:buNone/>
            </a:pPr>
            <a:r>
              <a:rPr lang="sk-SK" dirty="0" smtClean="0"/>
              <a:t>= všeobecný ekvivalent</a:t>
            </a:r>
          </a:p>
          <a:p>
            <a:pPr>
              <a:buFontTx/>
              <a:buNone/>
            </a:pPr>
            <a:r>
              <a:rPr lang="sk-SK" dirty="0" smtClean="0"/>
              <a:t>= všetko, čo slúži na oddelenie aktu kúpy od aktu predaja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19138"/>
            <a:ext cx="7772400" cy="838200"/>
          </a:xfrm>
        </p:spPr>
        <p:txBody>
          <a:bodyPr/>
          <a:lstStyle/>
          <a:p>
            <a:pPr algn="l"/>
            <a:r>
              <a:rPr lang="sk-SK" sz="2800" b="1" dirty="0" smtClean="0"/>
              <a:t>Základné podmienky existencie peňazí: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73238"/>
            <a:ext cx="7772400" cy="3095922"/>
          </a:xfrm>
        </p:spPr>
        <p:txBody>
          <a:bodyPr/>
          <a:lstStyle/>
          <a:p>
            <a:r>
              <a:rPr lang="sk-SK" sz="2400" dirty="0" smtClean="0"/>
              <a:t>deklarované vládou</a:t>
            </a:r>
          </a:p>
          <a:p>
            <a:r>
              <a:rPr lang="sk-SK" sz="2400" dirty="0" smtClean="0"/>
              <a:t>všeobecne prijímané</a:t>
            </a:r>
          </a:p>
          <a:p>
            <a:pPr lvl="1"/>
            <a:r>
              <a:rPr lang="sk-SK" sz="2000" dirty="0" err="1" smtClean="0"/>
              <a:t>Príjmané</a:t>
            </a:r>
            <a:r>
              <a:rPr lang="sk-SK" sz="2000" dirty="0" smtClean="0"/>
              <a:t> vo viacerých krajinách</a:t>
            </a:r>
          </a:p>
          <a:p>
            <a:r>
              <a:rPr lang="sk-SK" sz="2400" dirty="0" smtClean="0"/>
              <a:t>požívajú dôveru</a:t>
            </a:r>
          </a:p>
          <a:p>
            <a:pPr lvl="1"/>
            <a:r>
              <a:rPr lang="sk-SK" sz="2000" dirty="0" smtClean="0"/>
              <a:t>ľudia im musia veriť</a:t>
            </a:r>
          </a:p>
          <a:p>
            <a:pPr lvl="1"/>
            <a:r>
              <a:rPr lang="sk-SK" sz="2000" dirty="0" smtClean="0"/>
              <a:t>VB neverí €, lebo libra je silnejšia ako €</a:t>
            </a:r>
          </a:p>
          <a:p>
            <a:endParaRPr lang="sk-SK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00013"/>
            <a:ext cx="7772400" cy="1143001"/>
          </a:xfrm>
        </p:spPr>
        <p:txBody>
          <a:bodyPr/>
          <a:lstStyle/>
          <a:p>
            <a:r>
              <a:rPr lang="sk-SK" sz="3200" b="1" smtClean="0"/>
              <a:t>Historický vývoj peňazí</a:t>
            </a:r>
            <a:endParaRPr lang="sk-SK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077200" cy="5334000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sk-SK" sz="1800" dirty="0" smtClean="0"/>
              <a:t>1.  </a:t>
            </a:r>
            <a:r>
              <a:rPr lang="sk-SK" sz="2000" b="1" dirty="0" smtClean="0"/>
              <a:t>Naturálna výmena</a:t>
            </a:r>
            <a:r>
              <a:rPr lang="sk-SK" sz="2000" dirty="0" smtClean="0"/>
              <a:t> (barter)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sk-SK" sz="2000" dirty="0" smtClean="0"/>
              <a:t>2.  </a:t>
            </a:r>
            <a:r>
              <a:rPr lang="sk-SK" sz="2000" b="1" dirty="0" smtClean="0"/>
              <a:t>Tovarové peniaze</a:t>
            </a:r>
            <a:r>
              <a:rPr lang="sk-SK" sz="2000" dirty="0" smtClean="0"/>
              <a:t> = tovarový ekvivalent 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sk-SK" sz="2000" dirty="0" smtClean="0"/>
              <a:t>3.  </a:t>
            </a:r>
            <a:r>
              <a:rPr lang="sk-SK" sz="2000" b="1" dirty="0" smtClean="0"/>
              <a:t>Kovové peniaze</a:t>
            </a:r>
            <a:r>
              <a:rPr lang="sk-SK" sz="2000" dirty="0" smtClean="0"/>
              <a:t> = úlomky, mince (</a:t>
            </a:r>
            <a:r>
              <a:rPr lang="sk-SK" sz="2000" dirty="0" err="1" smtClean="0"/>
              <a:t>kurantné</a:t>
            </a:r>
            <a:r>
              <a:rPr lang="sk-SK" sz="2000" dirty="0" smtClean="0"/>
              <a:t>, rozdielové)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sk-SK" sz="2000" dirty="0" smtClean="0"/>
              <a:t>4.  </a:t>
            </a:r>
            <a:r>
              <a:rPr lang="sk-SK" sz="2000" b="1" dirty="0" smtClean="0"/>
              <a:t>Papierové peniaze</a:t>
            </a:r>
            <a:r>
              <a:rPr lang="sk-SK" sz="2000" dirty="0" smtClean="0"/>
              <a:t> = štátovky, vojenské peniaze, bankovky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sk-SK" sz="2000" dirty="0" smtClean="0"/>
              <a:t>5.  </a:t>
            </a:r>
            <a:r>
              <a:rPr lang="sk-SK" sz="2000" b="1" dirty="0" smtClean="0"/>
              <a:t>Bankové peniaze</a:t>
            </a:r>
            <a:r>
              <a:rPr lang="sk-SK" sz="2000" dirty="0" smtClean="0"/>
              <a:t> = netermínované depozitá, šekové účty, cestovné šeky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sk-SK" sz="2000" dirty="0" smtClean="0"/>
              <a:t>6.  </a:t>
            </a:r>
            <a:r>
              <a:rPr lang="sk-SK" sz="2000" b="1" dirty="0" smtClean="0"/>
              <a:t>Kvázipeniaze </a:t>
            </a:r>
            <a:r>
              <a:rPr lang="sk-SK" sz="2000" dirty="0" smtClean="0"/>
              <a:t>= termínované depozitá, depozitné certifikáty, likvidné CP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sk-SK" sz="2000" dirty="0" smtClean="0"/>
              <a:t>7.  </a:t>
            </a:r>
            <a:r>
              <a:rPr lang="sk-SK" sz="2000" b="1" dirty="0" smtClean="0"/>
              <a:t>Elektronické peniaze</a:t>
            </a:r>
            <a:r>
              <a:rPr lang="sk-SK" sz="2000" dirty="0" smtClean="0"/>
              <a:t> = debetné karty (nie kreditné!! ), elektronické peňaženky</a:t>
            </a:r>
          </a:p>
          <a:p>
            <a:pPr>
              <a:buFontTx/>
              <a:buNone/>
            </a:pPr>
            <a:r>
              <a:rPr lang="sk-SK" sz="2000" dirty="0" smtClean="0"/>
              <a:t>  –––––</a:t>
            </a:r>
          </a:p>
          <a:p>
            <a:pPr>
              <a:buFontTx/>
              <a:buNone/>
            </a:pPr>
            <a:r>
              <a:rPr lang="sk-SK" sz="2000" dirty="0" smtClean="0"/>
              <a:t>  3. – 7.  =  súčasné formy</a:t>
            </a:r>
          </a:p>
          <a:p>
            <a:pPr>
              <a:buFontTx/>
              <a:buNone/>
            </a:pPr>
            <a:r>
              <a:rPr lang="sk-SK" sz="2000" dirty="0" smtClean="0"/>
              <a:t>  mince(kovové p.) + bankovky (štátovky) = </a:t>
            </a:r>
            <a:r>
              <a:rPr lang="sk-SK" sz="2000" b="1" dirty="0" smtClean="0"/>
              <a:t>obeživo</a:t>
            </a:r>
          </a:p>
          <a:p>
            <a:pPr>
              <a:buFontTx/>
              <a:buNone/>
            </a:pPr>
            <a:endParaRPr lang="sk-SK" sz="2000" dirty="0" smtClean="0"/>
          </a:p>
        </p:txBody>
      </p:sp>
      <p:pic>
        <p:nvPicPr>
          <p:cNvPr id="5124" name="Picture 5" descr="Kreditná kart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3050" y="4125930"/>
            <a:ext cx="2520950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8" descr="goldcar_index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5229200"/>
            <a:ext cx="2192338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9" descr="maestro-debet"/>
          <p:cNvPicPr>
            <a:picLocks noChangeAspect="1" noChangeArrowheads="1"/>
          </p:cNvPicPr>
          <p:nvPr/>
        </p:nvPicPr>
        <p:blipFill>
          <a:blip r:embed="rId5" cstate="print">
            <a:lum bright="-16000" contrast="70000"/>
          </a:blip>
          <a:srcRect/>
          <a:stretch>
            <a:fillRect/>
          </a:stretch>
        </p:blipFill>
        <p:spPr bwMode="auto">
          <a:xfrm rot="1864478">
            <a:off x="6227763" y="836613"/>
            <a:ext cx="275590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Line 10"/>
          <p:cNvSpPr>
            <a:spLocks noChangeShapeType="1"/>
          </p:cNvSpPr>
          <p:nvPr/>
        </p:nvSpPr>
        <p:spPr bwMode="auto">
          <a:xfrm>
            <a:off x="6948488" y="4292600"/>
            <a:ext cx="1511300" cy="2133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5128" name="Line 11"/>
          <p:cNvSpPr>
            <a:spLocks noChangeShapeType="1"/>
          </p:cNvSpPr>
          <p:nvPr/>
        </p:nvSpPr>
        <p:spPr bwMode="auto">
          <a:xfrm flipV="1">
            <a:off x="6156325" y="4292600"/>
            <a:ext cx="2376488" cy="22050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2268538" y="3068638"/>
            <a:ext cx="4248150" cy="2665412"/>
          </a:xfrm>
          <a:prstGeom prst="rect">
            <a:avLst/>
          </a:prstGeom>
          <a:solidFill>
            <a:srgbClr val="FFDBA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/>
              <a:t>M0 = obeživo mimo bánk</a:t>
            </a:r>
          </a:p>
          <a:p>
            <a:endParaRPr lang="sk-SK" sz="1400" b="1"/>
          </a:p>
          <a:p>
            <a:r>
              <a:rPr lang="sk-SK" b="1"/>
              <a:t>M1 = M0 + bankové peniaze</a:t>
            </a:r>
          </a:p>
          <a:p>
            <a:endParaRPr lang="sk-SK" sz="1600"/>
          </a:p>
          <a:p>
            <a:r>
              <a:rPr lang="sk-SK" b="1"/>
              <a:t>M2 = M1 + kvázipeniaze</a:t>
            </a:r>
          </a:p>
          <a:p>
            <a:endParaRPr lang="sk-SK" sz="1600" b="1"/>
          </a:p>
          <a:p>
            <a:r>
              <a:rPr lang="sk-SK" b="1"/>
              <a:t>M3 = M2 + veľké úsporové účty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r>
              <a:rPr lang="sk-SK" sz="3200" b="1" smtClean="0"/>
              <a:t>Peňažné agregáty</a:t>
            </a:r>
            <a:br>
              <a:rPr lang="sk-SK" sz="3200" b="1" smtClean="0"/>
            </a:br>
            <a:endParaRPr lang="sk-SK" sz="3200" b="1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08050"/>
            <a:ext cx="7772400" cy="1524000"/>
          </a:xfrm>
        </p:spPr>
        <p:txBody>
          <a:bodyPr/>
          <a:lstStyle/>
          <a:p>
            <a:pPr>
              <a:buFontTx/>
              <a:buNone/>
            </a:pPr>
            <a:r>
              <a:rPr lang="sk-SK" sz="2800" dirty="0" smtClean="0"/>
              <a:t>= </a:t>
            </a:r>
            <a:r>
              <a:rPr lang="sk-SK" sz="2400" b="1" dirty="0" smtClean="0"/>
              <a:t>súhrnné peňažné ukazovatele</a:t>
            </a:r>
            <a:endParaRPr lang="sk-SK" sz="2400" dirty="0" smtClean="0"/>
          </a:p>
          <a:p>
            <a:pPr>
              <a:buFontTx/>
              <a:buNone/>
            </a:pPr>
            <a:r>
              <a:rPr lang="sk-SK" sz="2400" dirty="0" smtClean="0"/>
              <a:t>-  líšia sa stupňom likvidity = pohotovosť k platobným operáciám</a:t>
            </a:r>
          </a:p>
        </p:txBody>
      </p:sp>
      <p:sp>
        <p:nvSpPr>
          <p:cNvPr id="8197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85800" y="2565400"/>
            <a:ext cx="7772400" cy="3563938"/>
          </a:xfrm>
        </p:spPr>
        <p:txBody>
          <a:bodyPr/>
          <a:lstStyle/>
          <a:p>
            <a:pPr>
              <a:lnSpc>
                <a:spcPct val="140000"/>
              </a:lnSpc>
              <a:buFontTx/>
              <a:buNone/>
            </a:pPr>
            <a:endParaRPr lang="sk-SK" sz="2400" smtClean="0"/>
          </a:p>
          <a:p>
            <a:pPr>
              <a:lnSpc>
                <a:spcPct val="140000"/>
              </a:lnSpc>
              <a:buFontTx/>
              <a:buNone/>
            </a:pPr>
            <a:r>
              <a:rPr lang="sk-SK" sz="2400" smtClean="0"/>
              <a:t>		 </a:t>
            </a:r>
            <a:r>
              <a:rPr lang="sk-SK" sz="2000" smtClean="0"/>
              <a:t>		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sk-SK" sz="2000" smtClean="0"/>
              <a:t>		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2555875" y="2276475"/>
            <a:ext cx="3816350" cy="466725"/>
          </a:xfrm>
          <a:prstGeom prst="rect">
            <a:avLst/>
          </a:prstGeom>
          <a:solidFill>
            <a:srgbClr val="FFDBA7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b="1"/>
              <a:t>PA- ekonomická teória</a:t>
            </a:r>
          </a:p>
        </p:txBody>
      </p:sp>
      <p:sp>
        <p:nvSpPr>
          <p:cNvPr id="7180" name="AutoShape 12"/>
          <p:cNvSpPr>
            <a:spLocks noChangeArrowheads="1"/>
          </p:cNvSpPr>
          <p:nvPr/>
        </p:nvSpPr>
        <p:spPr bwMode="auto">
          <a:xfrm>
            <a:off x="4356100" y="2708275"/>
            <a:ext cx="215900" cy="360363"/>
          </a:xfrm>
          <a:prstGeom prst="downArrow">
            <a:avLst>
              <a:gd name="adj1" fmla="val 50000"/>
              <a:gd name="adj2" fmla="val 417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 animBg="1"/>
      <p:bldP spid="7179" grpId="0" animBg="1"/>
      <p:bldP spid="718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71450"/>
            <a:ext cx="7772400" cy="1143000"/>
          </a:xfrm>
        </p:spPr>
        <p:txBody>
          <a:bodyPr/>
          <a:lstStyle/>
          <a:p>
            <a:r>
              <a:rPr lang="sk-SK" sz="3200" b="1" smtClean="0"/>
              <a:t>Funkcie peňazí</a:t>
            </a:r>
            <a:endParaRPr lang="sk-SK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620688"/>
            <a:ext cx="7772400" cy="6093296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sk-SK" sz="2400" b="1" dirty="0" smtClean="0"/>
              <a:t>1.  Prostriedok výmeny</a:t>
            </a:r>
          </a:p>
          <a:p>
            <a:pPr marL="990600" lvl="1" indent="-533400">
              <a:lnSpc>
                <a:spcPct val="80000"/>
              </a:lnSpc>
            </a:pPr>
            <a:r>
              <a:rPr lang="sk-SK" sz="2400" b="1" i="1" dirty="0" smtClean="0"/>
              <a:t>obeživo</a:t>
            </a:r>
            <a:r>
              <a:rPr lang="sk-SK" sz="2400" dirty="0" smtClean="0"/>
              <a:t> - sprostredkúvajú obeh tovarov (</a:t>
            </a:r>
            <a:r>
              <a:rPr lang="en-US" sz="2400" dirty="0" err="1" smtClean="0"/>
              <a:t>tovar</a:t>
            </a:r>
            <a:r>
              <a:rPr lang="en-US" sz="2400" dirty="0" smtClean="0"/>
              <a:t> </a:t>
            </a:r>
            <a:r>
              <a:rPr lang="en-US" sz="2400" dirty="0" err="1" smtClean="0"/>
              <a:t>kupujem</a:t>
            </a:r>
            <a:r>
              <a:rPr lang="sk-SK" sz="2400" dirty="0" smtClean="0"/>
              <a:t>)</a:t>
            </a:r>
          </a:p>
          <a:p>
            <a:pPr marL="990600" lvl="1" indent="-533400">
              <a:lnSpc>
                <a:spcPct val="80000"/>
              </a:lnSpc>
            </a:pPr>
            <a:r>
              <a:rPr lang="sk-SK" sz="2400" b="1" i="1" dirty="0" smtClean="0"/>
              <a:t>platidlo</a:t>
            </a:r>
            <a:r>
              <a:rPr lang="sk-SK" sz="2400" dirty="0" smtClean="0"/>
              <a:t> - časovo a priestorovo oddeľujú kúpu a predaj (tovar predávam)</a:t>
            </a:r>
          </a:p>
          <a:p>
            <a:pPr marL="609600" indent="-609600">
              <a:lnSpc>
                <a:spcPct val="50000"/>
              </a:lnSpc>
              <a:buFontTx/>
              <a:buAutoNum type="arabicPeriod" startAt="2"/>
            </a:pPr>
            <a:endParaRPr lang="sk-SK" sz="2400" b="1" dirty="0" smtClean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sk-SK" sz="2400" b="1" dirty="0" smtClean="0"/>
              <a:t>2.  Zúčtovacia jednotka = miera hodnoty</a:t>
            </a:r>
          </a:p>
          <a:p>
            <a:pPr marL="990600" lvl="1" indent="-533400">
              <a:lnSpc>
                <a:spcPct val="80000"/>
              </a:lnSpc>
            </a:pPr>
            <a:r>
              <a:rPr lang="sk-SK" sz="2400" dirty="0" smtClean="0"/>
              <a:t>vyjadrenie cien v peniazoch </a:t>
            </a:r>
            <a:r>
              <a:rPr lang="sk-SK" sz="2400" dirty="0" err="1" smtClean="0"/>
              <a:t>SaS</a:t>
            </a:r>
            <a:r>
              <a:rPr lang="sk-SK" sz="2400" dirty="0" smtClean="0"/>
              <a:t>, MAG, ocenenie záväzkov a pohľadávok  (dlh), majetku, vedenie účtovníctva</a:t>
            </a:r>
          </a:p>
          <a:p>
            <a:pPr marL="990600" lvl="1" indent="-533400">
              <a:lnSpc>
                <a:spcPct val="40000"/>
              </a:lnSpc>
            </a:pPr>
            <a:endParaRPr lang="sk-SK" sz="2400" dirty="0" smtClean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sk-SK" sz="2400" b="1" dirty="0" smtClean="0"/>
              <a:t>3.  Prostriedok uchovávania hodnôt</a:t>
            </a:r>
            <a:endParaRPr lang="sk-SK" sz="2400" dirty="0" smtClean="0"/>
          </a:p>
          <a:p>
            <a:pPr marL="990600" lvl="1" indent="-533400">
              <a:lnSpc>
                <a:spcPct val="80000"/>
              </a:lnSpc>
            </a:pPr>
            <a:r>
              <a:rPr lang="sk-SK" sz="2400" dirty="0" smtClean="0"/>
              <a:t>forma úspor</a:t>
            </a:r>
          </a:p>
          <a:p>
            <a:pPr marL="990600" lvl="1" indent="-533400">
              <a:lnSpc>
                <a:spcPct val="80000"/>
              </a:lnSpc>
            </a:pPr>
            <a:r>
              <a:rPr lang="sk-SK" sz="2400" dirty="0" smtClean="0"/>
              <a:t>nákup cenných predmetov (drahé kovy, nehnuteľnosti, umelecké diela, starožitnosti, staré mince, hudobné nástroje)</a:t>
            </a:r>
          </a:p>
          <a:p>
            <a:pPr marL="990600" lvl="1" indent="-533400">
              <a:lnSpc>
                <a:spcPct val="60000"/>
              </a:lnSpc>
            </a:pPr>
            <a:endParaRPr lang="sk-SK" sz="1600" dirty="0" smtClean="0"/>
          </a:p>
          <a:p>
            <a:pPr marL="609600" indent="-609600">
              <a:lnSpc>
                <a:spcPct val="80000"/>
              </a:lnSpc>
              <a:buFontTx/>
              <a:buAutoNum type="arabicPeriod" startAt="4"/>
            </a:pPr>
            <a:r>
              <a:rPr lang="sk-SK" sz="2400" b="1" dirty="0" smtClean="0"/>
              <a:t>Štandard odložených platieb</a:t>
            </a:r>
            <a:r>
              <a:rPr lang="sk-SK" sz="2400" dirty="0" smtClean="0"/>
              <a:t> </a:t>
            </a:r>
          </a:p>
          <a:p>
            <a:pPr marL="990600" lvl="1" indent="-533400">
              <a:lnSpc>
                <a:spcPct val="80000"/>
              </a:lnSpc>
            </a:pPr>
            <a:r>
              <a:rPr lang="sk-SK" sz="2400" dirty="0" smtClean="0"/>
              <a:t>splácanie dlhov (peniazmi)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323850" y="620688"/>
            <a:ext cx="8458200" cy="366298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sk-SK" sz="2800" b="1" kern="0" dirty="0">
                <a:latin typeface="+mn-lt"/>
              </a:rPr>
              <a:t>Kúpna sila peňazí</a:t>
            </a:r>
          </a:p>
          <a:p>
            <a:pPr marL="342900" indent="-342900">
              <a:lnSpc>
                <a:spcPct val="30000"/>
              </a:lnSpc>
              <a:spcBef>
                <a:spcPct val="20000"/>
              </a:spcBef>
              <a:defRPr/>
            </a:pPr>
            <a:endParaRPr lang="sk-SK" sz="2800" b="1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sk-SK" sz="2000" b="1" kern="0" dirty="0">
                <a:latin typeface="+mn-lt"/>
              </a:rPr>
              <a:t>= </a:t>
            </a:r>
            <a:r>
              <a:rPr lang="sk-SK" b="1" kern="0" dirty="0">
                <a:latin typeface="+mn-lt"/>
              </a:rPr>
              <a:t>množstvo </a:t>
            </a:r>
            <a:r>
              <a:rPr lang="sk-SK" b="1" kern="0" dirty="0" err="1">
                <a:latin typeface="+mn-lt"/>
              </a:rPr>
              <a:t>SaS</a:t>
            </a:r>
            <a:r>
              <a:rPr lang="sk-SK" b="1" kern="0" dirty="0">
                <a:latin typeface="+mn-lt"/>
              </a:rPr>
              <a:t>, ktoré je schopná zakúpiť </a:t>
            </a:r>
            <a:r>
              <a:rPr lang="sk-SK" b="1" u="sng" kern="0" dirty="0">
                <a:latin typeface="+mn-lt"/>
              </a:rPr>
              <a:t>1 peňažná jednotka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sk-SK" kern="0" dirty="0">
                <a:latin typeface="+mn-lt"/>
              </a:rPr>
              <a:t>vnútorná KS </a:t>
            </a:r>
            <a:r>
              <a:rPr lang="sk-SK" kern="0" dirty="0" smtClean="0">
                <a:latin typeface="+mn-lt"/>
              </a:rPr>
              <a:t>– doma – deflácia/inflácia vnútornú mení hodnotu peňazí</a:t>
            </a:r>
            <a:endParaRPr lang="sk-SK" kern="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sk-SK" kern="0" dirty="0">
                <a:latin typeface="+mn-lt"/>
              </a:rPr>
              <a:t>vonkajšia </a:t>
            </a:r>
            <a:r>
              <a:rPr lang="sk-SK" kern="0" dirty="0" smtClean="0">
                <a:latin typeface="+mn-lt"/>
              </a:rPr>
              <a:t>KS – v zahraničí – devalvácia/revalvácia znižuje vonkajšiu hodnotu peňazí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sk-SK" kern="0" dirty="0" smtClean="0">
                <a:latin typeface="+mn-lt"/>
              </a:rPr>
              <a:t>Vonkajšia a </a:t>
            </a:r>
            <a:r>
              <a:rPr lang="sk-SK" kern="0" dirty="0" smtClean="0"/>
              <a:t>vnútorná </a:t>
            </a:r>
            <a:r>
              <a:rPr lang="sk-SK" kern="0" dirty="0" smtClean="0">
                <a:latin typeface="+mn-lt"/>
              </a:rPr>
              <a:t>sa nemusia rovnať</a:t>
            </a:r>
            <a:endParaRPr lang="sk-SK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sk-SK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sk-SK" sz="3200" b="1" smtClean="0"/>
              <a:t>Kvantitatívna teória peňazí</a:t>
            </a:r>
            <a:endParaRPr lang="sk-SK" sz="320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029200"/>
          </a:xfrm>
        </p:spPr>
        <p:txBody>
          <a:bodyPr/>
          <a:lstStyle/>
          <a:p>
            <a:r>
              <a:rPr lang="sk-SK" sz="2400" dirty="0" smtClean="0"/>
              <a:t>16. st. – </a:t>
            </a:r>
            <a:r>
              <a:rPr lang="sk-SK" sz="2400" dirty="0" smtClean="0">
                <a:sym typeface="Symbol" pitchFamily="18" charset="2"/>
              </a:rPr>
              <a:t> </a:t>
            </a:r>
            <a:r>
              <a:rPr lang="sk-SK" sz="2400" dirty="0" smtClean="0"/>
              <a:t>priama závislosť medzi rastom množstva peňazí a rastom cien</a:t>
            </a:r>
          </a:p>
          <a:p>
            <a:r>
              <a:rPr lang="sk-SK" sz="2400" dirty="0" smtClean="0"/>
              <a:t>1907 – „rovnica výmeny“ – </a:t>
            </a:r>
            <a:r>
              <a:rPr lang="sk-SK" sz="2400" b="1" i="1" dirty="0" err="1" smtClean="0"/>
              <a:t>Irwing</a:t>
            </a:r>
            <a:r>
              <a:rPr lang="sk-SK" sz="2400" b="1" i="1" dirty="0" smtClean="0"/>
              <a:t> </a:t>
            </a:r>
            <a:r>
              <a:rPr lang="sk-SK" sz="2400" b="1" i="1" dirty="0" err="1" smtClean="0"/>
              <a:t>Fisher</a:t>
            </a:r>
            <a:r>
              <a:rPr lang="sk-SK" sz="2400" dirty="0" smtClean="0"/>
              <a:t> (USA)</a:t>
            </a:r>
          </a:p>
          <a:p>
            <a:pPr>
              <a:buFontTx/>
              <a:buNone/>
            </a:pPr>
            <a:r>
              <a:rPr lang="sk-SK" sz="2400" b="1" dirty="0" smtClean="0"/>
              <a:t>                                  </a:t>
            </a:r>
          </a:p>
          <a:p>
            <a:pPr algn="ctr">
              <a:buFontTx/>
              <a:buNone/>
            </a:pPr>
            <a:r>
              <a:rPr lang="sk-SK" sz="2400" b="1" dirty="0" smtClean="0"/>
              <a:t>M . V = P . Q</a:t>
            </a:r>
          </a:p>
          <a:p>
            <a:pPr>
              <a:buFontTx/>
              <a:buNone/>
            </a:pPr>
            <a:endParaRPr lang="sk-SK" sz="2400" b="1" dirty="0" smtClean="0"/>
          </a:p>
          <a:p>
            <a:pPr>
              <a:buFontTx/>
              <a:buNone/>
            </a:pPr>
            <a:r>
              <a:rPr lang="sk-SK" sz="2400" b="1" dirty="0" smtClean="0"/>
              <a:t>M</a:t>
            </a:r>
            <a:r>
              <a:rPr lang="sk-SK" sz="2400" dirty="0" smtClean="0"/>
              <a:t>.....množstvo peňazí v obehu, napr. M1, M2, M3...</a:t>
            </a:r>
          </a:p>
          <a:p>
            <a:pPr>
              <a:buFontTx/>
              <a:buNone/>
            </a:pPr>
            <a:r>
              <a:rPr lang="sk-SK" sz="2400" b="1" dirty="0" smtClean="0"/>
              <a:t>V</a:t>
            </a:r>
            <a:r>
              <a:rPr lang="sk-SK" sz="2400" dirty="0" smtClean="0"/>
              <a:t>..... obrat peňazí – koľkokrát sprostredkuje kúpu/predaj v určitom časovom období jedna peňažná jednotka</a:t>
            </a:r>
          </a:p>
          <a:p>
            <a:pPr>
              <a:buFontTx/>
              <a:buNone/>
            </a:pPr>
            <a:r>
              <a:rPr lang="sk-SK" sz="2400" dirty="0" smtClean="0"/>
              <a:t>	napr. a V=4 tak jedno € sa otočí 4 krát</a:t>
            </a:r>
          </a:p>
          <a:p>
            <a:pPr>
              <a:buFontTx/>
              <a:buNone/>
            </a:pPr>
            <a:r>
              <a:rPr lang="sk-SK" sz="2400" b="1" dirty="0" smtClean="0"/>
              <a:t>P</a:t>
            </a:r>
            <a:r>
              <a:rPr lang="sk-SK" sz="2400" dirty="0" smtClean="0"/>
              <a:t>.....  priemerná úroveň cien</a:t>
            </a:r>
          </a:p>
          <a:p>
            <a:pPr>
              <a:buFontTx/>
              <a:buNone/>
            </a:pPr>
            <a:r>
              <a:rPr lang="sk-SK" sz="2400" b="1" dirty="0" smtClean="0"/>
              <a:t>Q</a:t>
            </a:r>
            <a:r>
              <a:rPr lang="sk-SK" sz="2400" dirty="0" smtClean="0"/>
              <a:t>..... množstvo </a:t>
            </a:r>
            <a:r>
              <a:rPr lang="sk-SK" sz="2400" dirty="0" err="1" smtClean="0"/>
              <a:t>SaS</a:t>
            </a:r>
            <a:endParaRPr lang="sk-SK" sz="2400" dirty="0" smtClean="0"/>
          </a:p>
          <a:p>
            <a:pPr>
              <a:buFontTx/>
              <a:buNone/>
            </a:pPr>
            <a:endParaRPr lang="sk-SK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sk-SK" sz="2400" dirty="0" smtClean="0"/>
              <a:t>60-te roky 20. st. - oživenie monetárnej teórie - </a:t>
            </a:r>
            <a:r>
              <a:rPr lang="sk-SK" sz="2400" b="1" i="1" dirty="0" smtClean="0"/>
              <a:t>M. </a:t>
            </a:r>
            <a:r>
              <a:rPr lang="sk-SK" sz="2400" b="1" i="1" dirty="0" err="1" smtClean="0"/>
              <a:t>Friedman</a:t>
            </a:r>
            <a:r>
              <a:rPr lang="sk-SK" sz="2400" b="1" i="1" dirty="0" smtClean="0"/>
              <a:t>; </a:t>
            </a:r>
            <a:r>
              <a:rPr lang="sk-SK" sz="2400" i="1" dirty="0" smtClean="0"/>
              <a:t> praktické využitie </a:t>
            </a:r>
            <a:r>
              <a:rPr lang="sk-SK" sz="2400" i="1" dirty="0" err="1" smtClean="0"/>
              <a:t>Fisherovej</a:t>
            </a:r>
            <a:r>
              <a:rPr lang="sk-SK" sz="2400" i="1" dirty="0" smtClean="0"/>
              <a:t> rovnice výmeny</a:t>
            </a:r>
            <a:r>
              <a:rPr lang="en-US" sz="2400" i="1" dirty="0" smtClean="0"/>
              <a:t> -</a:t>
            </a:r>
            <a:r>
              <a:rPr lang="sk-SK" sz="2400" i="1" dirty="0" smtClean="0"/>
              <a:t> riešenie otázky inflácie</a:t>
            </a:r>
            <a:endParaRPr lang="sk-SK" sz="2400" b="1" i="1" dirty="0" smtClean="0"/>
          </a:p>
          <a:p>
            <a:pPr>
              <a:buFontTx/>
              <a:buNone/>
            </a:pPr>
            <a:endParaRPr lang="sk-SK" sz="2400" dirty="0" smtClean="0"/>
          </a:p>
          <a:p>
            <a:r>
              <a:rPr lang="sk-SK" sz="2400" dirty="0" err="1" smtClean="0"/>
              <a:t>monetaristi</a:t>
            </a:r>
            <a:r>
              <a:rPr lang="sk-SK" sz="2400" dirty="0" smtClean="0"/>
              <a:t> - kľúčový problém MAE politiky - regulácia množstva peňazí v NH</a:t>
            </a:r>
          </a:p>
          <a:p>
            <a:r>
              <a:rPr lang="sk-SK" sz="2400" dirty="0" smtClean="0"/>
              <a:t>Znižovanie M =&gt; znižovanie inflácie</a:t>
            </a:r>
          </a:p>
          <a:p>
            <a:r>
              <a:rPr lang="sk-SK" sz="2400" dirty="0" smtClean="0"/>
              <a:t>Rast M =&gt; zvýšená ochota nakupovať =&gt; rast AD =&gt; rast výstupu (HDP) a zamestnanosti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Výchozí návrh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k-S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k-S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1310</Words>
  <Application>Microsoft Office PowerPoint</Application>
  <PresentationFormat>Prezentácia na obrazovke (4:3)</PresentationFormat>
  <Paragraphs>241</Paragraphs>
  <Slides>16</Slides>
  <Notes>11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Výchozí návrh</vt:lpstr>
      <vt:lpstr>Peniaze</vt:lpstr>
      <vt:lpstr>Peniaze </vt:lpstr>
      <vt:lpstr>Základné podmienky existencie peňazí:</vt:lpstr>
      <vt:lpstr>Historický vývoj peňazí</vt:lpstr>
      <vt:lpstr>Peňažné agregáty </vt:lpstr>
      <vt:lpstr>Funkcie peňazí</vt:lpstr>
      <vt:lpstr>Snímka 7</vt:lpstr>
      <vt:lpstr>Kvantitatívna teória peňazí</vt:lpstr>
      <vt:lpstr>Snímka 9</vt:lpstr>
      <vt:lpstr>Peňažný trh</vt:lpstr>
      <vt:lpstr>Krivka dopytu MD:</vt:lpstr>
      <vt:lpstr>Ponuka = peňažná zásoba (M1,M2 alebo M3)</vt:lpstr>
      <vt:lpstr>Krivka ponuky MS + krivka MD  graf trhu peňazí </vt:lpstr>
      <vt:lpstr>Trh kapitálu (KT) – kapitálový trh</vt:lpstr>
      <vt:lpstr>Trh kapitálu (KT) – kapitálový trh</vt:lpstr>
      <vt:lpstr>Snímka 16</vt:lpstr>
    </vt:vector>
  </TitlesOfParts>
  <Company>kmame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Peniaze</dc:title>
  <dc:creator>Kucharčíkova</dc:creator>
  <cp:lastModifiedBy>Andrej</cp:lastModifiedBy>
  <cp:revision>174</cp:revision>
  <dcterms:created xsi:type="dcterms:W3CDTF">2005-12-05T14:09:28Z</dcterms:created>
  <dcterms:modified xsi:type="dcterms:W3CDTF">2014-02-07T13:27:19Z</dcterms:modified>
</cp:coreProperties>
</file>