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56" autoAdjust="0"/>
  </p:normalViewPr>
  <p:slideViewPr>
    <p:cSldViewPr>
      <p:cViewPr varScale="1">
        <p:scale>
          <a:sx n="56" d="100"/>
          <a:sy n="5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6F296-3046-4B0B-B119-6A5C18C5BC13}" type="datetimeFigureOut">
              <a:rPr lang="sk-SK" smtClean="0"/>
              <a:pPr/>
              <a:t>19. 10. 2013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12C11-70E1-4E6F-A77E-5205BD44BDA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2C11-70E1-4E6F-A77E-5205BD44BDA5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Chlieb</a:t>
            </a:r>
          </a:p>
          <a:p>
            <a:endParaRPr lang="sk-SK" dirty="0" smtClean="0"/>
          </a:p>
          <a:p>
            <a:r>
              <a:rPr lang="sk-SK" dirty="0" smtClean="0"/>
              <a:t>Dopyt po</a:t>
            </a:r>
            <a:r>
              <a:rPr lang="sk-SK" baseline="0" dirty="0" smtClean="0"/>
              <a:t> statku x v </a:t>
            </a:r>
            <a:r>
              <a:rPr lang="sk-SK" baseline="0" dirty="0" err="1" smtClean="0"/>
              <a:t>case</a:t>
            </a:r>
            <a:r>
              <a:rPr lang="sk-SK" baseline="0" dirty="0" smtClean="0"/>
              <a:t> t je funkciou </a:t>
            </a:r>
            <a:r>
              <a:rPr lang="sk-SK" baseline="0" dirty="0" err="1" smtClean="0"/>
              <a:t>premennych</a:t>
            </a:r>
            <a:r>
              <a:rPr lang="sk-SK" baseline="0" dirty="0" smtClean="0"/>
              <a:t>: </a:t>
            </a:r>
          </a:p>
          <a:p>
            <a:pPr lvl="1">
              <a:buFont typeface="Arial" pitchFamily="34" charset="0"/>
              <a:buChar char="•"/>
            </a:pPr>
            <a:r>
              <a:rPr lang="sk-SK" baseline="0" dirty="0" err="1" smtClean="0"/>
              <a:t>nezavisla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premenna</a:t>
            </a:r>
            <a:endParaRPr lang="sk-SK" baseline="0" dirty="0" smtClean="0"/>
          </a:p>
          <a:p>
            <a:pPr lvl="2">
              <a:buFont typeface="Arial" pitchFamily="34" charset="0"/>
              <a:buChar char="•"/>
            </a:pPr>
            <a:r>
              <a:rPr lang="sk-SK" baseline="0" dirty="0" err="1" smtClean="0"/>
              <a:t>Px</a:t>
            </a:r>
            <a:r>
              <a:rPr lang="sk-SK" baseline="0" dirty="0" smtClean="0"/>
              <a:t> – cena statku x</a:t>
            </a:r>
          </a:p>
          <a:p>
            <a:pPr lvl="2">
              <a:buFont typeface="Arial" pitchFamily="34" charset="0"/>
              <a:buChar char="•"/>
            </a:pPr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2C11-70E1-4E6F-A77E-5205BD44BDA5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aseline="0" dirty="0" smtClean="0"/>
              <a:t>Statok x = chlieb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sk-SK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aseline="0" dirty="0" err="1" smtClean="0"/>
              <a:t>Zvysi</a:t>
            </a:r>
            <a:r>
              <a:rPr lang="sk-SK" baseline="0" dirty="0" smtClean="0"/>
              <a:t> sa cena chleba =&gt;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aseline="0" dirty="0" smtClean="0"/>
              <a:t>	klesne </a:t>
            </a:r>
            <a:r>
              <a:rPr lang="sk-SK" b="1" baseline="0" dirty="0" smtClean="0"/>
              <a:t>dopytovane </a:t>
            </a:r>
            <a:r>
              <a:rPr lang="sk-SK" b="1" baseline="0" dirty="0" err="1" smtClean="0"/>
              <a:t>mnozstvo</a:t>
            </a:r>
            <a:endParaRPr lang="sk-SK" b="1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sk-SK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aseline="0" dirty="0" smtClean="0"/>
              <a:t>	Prs –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aseline="0" dirty="0" smtClean="0"/>
              <a:t>	a) </a:t>
            </a:r>
            <a:r>
              <a:rPr lang="sk-SK" baseline="0" dirty="0" err="1" smtClean="0"/>
              <a:t>substituenty</a:t>
            </a:r>
            <a:r>
              <a:rPr lang="sk-SK" baseline="0" dirty="0" smtClean="0"/>
              <a:t> - namiesto chleba </a:t>
            </a:r>
            <a:r>
              <a:rPr lang="sk-SK" baseline="0" dirty="0" err="1" smtClean="0"/>
              <a:t>mozme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kupovat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rozky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komplementarny</a:t>
            </a:r>
            <a:r>
              <a:rPr lang="sk-SK" baseline="0" dirty="0" smtClean="0"/>
              <a:t> statok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aseline="0" dirty="0" smtClean="0"/>
              <a:t>	ak </a:t>
            </a:r>
            <a:r>
              <a:rPr lang="sk-SK" baseline="0" dirty="0" err="1" smtClean="0"/>
              <a:t>zdrazeju</a:t>
            </a:r>
            <a:r>
              <a:rPr lang="sk-SK" baseline="0" dirty="0" smtClean="0"/>
              <a:t> aj </a:t>
            </a:r>
            <a:r>
              <a:rPr lang="sk-SK" baseline="0" dirty="0" err="1" smtClean="0"/>
              <a:t>rozky</a:t>
            </a:r>
            <a:r>
              <a:rPr lang="sk-SK" baseline="0" dirty="0" smtClean="0"/>
              <a:t>, krivka dopytu sa posunie doprava (</a:t>
            </a:r>
            <a:r>
              <a:rPr lang="sk-SK" baseline="0" dirty="0" err="1" smtClean="0"/>
              <a:t>zmeni</a:t>
            </a:r>
            <a:r>
              <a:rPr lang="sk-SK" baseline="0" dirty="0" smtClean="0"/>
              <a:t> sa </a:t>
            </a:r>
            <a:r>
              <a:rPr lang="sk-SK" baseline="0" dirty="0" err="1" smtClean="0"/>
              <a:t>celkovy</a:t>
            </a:r>
            <a:r>
              <a:rPr lang="sk-SK" baseline="0" dirty="0" smtClean="0"/>
              <a:t> D)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aseline="0" dirty="0" smtClean="0"/>
              <a:t>	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aseline="0" dirty="0" smtClean="0"/>
              <a:t>	b) </a:t>
            </a:r>
            <a:r>
              <a:rPr lang="sk-SK" baseline="0" dirty="0" err="1" smtClean="0"/>
              <a:t>komplementarny</a:t>
            </a:r>
            <a:r>
              <a:rPr lang="sk-SK" baseline="0" dirty="0" smtClean="0"/>
              <a:t> statok – maslo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aseline="0" dirty="0" smtClean="0"/>
              <a:t>	ak sa </a:t>
            </a:r>
            <a:r>
              <a:rPr lang="sk-SK" baseline="0" dirty="0" err="1" smtClean="0"/>
              <a:t>zvysi</a:t>
            </a:r>
            <a:r>
              <a:rPr lang="sk-SK" baseline="0" dirty="0" smtClean="0"/>
              <a:t> cena masla, D po chlebe sa </a:t>
            </a:r>
            <a:r>
              <a:rPr lang="sk-SK" baseline="0" dirty="0" err="1" smtClean="0"/>
              <a:t>znizi</a:t>
            </a:r>
            <a:endParaRPr lang="sk-SK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sk-SK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aseline="0" dirty="0" smtClean="0"/>
              <a:t>	y – prijem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aseline="0" dirty="0" smtClean="0"/>
              <a:t>	</a:t>
            </a:r>
            <a:r>
              <a:rPr lang="sk-SK" baseline="0" dirty="0" err="1" smtClean="0"/>
              <a:t>znizi</a:t>
            </a:r>
            <a:r>
              <a:rPr lang="sk-SK" baseline="0" dirty="0" smtClean="0"/>
              <a:t> sa prijem </a:t>
            </a:r>
            <a:r>
              <a:rPr lang="sk-SK" baseline="0" dirty="0" err="1" smtClean="0"/>
              <a:t>domacnosti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znizi</a:t>
            </a:r>
            <a:r>
              <a:rPr lang="sk-SK" baseline="0" dirty="0" smtClean="0"/>
              <a:t> sa aj D po chlebe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sk-SK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aseline="0" dirty="0" smtClean="0"/>
              <a:t>	u – </a:t>
            </a:r>
            <a:r>
              <a:rPr lang="sk-SK" baseline="0" dirty="0" err="1" smtClean="0"/>
              <a:t>uzitkovost</a:t>
            </a:r>
            <a:endParaRPr lang="sk-SK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aseline="0" dirty="0" smtClean="0"/>
              <a:t>	</a:t>
            </a:r>
            <a:r>
              <a:rPr lang="sk-SK" baseline="0" dirty="0" err="1" smtClean="0"/>
              <a:t>cim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vyssia</a:t>
            </a:r>
            <a:r>
              <a:rPr lang="sk-SK" baseline="0" dirty="0" smtClean="0"/>
              <a:t> u </a:t>
            </a:r>
            <a:r>
              <a:rPr lang="sk-SK" baseline="0" dirty="0" err="1" smtClean="0"/>
              <a:t>tym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vacsi</a:t>
            </a:r>
            <a:r>
              <a:rPr lang="sk-SK" baseline="0" dirty="0" smtClean="0"/>
              <a:t> 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sk-SK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aseline="0" dirty="0" smtClean="0"/>
              <a:t>	w – bohatstvo </a:t>
            </a:r>
            <a:r>
              <a:rPr lang="sk-SK" baseline="0" dirty="0" err="1" smtClean="0"/>
              <a:t>domacnosti</a:t>
            </a:r>
            <a:endParaRPr lang="sk-SK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aseline="0" dirty="0" smtClean="0"/>
              <a:t>	- (ne)</a:t>
            </a:r>
            <a:r>
              <a:rPr lang="sk-SK" baseline="0" dirty="0" err="1" smtClean="0"/>
              <a:t>hnutelnosti</a:t>
            </a:r>
            <a:r>
              <a:rPr lang="sk-SK" baseline="0" dirty="0" smtClean="0"/>
              <a:t>, cenne (</a:t>
            </a:r>
            <a:r>
              <a:rPr lang="sk-SK" baseline="0" dirty="0" err="1" smtClean="0"/>
              <a:t>umelecke</a:t>
            </a:r>
            <a:r>
              <a:rPr lang="sk-SK" baseline="0" dirty="0" smtClean="0"/>
              <a:t>) predmety, </a:t>
            </a:r>
            <a:r>
              <a:rPr lang="sk-SK" baseline="0" dirty="0" err="1" smtClean="0"/>
              <a:t>vsetkok</a:t>
            </a:r>
            <a:r>
              <a:rPr lang="sk-SK" baseline="0" dirty="0" smtClean="0"/>
              <a:t> majetok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aseline="0" dirty="0" smtClean="0"/>
              <a:t>	-</a:t>
            </a:r>
            <a:r>
              <a:rPr lang="sk-SK" baseline="0" dirty="0" err="1" smtClean="0"/>
              <a:t>vacsie</a:t>
            </a:r>
            <a:r>
              <a:rPr lang="sk-SK" baseline="0" dirty="0" smtClean="0"/>
              <a:t> </a:t>
            </a:r>
            <a:r>
              <a:rPr lang="sk-SK" baseline="0" dirty="0" smtClean="0"/>
              <a:t>bohatstvo </a:t>
            </a:r>
            <a:r>
              <a:rPr lang="sk-SK" baseline="0" dirty="0" smtClean="0"/>
              <a:t>=&gt; </a:t>
            </a:r>
            <a:r>
              <a:rPr lang="sk-SK" baseline="0" dirty="0" err="1" smtClean="0"/>
              <a:t>rastuci</a:t>
            </a:r>
            <a:r>
              <a:rPr lang="sk-SK" baseline="0" dirty="0" smtClean="0"/>
              <a:t> 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sk-SK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aseline="0" dirty="0" smtClean="0"/>
              <a:t>	z – </a:t>
            </a:r>
            <a:r>
              <a:rPr lang="sk-SK" baseline="0" dirty="0" err="1" smtClean="0"/>
              <a:t>moda</a:t>
            </a:r>
            <a:r>
              <a:rPr lang="sk-SK" baseline="0" dirty="0" smtClean="0"/>
              <a:t>, reklama, intenzita potreby ...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sk-SK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baseline="0" dirty="0" smtClean="0"/>
              <a:t>Dopyt – </a:t>
            </a:r>
            <a:r>
              <a:rPr lang="sk-SK" baseline="0" dirty="0" err="1" smtClean="0"/>
              <a:t>schopnost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domacnosti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kupit</a:t>
            </a:r>
            <a:r>
              <a:rPr lang="sk-SK" baseline="0" dirty="0" smtClean="0"/>
              <a:t> si </a:t>
            </a:r>
            <a:r>
              <a:rPr lang="sk-SK" baseline="0" dirty="0" err="1" smtClean="0"/>
              <a:t>take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mnoztvo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SaS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ake</a:t>
            </a:r>
            <a:r>
              <a:rPr lang="sk-SK" baseline="0" dirty="0" smtClean="0"/>
              <a:t> si </a:t>
            </a:r>
            <a:r>
              <a:rPr lang="sk-SK" baseline="0" dirty="0" err="1" smtClean="0"/>
              <a:t>moze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dovolit</a:t>
            </a:r>
            <a:r>
              <a:rPr lang="sk-SK" baseline="0" dirty="0" smtClean="0"/>
              <a:t> pri DANEJ CENE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2C11-70E1-4E6F-A77E-5205BD44BDA5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Vzorec</a:t>
            </a:r>
            <a:r>
              <a:rPr lang="sk-SK" baseline="0" dirty="0" smtClean="0"/>
              <a:t> v tomto </a:t>
            </a:r>
            <a:r>
              <a:rPr lang="sk-SK" baseline="0" dirty="0" err="1" smtClean="0"/>
              <a:t>pripade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piseme</a:t>
            </a:r>
            <a:r>
              <a:rPr lang="sk-SK" baseline="0" dirty="0" smtClean="0"/>
              <a:t> iba </a:t>
            </a:r>
            <a:r>
              <a:rPr lang="sk-SK" baseline="0" dirty="0" err="1" smtClean="0"/>
              <a:t>velkymi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pismenami</a:t>
            </a:r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smtClean="0"/>
              <a:t>Statok dlhodobej spotreby - notebook</a:t>
            </a:r>
          </a:p>
          <a:p>
            <a:endParaRPr lang="sk-SK" baseline="0" dirty="0" smtClean="0"/>
          </a:p>
          <a:p>
            <a:r>
              <a:rPr lang="sk-SK" sz="1200" b="1" dirty="0" smtClean="0">
                <a:latin typeface="Arial" charset="0"/>
              </a:rPr>
              <a:t>B . . </a:t>
            </a:r>
            <a:r>
              <a:rPr lang="sk-SK" sz="1200" dirty="0" smtClean="0">
                <a:latin typeface="Arial" charset="0"/>
              </a:rPr>
              <a:t>. počet kúpyschopného obyvateľstva</a:t>
            </a:r>
            <a:endParaRPr lang="sk-SK" sz="1200" b="1" dirty="0" smtClean="0">
              <a:latin typeface="Arial" charset="0"/>
            </a:endParaRPr>
          </a:p>
          <a:p>
            <a:endParaRPr lang="sk-SK" sz="1200" b="1" dirty="0" smtClean="0">
              <a:latin typeface="Arial" charset="0"/>
            </a:endParaRPr>
          </a:p>
          <a:p>
            <a:r>
              <a:rPr lang="sk-SK" sz="1200" b="1" dirty="0" smtClean="0">
                <a:latin typeface="Arial" charset="0"/>
              </a:rPr>
              <a:t>D . . </a:t>
            </a:r>
            <a:r>
              <a:rPr lang="sk-SK" sz="1200" dirty="0" smtClean="0">
                <a:latin typeface="Arial" charset="0"/>
              </a:rPr>
              <a:t>. rozloženie príjmov medzi domácnosti</a:t>
            </a:r>
          </a:p>
          <a:p>
            <a:pPr lvl="1">
              <a:buFont typeface="Arial" pitchFamily="34" charset="0"/>
              <a:buChar char="•"/>
            </a:pPr>
            <a:r>
              <a:rPr lang="sk-SK" sz="1200" dirty="0" smtClean="0">
                <a:latin typeface="Arial" charset="0"/>
              </a:rPr>
              <a:t>Rovnomerne</a:t>
            </a:r>
          </a:p>
          <a:p>
            <a:pPr lvl="2">
              <a:buFont typeface="Arial" pitchFamily="34" charset="0"/>
              <a:buChar char="•"/>
            </a:pPr>
            <a:r>
              <a:rPr lang="sk-SK" sz="1200" dirty="0" err="1" smtClean="0">
                <a:latin typeface="Arial" charset="0"/>
              </a:rPr>
              <a:t>Vsetky</a:t>
            </a:r>
            <a:r>
              <a:rPr lang="sk-SK" sz="1200" dirty="0" smtClean="0">
                <a:latin typeface="Arial" charset="0"/>
              </a:rPr>
              <a:t> </a:t>
            </a:r>
            <a:r>
              <a:rPr lang="sk-SK" sz="1200" dirty="0" err="1" smtClean="0">
                <a:latin typeface="Arial" charset="0"/>
              </a:rPr>
              <a:t>domacnosti</a:t>
            </a:r>
            <a:r>
              <a:rPr lang="sk-SK" sz="1200" dirty="0" smtClean="0">
                <a:latin typeface="Arial" charset="0"/>
              </a:rPr>
              <a:t> </a:t>
            </a:r>
            <a:r>
              <a:rPr lang="sk-SK" sz="1200" dirty="0" err="1" smtClean="0">
                <a:latin typeface="Arial" charset="0"/>
              </a:rPr>
              <a:t>maju</a:t>
            </a:r>
            <a:r>
              <a:rPr lang="sk-SK" sz="1200" dirty="0" smtClean="0">
                <a:latin typeface="Arial" charset="0"/>
              </a:rPr>
              <a:t> </a:t>
            </a:r>
            <a:r>
              <a:rPr lang="sk-SK" sz="1200" dirty="0" err="1" smtClean="0">
                <a:latin typeface="Arial" charset="0"/>
              </a:rPr>
              <a:t>priblizny</a:t>
            </a:r>
            <a:r>
              <a:rPr lang="sk-SK" sz="1200" dirty="0" smtClean="0">
                <a:latin typeface="Arial" charset="0"/>
              </a:rPr>
              <a:t> </a:t>
            </a:r>
            <a:r>
              <a:rPr lang="sk-SK" sz="1200" dirty="0" err="1" smtClean="0">
                <a:latin typeface="Arial" charset="0"/>
              </a:rPr>
              <a:t>rovnaku</a:t>
            </a:r>
            <a:r>
              <a:rPr lang="sk-SK" sz="1200" dirty="0" smtClean="0">
                <a:latin typeface="Arial" charset="0"/>
              </a:rPr>
              <a:t> </a:t>
            </a:r>
            <a:r>
              <a:rPr lang="sk-SK" sz="1200" dirty="0" err="1" smtClean="0">
                <a:latin typeface="Arial" charset="0"/>
              </a:rPr>
              <a:t>uroven</a:t>
            </a:r>
            <a:r>
              <a:rPr lang="sk-SK" sz="1200" dirty="0" smtClean="0">
                <a:latin typeface="Arial" charset="0"/>
              </a:rPr>
              <a:t> </a:t>
            </a:r>
            <a:r>
              <a:rPr lang="sk-SK" sz="1200" dirty="0" err="1" smtClean="0">
                <a:latin typeface="Arial" charset="0"/>
              </a:rPr>
              <a:t>prijmov</a:t>
            </a:r>
            <a:r>
              <a:rPr lang="sk-SK" sz="1200" dirty="0" smtClean="0">
                <a:latin typeface="Arial" charset="0"/>
              </a:rPr>
              <a:t> (</a:t>
            </a:r>
            <a:r>
              <a:rPr lang="sk-SK" sz="1200" dirty="0" err="1" smtClean="0">
                <a:latin typeface="Arial" charset="0"/>
              </a:rPr>
              <a:t>vyhodnejsie</a:t>
            </a:r>
            <a:r>
              <a:rPr lang="sk-SK" sz="1200" dirty="0" smtClean="0">
                <a:latin typeface="Arial" charset="0"/>
              </a:rPr>
              <a:t> pre ponuku/firmy)</a:t>
            </a:r>
          </a:p>
          <a:p>
            <a:pPr lvl="1">
              <a:buFont typeface="Arial" pitchFamily="34" charset="0"/>
              <a:buChar char="•"/>
            </a:pPr>
            <a:r>
              <a:rPr lang="sk-SK" sz="1200" dirty="0" smtClean="0">
                <a:latin typeface="Arial" charset="0"/>
              </a:rPr>
              <a:t>Nerovnomerne</a:t>
            </a:r>
          </a:p>
          <a:p>
            <a:pPr lvl="2">
              <a:buFont typeface="Arial" pitchFamily="34" charset="0"/>
              <a:buChar char="•"/>
            </a:pPr>
            <a:r>
              <a:rPr lang="sk-SK" dirty="0" smtClean="0">
                <a:latin typeface="Arial" charset="0"/>
              </a:rPr>
              <a:t>Mala</a:t>
            </a:r>
            <a:r>
              <a:rPr lang="sk-SK" baseline="0" dirty="0" smtClean="0">
                <a:latin typeface="Arial" charset="0"/>
              </a:rPr>
              <a:t> skupina </a:t>
            </a:r>
            <a:r>
              <a:rPr lang="sk-SK" baseline="0" dirty="0" err="1" smtClean="0">
                <a:latin typeface="Arial" charset="0"/>
              </a:rPr>
              <a:t>velmi</a:t>
            </a:r>
            <a:r>
              <a:rPr lang="sk-SK" baseline="0" dirty="0" smtClean="0">
                <a:latin typeface="Arial" charset="0"/>
              </a:rPr>
              <a:t> </a:t>
            </a:r>
            <a:r>
              <a:rPr lang="sk-SK" baseline="0" dirty="0" err="1" smtClean="0">
                <a:latin typeface="Arial" charset="0"/>
              </a:rPr>
              <a:t>bohatych</a:t>
            </a:r>
            <a:r>
              <a:rPr lang="sk-SK" baseline="0" dirty="0" smtClean="0">
                <a:latin typeface="Arial" charset="0"/>
              </a:rPr>
              <a:t>, </a:t>
            </a:r>
            <a:r>
              <a:rPr lang="sk-SK" baseline="0" dirty="0" err="1" smtClean="0">
                <a:latin typeface="Arial" charset="0"/>
              </a:rPr>
              <a:t>velka</a:t>
            </a:r>
            <a:r>
              <a:rPr lang="sk-SK" baseline="0" dirty="0" smtClean="0">
                <a:latin typeface="Arial" charset="0"/>
              </a:rPr>
              <a:t> skupina </a:t>
            </a:r>
            <a:r>
              <a:rPr lang="sk-SK" baseline="0" dirty="0" err="1" smtClean="0">
                <a:latin typeface="Arial" charset="0"/>
              </a:rPr>
              <a:t>velmi</a:t>
            </a:r>
            <a:r>
              <a:rPr lang="sk-SK" baseline="0" dirty="0" smtClean="0">
                <a:latin typeface="Arial" charset="0"/>
              </a:rPr>
              <a:t> </a:t>
            </a:r>
            <a:r>
              <a:rPr lang="sk-SK" baseline="0" dirty="0" err="1" smtClean="0">
                <a:latin typeface="Arial" charset="0"/>
              </a:rPr>
              <a:t>chudobnych</a:t>
            </a:r>
            <a:r>
              <a:rPr lang="sk-SK" baseline="0" dirty="0" smtClean="0">
                <a:latin typeface="Arial" charset="0"/>
              </a:rPr>
              <a:t> (</a:t>
            </a:r>
            <a:r>
              <a:rPr lang="sk-SK" baseline="0" dirty="0" err="1" smtClean="0">
                <a:latin typeface="Arial" charset="0"/>
              </a:rPr>
              <a:t>afrika</a:t>
            </a:r>
            <a:r>
              <a:rPr lang="sk-SK" baseline="0" dirty="0" smtClean="0">
                <a:latin typeface="Arial" charset="0"/>
              </a:rPr>
              <a:t>, </a:t>
            </a:r>
            <a:r>
              <a:rPr lang="sk-SK" baseline="0" dirty="0" err="1" smtClean="0">
                <a:latin typeface="Arial" charset="0"/>
              </a:rPr>
              <a:t>india</a:t>
            </a:r>
            <a:r>
              <a:rPr lang="sk-SK" baseline="0" dirty="0" smtClean="0">
                <a:latin typeface="Arial" charset="0"/>
              </a:rPr>
              <a:t>)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2C11-70E1-4E6F-A77E-5205BD44BDA5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AC3C0-3A32-4242-8E2F-626D411D57F3}" type="slidenum">
              <a:rPr lang="sk-SK" smtClean="0"/>
              <a:pPr/>
              <a:t>13</a:t>
            </a:fld>
            <a:endParaRPr lang="sk-SK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sk-SK" dirty="0" err="1" smtClean="0"/>
              <a:t>Zakon</a:t>
            </a:r>
            <a:r>
              <a:rPr lang="sk-SK" dirty="0" smtClean="0"/>
              <a:t> </a:t>
            </a:r>
            <a:r>
              <a:rPr lang="sk-SK" dirty="0" err="1" smtClean="0"/>
              <a:t>rastucej</a:t>
            </a:r>
            <a:r>
              <a:rPr lang="sk-SK" dirty="0" smtClean="0"/>
              <a:t> ponuky – </a:t>
            </a:r>
            <a:r>
              <a:rPr lang="sk-SK" dirty="0" err="1" smtClean="0"/>
              <a:t>cim</a:t>
            </a:r>
            <a:r>
              <a:rPr lang="sk-SK" dirty="0" smtClean="0"/>
              <a:t> </a:t>
            </a:r>
            <a:r>
              <a:rPr lang="sk-SK" dirty="0" err="1" smtClean="0"/>
              <a:t>vyssia</a:t>
            </a:r>
            <a:r>
              <a:rPr lang="sk-SK" dirty="0" smtClean="0"/>
              <a:t> cena, </a:t>
            </a:r>
            <a:r>
              <a:rPr lang="sk-SK" dirty="0" err="1" smtClean="0"/>
              <a:t>tym</a:t>
            </a:r>
            <a:r>
              <a:rPr lang="sk-SK" dirty="0" smtClean="0"/>
              <a:t> </a:t>
            </a:r>
            <a:r>
              <a:rPr lang="sk-SK" dirty="0" err="1" smtClean="0"/>
              <a:t>vacsia</a:t>
            </a:r>
            <a:r>
              <a:rPr lang="sk-SK" dirty="0" smtClean="0"/>
              <a:t> ponuka (vid graf)</a:t>
            </a:r>
          </a:p>
          <a:p>
            <a:endParaRPr lang="sk-SK" dirty="0" smtClean="0"/>
          </a:p>
          <a:p>
            <a:r>
              <a:rPr lang="sk-SK" dirty="0" smtClean="0"/>
              <a:t>Krivka fixnej ponuky – </a:t>
            </a:r>
            <a:r>
              <a:rPr lang="sk-SK" dirty="0" err="1" smtClean="0"/>
              <a:t>obmedzeny</a:t>
            </a:r>
            <a:r>
              <a:rPr lang="sk-SK" dirty="0" smtClean="0"/>
              <a:t> </a:t>
            </a:r>
            <a:r>
              <a:rPr lang="sk-SK" baseline="0" dirty="0" smtClean="0"/>
              <a:t>statok napr. </a:t>
            </a:r>
            <a:r>
              <a:rPr lang="sk-SK" baseline="0" dirty="0" err="1" smtClean="0"/>
              <a:t>poda</a:t>
            </a:r>
            <a:endParaRPr lang="sk-SK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Statok</a:t>
            </a:r>
            <a:r>
              <a:rPr lang="sk-SK" baseline="0" dirty="0" smtClean="0"/>
              <a:t> x = reproduktory</a:t>
            </a:r>
          </a:p>
          <a:p>
            <a:r>
              <a:rPr lang="sk-SK" dirty="0" smtClean="0"/>
              <a:t>Prs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substit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sluchadla</a:t>
            </a:r>
            <a:endParaRPr lang="sk-SK" baseline="0" dirty="0" smtClean="0"/>
          </a:p>
          <a:p>
            <a:r>
              <a:rPr lang="sk-SK" baseline="0" dirty="0" err="1" smtClean="0"/>
              <a:t>Zvysi</a:t>
            </a:r>
            <a:r>
              <a:rPr lang="sk-SK" baseline="0" dirty="0" smtClean="0"/>
              <a:t> sa cena </a:t>
            </a:r>
            <a:r>
              <a:rPr lang="sk-SK" baseline="0" dirty="0" err="1" smtClean="0"/>
              <a:t>sluchadiel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takze</a:t>
            </a:r>
            <a:r>
              <a:rPr lang="sk-SK" baseline="0" dirty="0" smtClean="0"/>
              <a:t> sa </a:t>
            </a:r>
            <a:r>
              <a:rPr lang="sk-SK" baseline="0" dirty="0" err="1" smtClean="0"/>
              <a:t>zvysi</a:t>
            </a:r>
            <a:r>
              <a:rPr lang="sk-SK" baseline="0" dirty="0" smtClean="0"/>
              <a:t> D po reproduktoroch</a:t>
            </a:r>
          </a:p>
          <a:p>
            <a:endParaRPr lang="sk-SK" baseline="0" dirty="0" smtClean="0"/>
          </a:p>
          <a:p>
            <a:r>
              <a:rPr lang="sk-SK" baseline="0" dirty="0" smtClean="0"/>
              <a:t>Komplement – </a:t>
            </a:r>
            <a:r>
              <a:rPr lang="sk-SK" baseline="0" dirty="0" err="1" smtClean="0"/>
              <a:t>laptop</a:t>
            </a:r>
            <a:endParaRPr lang="sk-SK" baseline="0" dirty="0" smtClean="0"/>
          </a:p>
          <a:p>
            <a:r>
              <a:rPr lang="sk-SK" baseline="0" dirty="0" err="1" smtClean="0"/>
              <a:t>Zvysi</a:t>
            </a:r>
            <a:r>
              <a:rPr lang="sk-SK" baseline="0" dirty="0" smtClean="0"/>
              <a:t> sa cena </a:t>
            </a:r>
            <a:r>
              <a:rPr lang="sk-SK" baseline="0" dirty="0" err="1" smtClean="0"/>
              <a:t>laptopov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takze</a:t>
            </a:r>
            <a:r>
              <a:rPr lang="sk-SK" baseline="0" dirty="0" smtClean="0"/>
              <a:t> sa </a:t>
            </a:r>
            <a:r>
              <a:rPr lang="sk-SK" baseline="0" dirty="0" err="1" smtClean="0"/>
              <a:t>znizi</a:t>
            </a:r>
            <a:r>
              <a:rPr lang="sk-SK" baseline="0" dirty="0" smtClean="0"/>
              <a:t> D po statku x (</a:t>
            </a:r>
            <a:r>
              <a:rPr lang="sk-SK" baseline="0" dirty="0" err="1" smtClean="0"/>
              <a:t>repro</a:t>
            </a:r>
            <a:r>
              <a:rPr lang="sk-SK" baseline="0" dirty="0" smtClean="0"/>
              <a:t>)</a:t>
            </a:r>
          </a:p>
          <a:p>
            <a:endParaRPr lang="sk-SK" baseline="0" dirty="0" smtClean="0"/>
          </a:p>
          <a:p>
            <a:r>
              <a:rPr lang="sk-SK" baseline="0" dirty="0" err="1" smtClean="0"/>
              <a:t>Pvf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materialy</a:t>
            </a:r>
            <a:r>
              <a:rPr lang="sk-SK" baseline="0" dirty="0" smtClean="0"/>
              <a:t> na </a:t>
            </a:r>
            <a:r>
              <a:rPr lang="sk-SK" baseline="0" dirty="0" err="1" smtClean="0"/>
              <a:t>vyrobu</a:t>
            </a:r>
            <a:endParaRPr lang="sk-SK" baseline="0" dirty="0" smtClean="0"/>
          </a:p>
          <a:p>
            <a:r>
              <a:rPr lang="sk-SK" baseline="0" dirty="0" err="1" smtClean="0"/>
              <a:t>Klesesne</a:t>
            </a:r>
            <a:r>
              <a:rPr lang="sk-SK" baseline="0" dirty="0" smtClean="0"/>
              <a:t> D, lebo sa </a:t>
            </a:r>
            <a:r>
              <a:rPr lang="sk-SK" baseline="0" dirty="0" err="1" smtClean="0"/>
              <a:t>repro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predrazi</a:t>
            </a:r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err="1" smtClean="0"/>
              <a:t>Pc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zvysim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pocet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predavanych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repro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takze</a:t>
            </a:r>
            <a:r>
              <a:rPr lang="sk-SK" baseline="0" dirty="0" smtClean="0"/>
              <a:t> D sa </a:t>
            </a:r>
            <a:r>
              <a:rPr lang="sk-SK" baseline="0" dirty="0" err="1" smtClean="0"/>
              <a:t>zvysi</a:t>
            </a:r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smtClean="0"/>
              <a:t>T – </a:t>
            </a:r>
            <a:r>
              <a:rPr lang="sk-SK" baseline="0" dirty="0" err="1" smtClean="0"/>
              <a:t>lepsie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technologie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vyssi</a:t>
            </a:r>
            <a:r>
              <a:rPr lang="sk-SK" baseline="0" dirty="0" smtClean="0"/>
              <a:t> D</a:t>
            </a:r>
          </a:p>
          <a:p>
            <a:endParaRPr lang="sk-SK" baseline="0" dirty="0" smtClean="0"/>
          </a:p>
          <a:p>
            <a:r>
              <a:rPr lang="sk-SK" baseline="0" dirty="0" smtClean="0"/>
              <a:t>Z – ostatne</a:t>
            </a:r>
          </a:p>
          <a:p>
            <a:r>
              <a:rPr lang="sk-SK" baseline="0" dirty="0" smtClean="0"/>
              <a:t>Kvalita; </a:t>
            </a:r>
            <a:r>
              <a:rPr lang="sk-SK" baseline="0" dirty="0" err="1" smtClean="0"/>
              <a:t>ekonomica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situacia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domacnosti</a:t>
            </a:r>
            <a:r>
              <a:rPr lang="sk-SK" baseline="0" dirty="0" smtClean="0"/>
              <a:t>/krajiny (</a:t>
            </a:r>
            <a:r>
              <a:rPr lang="sk-SK" baseline="0" dirty="0" err="1" smtClean="0"/>
              <a:t>politicka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sit</a:t>
            </a:r>
            <a:r>
              <a:rPr lang="sk-SK" baseline="0" dirty="0" smtClean="0"/>
              <a:t>.)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2C11-70E1-4E6F-A77E-5205BD44BDA5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Rovnovazna</a:t>
            </a:r>
            <a:r>
              <a:rPr lang="sk-SK" dirty="0" smtClean="0"/>
              <a:t> cena – cena</a:t>
            </a:r>
            <a:r>
              <a:rPr lang="sk-SK" baseline="0" dirty="0" smtClean="0"/>
              <a:t> pri ktorej je </a:t>
            </a:r>
            <a:r>
              <a:rPr lang="sk-SK" baseline="0" dirty="0" err="1" smtClean="0"/>
              <a:t>ponukane</a:t>
            </a:r>
            <a:r>
              <a:rPr lang="sk-SK" baseline="0" dirty="0" smtClean="0"/>
              <a:t> aj dopytovane </a:t>
            </a:r>
            <a:r>
              <a:rPr lang="sk-SK" baseline="0" dirty="0" err="1" smtClean="0"/>
              <a:t>mnozstvo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daneho</a:t>
            </a:r>
            <a:r>
              <a:rPr lang="sk-SK" baseline="0" dirty="0" smtClean="0"/>
              <a:t> statku x </a:t>
            </a:r>
            <a:r>
              <a:rPr lang="sk-SK" baseline="0" dirty="0" err="1" smtClean="0"/>
              <a:t>rovnake</a:t>
            </a:r>
            <a:endParaRPr lang="sk-SK" baseline="0" dirty="0" smtClean="0"/>
          </a:p>
          <a:p>
            <a:r>
              <a:rPr lang="sk-SK" baseline="0" dirty="0" smtClean="0"/>
              <a:t>Je to </a:t>
            </a:r>
            <a:r>
              <a:rPr lang="sk-SK" baseline="0" dirty="0" err="1" smtClean="0"/>
              <a:t>idealny</a:t>
            </a:r>
            <a:r>
              <a:rPr lang="sk-SK" baseline="0" dirty="0" smtClean="0"/>
              <a:t> stav – </a:t>
            </a:r>
            <a:r>
              <a:rPr lang="sk-SK" baseline="0" dirty="0" err="1" smtClean="0"/>
              <a:t>nemusi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nastat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nanajvys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trva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velmi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kratko</a:t>
            </a:r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smtClean="0"/>
              <a:t>Ak cena je </a:t>
            </a:r>
            <a:r>
              <a:rPr lang="sk-SK" baseline="0" dirty="0" err="1" smtClean="0"/>
              <a:t>nizsia</a:t>
            </a:r>
            <a:r>
              <a:rPr lang="sk-SK" baseline="0" dirty="0" smtClean="0"/>
              <a:t> ako </a:t>
            </a:r>
            <a:r>
              <a:rPr lang="sk-SK" baseline="0" dirty="0" err="1" smtClean="0"/>
              <a:t>rovnovazna</a:t>
            </a:r>
            <a:r>
              <a:rPr lang="sk-SK" baseline="0" dirty="0" smtClean="0"/>
              <a:t> =&gt; Previs dopytu – dopytovane </a:t>
            </a:r>
            <a:r>
              <a:rPr lang="sk-SK" baseline="0" dirty="0" err="1" smtClean="0"/>
              <a:t>mnoztvo</a:t>
            </a:r>
            <a:r>
              <a:rPr lang="sk-SK" baseline="0" dirty="0" smtClean="0"/>
              <a:t> je </a:t>
            </a:r>
            <a:r>
              <a:rPr lang="sk-SK" baseline="0" dirty="0" err="1" smtClean="0"/>
              <a:t>vyssie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nez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ponukane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mnozstvo</a:t>
            </a:r>
            <a:r>
              <a:rPr lang="sk-SK" baseline="0" dirty="0" smtClean="0"/>
              <a:t> – tovaru je malo lebo je </a:t>
            </a:r>
            <a:r>
              <a:rPr lang="sk-SK" baseline="0" dirty="0" err="1" smtClean="0"/>
              <a:t>lacny</a:t>
            </a:r>
            <a:endParaRPr lang="sk-SK" baseline="0" dirty="0" smtClean="0"/>
          </a:p>
          <a:p>
            <a:r>
              <a:rPr lang="sk-SK" baseline="0" dirty="0" smtClean="0"/>
              <a:t>Ak cena je </a:t>
            </a:r>
            <a:r>
              <a:rPr lang="sk-SK" baseline="0" dirty="0" err="1" smtClean="0"/>
              <a:t>vyssia</a:t>
            </a:r>
            <a:r>
              <a:rPr lang="sk-SK" baseline="0" dirty="0" smtClean="0"/>
              <a:t> ako </a:t>
            </a:r>
            <a:r>
              <a:rPr lang="sk-SK" baseline="0" dirty="0" err="1" smtClean="0"/>
              <a:t>rovnovazna</a:t>
            </a:r>
            <a:r>
              <a:rPr lang="sk-SK" baseline="0" dirty="0" smtClean="0"/>
              <a:t> =&gt; Previs ponuky– </a:t>
            </a:r>
            <a:r>
              <a:rPr lang="sk-SK" baseline="0" dirty="0" err="1" smtClean="0"/>
              <a:t>ponukane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mnozstvo</a:t>
            </a:r>
            <a:r>
              <a:rPr lang="sk-SK" baseline="0" dirty="0" smtClean="0"/>
              <a:t> je </a:t>
            </a:r>
            <a:r>
              <a:rPr lang="sk-SK" baseline="0" dirty="0" err="1" smtClean="0"/>
              <a:t>vyssie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nez</a:t>
            </a:r>
            <a:r>
              <a:rPr lang="sk-SK" baseline="0" dirty="0" smtClean="0"/>
              <a:t> dopytovane </a:t>
            </a:r>
            <a:r>
              <a:rPr lang="sk-SK" baseline="0" dirty="0" err="1" smtClean="0"/>
              <a:t>mnozstvo</a:t>
            </a:r>
            <a:r>
              <a:rPr lang="sk-SK" baseline="0" dirty="0" smtClean="0"/>
              <a:t> – tovaru je </a:t>
            </a:r>
            <a:r>
              <a:rPr lang="sk-SK" baseline="0" dirty="0" err="1" smtClean="0"/>
              <a:t>vela</a:t>
            </a:r>
            <a:r>
              <a:rPr lang="sk-SK" baseline="0" dirty="0" smtClean="0"/>
              <a:t> lebo je </a:t>
            </a:r>
            <a:r>
              <a:rPr lang="sk-SK" baseline="0" dirty="0" err="1" smtClean="0"/>
              <a:t>drahy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2C11-70E1-4E6F-A77E-5205BD44BDA5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Urcovanie</a:t>
            </a:r>
            <a:r>
              <a:rPr lang="sk-SK" dirty="0" smtClean="0"/>
              <a:t> </a:t>
            </a:r>
            <a:r>
              <a:rPr lang="sk-SK" dirty="0" err="1" smtClean="0"/>
              <a:t>hranic</a:t>
            </a:r>
            <a:r>
              <a:rPr lang="sk-SK" dirty="0" smtClean="0"/>
              <a:t> miestneho trhu(mesto, </a:t>
            </a:r>
            <a:r>
              <a:rPr lang="sk-SK" dirty="0" err="1" smtClean="0"/>
              <a:t>stat</a:t>
            </a:r>
            <a:r>
              <a:rPr lang="sk-SK" dirty="0" smtClean="0"/>
              <a:t>)</a:t>
            </a:r>
          </a:p>
          <a:p>
            <a:r>
              <a:rPr lang="sk-SK" dirty="0" err="1" smtClean="0"/>
              <a:t>Preco</a:t>
            </a:r>
            <a:r>
              <a:rPr lang="sk-SK" dirty="0" smtClean="0"/>
              <a:t> </a:t>
            </a:r>
            <a:r>
              <a:rPr lang="sk-SK" dirty="0" err="1" smtClean="0"/>
              <a:t>medzinar</a:t>
            </a:r>
            <a:r>
              <a:rPr lang="sk-SK" dirty="0" smtClean="0"/>
              <a:t>. trh -  </a:t>
            </a:r>
            <a:r>
              <a:rPr lang="sk-SK" dirty="0" err="1" smtClean="0"/>
              <a:t>Odstranovanie</a:t>
            </a:r>
            <a:r>
              <a:rPr lang="sk-SK" baseline="0" dirty="0" smtClean="0"/>
              <a:t> cla medzi krajinami cez </a:t>
            </a:r>
            <a:r>
              <a:rPr lang="sk-SK" baseline="0" dirty="0" err="1" smtClean="0"/>
              <a:t>Medzinarodne</a:t>
            </a:r>
            <a:r>
              <a:rPr lang="sk-SK" baseline="0" dirty="0" smtClean="0"/>
              <a:t> dohody</a:t>
            </a:r>
          </a:p>
          <a:p>
            <a:endParaRPr lang="sk-SK" baseline="0" dirty="0" smtClean="0"/>
          </a:p>
          <a:p>
            <a:r>
              <a:rPr lang="sk-SK" baseline="0" dirty="0" err="1" smtClean="0"/>
              <a:t>Ciastkovy</a:t>
            </a:r>
            <a:r>
              <a:rPr lang="sk-SK" baseline="0" dirty="0" smtClean="0"/>
              <a:t> trh – 1 komodita – ropa, zlato</a:t>
            </a:r>
          </a:p>
          <a:p>
            <a:r>
              <a:rPr lang="sk-SK" baseline="0" dirty="0" smtClean="0"/>
              <a:t>	- skupina </a:t>
            </a:r>
            <a:r>
              <a:rPr lang="sk-SK" baseline="0" dirty="0" err="1" smtClean="0"/>
              <a:t>komodit</a:t>
            </a:r>
            <a:r>
              <a:rPr lang="sk-SK" baseline="0" dirty="0" smtClean="0"/>
              <a:t> – ovocie</a:t>
            </a:r>
          </a:p>
          <a:p>
            <a:r>
              <a:rPr lang="sk-SK" baseline="0" dirty="0" err="1" smtClean="0"/>
              <a:t>Agregatny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trhn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vsetkych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komodit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vyrobkov</a:t>
            </a:r>
            <a:r>
              <a:rPr lang="sk-SK" baseline="0" dirty="0" smtClean="0"/>
              <a:t> a </a:t>
            </a:r>
            <a:r>
              <a:rPr lang="sk-SK" baseline="0" dirty="0" err="1" smtClean="0"/>
              <a:t>sluzieb</a:t>
            </a:r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2C11-70E1-4E6F-A77E-5205BD44BDA5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Financny</a:t>
            </a:r>
            <a:r>
              <a:rPr lang="sk-SK" baseline="0" dirty="0" smtClean="0"/>
              <a:t> trh – </a:t>
            </a:r>
            <a:r>
              <a:rPr lang="sk-SK" baseline="0" dirty="0" err="1" smtClean="0"/>
              <a:t>siroky</a:t>
            </a:r>
            <a:r>
              <a:rPr lang="sk-SK" baseline="0" dirty="0" smtClean="0"/>
              <a:t> pojem </a:t>
            </a:r>
            <a:r>
              <a:rPr lang="sk-SK" baseline="0" dirty="0" err="1" smtClean="0"/>
              <a:t>zahrnajuci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ciastkove</a:t>
            </a:r>
            <a:r>
              <a:rPr lang="sk-SK" baseline="0" dirty="0" smtClean="0"/>
              <a:t> trhy</a:t>
            </a:r>
          </a:p>
          <a:p>
            <a:r>
              <a:rPr lang="sk-SK" baseline="0" dirty="0" smtClean="0"/>
              <a:t>	</a:t>
            </a:r>
            <a:r>
              <a:rPr lang="sk-SK" baseline="0" dirty="0" err="1" smtClean="0"/>
              <a:t>penazny</a:t>
            </a:r>
            <a:r>
              <a:rPr lang="sk-SK" baseline="0" dirty="0" smtClean="0"/>
              <a:t> trh – </a:t>
            </a:r>
            <a:r>
              <a:rPr lang="sk-SK" baseline="0" dirty="0" err="1" smtClean="0"/>
              <a:t>akciovy</a:t>
            </a:r>
            <a:endParaRPr lang="sk-SK" baseline="0" dirty="0" smtClean="0"/>
          </a:p>
          <a:p>
            <a:r>
              <a:rPr lang="sk-SK" baseline="0" dirty="0" smtClean="0"/>
              <a:t>	</a:t>
            </a:r>
            <a:r>
              <a:rPr lang="sk-SK" baseline="0" dirty="0" err="1" smtClean="0"/>
              <a:t>devizovy</a:t>
            </a:r>
            <a:r>
              <a:rPr lang="sk-SK" baseline="0" dirty="0" smtClean="0"/>
              <a:t> – trh so </a:t>
            </a:r>
            <a:r>
              <a:rPr lang="sk-SK" baseline="0" dirty="0" err="1" smtClean="0"/>
              <a:t>zahranicnymi</a:t>
            </a:r>
            <a:r>
              <a:rPr lang="sk-SK" baseline="0" dirty="0" smtClean="0"/>
              <a:t> menami v nehotovostnej forme (valuta – </a:t>
            </a:r>
            <a:r>
              <a:rPr lang="sk-SK" baseline="0" dirty="0" err="1" smtClean="0"/>
              <a:t>zahranicna</a:t>
            </a:r>
            <a:r>
              <a:rPr lang="sk-SK" baseline="0" dirty="0" smtClean="0"/>
              <a:t> mena v hotovostnej forme)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2C11-70E1-4E6F-A77E-5205BD44BDA5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Legalny</a:t>
            </a:r>
            <a:r>
              <a:rPr lang="sk-SK" dirty="0" smtClean="0"/>
              <a:t> – </a:t>
            </a:r>
            <a:r>
              <a:rPr lang="sk-SK" dirty="0" err="1" smtClean="0"/>
              <a:t>uznany</a:t>
            </a:r>
            <a:r>
              <a:rPr lang="sk-SK" dirty="0" smtClean="0"/>
              <a:t> </a:t>
            </a:r>
            <a:r>
              <a:rPr lang="sk-SK" dirty="0" err="1" smtClean="0"/>
              <a:t>statom</a:t>
            </a:r>
            <a:r>
              <a:rPr lang="sk-SK" dirty="0" smtClean="0"/>
              <a:t> </a:t>
            </a:r>
            <a:r>
              <a:rPr lang="sk-SK" dirty="0" err="1" smtClean="0"/>
              <a:t>podla</a:t>
            </a:r>
            <a:r>
              <a:rPr lang="sk-SK" dirty="0" smtClean="0"/>
              <a:t> </a:t>
            </a:r>
            <a:r>
              <a:rPr lang="sk-SK" dirty="0" err="1" smtClean="0"/>
              <a:t>zakonov</a:t>
            </a:r>
            <a:endParaRPr lang="sk-SK" dirty="0" smtClean="0"/>
          </a:p>
          <a:p>
            <a:r>
              <a:rPr lang="sk-SK" dirty="0" err="1" smtClean="0"/>
              <a:t>Pololegalny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tienova</a:t>
            </a:r>
            <a:r>
              <a:rPr lang="sk-SK" baseline="0" dirty="0" smtClean="0"/>
              <a:t> ekonomika: </a:t>
            </a:r>
            <a:r>
              <a:rPr lang="sk-SK" baseline="0" dirty="0" err="1" smtClean="0"/>
              <a:t>vymenny</a:t>
            </a:r>
            <a:r>
              <a:rPr lang="sk-SK" baseline="0" dirty="0" smtClean="0"/>
              <a:t> obchod (</a:t>
            </a:r>
            <a:r>
              <a:rPr lang="sk-SK" baseline="0" dirty="0" err="1" smtClean="0"/>
              <a:t>nieco</a:t>
            </a:r>
            <a:r>
              <a:rPr lang="sk-SK" baseline="0" dirty="0" smtClean="0"/>
              <a:t> za </a:t>
            </a:r>
            <a:r>
              <a:rPr lang="sk-SK" baseline="0" dirty="0" err="1" smtClean="0"/>
              <a:t>nieco</a:t>
            </a:r>
            <a:r>
              <a:rPr lang="sk-SK" baseline="0" dirty="0" smtClean="0"/>
              <a:t>), </a:t>
            </a:r>
            <a:r>
              <a:rPr lang="sk-SK" baseline="0" dirty="0" err="1" smtClean="0"/>
              <a:t>kratenie</a:t>
            </a:r>
            <a:r>
              <a:rPr lang="sk-SK" baseline="0" dirty="0" smtClean="0"/>
              <a:t> dani, </a:t>
            </a:r>
            <a:r>
              <a:rPr lang="sk-SK" baseline="0" dirty="0" err="1" smtClean="0"/>
              <a:t>zamestnavanie</a:t>
            </a:r>
            <a:r>
              <a:rPr lang="sk-SK" baseline="0" dirty="0" smtClean="0"/>
              <a:t> na </a:t>
            </a:r>
            <a:r>
              <a:rPr lang="sk-SK" baseline="0" dirty="0" err="1" smtClean="0"/>
              <a:t>cierno</a:t>
            </a:r>
            <a:endParaRPr lang="sk-SK" baseline="0" dirty="0" smtClean="0"/>
          </a:p>
          <a:p>
            <a:r>
              <a:rPr lang="sk-SK" baseline="0" dirty="0" err="1" smtClean="0"/>
              <a:t>Nelegalny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nezakonne</a:t>
            </a:r>
            <a:r>
              <a:rPr lang="sk-SK" baseline="0" dirty="0" smtClean="0"/>
              <a:t> obchodovanie: zbrane, drogy, deti; </a:t>
            </a:r>
            <a:r>
              <a:rPr lang="sk-SK" baseline="0" dirty="0" err="1" smtClean="0"/>
              <a:t>rozsirenejsia</a:t>
            </a:r>
            <a:r>
              <a:rPr lang="sk-SK" baseline="0" dirty="0" smtClean="0"/>
              <a:t> v </a:t>
            </a:r>
            <a:r>
              <a:rPr lang="sk-SK" baseline="0" dirty="0" err="1" smtClean="0"/>
              <a:t>rozvojovych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krajinach</a:t>
            </a:r>
            <a:r>
              <a:rPr lang="sk-SK" baseline="0" dirty="0" smtClean="0"/>
              <a:t>: </a:t>
            </a:r>
            <a:r>
              <a:rPr lang="sk-SK" baseline="0" dirty="0" err="1" smtClean="0"/>
              <a:t>slabsia</a:t>
            </a:r>
            <a:r>
              <a:rPr lang="sk-SK" baseline="0" dirty="0" smtClean="0"/>
              <a:t> kontrola, chudoba =&gt; kriminalita, napr. </a:t>
            </a:r>
            <a:r>
              <a:rPr lang="sk-SK" baseline="0" dirty="0" err="1" smtClean="0"/>
              <a:t>Albansko</a:t>
            </a:r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err="1" smtClean="0"/>
              <a:t>Volny</a:t>
            </a:r>
            <a:r>
              <a:rPr lang="sk-SK" baseline="0" dirty="0" smtClean="0"/>
              <a:t> trh – </a:t>
            </a:r>
            <a:r>
              <a:rPr lang="sk-SK" baseline="0" dirty="0" err="1" smtClean="0"/>
              <a:t>trhova</a:t>
            </a:r>
            <a:r>
              <a:rPr lang="sk-SK" baseline="0" dirty="0" smtClean="0"/>
              <a:t> ekonomika</a:t>
            </a:r>
          </a:p>
          <a:p>
            <a:r>
              <a:rPr lang="sk-SK" baseline="0" dirty="0" err="1" smtClean="0"/>
              <a:t>Viazany</a:t>
            </a:r>
            <a:r>
              <a:rPr lang="sk-SK" baseline="0" dirty="0" smtClean="0"/>
              <a:t> trh – </a:t>
            </a:r>
            <a:r>
              <a:rPr lang="sk-SK" baseline="0" dirty="0" err="1" smtClean="0"/>
              <a:t>prikazova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zmiesana</a:t>
            </a:r>
            <a:r>
              <a:rPr lang="sk-SK" baseline="0" dirty="0" smtClean="0"/>
              <a:t> ekonomika</a:t>
            </a:r>
          </a:p>
          <a:p>
            <a:endParaRPr lang="sk-SK" baseline="0" dirty="0" smtClean="0"/>
          </a:p>
          <a:p>
            <a:r>
              <a:rPr lang="sk-SK" baseline="0" dirty="0" smtClean="0"/>
              <a:t>B2B – obchod medzi </a:t>
            </a:r>
            <a:r>
              <a:rPr lang="sk-SK" baseline="0" dirty="0" smtClean="0"/>
              <a:t>firmami – </a:t>
            </a:r>
            <a:r>
              <a:rPr lang="sk-SK" baseline="0" dirty="0" err="1" smtClean="0"/>
              <a:t>dodavatelsko-odberatelske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vztahy</a:t>
            </a:r>
            <a:endParaRPr lang="sk-SK" baseline="0" dirty="0" smtClean="0"/>
          </a:p>
          <a:p>
            <a:r>
              <a:rPr lang="sk-SK" baseline="0" dirty="0" smtClean="0"/>
              <a:t>B2C – obchod ku </a:t>
            </a:r>
            <a:r>
              <a:rPr lang="sk-SK" baseline="0" dirty="0" err="1" smtClean="0"/>
              <a:t>zakaznikovi</a:t>
            </a:r>
            <a:r>
              <a:rPr lang="sk-SK" baseline="0" dirty="0" smtClean="0"/>
              <a:t>: </a:t>
            </a:r>
            <a:r>
              <a:rPr lang="sk-SK" baseline="0" dirty="0" err="1" smtClean="0"/>
              <a:t>e-shopy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alza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amazon</a:t>
            </a:r>
            <a:endParaRPr lang="sk-SK" baseline="0" dirty="0" smtClean="0"/>
          </a:p>
          <a:p>
            <a:r>
              <a:rPr lang="sk-SK" baseline="0" dirty="0" smtClean="0"/>
              <a:t>C2C – </a:t>
            </a:r>
            <a:r>
              <a:rPr lang="sk-SK" baseline="0" dirty="0" err="1" smtClean="0"/>
              <a:t>zakaznik</a:t>
            </a:r>
            <a:r>
              <a:rPr lang="sk-SK" baseline="0" dirty="0" smtClean="0"/>
              <a:t> k </a:t>
            </a:r>
            <a:r>
              <a:rPr lang="sk-SK" baseline="0" dirty="0" err="1" smtClean="0"/>
              <a:t>zakaznikovi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bazos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ebay</a:t>
            </a:r>
            <a:endParaRPr lang="sk-SK" baseline="0" dirty="0" smtClean="0"/>
          </a:p>
          <a:p>
            <a:r>
              <a:rPr lang="sk-SK" baseline="0" dirty="0" smtClean="0"/>
              <a:t>C2B – </a:t>
            </a:r>
            <a:r>
              <a:rPr lang="sk-SK" baseline="0" dirty="0" err="1" smtClean="0"/>
              <a:t>zakaznik</a:t>
            </a:r>
            <a:r>
              <a:rPr lang="sk-SK" baseline="0" dirty="0" smtClean="0"/>
              <a:t> k firme - </a:t>
            </a:r>
            <a:r>
              <a:rPr lang="sk-SK" baseline="0" dirty="0" err="1" smtClean="0"/>
              <a:t>hladanie</a:t>
            </a:r>
            <a:r>
              <a:rPr lang="sk-SK" baseline="0" dirty="0" smtClean="0"/>
              <a:t> </a:t>
            </a:r>
            <a:r>
              <a:rPr lang="sk-SK" baseline="0" dirty="0" smtClean="0"/>
              <a:t>prace – </a:t>
            </a:r>
            <a:r>
              <a:rPr lang="sk-SK" baseline="0" dirty="0" err="1" smtClean="0"/>
              <a:t>praca.sk</a:t>
            </a:r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2C11-70E1-4E6F-A77E-5205BD44BDA5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Trhove</a:t>
            </a:r>
            <a:r>
              <a:rPr lang="sk-SK" dirty="0" smtClean="0"/>
              <a:t> subjekty – </a:t>
            </a:r>
            <a:r>
              <a:rPr lang="sk-SK" dirty="0" err="1" smtClean="0"/>
              <a:t>domacnosti</a:t>
            </a:r>
            <a:r>
              <a:rPr lang="sk-SK" baseline="0" dirty="0" smtClean="0"/>
              <a:t> + podniky (</a:t>
            </a:r>
            <a:r>
              <a:rPr lang="sk-SK" baseline="0" dirty="0" err="1" smtClean="0"/>
              <a:t>trhova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ekonom</a:t>
            </a:r>
            <a:r>
              <a:rPr lang="sk-SK" baseline="0" dirty="0" smtClean="0"/>
              <a:t>), </a:t>
            </a:r>
            <a:r>
              <a:rPr lang="sk-SK" baseline="0" dirty="0" err="1" smtClean="0"/>
              <a:t>stat</a:t>
            </a:r>
            <a:r>
              <a:rPr lang="sk-SK" baseline="0" dirty="0" smtClean="0"/>
              <a:t> aj </a:t>
            </a:r>
            <a:r>
              <a:rPr lang="sk-SK" baseline="0" dirty="0" err="1" smtClean="0"/>
              <a:t>zahranicie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povazujeme</a:t>
            </a:r>
            <a:r>
              <a:rPr lang="sk-SK" baseline="0" dirty="0" smtClean="0"/>
              <a:t> za ekonomicky subjekt</a:t>
            </a:r>
          </a:p>
          <a:p>
            <a:r>
              <a:rPr lang="sk-SK" baseline="0" dirty="0" err="1" smtClean="0"/>
              <a:t>Trhova</a:t>
            </a:r>
            <a:r>
              <a:rPr lang="sk-SK" baseline="0" dirty="0" smtClean="0"/>
              <a:t> konkurencia – </a:t>
            </a:r>
            <a:r>
              <a:rPr lang="sk-SK" baseline="0" dirty="0" err="1" smtClean="0"/>
              <a:t>vznika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bud</a:t>
            </a:r>
            <a:r>
              <a:rPr lang="sk-SK" baseline="0" dirty="0" smtClean="0"/>
              <a:t> na strane dopytu alebo ponuky; </a:t>
            </a:r>
            <a:r>
              <a:rPr lang="sk-SK" baseline="0" dirty="0" err="1" smtClean="0"/>
              <a:t>vzajomne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posobiace</a:t>
            </a:r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2C11-70E1-4E6F-A77E-5205BD44BDA5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Funguju</a:t>
            </a:r>
            <a:r>
              <a:rPr lang="sk-SK" dirty="0" smtClean="0"/>
              <a:t> dva </a:t>
            </a:r>
            <a:r>
              <a:rPr lang="sk-SK" dirty="0" err="1" smtClean="0"/>
              <a:t>zakladne</a:t>
            </a:r>
            <a:r>
              <a:rPr lang="sk-SK" baseline="0" dirty="0" smtClean="0"/>
              <a:t> trhy: trh statkov, trh </a:t>
            </a:r>
            <a:r>
              <a:rPr lang="sk-SK" baseline="0" dirty="0" err="1" smtClean="0"/>
              <a:t>vyrobnych</a:t>
            </a:r>
            <a:r>
              <a:rPr lang="sk-SK" baseline="0" dirty="0" smtClean="0"/>
              <a:t> faktorov</a:t>
            </a:r>
          </a:p>
          <a:p>
            <a:endParaRPr lang="sk-SK" baseline="0" dirty="0" smtClean="0"/>
          </a:p>
          <a:p>
            <a:r>
              <a:rPr lang="sk-SK" baseline="0" dirty="0" err="1" smtClean="0"/>
              <a:t>Domacnosti</a:t>
            </a:r>
            <a:r>
              <a:rPr lang="sk-SK" baseline="0" dirty="0" smtClean="0"/>
              <a:t> (dopyt) </a:t>
            </a:r>
            <a:r>
              <a:rPr lang="sk-SK" baseline="0" dirty="0" err="1" smtClean="0"/>
              <a:t>prichadzaju</a:t>
            </a:r>
            <a:r>
              <a:rPr lang="sk-SK" baseline="0" dirty="0" smtClean="0"/>
              <a:t> na Trh statkov, kde </a:t>
            </a:r>
            <a:r>
              <a:rPr lang="sk-SK" baseline="0" dirty="0" err="1" smtClean="0"/>
              <a:t>prichadzaju</a:t>
            </a:r>
            <a:r>
              <a:rPr lang="sk-SK" baseline="0" dirty="0" smtClean="0"/>
              <a:t> aj Podniky (dopyt)</a:t>
            </a:r>
          </a:p>
          <a:p>
            <a:r>
              <a:rPr lang="sk-SK" baseline="0" dirty="0" smtClean="0"/>
              <a:t>Podnik na to aby vyprodukoval statok potrebuje: </a:t>
            </a:r>
            <a:r>
              <a:rPr lang="sk-SK" baseline="0" dirty="0" err="1" smtClean="0"/>
              <a:t>pracu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ludi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podu</a:t>
            </a:r>
            <a:r>
              <a:rPr lang="sk-SK" baseline="0" dirty="0" smtClean="0"/>
              <a:t> ...</a:t>
            </a:r>
          </a:p>
          <a:p>
            <a:r>
              <a:rPr lang="sk-SK" baseline="0" dirty="0" err="1" smtClean="0"/>
              <a:t>Domacnosti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ponukaju</a:t>
            </a:r>
            <a:r>
              <a:rPr lang="sk-SK" baseline="0" dirty="0" smtClean="0"/>
              <a:t> svoje </a:t>
            </a:r>
            <a:r>
              <a:rPr lang="sk-SK" baseline="0" dirty="0" err="1" smtClean="0"/>
              <a:t>vyrobne</a:t>
            </a:r>
            <a:r>
              <a:rPr lang="sk-SK" baseline="0" dirty="0" smtClean="0"/>
              <a:t> faktory (</a:t>
            </a:r>
            <a:r>
              <a:rPr lang="sk-SK" baseline="0" dirty="0" err="1" smtClean="0"/>
              <a:t>praca</a:t>
            </a:r>
            <a:r>
              <a:rPr lang="sk-SK" baseline="0" dirty="0" smtClean="0"/>
              <a:t>, )</a:t>
            </a:r>
          </a:p>
          <a:p>
            <a:r>
              <a:rPr lang="sk-SK" baseline="0" dirty="0" smtClean="0"/>
              <a:t>Za svoje </a:t>
            </a:r>
            <a:r>
              <a:rPr lang="sk-SK" baseline="0" dirty="0" err="1" smtClean="0"/>
              <a:t>vyrobne</a:t>
            </a:r>
            <a:r>
              <a:rPr lang="sk-SK" baseline="0" dirty="0" smtClean="0"/>
              <a:t> faktory </a:t>
            </a:r>
            <a:r>
              <a:rPr lang="sk-SK" baseline="0" dirty="0" err="1" smtClean="0"/>
              <a:t>dostanu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dochodok</a:t>
            </a:r>
            <a:r>
              <a:rPr lang="sk-SK" baseline="0" dirty="0" smtClean="0"/>
              <a:t> (mzdu</a:t>
            </a:r>
            <a:r>
              <a:rPr lang="sk-SK" baseline="0" dirty="0" smtClean="0"/>
              <a:t>, rentu, </a:t>
            </a:r>
            <a:r>
              <a:rPr lang="sk-SK" baseline="0" dirty="0" smtClean="0"/>
              <a:t>zisk)</a:t>
            </a:r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2C11-70E1-4E6F-A77E-5205BD44BDA5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Typy konkurencie</a:t>
            </a:r>
          </a:p>
          <a:p>
            <a:pPr marL="228600" indent="-228600">
              <a:buFont typeface="+mj-lt"/>
              <a:buAutoNum type="arabicPeriod"/>
            </a:pPr>
            <a:r>
              <a:rPr lang="sk-SK" dirty="0" err="1" smtClean="0"/>
              <a:t>podla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trhovych</a:t>
            </a:r>
            <a:r>
              <a:rPr lang="sk-SK" baseline="0" dirty="0" smtClean="0"/>
              <a:t> subjektov</a:t>
            </a:r>
          </a:p>
          <a:p>
            <a:pPr marL="685800" lvl="1" indent="-228600">
              <a:buFont typeface="+mj-lt"/>
              <a:buAutoNum type="arabicPeriod"/>
            </a:pPr>
            <a:r>
              <a:rPr lang="sk-SK" baseline="0" dirty="0" smtClean="0"/>
              <a:t>Konkurencia </a:t>
            </a:r>
            <a:r>
              <a:rPr lang="sk-SK" baseline="0" dirty="0" err="1" smtClean="0"/>
              <a:t>dopyt-ponuka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predat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najdrahsie</a:t>
            </a:r>
            <a:r>
              <a:rPr lang="sk-SK" baseline="0" dirty="0" smtClean="0"/>
              <a:t> (ponuka), </a:t>
            </a:r>
            <a:r>
              <a:rPr lang="sk-SK" baseline="0" dirty="0" err="1" smtClean="0"/>
              <a:t>kupit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najlacnejsie</a:t>
            </a:r>
            <a:r>
              <a:rPr lang="sk-SK" baseline="0" dirty="0" smtClean="0"/>
              <a:t> (dopyt)</a:t>
            </a:r>
          </a:p>
          <a:p>
            <a:pPr marL="685800" lvl="1" indent="-228600">
              <a:buFont typeface="+mj-lt"/>
              <a:buAutoNum type="arabicPeriod"/>
            </a:pPr>
            <a:r>
              <a:rPr lang="sk-SK" baseline="0" dirty="0" smtClean="0"/>
              <a:t>Konkurencia v </a:t>
            </a:r>
            <a:r>
              <a:rPr lang="sk-SK" baseline="0" dirty="0" err="1" smtClean="0"/>
              <a:t>ramci</a:t>
            </a:r>
            <a:r>
              <a:rPr lang="sk-SK" baseline="0" dirty="0" smtClean="0"/>
              <a:t> ponuky</a:t>
            </a:r>
          </a:p>
          <a:p>
            <a:pPr marL="1143000" lvl="2" indent="-228600">
              <a:buFont typeface="+mj-lt"/>
              <a:buAutoNum type="arabicPeriod"/>
            </a:pPr>
            <a:r>
              <a:rPr lang="sk-SK" baseline="0" dirty="0" smtClean="0"/>
              <a:t>Cena je </a:t>
            </a:r>
            <a:r>
              <a:rPr lang="sk-SK" baseline="0" dirty="0" err="1" smtClean="0"/>
              <a:t>rozhodujuca</a:t>
            </a:r>
            <a:endParaRPr lang="sk-SK" baseline="0" dirty="0" smtClean="0"/>
          </a:p>
          <a:p>
            <a:pPr marL="1143000" lvl="2" indent="-228600">
              <a:buFont typeface="+mj-lt"/>
              <a:buAutoNum type="arabicPeriod"/>
            </a:pPr>
            <a:r>
              <a:rPr lang="sk-SK" baseline="0" dirty="0" smtClean="0"/>
              <a:t>Inak je </a:t>
            </a:r>
            <a:r>
              <a:rPr lang="sk-SK" baseline="0" dirty="0" err="1" smtClean="0"/>
              <a:t>rozhodujuca</a:t>
            </a:r>
            <a:r>
              <a:rPr lang="sk-SK" baseline="0" dirty="0" smtClean="0"/>
              <a:t>: kvalita, </a:t>
            </a:r>
            <a:r>
              <a:rPr lang="sk-SK" baseline="0" dirty="0" err="1" smtClean="0"/>
              <a:t>disajn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sluzby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navyse</a:t>
            </a:r>
            <a:r>
              <a:rPr lang="sk-SK" baseline="0" dirty="0" smtClean="0"/>
              <a:t>, akcie, </a:t>
            </a:r>
            <a:r>
              <a:rPr lang="sk-SK" baseline="0" dirty="0" err="1" smtClean="0"/>
              <a:t>darceky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znacka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zaruka</a:t>
            </a:r>
            <a:r>
              <a:rPr lang="sk-SK" baseline="0" dirty="0" smtClean="0"/>
              <a:t>, servis, </a:t>
            </a:r>
            <a:r>
              <a:rPr lang="sk-SK" baseline="0" dirty="0" err="1" smtClean="0"/>
              <a:t>podporny</a:t>
            </a:r>
            <a:r>
              <a:rPr lang="sk-SK" baseline="0" dirty="0" smtClean="0"/>
              <a:t> predaj (</a:t>
            </a:r>
            <a:r>
              <a:rPr lang="sk-SK" baseline="0" dirty="0" err="1" smtClean="0"/>
              <a:t>ochutnavky</a:t>
            </a:r>
            <a:r>
              <a:rPr lang="sk-SK" baseline="0" dirty="0" smtClean="0"/>
              <a:t> v </a:t>
            </a:r>
            <a:r>
              <a:rPr lang="sk-SK" baseline="0" dirty="0" err="1" smtClean="0"/>
              <a:t>nakupnych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centrach</a:t>
            </a:r>
            <a:r>
              <a:rPr lang="sk-SK" baseline="0" dirty="0" smtClean="0"/>
              <a:t>)</a:t>
            </a:r>
          </a:p>
          <a:p>
            <a:pPr marL="685800" lvl="1" indent="-228600">
              <a:buFont typeface="+mj-lt"/>
              <a:buAutoNum type="arabicPeriod"/>
            </a:pPr>
            <a:r>
              <a:rPr lang="sk-SK" baseline="0" dirty="0" smtClean="0"/>
              <a:t>Konkurencia v </a:t>
            </a:r>
            <a:r>
              <a:rPr lang="sk-SK" baseline="0" dirty="0" err="1" smtClean="0"/>
              <a:t>ramci</a:t>
            </a:r>
            <a:r>
              <a:rPr lang="sk-SK" baseline="0" dirty="0" smtClean="0"/>
              <a:t> dopytu – pri nedostatkovom tovare – kto prv </a:t>
            </a:r>
            <a:r>
              <a:rPr lang="sk-SK" baseline="0" dirty="0" err="1" smtClean="0"/>
              <a:t>pride</a:t>
            </a:r>
            <a:r>
              <a:rPr lang="sk-SK" baseline="0" dirty="0" smtClean="0"/>
              <a:t>, ten </a:t>
            </a:r>
            <a:r>
              <a:rPr lang="sk-SK" baseline="0" dirty="0" err="1" smtClean="0"/>
              <a:t>skor</a:t>
            </a:r>
            <a:r>
              <a:rPr lang="sk-SK" baseline="0" dirty="0" smtClean="0"/>
              <a:t> berie, protekcia cez </a:t>
            </a:r>
            <a:r>
              <a:rPr lang="sk-SK" baseline="0" dirty="0" err="1" smtClean="0"/>
              <a:t>znamost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tlacenica</a:t>
            </a:r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2C11-70E1-4E6F-A77E-5205BD44BDA5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None/>
            </a:pPr>
            <a:r>
              <a:rPr lang="sk-SK" dirty="0" smtClean="0"/>
              <a:t>Dokonala</a:t>
            </a:r>
            <a:r>
              <a:rPr lang="sk-SK" baseline="0" dirty="0" smtClean="0"/>
              <a:t> konkurencia</a:t>
            </a:r>
          </a:p>
          <a:p>
            <a:pPr marL="228600" indent="-228600">
              <a:buFont typeface="+mj-lt"/>
              <a:buNone/>
            </a:pPr>
            <a:r>
              <a:rPr lang="sk-SK" baseline="0" dirty="0" smtClean="0"/>
              <a:t>Nedokonala konkurencia:</a:t>
            </a:r>
          </a:p>
          <a:p>
            <a:pPr marL="685800" lvl="1" indent="-228600">
              <a:buFont typeface="+mj-lt"/>
              <a:buAutoNum type="arabicPeriod"/>
            </a:pPr>
            <a:r>
              <a:rPr lang="sk-SK" baseline="0" dirty="0" smtClean="0"/>
              <a:t>Monopol – </a:t>
            </a:r>
            <a:r>
              <a:rPr lang="sk-SK" baseline="0" dirty="0" err="1" smtClean="0"/>
              <a:t>jediny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vyrobca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jedneho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vyrobku</a:t>
            </a:r>
            <a:r>
              <a:rPr lang="sk-SK" baseline="0" dirty="0" smtClean="0"/>
              <a:t> (SSE, SPP)</a:t>
            </a:r>
          </a:p>
          <a:p>
            <a:pPr marL="685800" lvl="1" indent="-228600">
              <a:buFont typeface="+mj-lt"/>
              <a:buAutoNum type="arabicPeriod"/>
            </a:pPr>
            <a:r>
              <a:rPr lang="sk-SK" baseline="0" dirty="0" err="1" smtClean="0"/>
              <a:t>Oligopol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mobilni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operatori</a:t>
            </a:r>
            <a:endParaRPr lang="sk-SK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sk-SK" baseline="0" dirty="0" err="1" smtClean="0"/>
              <a:t>Monopolist</a:t>
            </a:r>
            <a:r>
              <a:rPr lang="sk-SK" baseline="0" dirty="0" smtClean="0"/>
              <a:t>. </a:t>
            </a:r>
            <a:r>
              <a:rPr lang="sk-SK" baseline="0" dirty="0" err="1" smtClean="0"/>
              <a:t>Konkurenc</a:t>
            </a:r>
            <a:r>
              <a:rPr lang="sk-SK" baseline="0" dirty="0" smtClean="0"/>
              <a:t>. – </a:t>
            </a:r>
            <a:r>
              <a:rPr lang="sk-SK" baseline="0" dirty="0" err="1" smtClean="0"/>
              <a:t>vela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vyrobcov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ponukato</a:t>
            </a:r>
            <a:r>
              <a:rPr lang="sk-SK" baseline="0" dirty="0" smtClean="0"/>
              <a:t> iste (</a:t>
            </a:r>
            <a:r>
              <a:rPr lang="sk-SK" baseline="0" dirty="0" err="1" smtClean="0"/>
              <a:t>kadernictvo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kozmeticke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salony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krajcirstvo</a:t>
            </a:r>
            <a:r>
              <a:rPr lang="sk-SK" baseline="0" dirty="0" smtClean="0"/>
              <a:t>)</a:t>
            </a:r>
          </a:p>
          <a:p>
            <a:pPr marL="685800" lvl="1" indent="-228600">
              <a:buFont typeface="+mj-lt"/>
              <a:buAutoNum type="arabicPeriod"/>
            </a:pPr>
            <a:r>
              <a:rPr lang="sk-SK" baseline="0" dirty="0" err="1" smtClean="0"/>
              <a:t>Monopson</a:t>
            </a:r>
            <a:r>
              <a:rPr lang="sk-SK" baseline="0" dirty="0" smtClean="0"/>
              <a:t> – (</a:t>
            </a:r>
            <a:r>
              <a:rPr lang="sk-SK" baseline="0" dirty="0" err="1" smtClean="0"/>
              <a:t>napr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stat</a:t>
            </a:r>
            <a:r>
              <a:rPr lang="sk-SK" baseline="0" dirty="0" smtClean="0"/>
              <a:t>)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2C11-70E1-4E6F-A77E-5205BD44BDA5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SaS</a:t>
            </a:r>
            <a:r>
              <a:rPr lang="sk-SK" dirty="0" smtClean="0"/>
              <a:t> –statkov a </a:t>
            </a:r>
            <a:r>
              <a:rPr lang="sk-SK" dirty="0" err="1" smtClean="0"/>
              <a:t>sluzieb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Zakon</a:t>
            </a:r>
            <a:r>
              <a:rPr lang="sk-SK" dirty="0" smtClean="0"/>
              <a:t> </a:t>
            </a:r>
            <a:r>
              <a:rPr lang="sk-SK" dirty="0" err="1" smtClean="0"/>
              <a:t>klesajuceho</a:t>
            </a:r>
            <a:r>
              <a:rPr lang="sk-SK" dirty="0" smtClean="0"/>
              <a:t> dopytu – </a:t>
            </a:r>
            <a:r>
              <a:rPr lang="sk-SK" dirty="0" err="1" smtClean="0"/>
              <a:t>Cim</a:t>
            </a:r>
            <a:r>
              <a:rPr lang="sk-SK" dirty="0" smtClean="0"/>
              <a:t> je cena </a:t>
            </a:r>
            <a:r>
              <a:rPr lang="sk-SK" dirty="0" err="1" smtClean="0"/>
              <a:t>vyssia</a:t>
            </a:r>
            <a:r>
              <a:rPr lang="sk-SK" dirty="0" smtClean="0"/>
              <a:t>,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tym</a:t>
            </a:r>
            <a:r>
              <a:rPr lang="sk-SK" baseline="0" dirty="0" smtClean="0"/>
              <a:t> je dopyt po tovare </a:t>
            </a:r>
            <a:r>
              <a:rPr lang="sk-SK" baseline="0" dirty="0" err="1" smtClean="0"/>
              <a:t>nizsi</a:t>
            </a:r>
            <a:r>
              <a:rPr lang="sk-SK" baseline="0" dirty="0" smtClean="0"/>
              <a:t> (vid graf)</a:t>
            </a:r>
          </a:p>
          <a:p>
            <a:r>
              <a:rPr lang="sk-SK" baseline="0" dirty="0" smtClean="0"/>
              <a:t>Y os – cena</a:t>
            </a:r>
          </a:p>
          <a:p>
            <a:r>
              <a:rPr lang="sk-SK" baseline="0" dirty="0" smtClean="0"/>
              <a:t>X os – </a:t>
            </a:r>
            <a:r>
              <a:rPr lang="sk-SK" baseline="0" dirty="0" err="1" smtClean="0"/>
              <a:t>mnozstvo</a:t>
            </a:r>
            <a:r>
              <a:rPr lang="sk-SK" baseline="0" dirty="0" smtClean="0"/>
              <a:t> tovaru</a:t>
            </a:r>
          </a:p>
          <a:p>
            <a:endParaRPr lang="sk-SK" baseline="0" dirty="0" smtClean="0"/>
          </a:p>
          <a:p>
            <a:r>
              <a:rPr lang="sk-SK" baseline="0" dirty="0" err="1" smtClean="0"/>
              <a:t>Abnormalny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zakon</a:t>
            </a:r>
            <a:r>
              <a:rPr lang="sk-SK" baseline="0" dirty="0" smtClean="0"/>
              <a:t> dopytu – </a:t>
            </a:r>
            <a:r>
              <a:rPr lang="sk-SK" baseline="0" dirty="0" err="1" smtClean="0"/>
              <a:t>cim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drahsi</a:t>
            </a:r>
            <a:r>
              <a:rPr lang="sk-SK" baseline="0" dirty="0" smtClean="0"/>
              <a:t> tovar </a:t>
            </a:r>
            <a:r>
              <a:rPr lang="sk-SK" baseline="0" dirty="0" err="1" smtClean="0"/>
              <a:t>tym</a:t>
            </a:r>
            <a:r>
              <a:rPr lang="sk-SK" baseline="0" dirty="0" smtClean="0"/>
              <a:t> je </a:t>
            </a:r>
            <a:r>
              <a:rPr lang="sk-SK" baseline="0" dirty="0" err="1" smtClean="0"/>
              <a:t>vacsi</a:t>
            </a:r>
            <a:r>
              <a:rPr lang="sk-SK" baseline="0" dirty="0" smtClean="0"/>
              <a:t> dopyt po tovare: </a:t>
            </a:r>
            <a:r>
              <a:rPr lang="sk-SK" baseline="0" dirty="0" err="1" smtClean="0"/>
              <a:t>luxusny</a:t>
            </a:r>
            <a:r>
              <a:rPr lang="sk-SK" baseline="0" dirty="0" smtClean="0"/>
              <a:t> statok za </a:t>
            </a:r>
            <a:r>
              <a:rPr lang="sk-SK" baseline="0" dirty="0" err="1" smtClean="0"/>
              <a:t>ucelom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prestize</a:t>
            </a:r>
            <a:r>
              <a:rPr lang="sk-SK" baseline="0" dirty="0" smtClean="0"/>
              <a:t> (</a:t>
            </a:r>
            <a:r>
              <a:rPr lang="sk-SK" baseline="0" dirty="0" err="1" smtClean="0"/>
              <a:t>iphone</a:t>
            </a:r>
            <a:r>
              <a:rPr lang="sk-SK" baseline="0" dirty="0" smtClean="0"/>
              <a:t>), </a:t>
            </a:r>
            <a:r>
              <a:rPr lang="sk-SK" baseline="0" dirty="0" err="1" smtClean="0"/>
              <a:t>inflacia</a:t>
            </a:r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err="1" smtClean="0"/>
              <a:t>Ceteris</a:t>
            </a:r>
            <a:r>
              <a:rPr lang="sk-SK" baseline="0" dirty="0" smtClean="0"/>
              <a:t> </a:t>
            </a:r>
            <a:r>
              <a:rPr lang="sk-SK" baseline="0" dirty="0" err="1" smtClean="0"/>
              <a:t>aribus</a:t>
            </a:r>
            <a:r>
              <a:rPr lang="sk-SK" baseline="0" dirty="0" smtClean="0"/>
              <a:t> – nesmieme </a:t>
            </a:r>
            <a:r>
              <a:rPr lang="sk-SK" baseline="0" dirty="0" err="1" smtClean="0"/>
              <a:t>menit</a:t>
            </a:r>
            <a:r>
              <a:rPr lang="sk-SK" baseline="0" dirty="0" smtClean="0"/>
              <a:t> viac ako jeden parameter; </a:t>
            </a:r>
            <a:r>
              <a:rPr lang="sk-SK" baseline="0" dirty="0" err="1" smtClean="0"/>
              <a:t>skumam</a:t>
            </a:r>
            <a:r>
              <a:rPr lang="sk-SK" baseline="0" dirty="0" smtClean="0"/>
              <a:t> jeden faktor a ostatne faktory </a:t>
            </a:r>
            <a:r>
              <a:rPr lang="sk-SK" baseline="0" dirty="0" err="1" smtClean="0"/>
              <a:t>zostanu</a:t>
            </a:r>
            <a:r>
              <a:rPr lang="sk-SK" baseline="0" dirty="0" smtClean="0"/>
              <a:t> nezmenene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2C11-70E1-4E6F-A77E-5205BD44BDA5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43A4-9AAB-4F27-8937-1F8658EFBF6E}" type="datetimeFigureOut">
              <a:rPr lang="sk-SK" smtClean="0"/>
              <a:pPr/>
              <a:t>19. 10. 2013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E154-A653-4C0F-8C83-B60BEB344C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43A4-9AAB-4F27-8937-1F8658EFBF6E}" type="datetimeFigureOut">
              <a:rPr lang="sk-SK" smtClean="0"/>
              <a:pPr/>
              <a:t>19. 10. 2013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E154-A653-4C0F-8C83-B60BEB344C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43A4-9AAB-4F27-8937-1F8658EFBF6E}" type="datetimeFigureOut">
              <a:rPr lang="sk-SK" smtClean="0"/>
              <a:pPr/>
              <a:t>19. 10. 2013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E154-A653-4C0F-8C83-B60BEB344C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Nadpis a obsah nad tex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651CE-30A6-40A6-BB74-A7B869D5D8A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43A4-9AAB-4F27-8937-1F8658EFBF6E}" type="datetimeFigureOut">
              <a:rPr lang="sk-SK" smtClean="0"/>
              <a:pPr/>
              <a:t>19. 10. 2013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E154-A653-4C0F-8C83-B60BEB344C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43A4-9AAB-4F27-8937-1F8658EFBF6E}" type="datetimeFigureOut">
              <a:rPr lang="sk-SK" smtClean="0"/>
              <a:pPr/>
              <a:t>19. 10. 2013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E154-A653-4C0F-8C83-B60BEB344C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43A4-9AAB-4F27-8937-1F8658EFBF6E}" type="datetimeFigureOut">
              <a:rPr lang="sk-SK" smtClean="0"/>
              <a:pPr/>
              <a:t>19. 10. 2013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E154-A653-4C0F-8C83-B60BEB344C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43A4-9AAB-4F27-8937-1F8658EFBF6E}" type="datetimeFigureOut">
              <a:rPr lang="sk-SK" smtClean="0"/>
              <a:pPr/>
              <a:t>19. 10. 2013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E154-A653-4C0F-8C83-B60BEB344C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43A4-9AAB-4F27-8937-1F8658EFBF6E}" type="datetimeFigureOut">
              <a:rPr lang="sk-SK" smtClean="0"/>
              <a:pPr/>
              <a:t>19. 10. 2013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E154-A653-4C0F-8C83-B60BEB344C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43A4-9AAB-4F27-8937-1F8658EFBF6E}" type="datetimeFigureOut">
              <a:rPr lang="sk-SK" smtClean="0"/>
              <a:pPr/>
              <a:t>19. 10. 2013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E154-A653-4C0F-8C83-B60BEB344C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43A4-9AAB-4F27-8937-1F8658EFBF6E}" type="datetimeFigureOut">
              <a:rPr lang="sk-SK" smtClean="0"/>
              <a:pPr/>
              <a:t>19. 10. 2013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E154-A653-4C0F-8C83-B60BEB344C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43A4-9AAB-4F27-8937-1F8658EFBF6E}" type="datetimeFigureOut">
              <a:rPr lang="sk-SK" smtClean="0"/>
              <a:pPr/>
              <a:t>19. 10. 2013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E154-A653-4C0F-8C83-B60BEB344C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443A4-9AAB-4F27-8937-1F8658EFBF6E}" type="datetimeFigureOut">
              <a:rPr lang="sk-SK" smtClean="0"/>
              <a:pPr/>
              <a:t>19. 10. 2013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E154-A653-4C0F-8C83-B60BEB344C9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Dokument_programu_Microsoft_Office_Word_97_-_20033.doc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Dokument_programu_Microsoft_Office_Word_97_-_20034.doc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Dokument_programu_Microsoft_Office_Word_97_-_20031.doc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Dokument_programu_Microsoft_Office_Word_97_-_20032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sk-SK" sz="3200" b="1" smtClean="0"/>
              <a:t>Trh a trhový mechanizmus</a:t>
            </a:r>
            <a:endParaRPr lang="sk-SK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Podstata, </a:t>
            </a:r>
            <a:r>
              <a:rPr lang="sk-SK" dirty="0" err="1" smtClean="0"/>
              <a:t>štruktúrovanie</a:t>
            </a:r>
            <a:r>
              <a:rPr lang="sk-SK" dirty="0" smtClean="0"/>
              <a:t> trhu</a:t>
            </a:r>
          </a:p>
          <a:p>
            <a:r>
              <a:rPr lang="sk-SK" dirty="0" smtClean="0"/>
              <a:t>Trhový mechanizmus</a:t>
            </a:r>
          </a:p>
          <a:p>
            <a:r>
              <a:rPr lang="sk-SK" dirty="0" smtClean="0"/>
              <a:t>Trhová konkurencia</a:t>
            </a:r>
          </a:p>
          <a:p>
            <a:r>
              <a:rPr lang="sk-SK" dirty="0" smtClean="0"/>
              <a:t>Trh statkov </a:t>
            </a:r>
          </a:p>
          <a:p>
            <a:pPr lvl="1"/>
            <a:r>
              <a:rPr lang="sk-SK" dirty="0" smtClean="0"/>
              <a:t>dopyt </a:t>
            </a:r>
          </a:p>
          <a:p>
            <a:pPr lvl="1"/>
            <a:r>
              <a:rPr lang="sk-SK" dirty="0" smtClean="0"/>
              <a:t>ponuka </a:t>
            </a:r>
          </a:p>
          <a:p>
            <a:pPr lvl="1"/>
            <a:r>
              <a:rPr lang="sk-SK" dirty="0" smtClean="0"/>
              <a:t>trhová rovnováha </a:t>
            </a:r>
          </a:p>
          <a:p>
            <a:pPr lvl="1"/>
            <a:r>
              <a:rPr lang="sk-SK" dirty="0" smtClean="0"/>
              <a:t>trhová nerovnováha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2400" b="1" dirty="0" smtClean="0">
                <a:latin typeface="Arial" charset="0"/>
              </a:rPr>
              <a:t>Individuálny dopyt domácností</a:t>
            </a:r>
            <a:endParaRPr lang="sk-SK" sz="2800" b="1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19600"/>
          </a:xfrm>
        </p:spPr>
        <p:txBody>
          <a:bodyPr/>
          <a:lstStyle/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= D jediného kupujúceho alebo D po produkcii jediného výrobcu</a:t>
            </a:r>
          </a:p>
          <a:p>
            <a:pPr>
              <a:buFontTx/>
              <a:buNone/>
            </a:pPr>
            <a:endParaRPr lang="sk-SK" sz="20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sk-SK" sz="2000" dirty="0" smtClean="0">
                <a:latin typeface="Arial" charset="0"/>
              </a:rPr>
              <a:t>- týka sa </a:t>
            </a:r>
            <a:r>
              <a:rPr lang="sk-SK" sz="2000" i="1" dirty="0" smtClean="0">
                <a:latin typeface="Arial" charset="0"/>
              </a:rPr>
              <a:t>statkov každodennej spotreby</a:t>
            </a:r>
            <a:r>
              <a:rPr lang="sk-SK" sz="2000" dirty="0" smtClean="0">
                <a:latin typeface="Arial" charset="0"/>
              </a:rPr>
              <a:t> = statky s kontinuálnou </a:t>
            </a:r>
            <a:r>
              <a:rPr lang="sk-SK" sz="2000" dirty="0" smtClean="0">
                <a:latin typeface="Arial" charset="0"/>
              </a:rPr>
              <a:t>(nepretržitou) </a:t>
            </a:r>
            <a:r>
              <a:rPr lang="sk-SK" sz="2000" dirty="0" smtClean="0">
                <a:latin typeface="Arial" charset="0"/>
              </a:rPr>
              <a:t>spotrebou: </a:t>
            </a:r>
            <a:r>
              <a:rPr lang="sk-SK" sz="2000" i="1" dirty="0" smtClean="0">
                <a:latin typeface="Arial" charset="0"/>
              </a:rPr>
              <a:t>jedlo</a:t>
            </a:r>
            <a:endParaRPr lang="sk-SK" sz="20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			q </a:t>
            </a:r>
            <a:r>
              <a:rPr lang="sk-SK" sz="2000" b="1" baseline="30000" dirty="0" smtClean="0">
                <a:latin typeface="Arial" charset="0"/>
              </a:rPr>
              <a:t>d </a:t>
            </a:r>
            <a:r>
              <a:rPr lang="sk-SK" sz="2000" b="1" baseline="-25000" dirty="0" smtClean="0">
                <a:latin typeface="Arial" charset="0"/>
              </a:rPr>
              <a:t>x/t</a:t>
            </a:r>
            <a:r>
              <a:rPr lang="sk-SK" sz="2000" b="1" dirty="0" smtClean="0">
                <a:latin typeface="Arial" charset="0"/>
              </a:rPr>
              <a:t>  =  f ( </a:t>
            </a:r>
            <a:r>
              <a:rPr lang="sk-SK" sz="2000" b="1" dirty="0" err="1" smtClean="0">
                <a:latin typeface="Arial" charset="0"/>
              </a:rPr>
              <a:t>p</a:t>
            </a:r>
            <a:r>
              <a:rPr lang="sk-SK" sz="2000" b="1" baseline="-25000" dirty="0" err="1" smtClean="0">
                <a:latin typeface="Arial" charset="0"/>
              </a:rPr>
              <a:t>x</a:t>
            </a:r>
            <a:r>
              <a:rPr lang="sk-SK" sz="2000" b="1" dirty="0" smtClean="0">
                <a:latin typeface="Arial" charset="0"/>
              </a:rPr>
              <a:t> , p</a:t>
            </a:r>
            <a:r>
              <a:rPr lang="sk-SK" sz="2000" b="1" baseline="-25000" dirty="0" smtClean="0">
                <a:latin typeface="Arial" charset="0"/>
              </a:rPr>
              <a:t>rs</a:t>
            </a:r>
            <a:r>
              <a:rPr lang="sk-SK" sz="2000" b="1" dirty="0" smtClean="0">
                <a:latin typeface="Arial" charset="0"/>
              </a:rPr>
              <a:t>, y, u, w, z )</a:t>
            </a:r>
          </a:p>
          <a:p>
            <a:pPr>
              <a:buFontTx/>
              <a:buNone/>
            </a:pPr>
            <a:endParaRPr lang="sk-SK" sz="2000" b="1" dirty="0" smtClean="0">
              <a:latin typeface="Arial" charset="0"/>
            </a:endParaRPr>
          </a:p>
          <a:p>
            <a:pPr>
              <a:buFontTx/>
              <a:buNone/>
            </a:pPr>
            <a:endParaRPr lang="sk-SK" sz="2000" b="1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Faktory dopytu:</a:t>
            </a:r>
            <a:endParaRPr lang="sk-SK" sz="2400" u="sng" dirty="0" smtClean="0">
              <a:latin typeface="Arial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sk-SK" sz="2000" b="1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1) nezávislá premenná: </a:t>
            </a:r>
            <a:r>
              <a:rPr lang="sk-SK" sz="2000" b="1" dirty="0" err="1" smtClean="0">
                <a:latin typeface="Arial" charset="0"/>
              </a:rPr>
              <a:t>p</a:t>
            </a:r>
            <a:r>
              <a:rPr lang="sk-SK" sz="2000" b="1" baseline="-25000" dirty="0" err="1" smtClean="0">
                <a:latin typeface="Arial" charset="0"/>
              </a:rPr>
              <a:t>x</a:t>
            </a:r>
            <a:r>
              <a:rPr lang="sk-SK" sz="2000" b="1" dirty="0" smtClean="0">
                <a:latin typeface="Arial" charset="0"/>
              </a:rPr>
              <a:t>  . . . . </a:t>
            </a:r>
            <a:r>
              <a:rPr lang="sk-SK" sz="2000" dirty="0" smtClean="0">
                <a:latin typeface="Arial" charset="0"/>
              </a:rPr>
              <a:t>cena daného statku x </a:t>
            </a:r>
          </a:p>
          <a:p>
            <a:pPr>
              <a:buFontTx/>
              <a:buNone/>
            </a:pPr>
            <a:r>
              <a:rPr lang="sk-SK" sz="2000" dirty="0" smtClean="0">
                <a:latin typeface="Arial" charset="0"/>
              </a:rPr>
              <a:t>– spôsobuje zmenu v </a:t>
            </a:r>
            <a:r>
              <a:rPr lang="sk-SK" sz="2000" u="sng" dirty="0" smtClean="0">
                <a:latin typeface="Arial" charset="0"/>
              </a:rPr>
              <a:t>dopytovanom množstve</a:t>
            </a:r>
            <a:r>
              <a:rPr lang="sk-SK" sz="2000" dirty="0" smtClean="0">
                <a:latin typeface="Arial" charset="0"/>
              </a:rPr>
              <a:t> </a:t>
            </a:r>
            <a:r>
              <a:rPr lang="sk-SK" sz="2000" dirty="0" smtClean="0">
                <a:latin typeface="Arial" charset="0"/>
                <a:sym typeface="Symbol" pitchFamily="18" charset="2"/>
              </a:rPr>
              <a:t></a:t>
            </a:r>
            <a:r>
              <a:rPr lang="sk-SK" sz="2000" dirty="0" smtClean="0">
                <a:latin typeface="Arial" charset="0"/>
              </a:rPr>
              <a:t>  posun </a:t>
            </a:r>
            <a:r>
              <a:rPr lang="sk-SK" sz="2000" u="sng" dirty="0" smtClean="0">
                <a:latin typeface="Arial" charset="0"/>
              </a:rPr>
              <a:t>po</a:t>
            </a:r>
            <a:r>
              <a:rPr lang="sk-SK" sz="2000" dirty="0" smtClean="0">
                <a:latin typeface="Arial" charset="0"/>
              </a:rPr>
              <a:t> krivke D</a:t>
            </a:r>
          </a:p>
          <a:p>
            <a:endParaRPr lang="sk-S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8458200" cy="5334000"/>
          </a:xfrm>
        </p:spPr>
        <p:txBody>
          <a:bodyPr/>
          <a:lstStyle/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2) ostatné faktory dopytu </a:t>
            </a:r>
            <a:r>
              <a:rPr lang="sk-SK" sz="2000" dirty="0" smtClean="0">
                <a:latin typeface="Arial" charset="0"/>
              </a:rPr>
              <a:t>(</a:t>
            </a:r>
            <a:r>
              <a:rPr lang="sk-SK" sz="2000" dirty="0" err="1" smtClean="0">
                <a:latin typeface="Arial" charset="0"/>
              </a:rPr>
              <a:t>zavisle</a:t>
            </a:r>
            <a:r>
              <a:rPr lang="sk-SK" sz="2000" dirty="0" smtClean="0">
                <a:latin typeface="Arial" charset="0"/>
              </a:rPr>
              <a:t> premenne)</a:t>
            </a:r>
            <a:r>
              <a:rPr lang="sk-SK" sz="2000" b="1" dirty="0" smtClean="0">
                <a:latin typeface="Arial" charset="0"/>
              </a:rPr>
              <a:t>:</a:t>
            </a:r>
          </a:p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p</a:t>
            </a:r>
            <a:r>
              <a:rPr lang="sk-SK" sz="2000" b="1" baseline="-25000" dirty="0" smtClean="0">
                <a:latin typeface="Arial" charset="0"/>
              </a:rPr>
              <a:t>rs</a:t>
            </a:r>
            <a:r>
              <a:rPr lang="sk-SK" sz="2000" b="1" dirty="0" smtClean="0">
                <a:latin typeface="Arial" charset="0"/>
              </a:rPr>
              <a:t> . . . . </a:t>
            </a:r>
            <a:r>
              <a:rPr lang="sk-SK" sz="2000" dirty="0" smtClean="0">
                <a:latin typeface="Arial" charset="0"/>
              </a:rPr>
              <a:t>ceny relevantných  tovarov</a:t>
            </a:r>
            <a:endParaRPr lang="sk-SK" sz="2000" b="1" dirty="0" smtClean="0">
              <a:latin typeface="Arial" charset="0"/>
            </a:endParaRPr>
          </a:p>
          <a:p>
            <a:pPr>
              <a:lnSpc>
                <a:spcPct val="20000"/>
              </a:lnSpc>
              <a:buFontTx/>
              <a:buNone/>
            </a:pPr>
            <a:endParaRPr lang="sk-SK" sz="20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sk-SK" sz="2000" dirty="0" smtClean="0">
                <a:latin typeface="Arial" charset="0"/>
              </a:rPr>
              <a:t>	a/  substitučné statky = v spotrebe sa  nahrádzajú </a:t>
            </a:r>
          </a:p>
          <a:p>
            <a:pPr>
              <a:buFontTx/>
              <a:buNone/>
            </a:pPr>
            <a:r>
              <a:rPr lang="sk-SK" sz="2000" dirty="0" smtClean="0">
                <a:latin typeface="Arial" charset="0"/>
              </a:rPr>
              <a:t>	b/  komplementy = v spotrebe sa dopĺňajú</a:t>
            </a:r>
          </a:p>
          <a:p>
            <a:pPr>
              <a:buFontTx/>
              <a:buNone/>
            </a:pPr>
            <a:r>
              <a:rPr lang="sk-SK" sz="2000" dirty="0" smtClean="0">
                <a:latin typeface="Arial" charset="0"/>
              </a:rPr>
              <a:t>	c/  indiferentné statky = pri tvorbe dopytu sa vzájomne  neovplyvňujú</a:t>
            </a:r>
          </a:p>
          <a:p>
            <a:endParaRPr lang="sk-SK" sz="20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y </a:t>
            </a:r>
            <a:r>
              <a:rPr lang="sk-SK" sz="2000" dirty="0" smtClean="0">
                <a:latin typeface="Arial" charset="0"/>
              </a:rPr>
              <a:t>(</a:t>
            </a:r>
            <a:r>
              <a:rPr lang="sk-SK" sz="2000" i="1" dirty="0" err="1" smtClean="0">
                <a:latin typeface="Arial" charset="0"/>
              </a:rPr>
              <a:t>income</a:t>
            </a:r>
            <a:r>
              <a:rPr lang="sk-SK" sz="2000" dirty="0" smtClean="0">
                <a:latin typeface="Arial" charset="0"/>
              </a:rPr>
              <a:t>). . .</a:t>
            </a:r>
            <a:r>
              <a:rPr lang="sk-SK" sz="2000" b="1" dirty="0" smtClean="0">
                <a:latin typeface="Arial" charset="0"/>
              </a:rPr>
              <a:t>   </a:t>
            </a:r>
            <a:r>
              <a:rPr lang="sk-SK" sz="2000" dirty="0" smtClean="0">
                <a:latin typeface="Arial" charset="0"/>
              </a:rPr>
              <a:t>príjem domácností </a:t>
            </a:r>
          </a:p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u</a:t>
            </a:r>
            <a:r>
              <a:rPr lang="sk-SK" sz="2000" dirty="0" smtClean="0">
                <a:latin typeface="Arial" charset="0"/>
              </a:rPr>
              <a:t> (</a:t>
            </a:r>
            <a:r>
              <a:rPr lang="sk-SK" sz="2000" i="1" dirty="0" smtClean="0">
                <a:latin typeface="Arial" charset="0"/>
              </a:rPr>
              <a:t>utility</a:t>
            </a:r>
            <a:r>
              <a:rPr lang="sk-SK" sz="2000" dirty="0" smtClean="0">
                <a:latin typeface="Arial" charset="0"/>
              </a:rPr>
              <a:t>). . . . .   úžitkovosť </a:t>
            </a:r>
          </a:p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w </a:t>
            </a:r>
            <a:r>
              <a:rPr lang="sk-SK" sz="2000" dirty="0" smtClean="0">
                <a:latin typeface="Arial" charset="0"/>
              </a:rPr>
              <a:t>(</a:t>
            </a:r>
            <a:r>
              <a:rPr lang="sk-SK" sz="2000" i="1" dirty="0" err="1" smtClean="0">
                <a:latin typeface="Arial" charset="0"/>
              </a:rPr>
              <a:t>wealth</a:t>
            </a:r>
            <a:r>
              <a:rPr lang="sk-SK" sz="2000" dirty="0" smtClean="0">
                <a:latin typeface="Arial" charset="0"/>
              </a:rPr>
              <a:t>) . . .   bohatstvo domácností </a:t>
            </a:r>
          </a:p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z</a:t>
            </a:r>
            <a:r>
              <a:rPr lang="sk-SK" sz="2000" dirty="0" smtClean="0">
                <a:latin typeface="Arial" charset="0"/>
              </a:rPr>
              <a:t> . . . . ďalšie faktory</a:t>
            </a:r>
            <a:endParaRPr lang="sk-SK" sz="2000" b="1" dirty="0" smtClean="0">
              <a:latin typeface="Arial" charset="0"/>
            </a:endParaRPr>
          </a:p>
          <a:p>
            <a:endParaRPr lang="sk-SK" sz="2000" dirty="0" smtClean="0">
              <a:latin typeface="Arial" charset="0"/>
            </a:endParaRPr>
          </a:p>
          <a:p>
            <a:r>
              <a:rPr lang="sk-SK" sz="2000" dirty="0" smtClean="0">
                <a:latin typeface="Arial" charset="0"/>
              </a:rPr>
              <a:t>ostatné faktory – spôsobujú zmenu  v </a:t>
            </a:r>
            <a:r>
              <a:rPr lang="sk-SK" sz="2000" u="sng" dirty="0" smtClean="0">
                <a:latin typeface="Arial" charset="0"/>
              </a:rPr>
              <a:t>celkovom dopyte</a:t>
            </a:r>
            <a:r>
              <a:rPr lang="sk-SK" sz="2000" dirty="0" smtClean="0">
                <a:latin typeface="Arial" charset="0"/>
              </a:rPr>
              <a:t>  </a:t>
            </a:r>
            <a:r>
              <a:rPr lang="sk-SK" sz="2000" dirty="0" smtClean="0">
                <a:latin typeface="Arial" charset="0"/>
                <a:sym typeface="Symbol" pitchFamily="18" charset="2"/>
              </a:rPr>
              <a:t></a:t>
            </a:r>
            <a:r>
              <a:rPr lang="sk-SK" sz="2000" dirty="0" smtClean="0">
                <a:latin typeface="Arial" charset="0"/>
              </a:rPr>
              <a:t>  posun </a:t>
            </a:r>
            <a:r>
              <a:rPr lang="sk-SK" sz="2000" u="sng" dirty="0" smtClean="0">
                <a:latin typeface="Arial" charset="0"/>
              </a:rPr>
              <a:t>celej krivky</a:t>
            </a:r>
            <a:r>
              <a:rPr lang="sk-SK" sz="2000" dirty="0" smtClean="0">
                <a:latin typeface="Arial" charset="0"/>
              </a:rPr>
              <a:t> D doľava alebo doprava !!!</a:t>
            </a:r>
          </a:p>
          <a:p>
            <a:endParaRPr lang="sk-S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0010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sk-SK" sz="2400" b="1" dirty="0" smtClean="0">
                <a:latin typeface="Arial" charset="0"/>
              </a:rPr>
              <a:t>Trhový dopyt domácností  </a:t>
            </a:r>
            <a:br>
              <a:rPr lang="sk-SK" sz="2400" b="1" dirty="0" smtClean="0">
                <a:latin typeface="Arial" charset="0"/>
              </a:rPr>
            </a:br>
            <a:endParaRPr lang="sk-SK" b="1" u="sng" dirty="0" smtClean="0">
              <a:latin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11480" cy="5029200"/>
          </a:xfrm>
        </p:spPr>
        <p:txBody>
          <a:bodyPr/>
          <a:lstStyle/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= D všetkých spotrebiteľov po 1 výrobku = </a:t>
            </a:r>
            <a:r>
              <a:rPr lang="sk-SK" sz="2000" b="1" dirty="0" smtClean="0">
                <a:latin typeface="Arial" charset="0"/>
                <a:sym typeface="Symbol" pitchFamily="18" charset="2"/>
              </a:rPr>
              <a:t></a:t>
            </a:r>
            <a:r>
              <a:rPr lang="sk-SK" sz="2000" b="1" dirty="0" smtClean="0">
                <a:latin typeface="Arial" charset="0"/>
              </a:rPr>
              <a:t> individuálnych dopytov</a:t>
            </a:r>
            <a:endParaRPr lang="sk-SK" sz="20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sk-SK" sz="2000" dirty="0" smtClean="0">
                <a:latin typeface="Arial" charset="0"/>
              </a:rPr>
              <a:t>týka sa dopytu po </a:t>
            </a:r>
            <a:r>
              <a:rPr lang="sk-SK" sz="2000" i="1" dirty="0" smtClean="0">
                <a:latin typeface="Arial" charset="0"/>
              </a:rPr>
              <a:t>statkoch dlhodobej spotreby</a:t>
            </a:r>
            <a:endParaRPr lang="sk-SK" sz="20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		</a:t>
            </a:r>
          </a:p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			 Q </a:t>
            </a:r>
            <a:r>
              <a:rPr lang="sk-SK" sz="2000" b="1" baseline="30000" dirty="0" smtClean="0">
                <a:latin typeface="Arial" charset="0"/>
              </a:rPr>
              <a:t>D </a:t>
            </a:r>
            <a:r>
              <a:rPr lang="sk-SK" sz="2000" b="1" baseline="-25000" dirty="0" smtClean="0">
                <a:latin typeface="Arial" charset="0"/>
              </a:rPr>
              <a:t>x/t</a:t>
            </a:r>
            <a:r>
              <a:rPr lang="sk-SK" sz="2000" b="1" dirty="0" smtClean="0">
                <a:latin typeface="Arial" charset="0"/>
              </a:rPr>
              <a:t>  =  f (</a:t>
            </a:r>
            <a:r>
              <a:rPr lang="sk-SK" sz="2000" b="1" dirty="0" err="1" smtClean="0">
                <a:latin typeface="Arial" charset="0"/>
              </a:rPr>
              <a:t>P</a:t>
            </a:r>
            <a:r>
              <a:rPr lang="sk-SK" sz="2000" b="1" baseline="-25000" dirty="0" err="1" smtClean="0">
                <a:latin typeface="Arial" charset="0"/>
              </a:rPr>
              <a:t>x</a:t>
            </a:r>
            <a:r>
              <a:rPr lang="sk-SK" sz="2000" b="1" dirty="0" smtClean="0">
                <a:latin typeface="Arial" charset="0"/>
              </a:rPr>
              <a:t>, P</a:t>
            </a:r>
            <a:r>
              <a:rPr lang="sk-SK" sz="2000" b="1" baseline="-25000" dirty="0" smtClean="0">
                <a:latin typeface="Arial" charset="0"/>
              </a:rPr>
              <a:t>RS</a:t>
            </a:r>
            <a:r>
              <a:rPr lang="sk-SK" sz="2000" b="1" dirty="0" smtClean="0">
                <a:latin typeface="Arial" charset="0"/>
              </a:rPr>
              <a:t>, Y, U, W, D, B )</a:t>
            </a:r>
          </a:p>
          <a:p>
            <a:pPr>
              <a:buFontTx/>
              <a:buNone/>
            </a:pPr>
            <a:endParaRPr lang="sk-SK" sz="2000" b="1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1) nezávislá premenná: </a:t>
            </a:r>
            <a:r>
              <a:rPr lang="sk-SK" sz="2000" b="1" dirty="0" err="1" smtClean="0">
                <a:latin typeface="Arial" charset="0"/>
              </a:rPr>
              <a:t>P</a:t>
            </a:r>
            <a:r>
              <a:rPr lang="sk-SK" sz="2000" b="1" baseline="-25000" dirty="0" err="1" smtClean="0">
                <a:latin typeface="Arial" charset="0"/>
              </a:rPr>
              <a:t>x</a:t>
            </a:r>
            <a:r>
              <a:rPr lang="sk-SK" sz="2000" b="1" dirty="0" smtClean="0">
                <a:latin typeface="Arial" charset="0"/>
              </a:rPr>
              <a:t> </a:t>
            </a:r>
          </a:p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2) ostatné faktory:</a:t>
            </a:r>
          </a:p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 . . . + </a:t>
            </a:r>
          </a:p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	Y . . . </a:t>
            </a:r>
            <a:r>
              <a:rPr lang="sk-SK" sz="2000" dirty="0" smtClean="0">
                <a:latin typeface="Arial" charset="0"/>
              </a:rPr>
              <a:t>národný dôchodok – </a:t>
            </a:r>
            <a:r>
              <a:rPr lang="sk-SK" sz="2000" dirty="0" smtClean="0">
                <a:latin typeface="Arial" charset="0"/>
              </a:rPr>
              <a:t>prijem </a:t>
            </a:r>
            <a:r>
              <a:rPr lang="sk-SK" sz="2000" dirty="0" smtClean="0">
                <a:latin typeface="Arial" charset="0"/>
              </a:rPr>
              <a:t>š</a:t>
            </a:r>
            <a:r>
              <a:rPr lang="sk-SK" sz="2000" dirty="0" smtClean="0">
                <a:latin typeface="Arial" charset="0"/>
              </a:rPr>
              <a:t>tátu</a:t>
            </a:r>
            <a:endParaRPr lang="sk-SK" sz="20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	B . . </a:t>
            </a:r>
            <a:r>
              <a:rPr lang="sk-SK" sz="2000" dirty="0" smtClean="0">
                <a:latin typeface="Arial" charset="0"/>
              </a:rPr>
              <a:t>. počet kúpyschopného obyvateľstva</a:t>
            </a:r>
            <a:r>
              <a:rPr lang="sk-SK" sz="2000" b="1" dirty="0" smtClean="0">
                <a:latin typeface="Arial" charset="0"/>
              </a:rPr>
              <a:t> </a:t>
            </a:r>
          </a:p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	D . . </a:t>
            </a:r>
            <a:r>
              <a:rPr lang="sk-SK" sz="2000" dirty="0" smtClean="0">
                <a:latin typeface="Arial" charset="0"/>
              </a:rPr>
              <a:t>. rozloženie príjmov medzi domácnosti </a:t>
            </a:r>
          </a:p>
          <a:p>
            <a:endParaRPr lang="sk-S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615950" y="457200"/>
          <a:ext cx="8115300" cy="6469063"/>
        </p:xfrm>
        <a:graphic>
          <a:graphicData uri="http://schemas.openxmlformats.org/presentationml/2006/ole">
            <p:oleObj spid="_x0000_s5122" name="Document" r:id="rId4" imgW="8113522" imgH="647667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sk-SK" sz="2000" b="1" dirty="0" smtClean="0">
                <a:latin typeface="Arial" charset="0"/>
              </a:rPr>
              <a:t>- individuálna ponuka podniku</a:t>
            </a:r>
            <a:r>
              <a:rPr lang="sk-SK" sz="2000" dirty="0" smtClean="0">
                <a:latin typeface="Arial" charset="0"/>
              </a:rPr>
              <a:t> = ponuka jednotlivého výrobcu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sk-SK" sz="2000" b="1" dirty="0" smtClean="0">
                <a:latin typeface="Arial" charset="0"/>
              </a:rPr>
              <a:t>- trhová ponuka</a:t>
            </a:r>
            <a:r>
              <a:rPr lang="sk-SK" sz="2000" dirty="0" smtClean="0">
                <a:latin typeface="Arial" charset="0"/>
              </a:rPr>
              <a:t> = </a:t>
            </a:r>
            <a:r>
              <a:rPr lang="sk-SK" sz="2000" dirty="0" smtClean="0">
                <a:latin typeface="Arial" charset="0"/>
                <a:cs typeface="Arial" charset="0"/>
              </a:rPr>
              <a:t>∑</a:t>
            </a:r>
            <a:r>
              <a:rPr lang="sk-SK" sz="2000" dirty="0" smtClean="0">
                <a:latin typeface="Arial" charset="0"/>
              </a:rPr>
              <a:t> individuálnych ponúk </a:t>
            </a:r>
          </a:p>
          <a:p>
            <a:pPr>
              <a:buFontTx/>
              <a:buNone/>
            </a:pPr>
            <a:endParaRPr lang="sk-SK" sz="20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sk-SK" sz="2000" dirty="0" smtClean="0">
                <a:latin typeface="Arial" charset="0"/>
              </a:rPr>
              <a:t>			</a:t>
            </a:r>
            <a:r>
              <a:rPr lang="sk-SK" sz="2000" b="1" dirty="0" smtClean="0">
                <a:latin typeface="Arial" charset="0"/>
              </a:rPr>
              <a:t>Q </a:t>
            </a:r>
            <a:r>
              <a:rPr lang="sk-SK" sz="2000" b="1" baseline="30000" dirty="0" smtClean="0">
                <a:latin typeface="Arial" charset="0"/>
              </a:rPr>
              <a:t>S </a:t>
            </a:r>
            <a:r>
              <a:rPr lang="sk-SK" sz="2000" b="1" baseline="-25000" dirty="0" smtClean="0">
                <a:latin typeface="Arial" charset="0"/>
              </a:rPr>
              <a:t>x/t</a:t>
            </a:r>
            <a:r>
              <a:rPr lang="sk-SK" sz="2000" dirty="0" smtClean="0">
                <a:latin typeface="Arial" charset="0"/>
              </a:rPr>
              <a:t> </a:t>
            </a:r>
            <a:r>
              <a:rPr lang="sk-SK" sz="2000" b="1" dirty="0" smtClean="0">
                <a:latin typeface="Arial" charset="0"/>
              </a:rPr>
              <a:t>= f ( </a:t>
            </a:r>
            <a:r>
              <a:rPr lang="sk-SK" sz="2000" b="1" dirty="0" err="1" smtClean="0">
                <a:latin typeface="Arial" charset="0"/>
              </a:rPr>
              <a:t>P</a:t>
            </a:r>
            <a:r>
              <a:rPr lang="sk-SK" sz="2000" b="1" baseline="-25000" dirty="0" err="1" smtClean="0">
                <a:latin typeface="Arial" charset="0"/>
              </a:rPr>
              <a:t>x</a:t>
            </a:r>
            <a:r>
              <a:rPr lang="sk-SK" sz="2000" b="1" dirty="0" smtClean="0">
                <a:latin typeface="Arial" charset="0"/>
              </a:rPr>
              <a:t>, P</a:t>
            </a:r>
            <a:r>
              <a:rPr lang="sk-SK" sz="2000" b="1" baseline="-25000" dirty="0" smtClean="0">
                <a:latin typeface="Arial" charset="0"/>
              </a:rPr>
              <a:t>RS</a:t>
            </a:r>
            <a:r>
              <a:rPr lang="sk-SK" sz="2000" b="1" dirty="0" smtClean="0">
                <a:latin typeface="Arial" charset="0"/>
              </a:rPr>
              <a:t>, P</a:t>
            </a:r>
            <a:r>
              <a:rPr lang="sk-SK" sz="2000" b="1" baseline="-25000" dirty="0" smtClean="0">
                <a:latin typeface="Arial" charset="0"/>
              </a:rPr>
              <a:t>VF</a:t>
            </a:r>
            <a:r>
              <a:rPr lang="sk-SK" sz="2000" b="1" dirty="0" smtClean="0">
                <a:latin typeface="Arial" charset="0"/>
              </a:rPr>
              <a:t>, </a:t>
            </a:r>
            <a:r>
              <a:rPr lang="sk-SK" sz="2000" b="1" dirty="0" err="1" smtClean="0">
                <a:latin typeface="Arial" charset="0"/>
              </a:rPr>
              <a:t>P</a:t>
            </a:r>
            <a:r>
              <a:rPr lang="sk-SK" sz="2000" b="1" baseline="-25000" dirty="0" err="1" smtClean="0">
                <a:latin typeface="Arial" charset="0"/>
              </a:rPr>
              <a:t>c</a:t>
            </a:r>
            <a:r>
              <a:rPr lang="sk-SK" sz="2000" b="1" dirty="0" err="1" smtClean="0">
                <a:latin typeface="Arial" charset="0"/>
              </a:rPr>
              <a:t>,T</a:t>
            </a:r>
            <a:r>
              <a:rPr lang="sk-SK" sz="2000" b="1" dirty="0" smtClean="0">
                <a:latin typeface="Arial" charset="0"/>
              </a:rPr>
              <a:t>, Z  )</a:t>
            </a:r>
          </a:p>
          <a:p>
            <a:endParaRPr lang="sk-SK" sz="20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1) nezávislá premenná: </a:t>
            </a:r>
            <a:r>
              <a:rPr lang="sk-SK" sz="2000" b="1" dirty="0" err="1" smtClean="0">
                <a:latin typeface="Arial" charset="0"/>
              </a:rPr>
              <a:t>P</a:t>
            </a:r>
            <a:r>
              <a:rPr lang="sk-SK" sz="2000" b="1" baseline="-25000" dirty="0" err="1" smtClean="0">
                <a:latin typeface="Arial" charset="0"/>
              </a:rPr>
              <a:t>x</a:t>
            </a:r>
            <a:r>
              <a:rPr lang="sk-SK" sz="2000" b="1" dirty="0" smtClean="0">
                <a:latin typeface="Arial" charset="0"/>
              </a:rPr>
              <a:t> </a:t>
            </a:r>
            <a:r>
              <a:rPr lang="sk-SK" sz="2000" dirty="0" smtClean="0">
                <a:latin typeface="Arial" charset="0"/>
              </a:rPr>
              <a:t> . .  cena </a:t>
            </a:r>
          </a:p>
          <a:p>
            <a:endParaRPr lang="sk-SK" sz="20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sk-SK" sz="2000" b="1" dirty="0" smtClean="0">
                <a:latin typeface="Arial" charset="0"/>
              </a:rPr>
              <a:t>2) ostatné faktory:</a:t>
            </a:r>
            <a:r>
              <a:rPr lang="sk-SK" sz="2000" dirty="0" smtClean="0">
                <a:latin typeface="Arial" charset="0"/>
              </a:rPr>
              <a:t> </a:t>
            </a:r>
          </a:p>
          <a:p>
            <a:pPr lvl="2">
              <a:buFont typeface="Wingdings" pitchFamily="2" charset="2"/>
              <a:buNone/>
            </a:pPr>
            <a:r>
              <a:rPr lang="sk-SK" sz="2000" b="1" dirty="0" smtClean="0">
                <a:latin typeface="Arial" charset="0"/>
              </a:rPr>
              <a:t>P</a:t>
            </a:r>
            <a:r>
              <a:rPr lang="sk-SK" sz="1600" b="1" baseline="-25000" dirty="0" smtClean="0">
                <a:latin typeface="Arial" charset="0"/>
              </a:rPr>
              <a:t>RS</a:t>
            </a:r>
            <a:r>
              <a:rPr lang="sk-SK" sz="2000" b="1" dirty="0" smtClean="0">
                <a:latin typeface="Arial" charset="0"/>
              </a:rPr>
              <a:t> . . . </a:t>
            </a:r>
            <a:r>
              <a:rPr lang="sk-SK" sz="2000" dirty="0" smtClean="0">
                <a:latin typeface="Arial" charset="0"/>
              </a:rPr>
              <a:t>cena relevantných statkov </a:t>
            </a:r>
          </a:p>
          <a:p>
            <a:pPr lvl="2">
              <a:buFont typeface="Wingdings" pitchFamily="2" charset="2"/>
              <a:buNone/>
            </a:pPr>
            <a:r>
              <a:rPr lang="sk-SK" sz="2000" b="1" dirty="0" smtClean="0">
                <a:latin typeface="Arial" charset="0"/>
              </a:rPr>
              <a:t>P</a:t>
            </a:r>
            <a:r>
              <a:rPr lang="sk-SK" sz="1600" b="1" baseline="-25000" dirty="0" smtClean="0">
                <a:latin typeface="Arial" charset="0"/>
              </a:rPr>
              <a:t>VF</a:t>
            </a:r>
            <a:r>
              <a:rPr lang="sk-SK" sz="2000" b="1" dirty="0" smtClean="0">
                <a:latin typeface="Arial" charset="0"/>
              </a:rPr>
              <a:t> . . . </a:t>
            </a:r>
            <a:r>
              <a:rPr lang="sk-SK" sz="2000" dirty="0" smtClean="0">
                <a:latin typeface="Arial" charset="0"/>
              </a:rPr>
              <a:t>cena vstupov  </a:t>
            </a:r>
          </a:p>
          <a:p>
            <a:pPr lvl="2">
              <a:buFont typeface="Wingdings" pitchFamily="2" charset="2"/>
              <a:buNone/>
            </a:pPr>
            <a:r>
              <a:rPr lang="sk-SK" sz="2000" b="1" dirty="0" err="1" smtClean="0">
                <a:latin typeface="Arial" charset="0"/>
              </a:rPr>
              <a:t>P</a:t>
            </a:r>
            <a:r>
              <a:rPr lang="sk-SK" sz="1600" b="1" baseline="-25000" dirty="0" err="1" smtClean="0">
                <a:latin typeface="Arial" charset="0"/>
              </a:rPr>
              <a:t>c</a:t>
            </a:r>
            <a:r>
              <a:rPr lang="sk-SK" sz="2000" b="1" dirty="0" smtClean="0">
                <a:latin typeface="Arial" charset="0"/>
              </a:rPr>
              <a:t>   . . </a:t>
            </a:r>
            <a:r>
              <a:rPr lang="sk-SK" sz="2000" dirty="0" smtClean="0">
                <a:latin typeface="Arial" charset="0"/>
              </a:rPr>
              <a:t>. zmena cieľov orientovaných na zisk</a:t>
            </a:r>
          </a:p>
          <a:p>
            <a:pPr lvl="2">
              <a:buFont typeface="Wingdings" pitchFamily="2" charset="2"/>
              <a:buNone/>
            </a:pPr>
            <a:r>
              <a:rPr lang="sk-SK" sz="2000" b="1" dirty="0" smtClean="0">
                <a:latin typeface="Arial" charset="0"/>
              </a:rPr>
              <a:t>T    . . . </a:t>
            </a:r>
            <a:r>
              <a:rPr lang="sk-SK" sz="2000" dirty="0" smtClean="0">
                <a:latin typeface="Arial" charset="0"/>
              </a:rPr>
              <a:t>technologické zmeny </a:t>
            </a:r>
          </a:p>
          <a:p>
            <a:pPr lvl="2">
              <a:buFont typeface="Wingdings" pitchFamily="2" charset="2"/>
              <a:buNone/>
            </a:pPr>
            <a:r>
              <a:rPr lang="sk-SK" sz="2000" b="1" dirty="0" smtClean="0">
                <a:latin typeface="Arial" charset="0"/>
              </a:rPr>
              <a:t>Z    . . . </a:t>
            </a:r>
            <a:r>
              <a:rPr lang="sk-SK" sz="2000" dirty="0" smtClean="0">
                <a:latin typeface="Arial" charset="0"/>
              </a:rPr>
              <a:t>ďalšie zmeny výrobných  podmienok </a:t>
            </a:r>
          </a:p>
          <a:p>
            <a:pPr>
              <a:buFontTx/>
              <a:buNone/>
            </a:pPr>
            <a:endParaRPr lang="sk-S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547688" y="330200"/>
          <a:ext cx="5408612" cy="4900613"/>
        </p:xfrm>
        <a:graphic>
          <a:graphicData uri="http://schemas.openxmlformats.org/presentationml/2006/ole">
            <p:oleObj spid="_x0000_s6146" name="Document" r:id="rId4" imgW="4422712" imgH="4007137" progId="Word.Document.8">
              <p:embed/>
            </p:oleObj>
          </a:graphicData>
        </a:graphic>
      </p:graphicFrame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5410200"/>
            <a:ext cx="7772400" cy="1524000"/>
          </a:xfrm>
        </p:spPr>
        <p:txBody>
          <a:bodyPr/>
          <a:lstStyle/>
          <a:p>
            <a:pPr>
              <a:buFontTx/>
              <a:buNone/>
            </a:pPr>
            <a:r>
              <a:rPr lang="cs-CZ" sz="2400" b="1" dirty="0" smtClean="0">
                <a:latin typeface="Arial" charset="0"/>
              </a:rPr>
              <a:t>Trhová nerovnováha</a:t>
            </a:r>
          </a:p>
          <a:p>
            <a:pPr>
              <a:buFont typeface="Symbol" pitchFamily="18" charset="2"/>
              <a:buChar char="·"/>
            </a:pPr>
            <a:r>
              <a:rPr lang="cs-CZ" sz="2000" b="1" dirty="0" err="1" smtClean="0">
                <a:latin typeface="Arial" charset="0"/>
              </a:rPr>
              <a:t>previs</a:t>
            </a:r>
            <a:r>
              <a:rPr lang="cs-CZ" sz="2000" b="1" dirty="0" smtClean="0">
                <a:latin typeface="Arial" charset="0"/>
              </a:rPr>
              <a:t> </a:t>
            </a:r>
            <a:r>
              <a:rPr lang="cs-CZ" sz="2000" b="1" dirty="0" err="1" smtClean="0">
                <a:latin typeface="Arial" charset="0"/>
              </a:rPr>
              <a:t>dopytu</a:t>
            </a:r>
            <a:endParaRPr lang="cs-CZ" sz="2000" dirty="0" smtClean="0">
              <a:latin typeface="Arial" charset="0"/>
            </a:endParaRPr>
          </a:p>
          <a:p>
            <a:pPr>
              <a:buFont typeface="Symbol" pitchFamily="18" charset="2"/>
              <a:buChar char="·"/>
            </a:pPr>
            <a:r>
              <a:rPr lang="cs-CZ" sz="2000" b="1" dirty="0" err="1" smtClean="0">
                <a:latin typeface="Arial" charset="0"/>
              </a:rPr>
              <a:t>previs</a:t>
            </a:r>
            <a:r>
              <a:rPr lang="cs-CZ" sz="2000" b="1" dirty="0" smtClean="0">
                <a:latin typeface="Arial" charset="0"/>
              </a:rPr>
              <a:t> ponuky</a:t>
            </a:r>
            <a:r>
              <a:rPr lang="cs-CZ" sz="2000" dirty="0" smtClean="0">
                <a:latin typeface="Arial" charset="0"/>
              </a:rPr>
              <a:t>...</a:t>
            </a:r>
          </a:p>
          <a:p>
            <a:endParaRPr lang="sk-SK" sz="2000" dirty="0" smtClean="0"/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5724525" y="1052513"/>
            <a:ext cx="316865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/>
              <a:t>p0 (p*) ...</a:t>
            </a:r>
            <a:r>
              <a:rPr lang="sk-SK" sz="2000" dirty="0"/>
              <a:t>rovnovážna cena</a:t>
            </a:r>
          </a:p>
          <a:p>
            <a:pPr>
              <a:spcBef>
                <a:spcPct val="50000"/>
              </a:spcBef>
            </a:pPr>
            <a:r>
              <a:rPr lang="sk-SK" sz="2000" dirty="0"/>
              <a:t>p1, p2...trhová cena</a:t>
            </a:r>
          </a:p>
          <a:p>
            <a:pPr>
              <a:spcBef>
                <a:spcPct val="50000"/>
              </a:spcBef>
            </a:pPr>
            <a:r>
              <a:rPr lang="sk-SK" sz="2000" dirty="0" smtClean="0"/>
              <a:t>q0 (q*) ...</a:t>
            </a:r>
            <a:r>
              <a:rPr lang="sk-SK" sz="2000" dirty="0"/>
              <a:t>rovnovážne množstvo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1000100" y="127371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cena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153400" cy="1295400"/>
          </a:xfrm>
        </p:spPr>
        <p:txBody>
          <a:bodyPr>
            <a:normAutofit fontScale="90000"/>
          </a:bodyPr>
          <a:lstStyle/>
          <a:p>
            <a:pPr algn="l"/>
            <a:r>
              <a:rPr lang="sk-SK" sz="2400" b="1" u="sng" smtClean="0">
                <a:latin typeface="Arial" charset="0"/>
              </a:rPr>
              <a:t/>
            </a:r>
            <a:br>
              <a:rPr lang="sk-SK" sz="2400" b="1" u="sng" smtClean="0">
                <a:latin typeface="Arial" charset="0"/>
              </a:rPr>
            </a:br>
            <a:r>
              <a:rPr lang="sk-SK" sz="2400" b="1" smtClean="0">
                <a:latin typeface="Arial" charset="0"/>
              </a:rPr>
              <a:t>			</a:t>
            </a:r>
            <a:r>
              <a:rPr lang="sk-SK" sz="3200" b="1" smtClean="0">
                <a:latin typeface="Arial" charset="0"/>
              </a:rPr>
              <a:t>Trh</a:t>
            </a:r>
            <a:br>
              <a:rPr lang="sk-SK" sz="3200" b="1" smtClean="0">
                <a:latin typeface="Arial" charset="0"/>
              </a:rPr>
            </a:br>
            <a:endParaRPr lang="sk-SK" b="1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458200" cy="51054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sk-SK" sz="2400" dirty="0" smtClean="0">
                <a:latin typeface="Arial" charset="0"/>
              </a:rPr>
              <a:t>=  </a:t>
            </a:r>
            <a:r>
              <a:rPr lang="sk-SK" sz="2400" i="1" dirty="0" smtClean="0">
                <a:latin typeface="Arial" charset="0"/>
              </a:rPr>
              <a:t>ekonomický priestor</a:t>
            </a:r>
            <a:r>
              <a:rPr lang="sk-SK" sz="2400" dirty="0" smtClean="0">
                <a:latin typeface="Arial" charset="0"/>
              </a:rPr>
              <a:t>, v ktorom dochádza k výmene výsledkov činností hospodárskych subjektov </a:t>
            </a:r>
            <a:r>
              <a:rPr lang="sk-SK" sz="2400" i="1" dirty="0" smtClean="0">
                <a:latin typeface="Arial" charset="0"/>
              </a:rPr>
              <a:t>(</a:t>
            </a:r>
            <a:r>
              <a:rPr lang="sk-SK" sz="2400" i="1" dirty="0" err="1" smtClean="0">
                <a:latin typeface="Arial" charset="0"/>
              </a:rPr>
              <a:t>dopyt-ponuka</a:t>
            </a:r>
            <a:r>
              <a:rPr lang="sk-SK" sz="2400" i="1" dirty="0" smtClean="0">
                <a:latin typeface="Arial" charset="0"/>
              </a:rPr>
              <a:t>)</a:t>
            </a:r>
            <a:r>
              <a:rPr lang="sk-SK" sz="2400" dirty="0" smtClean="0">
                <a:latin typeface="Arial" charset="0"/>
              </a:rPr>
              <a:t> na základe pomerov vyplývajúcich  zo zmeny dopytu a ponuky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sz="2400" b="1" dirty="0" smtClean="0">
                <a:latin typeface="Arial" charset="0"/>
              </a:rPr>
              <a:t>= ekonomický priestor, kde sa stretáva dopyt a ponuka</a:t>
            </a:r>
          </a:p>
          <a:p>
            <a:pPr>
              <a:lnSpc>
                <a:spcPct val="30000"/>
              </a:lnSpc>
              <a:buFontTx/>
              <a:buNone/>
            </a:pPr>
            <a:endParaRPr lang="sk-SK" sz="2800" b="1" dirty="0" smtClean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k-SK" sz="2800" b="1" dirty="0" smtClean="0">
                <a:latin typeface="Arial" charset="0"/>
              </a:rPr>
              <a:t>Typy trhu:</a:t>
            </a:r>
            <a:endParaRPr lang="sk-SK" sz="2800" b="1" u="sng" dirty="0" smtClean="0">
              <a:latin typeface="Arial" charset="0"/>
            </a:endParaRPr>
          </a:p>
          <a:p>
            <a:pPr>
              <a:lnSpc>
                <a:spcPct val="40000"/>
              </a:lnSpc>
              <a:buFontTx/>
              <a:buNone/>
            </a:pPr>
            <a:endParaRPr lang="sk-SK" sz="2800" b="1" u="sng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2400" b="1" dirty="0" smtClean="0">
                <a:latin typeface="Arial" charset="0"/>
              </a:rPr>
              <a:t>1. Podľa územného hľadiska</a:t>
            </a:r>
          </a:p>
          <a:p>
            <a:pPr lvl="3">
              <a:lnSpc>
                <a:spcPct val="80000"/>
              </a:lnSpc>
              <a:buFont typeface="Symbol" pitchFamily="18" charset="2"/>
              <a:buChar char="·"/>
            </a:pPr>
            <a:r>
              <a:rPr lang="sk-SK" sz="2400" dirty="0" smtClean="0">
                <a:latin typeface="Arial" charset="0"/>
              </a:rPr>
              <a:t>miestny</a:t>
            </a:r>
          </a:p>
          <a:p>
            <a:pPr lvl="3">
              <a:lnSpc>
                <a:spcPct val="80000"/>
              </a:lnSpc>
              <a:buFont typeface="Symbol" pitchFamily="18" charset="2"/>
              <a:buChar char="·"/>
            </a:pPr>
            <a:r>
              <a:rPr lang="sk-SK" sz="2400" dirty="0" smtClean="0">
                <a:latin typeface="Arial" charset="0"/>
              </a:rPr>
              <a:t>národný</a:t>
            </a:r>
          </a:p>
          <a:p>
            <a:pPr lvl="3">
              <a:lnSpc>
                <a:spcPct val="80000"/>
              </a:lnSpc>
              <a:buFont typeface="Symbol" pitchFamily="18" charset="2"/>
              <a:buChar char="·"/>
            </a:pPr>
            <a:r>
              <a:rPr lang="sk-SK" sz="2400" dirty="0" smtClean="0">
                <a:latin typeface="Arial" charset="0"/>
              </a:rPr>
              <a:t>medzinárodný (svetový)</a:t>
            </a:r>
          </a:p>
          <a:p>
            <a:pPr lvl="3">
              <a:lnSpc>
                <a:spcPct val="20000"/>
              </a:lnSpc>
              <a:buFont typeface="Symbol" pitchFamily="18" charset="2"/>
              <a:buChar char="·"/>
            </a:pPr>
            <a:endParaRPr lang="sk-SK" sz="24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2400" b="1" dirty="0" smtClean="0">
                <a:latin typeface="Arial" charset="0"/>
              </a:rPr>
              <a:t>2. Podľa počtu tovarov</a:t>
            </a:r>
          </a:p>
          <a:p>
            <a:pPr lvl="2">
              <a:lnSpc>
                <a:spcPct val="80000"/>
              </a:lnSpc>
              <a:buFont typeface="Symbol" pitchFamily="18" charset="2"/>
              <a:buChar char="·"/>
            </a:pPr>
            <a:r>
              <a:rPr lang="sk-SK" dirty="0" smtClean="0">
                <a:latin typeface="Arial" charset="0"/>
              </a:rPr>
              <a:t>čiastkový  - trh jednej komodity</a:t>
            </a:r>
          </a:p>
          <a:p>
            <a:pPr lvl="4">
              <a:lnSpc>
                <a:spcPct val="80000"/>
              </a:lnSpc>
              <a:buFont typeface="Symbol" pitchFamily="18" charset="2"/>
              <a:buNone/>
            </a:pPr>
            <a:r>
              <a:rPr lang="sk-SK" sz="2400" dirty="0" smtClean="0">
                <a:latin typeface="Arial" charset="0"/>
              </a:rPr>
              <a:t>        </a:t>
            </a:r>
            <a:r>
              <a:rPr lang="sk-SK" sz="2400" dirty="0" smtClean="0">
                <a:latin typeface="Arial" charset="0"/>
              </a:rPr>
              <a:t> - </a:t>
            </a:r>
            <a:r>
              <a:rPr lang="sk-SK" sz="2400" dirty="0" smtClean="0">
                <a:latin typeface="Arial" charset="0"/>
              </a:rPr>
              <a:t>trh skupiny komodít</a:t>
            </a:r>
          </a:p>
          <a:p>
            <a:pPr lvl="2">
              <a:lnSpc>
                <a:spcPct val="80000"/>
              </a:lnSpc>
              <a:buFont typeface="Symbol" pitchFamily="18" charset="2"/>
              <a:buChar char="·"/>
            </a:pPr>
            <a:r>
              <a:rPr lang="sk-SK" dirty="0" smtClean="0">
                <a:latin typeface="Arial" charset="0"/>
              </a:rPr>
              <a:t>agregátny</a:t>
            </a:r>
          </a:p>
          <a:p>
            <a:pPr>
              <a:lnSpc>
                <a:spcPct val="90000"/>
              </a:lnSpc>
              <a:buFontTx/>
              <a:buNone/>
            </a:pPr>
            <a:endParaRPr lang="sk-SK" sz="2400" b="1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638800"/>
          </a:xfrm>
        </p:spPr>
        <p:txBody>
          <a:bodyPr/>
          <a:lstStyle/>
          <a:p>
            <a:pPr>
              <a:buFontTx/>
              <a:buNone/>
            </a:pPr>
            <a:r>
              <a:rPr lang="sk-SK" sz="2400" b="1" smtClean="0">
                <a:latin typeface="Arial" charset="0"/>
              </a:rPr>
              <a:t>3. Podľa predmetu kúpy a predaja</a:t>
            </a:r>
          </a:p>
          <a:p>
            <a:pPr>
              <a:lnSpc>
                <a:spcPct val="20000"/>
              </a:lnSpc>
              <a:buFontTx/>
              <a:buNone/>
            </a:pPr>
            <a:endParaRPr lang="sk-SK" b="1" smtClean="0">
              <a:latin typeface="Arial" charset="0"/>
            </a:endParaRPr>
          </a:p>
          <a:p>
            <a:pPr lvl="2">
              <a:buFont typeface="Symbol" pitchFamily="18" charset="2"/>
              <a:buChar char="·"/>
            </a:pPr>
            <a:r>
              <a:rPr lang="sk-SK" smtClean="0">
                <a:latin typeface="Arial" charset="0"/>
              </a:rPr>
              <a:t>trh statkov </a:t>
            </a:r>
          </a:p>
          <a:p>
            <a:pPr lvl="2">
              <a:buFont typeface="Symbol" pitchFamily="18" charset="2"/>
              <a:buChar char="·"/>
            </a:pPr>
            <a:r>
              <a:rPr lang="sk-SK" smtClean="0">
                <a:latin typeface="Arial" charset="0"/>
              </a:rPr>
              <a:t>trh výrobných faktorov </a:t>
            </a:r>
          </a:p>
          <a:p>
            <a:pPr lvl="3">
              <a:buFont typeface="Wingdings" pitchFamily="2" charset="2"/>
              <a:buChar char="§"/>
            </a:pPr>
            <a:r>
              <a:rPr lang="sk-SK" smtClean="0">
                <a:latin typeface="Arial" charset="0"/>
              </a:rPr>
              <a:t>trh pôdy</a:t>
            </a:r>
          </a:p>
          <a:p>
            <a:pPr lvl="3">
              <a:buFont typeface="Wingdings" pitchFamily="2" charset="2"/>
              <a:buChar char="§"/>
            </a:pPr>
            <a:r>
              <a:rPr lang="sk-SK" smtClean="0">
                <a:latin typeface="Arial" charset="0"/>
              </a:rPr>
              <a:t>trh práce</a:t>
            </a:r>
          </a:p>
          <a:p>
            <a:pPr lvl="3">
              <a:buFont typeface="Wingdings" pitchFamily="2" charset="2"/>
              <a:buChar char="§"/>
            </a:pPr>
            <a:r>
              <a:rPr lang="sk-SK" smtClean="0">
                <a:latin typeface="Arial" charset="0"/>
              </a:rPr>
              <a:t>trh kapitálových statkov</a:t>
            </a:r>
          </a:p>
          <a:p>
            <a:pPr lvl="2">
              <a:buFont typeface="Symbol" pitchFamily="18" charset="2"/>
              <a:buChar char="·"/>
            </a:pPr>
            <a:r>
              <a:rPr lang="sk-SK" smtClean="0">
                <a:latin typeface="Arial" charset="0"/>
              </a:rPr>
              <a:t>finančný trh</a:t>
            </a:r>
          </a:p>
          <a:p>
            <a:pPr lvl="3">
              <a:buFont typeface="Wingdings" pitchFamily="2" charset="2"/>
              <a:buChar char="§"/>
            </a:pPr>
            <a:r>
              <a:rPr lang="sk-SK" smtClean="0">
                <a:latin typeface="Arial" charset="0"/>
              </a:rPr>
              <a:t>kapitálový trh  (CP)</a:t>
            </a:r>
          </a:p>
          <a:p>
            <a:pPr lvl="3">
              <a:buFont typeface="Wingdings" pitchFamily="2" charset="2"/>
              <a:buChar char="§"/>
            </a:pPr>
            <a:r>
              <a:rPr lang="sk-SK" smtClean="0">
                <a:latin typeface="Arial" charset="0"/>
              </a:rPr>
              <a:t>peňažný trh	</a:t>
            </a:r>
          </a:p>
          <a:p>
            <a:pPr lvl="3">
              <a:buFont typeface="Wingdings" pitchFamily="2" charset="2"/>
              <a:buChar char="§"/>
            </a:pPr>
            <a:r>
              <a:rPr lang="sk-SK" smtClean="0">
                <a:latin typeface="Arial" charset="0"/>
              </a:rPr>
              <a:t>devízový trh</a:t>
            </a:r>
          </a:p>
          <a:p>
            <a:pPr lvl="3">
              <a:buFont typeface="Wingdings" pitchFamily="2" charset="2"/>
              <a:buChar char="§"/>
            </a:pPr>
            <a:r>
              <a:rPr lang="sk-SK" smtClean="0">
                <a:latin typeface="Arial" charset="0"/>
              </a:rPr>
              <a:t>trh s drahými kovmi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533400"/>
            <a:ext cx="7696200" cy="5791200"/>
          </a:xfrm>
        </p:spPr>
        <p:txBody>
          <a:bodyPr/>
          <a:lstStyle/>
          <a:p>
            <a:pPr lvl="2">
              <a:lnSpc>
                <a:spcPct val="90000"/>
              </a:lnSpc>
              <a:buFontTx/>
              <a:buNone/>
            </a:pPr>
            <a:r>
              <a:rPr lang="sk-SK" b="1" dirty="0" smtClean="0">
                <a:latin typeface="Arial" charset="0"/>
              </a:rPr>
              <a:t>4. Podľa súladu so zákonodarstvom</a:t>
            </a:r>
          </a:p>
          <a:p>
            <a:pPr lvl="3">
              <a:lnSpc>
                <a:spcPct val="90000"/>
              </a:lnSpc>
              <a:buFont typeface="Symbol" pitchFamily="18" charset="2"/>
              <a:buChar char="·"/>
            </a:pPr>
            <a:r>
              <a:rPr lang="sk-SK" sz="2400" dirty="0" smtClean="0">
                <a:latin typeface="Arial" charset="0"/>
              </a:rPr>
              <a:t>legálny (oficiálny) </a:t>
            </a:r>
          </a:p>
          <a:p>
            <a:pPr lvl="3">
              <a:lnSpc>
                <a:spcPct val="90000"/>
              </a:lnSpc>
              <a:buFont typeface="Symbol" pitchFamily="18" charset="2"/>
              <a:buChar char="·"/>
            </a:pPr>
            <a:r>
              <a:rPr lang="sk-SK" sz="2400" dirty="0" err="1" smtClean="0">
                <a:latin typeface="Arial" charset="0"/>
              </a:rPr>
              <a:t>pololegálny</a:t>
            </a:r>
            <a:r>
              <a:rPr lang="sk-SK" sz="2400" dirty="0" smtClean="0">
                <a:latin typeface="Arial" charset="0"/>
              </a:rPr>
              <a:t> (šedý)</a:t>
            </a:r>
          </a:p>
          <a:p>
            <a:pPr lvl="3">
              <a:lnSpc>
                <a:spcPct val="90000"/>
              </a:lnSpc>
              <a:buFont typeface="Symbol" pitchFamily="18" charset="2"/>
              <a:buChar char="·"/>
            </a:pPr>
            <a:r>
              <a:rPr lang="sk-SK" sz="2400" dirty="0" smtClean="0">
                <a:latin typeface="Arial" charset="0"/>
              </a:rPr>
              <a:t>nelegálny (neoficiálny, čierny)   </a:t>
            </a:r>
            <a:r>
              <a:rPr lang="sk-SK" sz="2400" dirty="0" smtClean="0">
                <a:latin typeface="Arial" charset="0"/>
                <a:cs typeface="Arial" charset="0"/>
              </a:rPr>
              <a:t>→ </a:t>
            </a:r>
          </a:p>
          <a:p>
            <a:pPr lvl="3">
              <a:lnSpc>
                <a:spcPct val="90000"/>
              </a:lnSpc>
              <a:buFont typeface="Symbol" pitchFamily="18" charset="2"/>
              <a:buNone/>
            </a:pPr>
            <a:r>
              <a:rPr lang="sk-SK" sz="2400" dirty="0" smtClean="0">
                <a:latin typeface="Arial" charset="0"/>
                <a:cs typeface="Arial" charset="0"/>
              </a:rPr>
              <a:t>			→</a:t>
            </a:r>
            <a:r>
              <a:rPr lang="sk-SK" i="1" dirty="0" smtClean="0">
                <a:latin typeface="Arial" charset="0"/>
                <a:cs typeface="Arial" charset="0"/>
              </a:rPr>
              <a:t> tieňová ekonomika (TE/HDP)</a:t>
            </a:r>
          </a:p>
          <a:p>
            <a:pPr lvl="3">
              <a:lnSpc>
                <a:spcPct val="90000"/>
              </a:lnSpc>
              <a:buFont typeface="Symbol" pitchFamily="18" charset="2"/>
              <a:buNone/>
            </a:pPr>
            <a:endParaRPr lang="sk-SK" sz="2400" dirty="0" smtClean="0">
              <a:latin typeface="Arial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sk-SK" b="1" dirty="0" smtClean="0">
                <a:latin typeface="Arial" charset="0"/>
              </a:rPr>
              <a:t>5. Podľa vstupu štátu na trh</a:t>
            </a:r>
          </a:p>
          <a:p>
            <a:pPr lvl="3">
              <a:lnSpc>
                <a:spcPct val="90000"/>
              </a:lnSpc>
              <a:buFont typeface="Symbol" pitchFamily="18" charset="2"/>
              <a:buChar char="·"/>
            </a:pPr>
            <a:r>
              <a:rPr lang="sk-SK" sz="2400" dirty="0" smtClean="0">
                <a:latin typeface="Arial" charset="0"/>
              </a:rPr>
              <a:t>voľný trh</a:t>
            </a:r>
          </a:p>
          <a:p>
            <a:pPr lvl="3">
              <a:lnSpc>
                <a:spcPct val="90000"/>
              </a:lnSpc>
              <a:buFont typeface="Symbol" pitchFamily="18" charset="2"/>
              <a:buChar char="·"/>
            </a:pPr>
            <a:r>
              <a:rPr lang="sk-SK" sz="2400" dirty="0" smtClean="0">
                <a:latin typeface="Arial" charset="0"/>
              </a:rPr>
              <a:t>viazaný (regulovaný)</a:t>
            </a:r>
            <a:r>
              <a:rPr lang="sk-SK" dirty="0" smtClean="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dirty="0" smtClean="0">
                <a:latin typeface="Arial" charset="0"/>
              </a:rPr>
              <a:t>		*****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sz="2400" b="1" dirty="0" smtClean="0">
                <a:latin typeface="Arial" charset="0"/>
              </a:rPr>
              <a:t>		6. Virtuálny trh (</a:t>
            </a:r>
            <a:r>
              <a:rPr lang="sk-SK" sz="2400" b="1" dirty="0" err="1" smtClean="0">
                <a:latin typeface="Arial" charset="0"/>
              </a:rPr>
              <a:t>e-business</a:t>
            </a:r>
            <a:r>
              <a:rPr lang="sk-SK" sz="2400" b="1" dirty="0" smtClean="0">
                <a:latin typeface="Arial" charset="0"/>
              </a:rPr>
              <a:t>, </a:t>
            </a:r>
            <a:r>
              <a:rPr lang="sk-SK" sz="2400" b="1" dirty="0" err="1" smtClean="0">
                <a:latin typeface="Arial" charset="0"/>
              </a:rPr>
              <a:t>e-commerce</a:t>
            </a:r>
            <a:r>
              <a:rPr lang="sk-SK" sz="2400" b="1" dirty="0" smtClean="0">
                <a:latin typeface="Arial" charset="0"/>
              </a:rPr>
              <a:t>)</a:t>
            </a:r>
          </a:p>
          <a:p>
            <a:pPr lvl="3">
              <a:lnSpc>
                <a:spcPct val="90000"/>
              </a:lnSpc>
              <a:buFontTx/>
              <a:buChar char="•"/>
            </a:pPr>
            <a:r>
              <a:rPr lang="sk-SK" sz="2400" dirty="0" smtClean="0">
                <a:latin typeface="Arial" charset="0"/>
              </a:rPr>
              <a:t>B2B (</a:t>
            </a:r>
            <a:r>
              <a:rPr lang="sk-SK" sz="2400" dirty="0" err="1" smtClean="0">
                <a:latin typeface="Arial" charset="0"/>
              </a:rPr>
              <a:t>business</a:t>
            </a:r>
            <a:r>
              <a:rPr lang="sk-SK" sz="2400" dirty="0" smtClean="0">
                <a:latin typeface="Arial" charset="0"/>
              </a:rPr>
              <a:t> to </a:t>
            </a:r>
            <a:r>
              <a:rPr lang="sk-SK" sz="2400" dirty="0" err="1" smtClean="0">
                <a:latin typeface="Arial" charset="0"/>
              </a:rPr>
              <a:t>business</a:t>
            </a:r>
            <a:r>
              <a:rPr lang="sk-SK" sz="2400" dirty="0" smtClean="0">
                <a:latin typeface="Arial" charset="0"/>
              </a:rPr>
              <a:t>)</a:t>
            </a:r>
          </a:p>
          <a:p>
            <a:pPr lvl="3">
              <a:lnSpc>
                <a:spcPct val="90000"/>
              </a:lnSpc>
              <a:buFontTx/>
              <a:buChar char="•"/>
            </a:pPr>
            <a:r>
              <a:rPr lang="sk-SK" sz="2400" dirty="0" smtClean="0">
                <a:latin typeface="Arial" charset="0"/>
              </a:rPr>
              <a:t>B2C (</a:t>
            </a:r>
            <a:r>
              <a:rPr lang="sk-SK" sz="2400" dirty="0" err="1" smtClean="0">
                <a:latin typeface="Arial" charset="0"/>
              </a:rPr>
              <a:t>business</a:t>
            </a:r>
            <a:r>
              <a:rPr lang="sk-SK" sz="2400" dirty="0" smtClean="0">
                <a:latin typeface="Arial" charset="0"/>
              </a:rPr>
              <a:t> to </a:t>
            </a:r>
            <a:r>
              <a:rPr lang="sk-SK" sz="2400" dirty="0" err="1" smtClean="0">
                <a:latin typeface="Arial" charset="0"/>
              </a:rPr>
              <a:t>consumer</a:t>
            </a:r>
            <a:r>
              <a:rPr lang="sk-SK" sz="2400" dirty="0" smtClean="0">
                <a:latin typeface="Arial" charset="0"/>
              </a:rPr>
              <a:t>)</a:t>
            </a:r>
          </a:p>
          <a:p>
            <a:pPr lvl="3">
              <a:lnSpc>
                <a:spcPct val="90000"/>
              </a:lnSpc>
              <a:buFontTx/>
              <a:buChar char="•"/>
            </a:pPr>
            <a:r>
              <a:rPr lang="sk-SK" sz="2400" dirty="0" smtClean="0">
                <a:latin typeface="Arial" charset="0"/>
              </a:rPr>
              <a:t>C2C,  C2B</a:t>
            </a:r>
          </a:p>
        </p:txBody>
      </p:sp>
      <p:sp>
        <p:nvSpPr>
          <p:cNvPr id="5123" name="AutoShape 4"/>
          <p:cNvSpPr>
            <a:spLocks/>
          </p:cNvSpPr>
          <p:nvPr/>
        </p:nvSpPr>
        <p:spPr bwMode="auto">
          <a:xfrm>
            <a:off x="5651500" y="1412875"/>
            <a:ext cx="144463" cy="720725"/>
          </a:xfrm>
          <a:prstGeom prst="rightBrace">
            <a:avLst>
              <a:gd name="adj1" fmla="val 415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sk-SK" sz="3200" b="1" dirty="0" smtClean="0">
                <a:latin typeface="Arial" charset="0"/>
              </a:rPr>
              <a:t>Trhový mechanizmus</a:t>
            </a:r>
            <a:endParaRPr lang="sk-SK" sz="3200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143000"/>
            <a:ext cx="8001000" cy="2500314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sk-SK" sz="2400" dirty="0" smtClean="0">
                <a:latin typeface="Arial" charset="0"/>
              </a:rPr>
              <a:t>= súhrn </a:t>
            </a:r>
            <a:r>
              <a:rPr lang="sk-SK" sz="2400" b="1" dirty="0" smtClean="0">
                <a:latin typeface="Arial" charset="0"/>
              </a:rPr>
              <a:t>vzťahov</a:t>
            </a:r>
            <a:r>
              <a:rPr lang="sk-SK" sz="2400" dirty="0" smtClean="0">
                <a:latin typeface="Arial" charset="0"/>
              </a:rPr>
              <a:t> a </a:t>
            </a:r>
            <a:r>
              <a:rPr lang="sk-SK" sz="2400" b="1" dirty="0" smtClean="0">
                <a:latin typeface="Arial" charset="0"/>
              </a:rPr>
              <a:t>procesov</a:t>
            </a:r>
            <a:r>
              <a:rPr lang="sk-SK" sz="2400" dirty="0" smtClean="0">
                <a:latin typeface="Arial" charset="0"/>
              </a:rPr>
              <a:t> pri realizácii tovarov, ktoré vedú ku koordinácii rozhodnutí na strane </a:t>
            </a:r>
            <a:r>
              <a:rPr lang="sk-SK" sz="2400" b="1" dirty="0" smtClean="0">
                <a:latin typeface="Arial" charset="0"/>
              </a:rPr>
              <a:t>ponuky</a:t>
            </a:r>
            <a:r>
              <a:rPr lang="sk-SK" sz="2400" dirty="0" smtClean="0">
                <a:latin typeface="Arial" charset="0"/>
              </a:rPr>
              <a:t> (výroby) a na strane </a:t>
            </a:r>
            <a:r>
              <a:rPr lang="sk-SK" sz="2400" b="1" dirty="0" smtClean="0">
                <a:latin typeface="Arial" charset="0"/>
              </a:rPr>
              <a:t>dopytu</a:t>
            </a:r>
            <a:r>
              <a:rPr lang="sk-SK" sz="2400" dirty="0" smtClean="0">
                <a:latin typeface="Arial" charset="0"/>
              </a:rPr>
              <a:t> (spotreby), pričom základným nositeľom informácií je </a:t>
            </a:r>
            <a:r>
              <a:rPr lang="sk-SK" sz="2400" b="1" dirty="0" smtClean="0">
                <a:latin typeface="Arial" charset="0"/>
              </a:rPr>
              <a:t>cena</a:t>
            </a:r>
          </a:p>
          <a:p>
            <a:pPr>
              <a:buFontTx/>
              <a:buNone/>
            </a:pPr>
            <a:endParaRPr lang="sk-SK" sz="9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sk-SK" sz="2400" b="1" dirty="0" smtClean="0">
                <a:latin typeface="Arial" charset="0"/>
              </a:rPr>
              <a:t>= proces utvárania dopytu, ponuky, rovnovážnej ceny na trhu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617913"/>
            <a:ext cx="8077200" cy="3124200"/>
          </a:xfrm>
        </p:spPr>
        <p:txBody>
          <a:bodyPr/>
          <a:lstStyle/>
          <a:p>
            <a:pPr>
              <a:buFontTx/>
              <a:buNone/>
            </a:pPr>
            <a:r>
              <a:rPr lang="sk-SK" sz="2400" b="1" dirty="0" smtClean="0">
                <a:latin typeface="Arial" charset="0"/>
              </a:rPr>
              <a:t>Prvky TM:</a:t>
            </a:r>
          </a:p>
          <a:p>
            <a:r>
              <a:rPr lang="sk-SK" sz="2400" dirty="0" smtClean="0">
                <a:latin typeface="Arial" charset="0"/>
              </a:rPr>
              <a:t>trhové subjekty  - domácnosti, podniky, štát, zahraničie</a:t>
            </a:r>
          </a:p>
          <a:p>
            <a:r>
              <a:rPr lang="sk-SK" sz="2400" dirty="0" smtClean="0">
                <a:latin typeface="Arial" charset="0"/>
              </a:rPr>
              <a:t>trhová konkurencia</a:t>
            </a:r>
          </a:p>
          <a:p>
            <a:r>
              <a:rPr lang="sk-SK" sz="2400" dirty="0" smtClean="0">
                <a:latin typeface="Arial" charset="0"/>
              </a:rPr>
              <a:t>dopyt </a:t>
            </a:r>
          </a:p>
          <a:p>
            <a:r>
              <a:rPr lang="sk-SK" sz="2400" dirty="0" smtClean="0">
                <a:latin typeface="Arial" charset="0"/>
              </a:rPr>
              <a:t>ponuka</a:t>
            </a:r>
          </a:p>
          <a:p>
            <a:r>
              <a:rPr lang="sk-SK" sz="2400" dirty="0" smtClean="0">
                <a:latin typeface="Arial" charset="0"/>
              </a:rPr>
              <a:t>trhová cena</a:t>
            </a:r>
          </a:p>
          <a:p>
            <a:endParaRPr lang="sk-SK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14290"/>
            <a:ext cx="7057204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sk-SK" sz="3200" b="1" smtClean="0">
                <a:latin typeface="Arial" charset="0"/>
              </a:rPr>
              <a:t>Trhová konkurencia</a:t>
            </a:r>
            <a:endParaRPr lang="sk-SK" smtClean="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763588" y="1012825"/>
          <a:ext cx="7518400" cy="1014413"/>
        </p:xfrm>
        <a:graphic>
          <a:graphicData uri="http://schemas.openxmlformats.org/presentationml/2006/ole">
            <p:oleObj spid="_x0000_s3074" name="Document" r:id="rId4" imgW="7977505" imgH="1076141" progId="Word.Document.8">
              <p:embed/>
            </p:oleObj>
          </a:graphicData>
        </a:graphic>
      </p:graphicFrame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2209800"/>
            <a:ext cx="8763000" cy="4267200"/>
          </a:xfrm>
        </p:spPr>
        <p:txBody>
          <a:bodyPr>
            <a:normAutofit fontScale="92500" lnSpcReduction="10000"/>
          </a:bodyPr>
          <a:lstStyle/>
          <a:p>
            <a:pPr marL="711200" indent="-711200">
              <a:lnSpc>
                <a:spcPct val="120000"/>
              </a:lnSpc>
              <a:buFontTx/>
              <a:buNone/>
            </a:pPr>
            <a:r>
              <a:rPr lang="sk-SK" sz="2800" b="1" dirty="0" smtClean="0">
                <a:latin typeface="Arial" charset="0"/>
              </a:rPr>
              <a:t> </a:t>
            </a:r>
            <a:r>
              <a:rPr lang="sk-SK" sz="2600" b="1" dirty="0" smtClean="0">
                <a:latin typeface="Arial" charset="0"/>
              </a:rPr>
              <a:t>= je proces, v ktorom sa stretávajú trhové subjekty s rôznymi záujmami s cieľom získať hmotnú výhodu</a:t>
            </a:r>
            <a:endParaRPr lang="sk-SK" sz="2800" b="1" dirty="0" smtClean="0">
              <a:latin typeface="Arial" charset="0"/>
            </a:endParaRPr>
          </a:p>
          <a:p>
            <a:pPr marL="711200" indent="-711200">
              <a:lnSpc>
                <a:spcPct val="120000"/>
              </a:lnSpc>
              <a:buFontTx/>
              <a:buNone/>
            </a:pPr>
            <a:r>
              <a:rPr lang="sk-SK" sz="2800" b="1" dirty="0" smtClean="0">
                <a:latin typeface="Arial" charset="0"/>
              </a:rPr>
              <a:t>Typy </a:t>
            </a:r>
            <a:r>
              <a:rPr lang="sk-SK" sz="2800" b="1" dirty="0" smtClean="0">
                <a:latin typeface="Arial" charset="0"/>
              </a:rPr>
              <a:t>konkurencie:</a:t>
            </a:r>
            <a:endParaRPr lang="sk-SK" sz="2400" b="1" dirty="0" smtClean="0">
              <a:latin typeface="Arial" charset="0"/>
            </a:endParaRPr>
          </a:p>
          <a:p>
            <a:pPr marL="711200" indent="-711200">
              <a:lnSpc>
                <a:spcPct val="50000"/>
              </a:lnSpc>
              <a:buFontTx/>
              <a:buNone/>
            </a:pPr>
            <a:endParaRPr lang="sk-SK" sz="2400" b="1" dirty="0" smtClean="0">
              <a:latin typeface="Arial" charset="0"/>
            </a:endParaRPr>
          </a:p>
          <a:p>
            <a:pPr marL="711200" indent="-711200">
              <a:lnSpc>
                <a:spcPct val="50000"/>
              </a:lnSpc>
              <a:buFontTx/>
              <a:buAutoNum type="romanUcPeriod"/>
            </a:pPr>
            <a:r>
              <a:rPr lang="sk-SK" sz="2400" b="1" dirty="0" smtClean="0">
                <a:latin typeface="Arial" charset="0"/>
              </a:rPr>
              <a:t>Podľa trhových subjektov:</a:t>
            </a:r>
          </a:p>
          <a:p>
            <a:pPr marL="711200" indent="-711200">
              <a:lnSpc>
                <a:spcPct val="50000"/>
              </a:lnSpc>
              <a:buFontTx/>
              <a:buAutoNum type="romanUcPeriod"/>
            </a:pPr>
            <a:endParaRPr lang="sk-SK" sz="1400" b="1" dirty="0" smtClean="0">
              <a:latin typeface="Arial" charset="0"/>
            </a:endParaRPr>
          </a:p>
          <a:p>
            <a:pPr marL="711200" indent="-711200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sk-SK" sz="2000" b="1" dirty="0" smtClean="0">
                <a:latin typeface="Arial" charset="0"/>
              </a:rPr>
              <a:t>konkurencia medzi ponukou a dopytom</a:t>
            </a:r>
          </a:p>
          <a:p>
            <a:pPr marL="711200" indent="-711200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endParaRPr lang="sk-SK" sz="1200" b="1" dirty="0" smtClean="0">
              <a:latin typeface="Arial" charset="0"/>
            </a:endParaRPr>
          </a:p>
          <a:p>
            <a:pPr marL="711200" indent="-711200">
              <a:spcBef>
                <a:spcPct val="0"/>
              </a:spcBef>
              <a:spcAft>
                <a:spcPts val="600"/>
              </a:spcAft>
              <a:buFontTx/>
              <a:buAutoNum type="arabicPeriod" startAt="2"/>
            </a:pPr>
            <a:r>
              <a:rPr lang="sk-SK" sz="2000" b="1" dirty="0" smtClean="0">
                <a:latin typeface="Arial" charset="0"/>
              </a:rPr>
              <a:t>konkurencia na strane ponuky </a:t>
            </a:r>
            <a:r>
              <a:rPr lang="sk-SK" sz="2000" dirty="0" smtClean="0">
                <a:latin typeface="Arial" charset="0"/>
              </a:rPr>
              <a:t>(medzi výrobcami)</a:t>
            </a:r>
          </a:p>
          <a:p>
            <a:pPr marL="1422400" lvl="2" indent="-508000">
              <a:spcBef>
                <a:spcPct val="0"/>
              </a:spcBef>
              <a:spcAft>
                <a:spcPts val="600"/>
              </a:spcAft>
            </a:pPr>
            <a:r>
              <a:rPr lang="sk-SK" sz="2000" dirty="0" smtClean="0">
                <a:latin typeface="Arial" charset="0"/>
              </a:rPr>
              <a:t>cenová</a:t>
            </a:r>
          </a:p>
          <a:p>
            <a:pPr marL="1422400" lvl="2" indent="-508000">
              <a:spcBef>
                <a:spcPct val="0"/>
              </a:spcBef>
              <a:spcAft>
                <a:spcPts val="600"/>
              </a:spcAft>
            </a:pPr>
            <a:r>
              <a:rPr lang="sk-SK" sz="2000" dirty="0" smtClean="0">
                <a:latin typeface="Arial" charset="0"/>
              </a:rPr>
              <a:t>necenová </a:t>
            </a:r>
          </a:p>
          <a:p>
            <a:pPr marL="1422400" lvl="2" indent="-508000">
              <a:spcBef>
                <a:spcPct val="0"/>
              </a:spcBef>
              <a:spcAft>
                <a:spcPts val="600"/>
              </a:spcAft>
            </a:pPr>
            <a:endParaRPr lang="sk-SK" sz="2000" dirty="0" smtClean="0">
              <a:latin typeface="Arial" charset="0"/>
            </a:endParaRPr>
          </a:p>
          <a:p>
            <a:pPr marL="711200" indent="-71120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sk-SK" sz="2000" b="1" dirty="0" smtClean="0">
                <a:latin typeface="Arial" charset="0"/>
              </a:rPr>
              <a:t>3.     konkurencia na strane dopytu</a:t>
            </a:r>
            <a:r>
              <a:rPr lang="sk-SK" sz="2000" dirty="0" smtClean="0">
                <a:latin typeface="Arial" charset="0"/>
              </a:rPr>
              <a:t> (medzi spotrebiteľmi)</a:t>
            </a:r>
          </a:p>
          <a:p>
            <a:pPr marL="711200" indent="-711200">
              <a:lnSpc>
                <a:spcPct val="90000"/>
              </a:lnSpc>
            </a:pPr>
            <a:endParaRPr lang="sk-SK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153400" cy="5257800"/>
          </a:xfrm>
        </p:spPr>
        <p:txBody>
          <a:bodyPr/>
          <a:lstStyle/>
          <a:p>
            <a:pPr marL="381000" indent="-381000">
              <a:lnSpc>
                <a:spcPct val="80000"/>
              </a:lnSpc>
              <a:buFontTx/>
              <a:buNone/>
            </a:pPr>
            <a:r>
              <a:rPr lang="sk-SK" sz="2000" b="1" smtClean="0">
                <a:latin typeface="Arial" charset="0"/>
              </a:rPr>
              <a:t>II.  </a:t>
            </a:r>
            <a:r>
              <a:rPr lang="sk-SK" sz="2400" b="1" smtClean="0">
                <a:latin typeface="Arial" charset="0"/>
              </a:rPr>
              <a:t>Podľa počtu účastníkov trhu:</a:t>
            </a:r>
          </a:p>
          <a:p>
            <a:pPr marL="381000" indent="-381000">
              <a:lnSpc>
                <a:spcPct val="60000"/>
              </a:lnSpc>
              <a:buFontTx/>
              <a:buNone/>
            </a:pPr>
            <a:endParaRPr lang="sk-SK" sz="2400" b="1" smtClean="0">
              <a:latin typeface="Arial" charset="0"/>
            </a:endParaRP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sk-SK" sz="2000" b="1" smtClean="0">
                <a:latin typeface="Arial" charset="0"/>
              </a:rPr>
              <a:t>4.  dokonalá konkurencia</a:t>
            </a:r>
            <a:r>
              <a:rPr lang="sk-SK" sz="2000" smtClean="0">
                <a:latin typeface="Arial" charset="0"/>
              </a:rPr>
              <a:t> – veľké množstvo predávajúcich aj kupujúcich </a:t>
            </a:r>
          </a:p>
          <a:p>
            <a:pPr marL="381000" indent="-381000">
              <a:lnSpc>
                <a:spcPct val="60000"/>
              </a:lnSpc>
              <a:buFontTx/>
              <a:buNone/>
            </a:pPr>
            <a:endParaRPr lang="sk-SK" sz="2000" smtClean="0">
              <a:latin typeface="Arial" charset="0"/>
            </a:endParaRPr>
          </a:p>
          <a:p>
            <a:pPr marL="381000" indent="-381000">
              <a:lnSpc>
                <a:spcPct val="60000"/>
              </a:lnSpc>
              <a:buFontTx/>
              <a:buNone/>
            </a:pPr>
            <a:endParaRPr lang="sk-SK" sz="2000" smtClean="0">
              <a:latin typeface="Arial" charset="0"/>
            </a:endParaRPr>
          </a:p>
          <a:p>
            <a:pPr marL="381000" indent="-381000">
              <a:lnSpc>
                <a:spcPct val="80000"/>
              </a:lnSpc>
              <a:buFontTx/>
              <a:buAutoNum type="arabicPeriod" startAt="5"/>
            </a:pPr>
            <a:r>
              <a:rPr lang="sk-SK" sz="2000" b="1" smtClean="0">
                <a:latin typeface="Arial" charset="0"/>
              </a:rPr>
              <a:t>nedokonalá K</a:t>
            </a:r>
            <a:r>
              <a:rPr lang="sk-SK" sz="2000" smtClean="0">
                <a:latin typeface="Arial" charset="0"/>
              </a:rPr>
              <a:t> – možnosť ovplyvňovať cenu</a:t>
            </a:r>
          </a:p>
          <a:p>
            <a:pPr marL="381000" indent="-381000">
              <a:lnSpc>
                <a:spcPct val="80000"/>
              </a:lnSpc>
              <a:buFontTx/>
              <a:buAutoNum type="arabicPeriod" startAt="5"/>
            </a:pPr>
            <a:endParaRPr lang="sk-SK" sz="2000" smtClean="0">
              <a:latin typeface="Arial" charset="0"/>
            </a:endParaRP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sk-SK" sz="2000" b="1" smtClean="0">
                <a:latin typeface="Arial" charset="0"/>
              </a:rPr>
              <a:t>	a/  monopol </a:t>
            </a:r>
            <a:r>
              <a:rPr lang="sk-SK" sz="2000" smtClean="0">
                <a:latin typeface="Arial" charset="0"/>
              </a:rPr>
              <a:t>–</a:t>
            </a:r>
            <a:r>
              <a:rPr lang="sk-SK" sz="2000" b="1" smtClean="0">
                <a:latin typeface="Arial" charset="0"/>
              </a:rPr>
              <a:t> </a:t>
            </a:r>
            <a:r>
              <a:rPr lang="sk-SK" sz="2000" smtClean="0">
                <a:latin typeface="Arial" charset="0"/>
              </a:rPr>
              <a:t>jediný výrobca homogénneho výrobku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endParaRPr lang="sk-SK" sz="2000" smtClean="0">
              <a:latin typeface="Arial" charset="0"/>
            </a:endParaRP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sk-SK" sz="2000" b="1" smtClean="0">
                <a:latin typeface="Arial" charset="0"/>
              </a:rPr>
              <a:t>    	b/  oligopol </a:t>
            </a:r>
            <a:r>
              <a:rPr lang="sk-SK" sz="2000" smtClean="0">
                <a:latin typeface="Arial" charset="0"/>
              </a:rPr>
              <a:t>– malý počet výrobcov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endParaRPr lang="sk-SK" sz="2000" smtClean="0">
              <a:latin typeface="Arial" charset="0"/>
            </a:endParaRP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sk-SK" sz="2000" b="1" smtClean="0">
                <a:latin typeface="Arial" charset="0"/>
              </a:rPr>
              <a:t>	c/  monopolistická K</a:t>
            </a:r>
            <a:r>
              <a:rPr lang="sk-SK" sz="2000" smtClean="0">
                <a:latin typeface="Arial" charset="0"/>
              </a:rPr>
              <a:t> – veľa výrobcov vyrába diferencovaný           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sk-SK" sz="2000" smtClean="0">
                <a:latin typeface="Arial" charset="0"/>
              </a:rPr>
              <a:t>                                             výrobok alebo službu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endParaRPr lang="sk-SK" sz="2000" smtClean="0">
              <a:latin typeface="Arial" charset="0"/>
            </a:endParaRP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sk-SK" sz="2000" b="1" smtClean="0">
                <a:latin typeface="Arial" charset="0"/>
              </a:rPr>
              <a:t>	d/  monopson</a:t>
            </a:r>
            <a:r>
              <a:rPr lang="sk-SK" sz="2000" smtClean="0">
                <a:latin typeface="Arial" charset="0"/>
              </a:rPr>
              <a:t> – jediný spotrebiteľ 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sk-SK" sz="2000" smtClean="0">
                <a:latin typeface="Arial" charset="0"/>
              </a:rPr>
              <a:t>    </a:t>
            </a:r>
          </a:p>
          <a:p>
            <a:pPr marL="381000" indent="-381000">
              <a:lnSpc>
                <a:spcPct val="80000"/>
              </a:lnSpc>
            </a:pPr>
            <a:endParaRPr lang="cs-CZ" sz="2000" smtClean="0">
              <a:latin typeface="Arial" charset="0"/>
            </a:endParaRPr>
          </a:p>
          <a:p>
            <a:pPr marL="381000" indent="-381000">
              <a:lnSpc>
                <a:spcPct val="80000"/>
              </a:lnSpc>
            </a:pPr>
            <a:endParaRPr lang="sk-SK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sk-SK" sz="3200" b="1" smtClean="0"/>
              <a:t>Trh statkov</a:t>
            </a:r>
            <a:endParaRPr lang="sk-SK" smtClean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ph idx="1"/>
          </p:nvPr>
        </p:nvGraphicFramePr>
        <p:xfrm>
          <a:off x="277813" y="1128713"/>
          <a:ext cx="8691562" cy="5554662"/>
        </p:xfrm>
        <a:graphic>
          <a:graphicData uri="http://schemas.openxmlformats.org/presentationml/2006/ole">
            <p:oleObj spid="_x0000_s4098" name="Document" r:id="rId4" imgW="6565352" imgH="4195326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1000</Words>
  <Application>Microsoft Office PowerPoint</Application>
  <PresentationFormat>Prezentácia na obrazovke (4:3)</PresentationFormat>
  <Paragraphs>276</Paragraphs>
  <Slides>15</Slides>
  <Notes>15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15</vt:i4>
      </vt:variant>
    </vt:vector>
  </HeadingPairs>
  <TitlesOfParts>
    <vt:vector size="18" baseType="lpstr">
      <vt:lpstr>Motív Office</vt:lpstr>
      <vt:lpstr>Document</vt:lpstr>
      <vt:lpstr>Dokument programu Microsoft Office Word 97 - 2003</vt:lpstr>
      <vt:lpstr>Trh a trhový mechanizmus</vt:lpstr>
      <vt:lpstr>    Trh </vt:lpstr>
      <vt:lpstr>Snímka 3</vt:lpstr>
      <vt:lpstr>Snímka 4</vt:lpstr>
      <vt:lpstr>Trhový mechanizmus</vt:lpstr>
      <vt:lpstr>Snímka 6</vt:lpstr>
      <vt:lpstr>Trhová konkurencia</vt:lpstr>
      <vt:lpstr>Snímka 8</vt:lpstr>
      <vt:lpstr>Trh statkov</vt:lpstr>
      <vt:lpstr>Individuálny dopyt domácností</vt:lpstr>
      <vt:lpstr>Snímka 11</vt:lpstr>
      <vt:lpstr>Trhový dopyt domácností   </vt:lpstr>
      <vt:lpstr>Snímka 13</vt:lpstr>
      <vt:lpstr>Snímka 14</vt:lpstr>
      <vt:lpstr>Snímka 15</vt:lpstr>
    </vt:vector>
  </TitlesOfParts>
  <Company>KMAME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Trh a trhový mechanizmus</dc:title>
  <dc:creator>frb202</dc:creator>
  <cp:lastModifiedBy>Andrej Šišila</cp:lastModifiedBy>
  <cp:revision>79</cp:revision>
  <dcterms:created xsi:type="dcterms:W3CDTF">2013-09-27T10:56:13Z</dcterms:created>
  <dcterms:modified xsi:type="dcterms:W3CDTF">2013-10-19T16:44:09Z</dcterms:modified>
</cp:coreProperties>
</file>