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95" r:id="rId7"/>
    <p:sldId id="296" r:id="rId8"/>
    <p:sldId id="297" r:id="rId9"/>
    <p:sldId id="298" r:id="rId10"/>
    <p:sldId id="317" r:id="rId11"/>
    <p:sldId id="318" r:id="rId12"/>
    <p:sldId id="319" r:id="rId13"/>
    <p:sldId id="320" r:id="rId14"/>
    <p:sldId id="321" r:id="rId15"/>
    <p:sldId id="324" r:id="rId16"/>
    <p:sldId id="333" r:id="rId17"/>
    <p:sldId id="325" r:id="rId18"/>
    <p:sldId id="327" r:id="rId19"/>
    <p:sldId id="328" r:id="rId20"/>
    <p:sldId id="329" r:id="rId21"/>
    <p:sldId id="262" r:id="rId22"/>
    <p:sldId id="264" r:id="rId23"/>
    <p:sldId id="265" r:id="rId24"/>
    <p:sldId id="299" r:id="rId25"/>
    <p:sldId id="300" r:id="rId26"/>
    <p:sldId id="301" r:id="rId27"/>
    <p:sldId id="302" r:id="rId28"/>
    <p:sldId id="332" r:id="rId29"/>
    <p:sldId id="331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3" autoAdjust="0"/>
    <p:restoredTop sz="80349" autoAdjust="0"/>
  </p:normalViewPr>
  <p:slideViewPr>
    <p:cSldViewPr>
      <p:cViewPr varScale="1">
        <p:scale>
          <a:sx n="59" d="100"/>
          <a:sy n="59" d="100"/>
        </p:scale>
        <p:origin x="-177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EE0B5-2DEF-4EC3-A8A4-A08951000C02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9F9E9-4EA2-4A5E-A3D1-D2DC1C02C765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112433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VF – </a:t>
            </a:r>
            <a:r>
              <a:rPr lang="sk-SK" dirty="0" err="1" smtClean="0"/>
              <a:t>vyrobne</a:t>
            </a:r>
            <a:r>
              <a:rPr lang="sk-SK" dirty="0" smtClean="0"/>
              <a:t> faktory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kapital</a:t>
            </a:r>
            <a:r>
              <a:rPr lang="sk-SK" baseline="0" dirty="0" smtClean="0"/>
              <a:t> ako VF</a:t>
            </a:r>
          </a:p>
          <a:p>
            <a:pPr>
              <a:buFontTx/>
              <a:buChar char="-"/>
            </a:pPr>
            <a:r>
              <a:rPr lang="sk-SK" baseline="0" dirty="0" err="1" smtClean="0"/>
              <a:t>kapitalove</a:t>
            </a:r>
            <a:r>
              <a:rPr lang="sk-SK" baseline="0" dirty="0" smtClean="0"/>
              <a:t> statky nie </a:t>
            </a:r>
            <a:r>
              <a:rPr lang="sk-SK" baseline="0" dirty="0" err="1" smtClean="0"/>
              <a:t>urcene</a:t>
            </a:r>
            <a:r>
              <a:rPr lang="sk-SK" baseline="0" dirty="0" smtClean="0"/>
              <a:t> na priamu spotrebu ale na </a:t>
            </a:r>
            <a:r>
              <a:rPr lang="sk-SK" baseline="0" dirty="0" err="1" smtClean="0"/>
              <a:t>vyrobu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inych</a:t>
            </a:r>
            <a:r>
              <a:rPr lang="sk-SK" baseline="0" dirty="0" smtClean="0"/>
              <a:t> statkov, v </a:t>
            </a:r>
            <a:r>
              <a:rPr lang="sk-SK" baseline="0" dirty="0" err="1" smtClean="0"/>
              <a:t>dosleku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coho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opotrebuvaju</a:t>
            </a:r>
            <a:r>
              <a:rPr lang="sk-SK" baseline="0" dirty="0" smtClean="0"/>
              <a:t> (</a:t>
            </a:r>
            <a:r>
              <a:rPr lang="sk-SK" baseline="0" dirty="0" err="1" smtClean="0"/>
              <a:t>amortizacia</a:t>
            </a:r>
            <a:r>
              <a:rPr lang="sk-SK" baseline="0" dirty="0" smtClean="0"/>
              <a:t>), </a:t>
            </a:r>
            <a:r>
              <a:rPr lang="sk-SK" baseline="0" dirty="0" err="1" smtClean="0"/>
              <a:t>ktora</a:t>
            </a:r>
            <a:r>
              <a:rPr lang="sk-SK" baseline="0" dirty="0" smtClean="0"/>
              <a:t> sa prejavuje vo forme odpisov</a:t>
            </a:r>
          </a:p>
          <a:p>
            <a:pPr>
              <a:buFontTx/>
              <a:buNone/>
            </a:pPr>
            <a:r>
              <a:rPr lang="sk-SK" dirty="0" smtClean="0"/>
              <a:t>-predpokladom tvorby </a:t>
            </a:r>
            <a:r>
              <a:rPr lang="sk-SK" dirty="0" err="1" smtClean="0"/>
              <a:t>kapitalu</a:t>
            </a:r>
            <a:r>
              <a:rPr lang="sk-SK" dirty="0" smtClean="0"/>
              <a:t> je tvorba uspor</a:t>
            </a:r>
          </a:p>
          <a:p>
            <a:pPr>
              <a:buFontTx/>
              <a:buNone/>
            </a:pPr>
            <a:r>
              <a:rPr lang="sk-SK" dirty="0" smtClean="0"/>
              <a:t>(vid Krivka </a:t>
            </a:r>
            <a:r>
              <a:rPr lang="sk-SK" dirty="0" err="1" smtClean="0"/>
              <a:t>produkcnych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moznosti</a:t>
            </a:r>
            <a:r>
              <a:rPr lang="sk-SK" baseline="0" dirty="0" smtClean="0"/>
              <a:t> v </a:t>
            </a:r>
            <a:r>
              <a:rPr lang="sk-SK" baseline="0" dirty="0" err="1" smtClean="0"/>
              <a:t>zosite</a:t>
            </a:r>
            <a:r>
              <a:rPr lang="sk-SK" dirty="0" smtClean="0"/>
              <a:t>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b="1" dirty="0" smtClean="0"/>
              <a:t>Tezaurované (</a:t>
            </a:r>
            <a:r>
              <a:rPr lang="sk-SK" sz="1200" b="0" baseline="0" dirty="0" err="1" smtClean="0"/>
              <a:t>podkobercove</a:t>
            </a:r>
            <a:r>
              <a:rPr lang="sk-SK" sz="1200" b="0" baseline="0" dirty="0" smtClean="0"/>
              <a:t>, </a:t>
            </a:r>
            <a:r>
              <a:rPr lang="sk-SK" sz="1200" b="0" baseline="0" dirty="0" err="1" smtClean="0"/>
              <a:t>vankusove</a:t>
            </a:r>
            <a:r>
              <a:rPr lang="sk-SK" sz="1200" b="1" dirty="0" smtClean="0"/>
              <a:t>) peňažné zásoby – </a:t>
            </a:r>
            <a:r>
              <a:rPr lang="sk-SK" sz="1200" b="0" dirty="0" err="1" smtClean="0"/>
              <a:t>nemozno</a:t>
            </a:r>
            <a:r>
              <a:rPr lang="sk-SK" sz="1200" b="0" baseline="0" dirty="0" smtClean="0"/>
              <a:t> ich </a:t>
            </a:r>
            <a:r>
              <a:rPr lang="sk-SK" sz="1200" b="0" baseline="0" dirty="0" err="1" smtClean="0"/>
              <a:t>povazovat</a:t>
            </a:r>
            <a:r>
              <a:rPr lang="sk-SK" sz="1200" b="0" baseline="0" dirty="0" smtClean="0"/>
              <a:t> za </a:t>
            </a:r>
            <a:r>
              <a:rPr lang="sk-SK" sz="1200" b="0" baseline="0" dirty="0" err="1" smtClean="0"/>
              <a:t>kapital</a:t>
            </a:r>
            <a:r>
              <a:rPr lang="sk-SK" sz="1200" b="0" baseline="0" dirty="0" smtClean="0"/>
              <a:t>, lebo to nie </a:t>
            </a:r>
            <a:r>
              <a:rPr lang="sk-SK" sz="1200" b="0" baseline="0" dirty="0" err="1" smtClean="0"/>
              <a:t>su</a:t>
            </a:r>
            <a:r>
              <a:rPr lang="sk-SK" sz="1200" b="0" baseline="0" dirty="0" smtClean="0"/>
              <a:t> peniaze v obehu</a:t>
            </a:r>
          </a:p>
          <a:p>
            <a:endParaRPr lang="sk-SK" sz="1200" b="0" baseline="0" dirty="0" smtClean="0"/>
          </a:p>
          <a:p>
            <a:r>
              <a:rPr lang="sk-SK" sz="1200" b="0" baseline="0" dirty="0" err="1" smtClean="0"/>
              <a:t>realny</a:t>
            </a:r>
            <a:r>
              <a:rPr lang="sk-SK" sz="1200" b="0" baseline="0" dirty="0" smtClean="0"/>
              <a:t> </a:t>
            </a:r>
            <a:r>
              <a:rPr lang="sk-SK" sz="1200" b="0" baseline="0" dirty="0" err="1" smtClean="0"/>
              <a:t>kapital</a:t>
            </a:r>
            <a:r>
              <a:rPr lang="sk-SK" sz="1200" b="0" baseline="0" dirty="0" smtClean="0"/>
              <a:t> – </a:t>
            </a:r>
            <a:r>
              <a:rPr lang="sk-SK" sz="1200" b="0" baseline="0" dirty="0" err="1" smtClean="0"/>
              <a:t>jediny</a:t>
            </a:r>
            <a:r>
              <a:rPr lang="sk-SK" sz="1200" b="0" baseline="0" dirty="0" smtClean="0"/>
              <a:t> druh </a:t>
            </a:r>
            <a:r>
              <a:rPr lang="sk-SK" sz="1200" b="0" baseline="0" dirty="0" err="1" smtClean="0"/>
              <a:t>kapitalu</a:t>
            </a:r>
            <a:r>
              <a:rPr lang="sk-SK" sz="1200" b="0" baseline="0" dirty="0" smtClean="0"/>
              <a:t> </a:t>
            </a:r>
            <a:r>
              <a:rPr lang="sk-SK" sz="1200" b="0" baseline="0" dirty="0" err="1" smtClean="0"/>
              <a:t>ktory</a:t>
            </a:r>
            <a:r>
              <a:rPr lang="sk-SK" sz="1200" b="0" baseline="0" dirty="0" smtClean="0"/>
              <a:t> sa </a:t>
            </a:r>
            <a:r>
              <a:rPr lang="sk-SK" sz="1200" b="0" baseline="0" dirty="0" err="1" smtClean="0"/>
              <a:t>povazuje</a:t>
            </a:r>
            <a:r>
              <a:rPr lang="sk-SK" sz="1200" b="0" baseline="0" dirty="0" smtClean="0"/>
              <a:t> za VF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napr</a:t>
            </a:r>
            <a:r>
              <a:rPr lang="sk-SK" dirty="0" smtClean="0"/>
              <a:t> </a:t>
            </a:r>
            <a:r>
              <a:rPr lang="sk-SK" dirty="0" err="1" smtClean="0"/>
              <a:t>Vana</a:t>
            </a:r>
            <a:r>
              <a:rPr lang="sk-SK" dirty="0" smtClean="0"/>
              <a:t> s vodou</a:t>
            </a:r>
          </a:p>
          <a:p>
            <a:r>
              <a:rPr lang="sk-SK" dirty="0" err="1" smtClean="0"/>
              <a:t>Vana</a:t>
            </a:r>
            <a:r>
              <a:rPr lang="sk-SK" dirty="0" smtClean="0"/>
              <a:t> je </a:t>
            </a:r>
            <a:r>
              <a:rPr lang="sk-SK" dirty="0" err="1" smtClean="0"/>
              <a:t>kapital</a:t>
            </a:r>
            <a:endParaRPr lang="sk-SK" dirty="0" smtClean="0"/>
          </a:p>
          <a:p>
            <a:r>
              <a:rPr lang="sk-SK" dirty="0" err="1" smtClean="0"/>
              <a:t>vana</a:t>
            </a:r>
            <a:r>
              <a:rPr lang="sk-SK" dirty="0" smtClean="0"/>
              <a:t> je </a:t>
            </a:r>
            <a:r>
              <a:rPr lang="sk-SK" dirty="0" err="1" smtClean="0"/>
              <a:t>napustena</a:t>
            </a:r>
            <a:r>
              <a:rPr lang="sk-SK" dirty="0" smtClean="0"/>
              <a:t> vodou,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ktora</a:t>
            </a:r>
            <a:r>
              <a:rPr lang="sk-SK" baseline="0" dirty="0" smtClean="0"/>
              <a:t> postupne </a:t>
            </a:r>
            <a:r>
              <a:rPr lang="sk-SK" baseline="0" dirty="0" err="1" smtClean="0"/>
              <a:t>vylevkou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odteka</a:t>
            </a:r>
            <a:r>
              <a:rPr lang="sk-SK" baseline="0" dirty="0" smtClean="0"/>
              <a:t> (</a:t>
            </a:r>
            <a:r>
              <a:rPr lang="sk-SK" baseline="0" dirty="0" err="1" smtClean="0"/>
              <a:t>amortizacia</a:t>
            </a:r>
            <a:r>
              <a:rPr lang="sk-SK" baseline="0" dirty="0" smtClean="0"/>
              <a:t> / </a:t>
            </a:r>
            <a:r>
              <a:rPr lang="sk-SK" baseline="0" dirty="0" err="1" smtClean="0"/>
              <a:t>opotrebuvanie</a:t>
            </a:r>
            <a:r>
              <a:rPr lang="sk-SK" baseline="0" dirty="0" smtClean="0"/>
              <a:t>). na to, aby sme zachovali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vody, </a:t>
            </a:r>
            <a:r>
              <a:rPr lang="sk-SK" baseline="0" dirty="0" err="1" smtClean="0"/>
              <a:t>musime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napustit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vanu</a:t>
            </a:r>
            <a:r>
              <a:rPr lang="sk-SK" baseline="0" dirty="0" smtClean="0"/>
              <a:t> vodou z </a:t>
            </a:r>
            <a:r>
              <a:rPr lang="sk-SK" baseline="0" dirty="0" err="1" smtClean="0"/>
              <a:t>kohutika</a:t>
            </a:r>
            <a:r>
              <a:rPr lang="sk-SK" baseline="0" dirty="0" smtClean="0"/>
              <a:t> (</a:t>
            </a:r>
            <a:r>
              <a:rPr lang="sk-SK" baseline="0" dirty="0" err="1" smtClean="0"/>
              <a:t>investovat</a:t>
            </a:r>
            <a:r>
              <a:rPr lang="sk-SK" baseline="0" dirty="0" smtClean="0"/>
              <a:t>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investovanie – zoberiem</a:t>
            </a:r>
            <a:r>
              <a:rPr lang="sk-SK" baseline="0" dirty="0" smtClean="0"/>
              <a:t> peniaze z banky a </a:t>
            </a:r>
            <a:r>
              <a:rPr lang="sk-SK" baseline="0" dirty="0" err="1" smtClean="0"/>
              <a:t>vyuzijem</a:t>
            </a:r>
            <a:r>
              <a:rPr lang="sk-SK" baseline="0" dirty="0" smtClean="0"/>
              <a:t> ich </a:t>
            </a:r>
            <a:r>
              <a:rPr lang="sk-SK" baseline="0" dirty="0" err="1" smtClean="0"/>
              <a:t>napr</a:t>
            </a:r>
            <a:r>
              <a:rPr lang="sk-SK" baseline="0" dirty="0" smtClean="0"/>
              <a:t> na </a:t>
            </a:r>
            <a:r>
              <a:rPr lang="sk-SK" baseline="0" dirty="0" err="1" smtClean="0"/>
              <a:t>kupu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noveho</a:t>
            </a:r>
            <a:r>
              <a:rPr lang="sk-SK" baseline="0" dirty="0" smtClean="0"/>
              <a:t> stroja (vtedy sa stane </a:t>
            </a:r>
            <a:r>
              <a:rPr lang="sk-SK" baseline="0" dirty="0" err="1" smtClean="0"/>
              <a:t>potencialny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kapital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realnym</a:t>
            </a:r>
            <a:r>
              <a:rPr lang="sk-SK" baseline="0" dirty="0" smtClean="0"/>
              <a:t>)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reprodukcne</a:t>
            </a:r>
            <a:r>
              <a:rPr lang="sk-SK" baseline="0" dirty="0" smtClean="0"/>
              <a:t> (</a:t>
            </a:r>
            <a:r>
              <a:rPr lang="sk-SK" baseline="0" dirty="0" err="1" smtClean="0"/>
              <a:t>re</a:t>
            </a:r>
            <a:r>
              <a:rPr lang="sk-SK" baseline="0" dirty="0" smtClean="0"/>
              <a:t>) – </a:t>
            </a:r>
            <a:r>
              <a:rPr lang="sk-SK" baseline="0" dirty="0" err="1" smtClean="0"/>
              <a:t>investicie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sluziace</a:t>
            </a:r>
            <a:r>
              <a:rPr lang="sk-SK" baseline="0" dirty="0" smtClean="0"/>
              <a:t> na obnovu (nie na opravu) </a:t>
            </a:r>
            <a:r>
              <a:rPr lang="sk-SK" baseline="0" dirty="0" err="1" smtClean="0"/>
              <a:t>kapitalovych</a:t>
            </a:r>
            <a:r>
              <a:rPr lang="sk-SK" baseline="0" dirty="0" smtClean="0"/>
              <a:t> statkov </a:t>
            </a:r>
            <a:r>
              <a:rPr lang="sk-SK" baseline="0" dirty="0" err="1" smtClean="0"/>
              <a:t>napr</a:t>
            </a:r>
            <a:r>
              <a:rPr lang="sk-SK" baseline="0" dirty="0" smtClean="0"/>
              <a:t> (</a:t>
            </a:r>
            <a:r>
              <a:rPr lang="en-US" baseline="0" dirty="0" err="1" smtClean="0"/>
              <a:t>nahradenie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stroja</a:t>
            </a:r>
            <a:r>
              <a:rPr lang="en-US" baseline="0" dirty="0" smtClean="0"/>
              <a:t> </a:t>
            </a:r>
            <a:r>
              <a:rPr lang="sk-SK" baseline="0" dirty="0" err="1" smtClean="0"/>
              <a:t>kup</a:t>
            </a:r>
            <a:r>
              <a:rPr lang="en-US" baseline="0" dirty="0" err="1" smtClean="0"/>
              <a:t>ou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noveh</a:t>
            </a:r>
            <a:r>
              <a:rPr lang="en-US" baseline="0" dirty="0" smtClean="0"/>
              <a:t>o</a:t>
            </a:r>
            <a:r>
              <a:rPr lang="sk-SK" baseline="0" dirty="0" smtClean="0"/>
              <a:t>) (</a:t>
            </a:r>
            <a:r>
              <a:rPr lang="sk-SK" baseline="0" dirty="0" err="1" smtClean="0"/>
              <a:t>udrziavam</a:t>
            </a:r>
            <a:r>
              <a:rPr lang="sk-SK" baseline="0" dirty="0" smtClean="0"/>
              <a:t> hladinu vody)</a:t>
            </a:r>
          </a:p>
          <a:p>
            <a:r>
              <a:rPr lang="sk-SK" baseline="0" dirty="0" err="1" smtClean="0"/>
              <a:t>rozvojove</a:t>
            </a:r>
            <a:r>
              <a:rPr lang="sk-SK" baseline="0" dirty="0" smtClean="0"/>
              <a:t> (</a:t>
            </a:r>
            <a:r>
              <a:rPr lang="sk-SK" baseline="0" dirty="0" err="1" smtClean="0"/>
              <a:t>ro</a:t>
            </a:r>
            <a:r>
              <a:rPr lang="sk-SK" baseline="0" dirty="0" smtClean="0"/>
              <a:t>) – </a:t>
            </a:r>
            <a:r>
              <a:rPr lang="sk-SK" baseline="0" dirty="0" err="1" smtClean="0"/>
              <a:t>investicie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rozsirujuce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vyrobne</a:t>
            </a:r>
            <a:r>
              <a:rPr lang="sk-SK" baseline="0" dirty="0" smtClean="0"/>
              <a:t> kapacity (</a:t>
            </a:r>
            <a:r>
              <a:rPr lang="sk-SK" baseline="0" dirty="0" err="1" smtClean="0"/>
              <a:t>zvysujem</a:t>
            </a:r>
            <a:r>
              <a:rPr lang="sk-SK" baseline="0" dirty="0" smtClean="0"/>
              <a:t> hladinu vody)</a:t>
            </a:r>
          </a:p>
          <a:p>
            <a:endParaRPr lang="sk-SK" baseline="0" dirty="0" smtClean="0"/>
          </a:p>
          <a:p>
            <a:r>
              <a:rPr lang="sk-SK" baseline="0" dirty="0" smtClean="0"/>
              <a:t>po </a:t>
            </a:r>
            <a:r>
              <a:rPr lang="sk-SK" baseline="0" dirty="0" err="1" smtClean="0"/>
              <a:t>scitani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re</a:t>
            </a:r>
            <a:r>
              <a:rPr lang="sk-SK" baseline="0" dirty="0" smtClean="0"/>
              <a:t> a </a:t>
            </a:r>
            <a:r>
              <a:rPr lang="sk-SK" baseline="0" dirty="0" err="1" smtClean="0"/>
              <a:t>ro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dostavame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hrube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investicie</a:t>
            </a:r>
            <a:r>
              <a:rPr lang="sk-SK" baseline="0" dirty="0" smtClean="0"/>
              <a:t>  - </a:t>
            </a:r>
            <a:r>
              <a:rPr lang="sk-SK" baseline="0" dirty="0" err="1" smtClean="0"/>
              <a:t>su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sucastou</a:t>
            </a:r>
            <a:r>
              <a:rPr lang="sk-SK" baseline="0" dirty="0" smtClean="0"/>
              <a:t> HDP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financovanie cez </a:t>
            </a:r>
            <a:r>
              <a:rPr lang="sk-SK" dirty="0" err="1" smtClean="0"/>
              <a:t>opdisy</a:t>
            </a:r>
            <a:r>
              <a:rPr lang="sk-SK" dirty="0" smtClean="0"/>
              <a:t>:</a:t>
            </a:r>
          </a:p>
          <a:p>
            <a:r>
              <a:rPr lang="sk-SK" dirty="0" smtClean="0"/>
              <a:t>-nie </a:t>
            </a:r>
            <a:r>
              <a:rPr lang="sk-SK" dirty="0" err="1" smtClean="0"/>
              <a:t>su</a:t>
            </a:r>
            <a:r>
              <a:rPr lang="sk-SK" dirty="0" smtClean="0"/>
              <a:t> to </a:t>
            </a:r>
            <a:r>
              <a:rPr lang="sk-SK" dirty="0" err="1" smtClean="0"/>
              <a:t>penize</a:t>
            </a:r>
            <a:r>
              <a:rPr lang="sk-SK" baseline="0" dirty="0" smtClean="0"/>
              <a:t> v hotovosti</a:t>
            </a:r>
          </a:p>
          <a:p>
            <a:r>
              <a:rPr lang="sk-SK" baseline="0" dirty="0" smtClean="0"/>
              <a:t>napr. firma ma </a:t>
            </a:r>
            <a:r>
              <a:rPr lang="sk-SK" baseline="0" dirty="0" err="1" smtClean="0"/>
              <a:t>nejaky</a:t>
            </a:r>
            <a:r>
              <a:rPr lang="sk-SK" baseline="0" dirty="0" smtClean="0"/>
              <a:t> server, </a:t>
            </a:r>
            <a:r>
              <a:rPr lang="sk-SK" baseline="0" dirty="0" err="1" smtClean="0"/>
              <a:t>ktory</a:t>
            </a:r>
            <a:r>
              <a:rPr lang="sk-SK" baseline="0" dirty="0" smtClean="0"/>
              <a:t> stoji 2000 €. z </a:t>
            </a:r>
            <a:r>
              <a:rPr lang="sk-SK" baseline="0" dirty="0" err="1" smtClean="0"/>
              <a:t>hladiska</a:t>
            </a:r>
            <a:r>
              <a:rPr lang="sk-SK" baseline="0" dirty="0" smtClean="0"/>
              <a:t> podnikovo </a:t>
            </a:r>
            <a:r>
              <a:rPr lang="sk-SK" baseline="0" dirty="0" err="1" smtClean="0"/>
              <a:t>ekonomickeho</a:t>
            </a:r>
            <a:r>
              <a:rPr lang="sk-SK" baseline="0" dirty="0" smtClean="0"/>
              <a:t> sa server stane majetkom firmy. my </a:t>
            </a:r>
            <a:r>
              <a:rPr lang="sk-SK" baseline="0" dirty="0" err="1" smtClean="0"/>
              <a:t>predpokladame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ze</a:t>
            </a:r>
            <a:r>
              <a:rPr lang="sk-SK" baseline="0" dirty="0" smtClean="0"/>
              <a:t> server bude </a:t>
            </a:r>
            <a:r>
              <a:rPr lang="sk-SK" baseline="0" dirty="0" err="1" smtClean="0"/>
              <a:t>fungovat</a:t>
            </a:r>
            <a:r>
              <a:rPr lang="sk-SK" baseline="0" dirty="0" smtClean="0"/>
              <a:t> 4 roky = doba odpisu – 4 roky</a:t>
            </a:r>
          </a:p>
          <a:p>
            <a:r>
              <a:rPr lang="sk-SK" baseline="0" dirty="0" smtClean="0"/>
              <a:t>za </a:t>
            </a:r>
            <a:r>
              <a:rPr lang="sk-SK" baseline="0" dirty="0" err="1" smtClean="0"/>
              <a:t>kazdy</a:t>
            </a:r>
            <a:r>
              <a:rPr lang="sk-SK" baseline="0" dirty="0" smtClean="0"/>
              <a:t> rok sa </a:t>
            </a:r>
            <a:r>
              <a:rPr lang="sk-SK" baseline="0" dirty="0" err="1" smtClean="0"/>
              <a:t>zapocita</a:t>
            </a:r>
            <a:r>
              <a:rPr lang="sk-SK" baseline="0" dirty="0" smtClean="0"/>
              <a:t> do </a:t>
            </a:r>
            <a:r>
              <a:rPr lang="sk-SK" baseline="0" dirty="0" err="1" smtClean="0"/>
              <a:t>vydavkov</a:t>
            </a:r>
            <a:r>
              <a:rPr lang="sk-SK" baseline="0" dirty="0" smtClean="0"/>
              <a:t> firmy </a:t>
            </a:r>
            <a:r>
              <a:rPr lang="sk-SK" baseline="0" dirty="0" err="1" smtClean="0"/>
              <a:t>urcita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cast</a:t>
            </a:r>
            <a:r>
              <a:rPr lang="sk-SK" baseline="0" dirty="0" smtClean="0"/>
              <a:t> (v tomto </a:t>
            </a:r>
            <a:r>
              <a:rPr lang="sk-SK" baseline="0" dirty="0" err="1" smtClean="0"/>
              <a:t>pripade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stvrtina</a:t>
            </a:r>
            <a:r>
              <a:rPr lang="sk-SK" baseline="0" dirty="0" smtClean="0"/>
              <a:t> z </a:t>
            </a:r>
            <a:r>
              <a:rPr lang="sk-SK" baseline="0" dirty="0" err="1" smtClean="0"/>
              <a:t>nadobudacich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nakladov</a:t>
            </a:r>
            <a:r>
              <a:rPr lang="sk-SK" baseline="0" dirty="0" smtClean="0"/>
              <a:t> servera)</a:t>
            </a:r>
          </a:p>
          <a:p>
            <a:pPr marL="228600" indent="-228600">
              <a:buAutoNum type="arabicPeriod"/>
            </a:pPr>
            <a:r>
              <a:rPr lang="sk-SK" baseline="0" dirty="0" smtClean="0"/>
              <a:t>rok = 500€</a:t>
            </a:r>
          </a:p>
          <a:p>
            <a:pPr marL="228600" indent="-228600">
              <a:buAutoNum type="arabicPeriod"/>
            </a:pPr>
            <a:r>
              <a:rPr lang="sk-SK" baseline="0" dirty="0" smtClean="0"/>
              <a:t>rok = 500€</a:t>
            </a:r>
          </a:p>
          <a:p>
            <a:pPr marL="228600" indent="-228600">
              <a:buAutoNum type="arabicPeriod"/>
            </a:pPr>
            <a:r>
              <a:rPr lang="sk-SK" baseline="0" dirty="0" smtClean="0"/>
              <a:t>rok = 500€</a:t>
            </a:r>
          </a:p>
          <a:p>
            <a:pPr marL="228600" indent="-228600">
              <a:buAutoNum type="arabicPeriod"/>
            </a:pPr>
            <a:r>
              <a:rPr lang="sk-SK" baseline="0" dirty="0" smtClean="0"/>
              <a:t>rok = 500€</a:t>
            </a:r>
          </a:p>
          <a:p>
            <a:pPr marL="228600" indent="-228600">
              <a:buAutoNum type="arabicPeriod"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err="1" smtClean="0"/>
              <a:t>tym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padom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zvysujem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naklady</a:t>
            </a:r>
            <a:r>
              <a:rPr lang="sk-SK" baseline="0" dirty="0" smtClean="0"/>
              <a:t> firmy</a:t>
            </a:r>
          </a:p>
          <a:p>
            <a:pPr marL="228600" indent="-228600">
              <a:buNone/>
            </a:pPr>
            <a:r>
              <a:rPr lang="sk-SK" baseline="0" dirty="0" smtClean="0"/>
              <a:t>ZISK = VYNOSY – NAKLADY</a:t>
            </a:r>
          </a:p>
          <a:p>
            <a:pPr marL="228600" indent="-228600">
              <a:buNone/>
            </a:pPr>
            <a:r>
              <a:rPr lang="sk-SK" baseline="0" dirty="0" err="1" smtClean="0"/>
              <a:t>mozem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usetrit</a:t>
            </a:r>
            <a:r>
              <a:rPr lang="sk-SK" baseline="0" dirty="0" smtClean="0"/>
              <a:t> na daniach</a:t>
            </a:r>
          </a:p>
          <a:p>
            <a:pPr marL="228600" indent="-228600">
              <a:buNone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smtClean="0"/>
              <a:t>Dlhopis – cenný papier:</a:t>
            </a:r>
          </a:p>
          <a:p>
            <a:pPr marL="228600" indent="-228600">
              <a:buNone/>
            </a:pPr>
            <a:r>
              <a:rPr lang="sk-SK" baseline="0" dirty="0" smtClean="0"/>
              <a:t>firma </a:t>
            </a:r>
            <a:r>
              <a:rPr lang="sk-SK" baseline="0" dirty="0" err="1" smtClean="0"/>
              <a:t>vypise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cenny</a:t>
            </a:r>
            <a:r>
              <a:rPr lang="sk-SK" baseline="0" dirty="0" smtClean="0"/>
              <a:t> papier, niekto ho </a:t>
            </a:r>
            <a:r>
              <a:rPr lang="sk-SK" baseline="0" dirty="0" err="1" smtClean="0"/>
              <a:t>kupi</a:t>
            </a:r>
            <a:r>
              <a:rPr lang="sk-SK" baseline="0" dirty="0" smtClean="0"/>
              <a:t>, s </a:t>
            </a:r>
            <a:r>
              <a:rPr lang="sk-SK" baseline="0" dirty="0" err="1" smtClean="0"/>
              <a:t>tym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ze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majitel</a:t>
            </a:r>
            <a:r>
              <a:rPr lang="sk-SK" baseline="0" dirty="0" smtClean="0"/>
              <a:t> firmy </a:t>
            </a:r>
            <a:r>
              <a:rPr lang="sk-SK" baseline="0" dirty="0" err="1" smtClean="0"/>
              <a:t>zaviaze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ze</a:t>
            </a:r>
            <a:r>
              <a:rPr lang="sk-SK" baseline="0" dirty="0" smtClean="0"/>
              <a:t> mu </a:t>
            </a:r>
            <a:r>
              <a:rPr lang="sk-SK" baseline="0" dirty="0" err="1" smtClean="0"/>
              <a:t>vyplati</a:t>
            </a:r>
            <a:r>
              <a:rPr lang="sk-SK" baseline="0" dirty="0" smtClean="0"/>
              <a:t> po </a:t>
            </a:r>
            <a:r>
              <a:rPr lang="sk-SK" baseline="0" dirty="0" err="1" smtClean="0"/>
              <a:t>urcitom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case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istu</a:t>
            </a:r>
            <a:r>
              <a:rPr lang="sk-SK" baseline="0" dirty="0" smtClean="0"/>
              <a:t> sumu aj s </a:t>
            </a:r>
            <a:r>
              <a:rPr lang="sk-SK" baseline="0" dirty="0" err="1" smtClean="0"/>
              <a:t>urokom</a:t>
            </a:r>
            <a:endParaRPr lang="sk-SK" baseline="0" dirty="0" smtClean="0"/>
          </a:p>
          <a:p>
            <a:pPr marL="228600" indent="-228600">
              <a:buNone/>
            </a:pPr>
            <a:endParaRPr lang="sk-SK" baseline="0" dirty="0" smtClean="0"/>
          </a:p>
          <a:p>
            <a:pPr marL="228600" indent="-228600">
              <a:buNone/>
            </a:pPr>
            <a:r>
              <a:rPr lang="sk-SK" baseline="0" dirty="0" err="1" smtClean="0"/>
              <a:t>nebankove</a:t>
            </a:r>
            <a:r>
              <a:rPr lang="sk-SK" baseline="0" dirty="0" smtClean="0"/>
              <a:t> subjekty – riziko </a:t>
            </a:r>
            <a:r>
              <a:rPr lang="sk-SK" baseline="0" dirty="0" err="1" smtClean="0"/>
              <a:t>pozicat</a:t>
            </a:r>
            <a:r>
              <a:rPr lang="sk-SK" baseline="0" dirty="0" smtClean="0"/>
              <a:t> si peniaze: pri </a:t>
            </a:r>
            <a:r>
              <a:rPr lang="sk-SK" baseline="0" dirty="0" err="1" smtClean="0"/>
              <a:t>co</a:t>
            </a:r>
            <a:r>
              <a:rPr lang="sk-SK" baseline="0" dirty="0" smtClean="0"/>
              <a:t> i len malom </a:t>
            </a:r>
            <a:r>
              <a:rPr lang="sk-SK" baseline="0" dirty="0" err="1" smtClean="0"/>
              <a:t>poruseni</a:t>
            </a:r>
            <a:r>
              <a:rPr lang="sk-SK" baseline="0" dirty="0" smtClean="0"/>
              <a:t> podmienok </a:t>
            </a:r>
            <a:r>
              <a:rPr lang="sk-SK" baseline="0" dirty="0" err="1" smtClean="0"/>
              <a:t>nastava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domahanie</a:t>
            </a:r>
            <a:r>
              <a:rPr lang="sk-SK" baseline="0" dirty="0" smtClean="0"/>
              <a:t> nevyplatenej </a:t>
            </a:r>
            <a:r>
              <a:rPr lang="sk-SK" baseline="0" dirty="0" err="1" smtClean="0"/>
              <a:t>ciastky</a:t>
            </a: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velkost</a:t>
            </a:r>
            <a:r>
              <a:rPr lang="sk-SK" dirty="0" smtClean="0"/>
              <a:t> LK </a:t>
            </a:r>
            <a:r>
              <a:rPr lang="sk-SK" dirty="0" err="1" smtClean="0"/>
              <a:t>zavisi</a:t>
            </a:r>
            <a:r>
              <a:rPr lang="sk-SK" dirty="0" smtClean="0"/>
              <a:t> od toho, </a:t>
            </a:r>
            <a:r>
              <a:rPr lang="sk-SK" dirty="0" err="1" smtClean="0"/>
              <a:t>ktoru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zlozku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rozvijame</a:t>
            </a:r>
            <a:r>
              <a:rPr lang="sk-SK" baseline="0" dirty="0" smtClean="0"/>
              <a:t> viac</a:t>
            </a:r>
          </a:p>
          <a:p>
            <a:endParaRPr lang="sk-SK" baseline="0" dirty="0" smtClean="0"/>
          </a:p>
          <a:p>
            <a:r>
              <a:rPr lang="sk-SK" baseline="0" dirty="0" smtClean="0"/>
              <a:t>Rozvoj LK</a:t>
            </a:r>
          </a:p>
          <a:p>
            <a:r>
              <a:rPr lang="sk-SK" baseline="0" dirty="0" err="1" smtClean="0"/>
              <a:t>vedomost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vzdelavanie</a:t>
            </a:r>
            <a:endParaRPr lang="sk-SK" baseline="0" dirty="0" smtClean="0"/>
          </a:p>
          <a:p>
            <a:r>
              <a:rPr lang="sk-SK" baseline="0" dirty="0" err="1" smtClean="0"/>
              <a:t>zrucnost</a:t>
            </a:r>
            <a:r>
              <a:rPr lang="sk-SK" baseline="0" dirty="0" smtClean="0"/>
              <a:t> – prax, </a:t>
            </a:r>
            <a:r>
              <a:rPr lang="sk-SK" baseline="0" dirty="0" err="1" smtClean="0"/>
              <a:t>trenning</a:t>
            </a:r>
            <a:endParaRPr lang="sk-SK" baseline="0" dirty="0" smtClean="0"/>
          </a:p>
          <a:p>
            <a:r>
              <a:rPr lang="sk-SK" baseline="0" dirty="0" smtClean="0"/>
              <a:t>schopnosti – </a:t>
            </a:r>
            <a:r>
              <a:rPr lang="sk-SK" baseline="0" dirty="0" err="1" smtClean="0"/>
              <a:t>mozme</a:t>
            </a:r>
            <a:r>
              <a:rPr lang="sk-SK" baseline="0" dirty="0" smtClean="0"/>
              <a:t> ich </a:t>
            </a:r>
            <a:r>
              <a:rPr lang="sk-SK" baseline="0" dirty="0" err="1" smtClean="0"/>
              <a:t>objavit</a:t>
            </a:r>
            <a:r>
              <a:rPr lang="sk-SK" baseline="0" dirty="0" smtClean="0"/>
              <a:t> napr. </a:t>
            </a:r>
            <a:r>
              <a:rPr lang="sk-SK" baseline="0" dirty="0" err="1" smtClean="0"/>
              <a:t>nahodou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err="1" smtClean="0"/>
              <a:t>zdravodna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starostlivost</a:t>
            </a:r>
            <a:r>
              <a:rPr lang="sk-SK" baseline="0" dirty="0" smtClean="0"/>
              <a:t> prispieva k rozvoju LK</a:t>
            </a:r>
          </a:p>
          <a:p>
            <a:endParaRPr lang="sk-SK" baseline="0" dirty="0" smtClean="0"/>
          </a:p>
          <a:p>
            <a:r>
              <a:rPr lang="sk-SK" baseline="0" dirty="0" smtClean="0"/>
              <a:t>LK </a:t>
            </a:r>
            <a:r>
              <a:rPr lang="sk-SK" baseline="0" dirty="0" err="1" smtClean="0"/>
              <a:t>nema</a:t>
            </a:r>
            <a:r>
              <a:rPr lang="sk-SK" baseline="0" dirty="0" smtClean="0"/>
              <a:t> svoj </a:t>
            </a:r>
            <a:r>
              <a:rPr lang="sk-SK" baseline="0" dirty="0" err="1" smtClean="0"/>
              <a:t>vlastny</a:t>
            </a:r>
            <a:r>
              <a:rPr lang="sk-SK" baseline="0" dirty="0" smtClean="0"/>
              <a:t> trh – ma ho </a:t>
            </a:r>
            <a:r>
              <a:rPr lang="sk-SK" baseline="0" dirty="0" err="1" smtClean="0"/>
              <a:t>spolocny</a:t>
            </a:r>
            <a:r>
              <a:rPr lang="sk-SK" baseline="0" dirty="0" smtClean="0"/>
              <a:t> s trhom prace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Investicie</a:t>
            </a:r>
            <a:r>
              <a:rPr lang="sk-SK" baseline="0" dirty="0" smtClean="0"/>
              <a:t> do LK – </a:t>
            </a:r>
            <a:r>
              <a:rPr lang="sk-SK" baseline="0" dirty="0" err="1" smtClean="0"/>
              <a:t>akekolvek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penazne</a:t>
            </a:r>
            <a:r>
              <a:rPr lang="sk-SK" baseline="0" dirty="0" smtClean="0"/>
              <a:t> / </a:t>
            </a:r>
            <a:r>
              <a:rPr lang="sk-SK" baseline="0" dirty="0" err="1" smtClean="0"/>
              <a:t>nepenazne</a:t>
            </a:r>
            <a:r>
              <a:rPr lang="sk-SK" baseline="0" dirty="0" smtClean="0"/>
              <a:t> prostriedky na zachovanie / </a:t>
            </a:r>
            <a:r>
              <a:rPr lang="sk-SK" baseline="0" dirty="0" err="1" smtClean="0"/>
              <a:t>zvysovanie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urovne</a:t>
            </a:r>
            <a:r>
              <a:rPr lang="sk-SK" baseline="0" dirty="0" smtClean="0"/>
              <a:t> LK</a:t>
            </a:r>
          </a:p>
          <a:p>
            <a:r>
              <a:rPr lang="sk-SK" baseline="0" dirty="0" smtClean="0"/>
              <a:t>zisk </a:t>
            </a:r>
            <a:r>
              <a:rPr lang="sk-SK" baseline="0" dirty="0" err="1" smtClean="0"/>
              <a:t>prichadza</a:t>
            </a:r>
            <a:r>
              <a:rPr lang="sk-SK" baseline="0" dirty="0" smtClean="0"/>
              <a:t> v </a:t>
            </a:r>
            <a:r>
              <a:rPr lang="sk-SK" baseline="0" dirty="0" err="1" smtClean="0"/>
              <a:t>buducnosti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avsak</a:t>
            </a:r>
            <a:r>
              <a:rPr lang="sk-SK" baseline="0" dirty="0" smtClean="0"/>
              <a:t> </a:t>
            </a:r>
            <a:r>
              <a:rPr lang="sk-SK" baseline="0" dirty="0" err="1" smtClean="0"/>
              <a:t>uzitok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tazko</a:t>
            </a:r>
            <a:r>
              <a:rPr lang="sk-SK" baseline="0" dirty="0" smtClean="0"/>
              <a:t> meria (kvantifikuje)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uzitky</a:t>
            </a:r>
            <a:r>
              <a:rPr lang="sk-SK" baseline="0" dirty="0" smtClean="0"/>
              <a:t> pre:</a:t>
            </a:r>
          </a:p>
          <a:p>
            <a:r>
              <a:rPr lang="sk-SK" baseline="0" dirty="0" smtClean="0"/>
              <a:t>-jednotlivca: </a:t>
            </a:r>
            <a:r>
              <a:rPr lang="sk-SK" baseline="0" dirty="0" err="1" smtClean="0"/>
              <a:t>napr</a:t>
            </a:r>
            <a:r>
              <a:rPr lang="sk-SK" baseline="0" dirty="0" smtClean="0"/>
              <a:t> kurz </a:t>
            </a:r>
            <a:r>
              <a:rPr lang="sk-SK" baseline="0" dirty="0" err="1" smtClean="0"/>
              <a:t>anglictiny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zvysovanie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zaujmu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zamestnavatela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vyssia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kvalifikacia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vyssia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potencialna</a:t>
            </a:r>
            <a:r>
              <a:rPr lang="sk-SK" baseline="0" dirty="0" smtClean="0"/>
              <a:t> mzda, </a:t>
            </a:r>
            <a:r>
              <a:rPr lang="sk-SK" baseline="0" dirty="0" err="1" smtClean="0"/>
              <a:t>dobry</a:t>
            </a:r>
            <a:r>
              <a:rPr lang="sk-SK" baseline="0" dirty="0" smtClean="0"/>
              <a:t> pocit :D</a:t>
            </a:r>
          </a:p>
          <a:p>
            <a:r>
              <a:rPr lang="sk-SK" baseline="0" dirty="0" smtClean="0"/>
              <a:t>-firmy: </a:t>
            </a:r>
            <a:r>
              <a:rPr lang="sk-SK" baseline="0" dirty="0" err="1" smtClean="0"/>
              <a:t>vyssia</a:t>
            </a:r>
            <a:r>
              <a:rPr lang="sk-SK" baseline="0" dirty="0" smtClean="0"/>
              <a:t> konkurencia </a:t>
            </a:r>
            <a:r>
              <a:rPr lang="sk-SK" baseline="0" dirty="0" err="1" smtClean="0"/>
              <a:t>schopnost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vyssia</a:t>
            </a:r>
            <a:r>
              <a:rPr lang="sk-SK" baseline="0" dirty="0" smtClean="0"/>
              <a:t> efektivita a produktivita zamestnancov, </a:t>
            </a:r>
            <a:r>
              <a:rPr lang="sk-SK" baseline="0" dirty="0" err="1" smtClean="0"/>
              <a:t>vyssia</a:t>
            </a:r>
            <a:r>
              <a:rPr lang="sk-SK" baseline="0" dirty="0" smtClean="0"/>
              <a:t> kvalita prace, </a:t>
            </a:r>
            <a:r>
              <a:rPr lang="sk-SK" baseline="0" dirty="0" err="1" smtClean="0"/>
              <a:t>zveladovanie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dobreho</a:t>
            </a:r>
            <a:r>
              <a:rPr lang="sk-SK" baseline="0" dirty="0" smtClean="0"/>
              <a:t> mena, </a:t>
            </a:r>
            <a:r>
              <a:rPr lang="sk-SK" baseline="0" dirty="0" err="1" smtClean="0"/>
              <a:t>moznost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vyberu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lepsich</a:t>
            </a:r>
            <a:r>
              <a:rPr lang="sk-SK" baseline="0" dirty="0" smtClean="0"/>
              <a:t> zamestnancov</a:t>
            </a:r>
          </a:p>
          <a:p>
            <a:r>
              <a:rPr lang="sk-SK" baseline="0" dirty="0" smtClean="0"/>
              <a:t>v IT odvetvi sa kladie </a:t>
            </a:r>
            <a:r>
              <a:rPr lang="sk-SK" baseline="0" dirty="0" err="1" smtClean="0"/>
              <a:t>velky</a:t>
            </a:r>
            <a:r>
              <a:rPr lang="sk-SK" baseline="0" dirty="0" smtClean="0"/>
              <a:t> doraz na kvalitu zamestnancov – ak do zamestnanca nebudem </a:t>
            </a:r>
            <a:r>
              <a:rPr lang="sk-SK" baseline="0" dirty="0" err="1" smtClean="0"/>
              <a:t>investovat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skor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neskor</a:t>
            </a:r>
            <a:r>
              <a:rPr lang="sk-SK" baseline="0" dirty="0" smtClean="0"/>
              <a:t> </a:t>
            </a:r>
            <a:r>
              <a:rPr lang="sk-SK" baseline="0" dirty="0" err="1" smtClean="0"/>
              <a:t>odide</a:t>
            </a:r>
            <a:endParaRPr lang="sk-SK" baseline="0" dirty="0" smtClean="0"/>
          </a:p>
          <a:p>
            <a:r>
              <a:rPr lang="sk-SK" baseline="0" dirty="0" smtClean="0"/>
              <a:t>-</a:t>
            </a:r>
            <a:r>
              <a:rPr lang="sk-SK" baseline="0" dirty="0" err="1" smtClean="0"/>
              <a:t>stat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vacsi</a:t>
            </a:r>
            <a:r>
              <a:rPr lang="sk-SK" baseline="0" dirty="0" smtClean="0"/>
              <a:t> prijem z dani v </a:t>
            </a:r>
            <a:r>
              <a:rPr lang="sk-SK" baseline="0" dirty="0" err="1" smtClean="0"/>
              <a:t>dosledku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vyssich</a:t>
            </a:r>
            <a:r>
              <a:rPr lang="sk-SK" baseline="0" dirty="0" smtClean="0"/>
              <a:t> ziskov firiem, rast HDP, </a:t>
            </a:r>
            <a:r>
              <a:rPr lang="sk-SK" baseline="0" dirty="0" err="1" smtClean="0"/>
              <a:t>zvysovanie</a:t>
            </a:r>
            <a:r>
              <a:rPr lang="sk-SK" baseline="0" dirty="0" smtClean="0"/>
              <a:t> konkurencieschopnosti </a:t>
            </a:r>
            <a:r>
              <a:rPr lang="sk-SK" baseline="0" dirty="0" err="1" smtClean="0"/>
              <a:t>statu</a:t>
            </a: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17</a:t>
            </a:fld>
            <a:endParaRPr lang="sk-S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b="0" dirty="0" smtClean="0"/>
              <a:t>Môže byť voda</a:t>
            </a:r>
            <a:r>
              <a:rPr lang="sk-SK" b="0" baseline="0" dirty="0" smtClean="0"/>
              <a:t> pôdou? ÁNO, v ekonomike! (ako výrobný faktor)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dirty="0" smtClean="0"/>
              <a:t>Zákon klesajúcich výnosov – ak fixným vstupom</a:t>
            </a:r>
            <a:r>
              <a:rPr lang="sk-SK" sz="1200" b="0" baseline="0" dirty="0" smtClean="0"/>
              <a:t> budeme pridávať variabilný vstup, celkový výstup bude najskôr rásť, ale po </a:t>
            </a:r>
            <a:r>
              <a:rPr lang="sk-SK" sz="1200" b="0" baseline="0" dirty="0" err="1" smtClean="0"/>
              <a:t>dosianutí</a:t>
            </a:r>
            <a:r>
              <a:rPr lang="sk-SK" sz="1200" b="0" baseline="0" dirty="0" smtClean="0"/>
              <a:t> určitého bodu (bod zlomu) začne klesať napr. </a:t>
            </a:r>
            <a:r>
              <a:rPr lang="sk-SK" sz="1200" b="0" baseline="0" dirty="0" err="1" smtClean="0"/>
              <a:t>zamestnavanie</a:t>
            </a:r>
            <a:r>
              <a:rPr lang="sk-SK" sz="1200" b="0" baseline="0" dirty="0" smtClean="0"/>
              <a:t> </a:t>
            </a:r>
            <a:r>
              <a:rPr lang="sk-SK" sz="1200" b="0" baseline="0" dirty="0" err="1" smtClean="0"/>
              <a:t>ludi</a:t>
            </a:r>
            <a:r>
              <a:rPr lang="sk-SK" sz="1200" b="0" baseline="0" dirty="0" smtClean="0"/>
              <a:t> na poli (</a:t>
            </a:r>
            <a:r>
              <a:rPr lang="sk-SK" sz="1200" b="0" baseline="0" dirty="0" err="1" smtClean="0"/>
              <a:t>napole</a:t>
            </a:r>
            <a:r>
              <a:rPr lang="sk-SK" sz="1200" b="0" baseline="0" dirty="0" smtClean="0"/>
              <a:t> sa zmesti </a:t>
            </a:r>
            <a:r>
              <a:rPr lang="sk-SK" sz="1200" b="0" baseline="0" dirty="0" err="1" smtClean="0"/>
              <a:t>urcity</a:t>
            </a:r>
            <a:r>
              <a:rPr lang="sk-SK" sz="1200" b="0" baseline="0" dirty="0" smtClean="0"/>
              <a:t> </a:t>
            </a:r>
            <a:r>
              <a:rPr lang="sk-SK" sz="1200" b="0" baseline="0" dirty="0" err="1" smtClean="0"/>
              <a:t>pocet</a:t>
            </a:r>
            <a:r>
              <a:rPr lang="sk-SK" sz="1200" b="0" baseline="0" dirty="0" smtClean="0"/>
              <a:t> </a:t>
            </a:r>
            <a:r>
              <a:rPr lang="sk-SK" sz="1200" b="0" baseline="0" dirty="0" err="1" smtClean="0"/>
              <a:t>ludi</a:t>
            </a:r>
            <a:r>
              <a:rPr lang="sk-SK" sz="1200" b="0" baseline="0" dirty="0" smtClean="0"/>
              <a:t>, </a:t>
            </a:r>
            <a:r>
              <a:rPr lang="sk-SK" sz="1200" b="0" baseline="0" dirty="0" err="1" smtClean="0"/>
              <a:t>ked</a:t>
            </a:r>
            <a:r>
              <a:rPr lang="sk-SK" sz="1200" b="0" baseline="0" dirty="0" smtClean="0"/>
              <a:t> ich tam bude </a:t>
            </a:r>
            <a:r>
              <a:rPr lang="sk-SK" sz="1200" b="0" baseline="0" dirty="0" err="1" smtClean="0"/>
              <a:t>prilis</a:t>
            </a:r>
            <a:r>
              <a:rPr lang="sk-SK" sz="1200" b="0" baseline="0" dirty="0" smtClean="0"/>
              <a:t> </a:t>
            </a:r>
            <a:r>
              <a:rPr lang="sk-SK" sz="1200" b="0" baseline="0" dirty="0" err="1" smtClean="0"/>
              <a:t>vela</a:t>
            </a:r>
            <a:r>
              <a:rPr lang="sk-SK" sz="1200" b="0" baseline="0" dirty="0" smtClean="0"/>
              <a:t>, </a:t>
            </a:r>
            <a:r>
              <a:rPr lang="sk-SK" sz="1200" b="0" baseline="0" dirty="0" err="1" smtClean="0"/>
              <a:t>budu</a:t>
            </a:r>
            <a:r>
              <a:rPr lang="sk-SK" sz="1200" b="0" baseline="0" dirty="0" smtClean="0"/>
              <a:t> si </a:t>
            </a:r>
            <a:r>
              <a:rPr lang="sk-SK" sz="1200" b="0" baseline="0" dirty="0" err="1" smtClean="0"/>
              <a:t>zavadzat</a:t>
            </a:r>
            <a:r>
              <a:rPr lang="sk-SK" sz="1200" b="0" baseline="0" dirty="0" smtClean="0"/>
              <a:t>)</a:t>
            </a:r>
            <a:endParaRPr lang="sk-SK" sz="1200" b="0" dirty="0" smtClean="0"/>
          </a:p>
          <a:p>
            <a:endParaRPr lang="en-US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18</a:t>
            </a:fld>
            <a:endParaRPr lang="sk-S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83271-E687-4CBF-8810-849DD20310C6}" type="slidenum">
              <a:rPr lang="sk-SK"/>
              <a:pPr/>
              <a:t>19</a:t>
            </a:fld>
            <a:endParaRPr lang="sk-SK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sk-SK" dirty="0" smtClean="0"/>
              <a:t>Pri inflácií treba</a:t>
            </a:r>
            <a:r>
              <a:rPr lang="sk-SK" baseline="0" dirty="0" smtClean="0"/>
              <a:t> pôdu prenajímať (výhodnejšie) na kratšiu dobu</a:t>
            </a:r>
          </a:p>
          <a:p>
            <a:endParaRPr lang="sk-SK" dirty="0" smtClean="0"/>
          </a:p>
          <a:p>
            <a:endParaRPr lang="sk-SK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MAE – </a:t>
            </a:r>
            <a:r>
              <a:rPr lang="sk-SK" dirty="0" err="1" smtClean="0"/>
              <a:t>makroekonomicka</a:t>
            </a:r>
            <a:r>
              <a:rPr lang="sk-SK" dirty="0" smtClean="0"/>
              <a:t> </a:t>
            </a:r>
            <a:r>
              <a:rPr lang="sk-SK" dirty="0" err="1" smtClean="0"/>
              <a:t>uroven</a:t>
            </a:r>
            <a:endParaRPr lang="sk-SK" dirty="0" smtClean="0"/>
          </a:p>
          <a:p>
            <a:r>
              <a:rPr lang="sk-SK" dirty="0" smtClean="0"/>
              <a:t>	-LK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ludsky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kapital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Ponuka</a:t>
            </a:r>
            <a:r>
              <a:rPr lang="sk-SK" baseline="0" dirty="0" smtClean="0"/>
              <a:t> S je </a:t>
            </a:r>
            <a:r>
              <a:rPr lang="sk-SK" baseline="0" dirty="0" err="1" smtClean="0"/>
              <a:t>fixna</a:t>
            </a:r>
            <a:endParaRPr lang="sk-SK" baseline="0" dirty="0" smtClean="0"/>
          </a:p>
          <a:p>
            <a:r>
              <a:rPr lang="sk-SK" baseline="0" dirty="0" smtClean="0"/>
              <a:t>Dopyt – </a:t>
            </a:r>
            <a:r>
              <a:rPr lang="sk-SK" baseline="0" dirty="0" err="1" smtClean="0"/>
              <a:t>klesajuca</a:t>
            </a:r>
            <a:r>
              <a:rPr lang="sk-SK" baseline="0" dirty="0" smtClean="0"/>
              <a:t> krivka</a:t>
            </a:r>
          </a:p>
          <a:p>
            <a:r>
              <a:rPr lang="sk-SK" baseline="0" dirty="0" smtClean="0"/>
              <a:t>Os y – R (renta)</a:t>
            </a:r>
          </a:p>
          <a:p>
            <a:r>
              <a:rPr lang="sk-SK" baseline="0" dirty="0" smtClean="0"/>
              <a:t>E0 – </a:t>
            </a:r>
            <a:r>
              <a:rPr lang="sk-SK" baseline="0" dirty="0" err="1" smtClean="0"/>
              <a:t>ekvilibrium</a:t>
            </a:r>
            <a:r>
              <a:rPr lang="sk-SK" baseline="0" dirty="0" smtClean="0"/>
              <a:t>, R0 – </a:t>
            </a:r>
            <a:r>
              <a:rPr lang="sk-SK" baseline="0" dirty="0" err="1" smtClean="0"/>
              <a:t>rovnovazna</a:t>
            </a:r>
            <a:r>
              <a:rPr lang="sk-SK" baseline="0" dirty="0" smtClean="0"/>
              <a:t> renta, Ld0 – </a:t>
            </a:r>
            <a:r>
              <a:rPr lang="sk-SK" baseline="0" dirty="0" err="1" smtClean="0"/>
              <a:t>rovnovazne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pody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smtClean="0"/>
              <a:t>Ak sa vzrastie dopyt po </a:t>
            </a:r>
            <a:r>
              <a:rPr lang="sk-SK" baseline="0" dirty="0" err="1" smtClean="0"/>
              <a:t>pode</a:t>
            </a:r>
            <a:r>
              <a:rPr lang="sk-SK" baseline="0" dirty="0" smtClean="0"/>
              <a:t> vzrastie cena </a:t>
            </a:r>
            <a:r>
              <a:rPr lang="sk-SK" baseline="0" dirty="0" err="1" smtClean="0"/>
              <a:t>pody</a:t>
            </a:r>
            <a:r>
              <a:rPr lang="sk-SK" baseline="0" dirty="0" smtClean="0"/>
              <a:t>, NIE JEJ MNOZSTVO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20</a:t>
            </a:fld>
            <a:endParaRPr lang="sk-S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Taylor</a:t>
            </a:r>
            <a:r>
              <a:rPr lang="sk-SK" dirty="0" smtClean="0"/>
              <a:t> – rozčlenil celý výrobný proces na jednotlivé operácie a</a:t>
            </a:r>
            <a:r>
              <a:rPr lang="sk-SK" baseline="0" dirty="0" smtClean="0"/>
              <a:t> každú operáciu vykonával jeden človek, avšak vznikal problém, že jeden človek bol vyťažený a druhý sa nudil</a:t>
            </a:r>
          </a:p>
          <a:p>
            <a:r>
              <a:rPr lang="sk-SK" baseline="0" dirty="0" err="1" smtClean="0"/>
              <a:t>Ford</a:t>
            </a:r>
            <a:r>
              <a:rPr lang="sk-SK" baseline="0" dirty="0" smtClean="0"/>
              <a:t> – výrobný proces prepojil pásom – výroba áut =&gt; produktivita sa dramaticky zvýšila – nie jedno auto na 12 hodín ale jedno auto za hodinu; avšak </a:t>
            </a:r>
            <a:r>
              <a:rPr lang="sk-SK" baseline="0" dirty="0" err="1" smtClean="0"/>
              <a:t>Ford</a:t>
            </a:r>
            <a:r>
              <a:rPr lang="sk-SK" baseline="0" dirty="0" smtClean="0"/>
              <a:t> zrýchľoval pásy a </a:t>
            </a:r>
            <a:r>
              <a:rPr lang="en-US" baseline="0" dirty="0" smtClean="0"/>
              <a:t>ľ</a:t>
            </a:r>
            <a:r>
              <a:rPr lang="sk-SK" baseline="0" dirty="0" err="1" smtClean="0"/>
              <a:t>udia</a:t>
            </a:r>
            <a:r>
              <a:rPr lang="sk-SK" baseline="0" dirty="0" smtClean="0"/>
              <a:t> nestíhali (preťažoval ľudí a vznikali konflikty)</a:t>
            </a:r>
          </a:p>
          <a:p>
            <a:endParaRPr lang="sk-SK" baseline="0" dirty="0" smtClean="0"/>
          </a:p>
          <a:p>
            <a:r>
              <a:rPr lang="sk-SK" baseline="0" dirty="0" smtClean="0"/>
              <a:t>Človek sa špecializuje a vykonáva iba na jednu činnosť =&gt; práca sa stane monotónna a zvyšuje sa riziko chyby – </a:t>
            </a:r>
            <a:r>
              <a:rPr lang="sk-SK" baseline="0" dirty="0" err="1" smtClean="0"/>
              <a:t>riesenie</a:t>
            </a:r>
            <a:r>
              <a:rPr lang="sk-SK" baseline="0" dirty="0" smtClean="0"/>
              <a:t>: zaškolenie viacerých ľudí na vykonávanie tej istej činnosti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23</a:t>
            </a:fld>
            <a:endParaRPr lang="sk-S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Práca sa PRENAJÍMA</a:t>
            </a:r>
          </a:p>
          <a:p>
            <a:endParaRPr lang="sk-SK" dirty="0" smtClean="0"/>
          </a:p>
          <a:p>
            <a:pPr marL="228600" indent="-228600">
              <a:buFont typeface="+mj-lt"/>
              <a:buNone/>
            </a:pPr>
            <a:r>
              <a:rPr lang="sk-SK" dirty="0" smtClean="0"/>
              <a:t>Faktory spôsobujúce nezamestnanosť</a:t>
            </a:r>
          </a:p>
          <a:p>
            <a:pPr marL="228600" indent="-228600">
              <a:buFont typeface="+mj-lt"/>
              <a:buAutoNum type="arabicPeriod"/>
            </a:pPr>
            <a:r>
              <a:rPr lang="sk-SK" dirty="0" smtClean="0"/>
              <a:t>nepružnosť</a:t>
            </a:r>
            <a:r>
              <a:rPr lang="sk-SK" baseline="0" dirty="0" smtClean="0"/>
              <a:t> miezd smerom nadol – za tú istú prácu (poprípade viac práce) dostaneš menej; mzdy sú v EÚ pružné iba smerom nahor, v Amerike </a:t>
            </a:r>
            <a:r>
              <a:rPr lang="en-US" baseline="0" dirty="0" err="1" smtClean="0"/>
              <a:t>nadol</a:t>
            </a:r>
            <a:r>
              <a:rPr lang="en-US" baseline="0" dirty="0" smtClean="0"/>
              <a:t> </a:t>
            </a:r>
            <a:r>
              <a:rPr lang="sk-SK" baseline="0" dirty="0" smtClean="0"/>
              <a:t>(väčšie množstvo práce pre kratší pracovný úväzok)</a:t>
            </a:r>
          </a:p>
          <a:p>
            <a:pPr marL="228600" indent="-228600">
              <a:buFont typeface="+mj-lt"/>
              <a:buAutoNum type="arabicPeriod"/>
            </a:pPr>
            <a:r>
              <a:rPr lang="sk-SK" baseline="0" dirty="0" smtClean="0"/>
              <a:t>Odbory – bojujú za práva zamestnancov, odmietajú cudzincov (ohrozujú domácich)</a:t>
            </a:r>
          </a:p>
          <a:p>
            <a:pPr marL="228600" indent="-228600">
              <a:buFont typeface="+mj-lt"/>
              <a:buAutoNum type="arabicPeriod"/>
            </a:pPr>
            <a:r>
              <a:rPr lang="sk-SK" baseline="0" dirty="0" smtClean="0"/>
              <a:t>Diskriminácia – napr. Rómovia: lebo sú lenivý, </a:t>
            </a:r>
            <a:r>
              <a:rPr lang="sk-SK" baseline="0" dirty="0" err="1" smtClean="0"/>
              <a:t>Handycapovaní</a:t>
            </a:r>
            <a:r>
              <a:rPr lang="sk-SK" baseline="0" dirty="0" smtClean="0"/>
              <a:t> – sú potrebné špeciálne úpravy pracovného prostredia, Žena po pôrode, Kriminálnici, Starší ľudia v produktívnom veku (50+), Ženy: menší plat (75% z platu muža; v Škandinávskych krajinách je platové ohodnotenie mužov a žien vyrovnanejšie)</a:t>
            </a:r>
          </a:p>
          <a:p>
            <a:pPr marL="228600" indent="-228600">
              <a:buFont typeface="+mj-lt"/>
              <a:buAutoNum type="arabicPeriod"/>
            </a:pPr>
            <a:r>
              <a:rPr lang="sk-SK" baseline="0" dirty="0" smtClean="0"/>
              <a:t>Mzda – nižšia mzda vedie k vyššej nezamestnanosti; pre zamestnanca málo – pre zamestnávateľa veľa, ošetrené minimálnou mzdou</a:t>
            </a:r>
          </a:p>
          <a:p>
            <a:pPr marL="228600" indent="-228600">
              <a:buFont typeface="+mj-lt"/>
              <a:buAutoNum type="arabicPeriod"/>
            </a:pPr>
            <a:r>
              <a:rPr lang="sk-SK" baseline="0" dirty="0" smtClean="0"/>
              <a:t>Dĺžka pracovného času – zníženie pracovného času nemalo vplyv na zvýšenie zamestnanosti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24</a:t>
            </a:fld>
            <a:endParaRPr lang="sk-S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Reálna mzda – vyjadruje to, čo si</a:t>
            </a:r>
            <a:r>
              <a:rPr lang="sk-SK" baseline="0" dirty="0" smtClean="0"/>
              <a:t> môžem dovoliť za nominálnu mzdu (finančný </a:t>
            </a:r>
            <a:r>
              <a:rPr lang="sk-SK" baseline="0" dirty="0" err="1" smtClean="0"/>
              <a:t>obnos</a:t>
            </a:r>
            <a:r>
              <a:rPr lang="sk-SK" baseline="0" dirty="0" smtClean="0"/>
              <a:t>)</a:t>
            </a:r>
          </a:p>
          <a:p>
            <a:r>
              <a:rPr lang="sk-SK" baseline="0" dirty="0" smtClean="0"/>
              <a:t>Priemerná úroveň cien sa dá vypočítať </a:t>
            </a:r>
            <a:r>
              <a:rPr lang="sk-SK" baseline="0" smtClean="0"/>
              <a:t>pomocou </a:t>
            </a:r>
            <a:r>
              <a:rPr lang="sk-SK" baseline="0" smtClean="0"/>
              <a:t>cenových </a:t>
            </a:r>
            <a:r>
              <a:rPr lang="sk-SK" baseline="0" dirty="0" smtClean="0"/>
              <a:t>indexov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Nezam</a:t>
            </a:r>
            <a:r>
              <a:rPr lang="sk-SK" baseline="0" dirty="0" smtClean="0"/>
              <a:t>. Pri </a:t>
            </a:r>
            <a:r>
              <a:rPr lang="sk-SK" baseline="0" dirty="0" err="1" smtClean="0"/>
              <a:t>pruž</a:t>
            </a:r>
            <a:r>
              <a:rPr lang="sk-SK" baseline="0" dirty="0" smtClean="0"/>
              <a:t>. </a:t>
            </a:r>
            <a:r>
              <a:rPr lang="sk-SK" baseline="0" dirty="0" err="1" smtClean="0"/>
              <a:t>Mzdach</a:t>
            </a:r>
            <a:endParaRPr lang="sk-SK" baseline="0" dirty="0" smtClean="0"/>
          </a:p>
          <a:p>
            <a:r>
              <a:rPr lang="sk-SK" baseline="0" dirty="0" smtClean="0"/>
              <a:t>Firmy </a:t>
            </a:r>
            <a:r>
              <a:rPr lang="sk-SK" baseline="0" dirty="0" err="1" smtClean="0"/>
              <a:t>su</a:t>
            </a:r>
            <a:r>
              <a:rPr lang="sk-SK" baseline="0" dirty="0" smtClean="0"/>
              <a:t> ochotne </a:t>
            </a:r>
            <a:r>
              <a:rPr lang="sk-SK" baseline="0" dirty="0" err="1" smtClean="0"/>
              <a:t>vytvorit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tolko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pracovnych</a:t>
            </a:r>
            <a:r>
              <a:rPr lang="sk-SK" baseline="0" dirty="0" smtClean="0"/>
              <a:t> miest (L0) </a:t>
            </a:r>
            <a:r>
              <a:rPr lang="sk-SK" baseline="0" dirty="0" err="1" smtClean="0"/>
              <a:t>kolko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ludi</a:t>
            </a:r>
            <a:r>
              <a:rPr lang="sk-SK" baseline="0" dirty="0" smtClean="0"/>
              <a:t> sa chce </a:t>
            </a:r>
            <a:r>
              <a:rPr lang="sk-SK" baseline="0" dirty="0" err="1" smtClean="0"/>
              <a:t>zamestnat</a:t>
            </a:r>
            <a:r>
              <a:rPr lang="sk-SK" baseline="0" dirty="0" smtClean="0"/>
              <a:t> pri danej </a:t>
            </a:r>
            <a:r>
              <a:rPr lang="sk-SK" baseline="0" dirty="0" err="1" smtClean="0"/>
              <a:t>urovni</a:t>
            </a:r>
            <a:r>
              <a:rPr lang="sk-SK" baseline="0" dirty="0" smtClean="0"/>
              <a:t> mzdy (W0)</a:t>
            </a:r>
          </a:p>
          <a:p>
            <a:r>
              <a:rPr lang="sk-SK" baseline="0" dirty="0" err="1" smtClean="0"/>
              <a:t>Dobrovolne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nezamestnany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radsej</a:t>
            </a:r>
            <a:r>
              <a:rPr lang="sk-SK" baseline="0" dirty="0" smtClean="0"/>
              <a:t> budem na podpore, nechce sa mi, som </a:t>
            </a:r>
            <a:r>
              <a:rPr lang="sk-SK" baseline="0" dirty="0" err="1" smtClean="0"/>
              <a:t>praceschopny</a:t>
            </a:r>
            <a:r>
              <a:rPr lang="sk-SK" baseline="0" dirty="0" smtClean="0"/>
              <a:t> ale ...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Nezam</a:t>
            </a:r>
            <a:r>
              <a:rPr lang="sk-SK" baseline="0" dirty="0" smtClean="0"/>
              <a:t> pri </a:t>
            </a:r>
            <a:r>
              <a:rPr lang="sk-SK" baseline="0" dirty="0" err="1" smtClean="0"/>
              <a:t>nepruznych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mzdach</a:t>
            </a:r>
            <a:endParaRPr lang="sk-SK" baseline="0" dirty="0" smtClean="0"/>
          </a:p>
          <a:p>
            <a:r>
              <a:rPr lang="sk-SK" baseline="0" dirty="0" smtClean="0"/>
              <a:t>Mzdy </a:t>
            </a:r>
            <a:r>
              <a:rPr lang="sk-SK" baseline="0" dirty="0" err="1" smtClean="0"/>
              <a:t>su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nepruzne</a:t>
            </a:r>
            <a:r>
              <a:rPr lang="sk-SK" baseline="0" dirty="0" smtClean="0"/>
              <a:t> smerom nadol ale </a:t>
            </a:r>
            <a:r>
              <a:rPr lang="sk-SK" baseline="0" dirty="0" err="1" smtClean="0"/>
              <a:t>pruzne</a:t>
            </a:r>
            <a:r>
              <a:rPr lang="sk-SK" baseline="0" dirty="0" smtClean="0"/>
              <a:t> smerom nahor</a:t>
            </a:r>
          </a:p>
          <a:p>
            <a:r>
              <a:rPr lang="sk-SK" baseline="0" dirty="0" smtClean="0"/>
              <a:t>Mzda je </a:t>
            </a:r>
            <a:r>
              <a:rPr lang="sk-SK" baseline="0" dirty="0" err="1" smtClean="0"/>
              <a:t>vyssia</a:t>
            </a:r>
            <a:r>
              <a:rPr lang="sk-SK" baseline="0" dirty="0" smtClean="0"/>
              <a:t> ako </a:t>
            </a:r>
            <a:r>
              <a:rPr lang="sk-SK" baseline="0" dirty="0" err="1" smtClean="0"/>
              <a:t>rovnovazna</a:t>
            </a:r>
            <a:r>
              <a:rPr lang="sk-SK" baseline="0" dirty="0" smtClean="0"/>
              <a:t> mzda (W1); </a:t>
            </a:r>
            <a:r>
              <a:rPr lang="sk-SK" baseline="0" dirty="0" err="1" smtClean="0"/>
              <a:t>Urcite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ludi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zamestna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urcite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sa nezamestnalo lebo bol </a:t>
            </a:r>
            <a:r>
              <a:rPr lang="sk-SK" baseline="0" dirty="0" err="1" smtClean="0"/>
              <a:t>nizsi</a:t>
            </a:r>
            <a:r>
              <a:rPr lang="sk-SK" baseline="0" dirty="0" smtClean="0"/>
              <a:t> dopyt po </a:t>
            </a:r>
            <a:r>
              <a:rPr lang="sk-SK" baseline="0" dirty="0" err="1" smtClean="0"/>
              <a:t>praci</a:t>
            </a:r>
            <a:r>
              <a:rPr lang="sk-SK" baseline="0" dirty="0" smtClean="0"/>
              <a:t>  = </a:t>
            </a:r>
            <a:r>
              <a:rPr lang="sk-SK" baseline="0" dirty="0" err="1" smtClean="0"/>
              <a:t>nedobrovolne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nezamestnany</a:t>
            </a:r>
            <a:r>
              <a:rPr lang="sk-SK" baseline="0" dirty="0" smtClean="0"/>
              <a:t> (NN), a </a:t>
            </a:r>
            <a:r>
              <a:rPr lang="sk-SK" baseline="0" dirty="0" err="1" smtClean="0"/>
              <a:t>urcite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ludi</a:t>
            </a:r>
            <a:r>
              <a:rPr lang="sk-SK" baseline="0" dirty="0" smtClean="0"/>
              <a:t> proste </a:t>
            </a:r>
            <a:r>
              <a:rPr lang="sk-SK" baseline="0" dirty="0" err="1" smtClean="0"/>
              <a:t>pracovat</a:t>
            </a:r>
            <a:r>
              <a:rPr lang="sk-SK" baseline="0" dirty="0" smtClean="0"/>
              <a:t> nebude = </a:t>
            </a:r>
            <a:r>
              <a:rPr lang="sk-SK" baseline="0" dirty="0" err="1" smtClean="0"/>
              <a:t>dobrovolne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nezamestnany</a:t>
            </a:r>
            <a:r>
              <a:rPr lang="sk-SK" baseline="0" dirty="0" smtClean="0"/>
              <a:t> (DN) </a:t>
            </a:r>
          </a:p>
          <a:p>
            <a:r>
              <a:rPr lang="sk-SK" baseline="0" dirty="0" smtClean="0"/>
              <a:t>Ak </a:t>
            </a:r>
            <a:r>
              <a:rPr lang="sk-SK" baseline="0" dirty="0" err="1" smtClean="0"/>
              <a:t>stat</a:t>
            </a:r>
            <a:r>
              <a:rPr lang="sk-SK" baseline="0" dirty="0" smtClean="0"/>
              <a:t> zavedie </a:t>
            </a:r>
            <a:r>
              <a:rPr lang="sk-SK" baseline="0" dirty="0" err="1" smtClean="0"/>
              <a:t>minimalnu</a:t>
            </a:r>
            <a:r>
              <a:rPr lang="sk-SK" baseline="0" dirty="0" smtClean="0"/>
              <a:t> mzdu, ta vedie k NN lebo je </a:t>
            </a:r>
            <a:r>
              <a:rPr lang="sk-SK" baseline="0" dirty="0" err="1" smtClean="0"/>
              <a:t>vyssia</a:t>
            </a:r>
            <a:r>
              <a:rPr lang="sk-SK" baseline="0" dirty="0" smtClean="0"/>
              <a:t> ako </a:t>
            </a:r>
            <a:r>
              <a:rPr lang="sk-SK" baseline="0" dirty="0" err="1" smtClean="0"/>
              <a:t>rovnovana</a:t>
            </a:r>
            <a:r>
              <a:rPr lang="sk-SK" baseline="0" dirty="0" smtClean="0"/>
              <a:t> mzda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25</a:t>
            </a:fld>
            <a:endParaRPr lang="sk-S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Podla</a:t>
            </a:r>
            <a:r>
              <a:rPr lang="sk-SK" dirty="0" smtClean="0"/>
              <a:t> </a:t>
            </a:r>
            <a:r>
              <a:rPr lang="sk-SK" dirty="0" err="1" smtClean="0"/>
              <a:t>pricin</a:t>
            </a:r>
            <a:endParaRPr lang="sk-SK" dirty="0" smtClean="0"/>
          </a:p>
          <a:p>
            <a:r>
              <a:rPr lang="sk-SK" dirty="0" err="1" smtClean="0"/>
              <a:t>Frikčná</a:t>
            </a:r>
            <a:r>
              <a:rPr lang="sk-SK" dirty="0" smtClean="0"/>
              <a:t> – krátkodobá; študent si hľadá</a:t>
            </a:r>
            <a:r>
              <a:rPr lang="sk-SK" baseline="0" dirty="0" smtClean="0"/>
              <a:t> zamestnanie, človek si hľadá/mení zamestnanie</a:t>
            </a:r>
          </a:p>
          <a:p>
            <a:endParaRPr lang="sk-SK" baseline="0" dirty="0" smtClean="0"/>
          </a:p>
          <a:p>
            <a:r>
              <a:rPr lang="sk-SK" baseline="0" dirty="0" smtClean="0"/>
              <a:t>Štrukturálna – </a:t>
            </a:r>
            <a:r>
              <a:rPr lang="sk-SK" baseline="0" dirty="0" err="1" smtClean="0"/>
              <a:t>nesulad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kvalifikacnej</a:t>
            </a:r>
            <a:r>
              <a:rPr lang="sk-SK" baseline="0" dirty="0" smtClean="0"/>
              <a:t> </a:t>
            </a:r>
            <a:r>
              <a:rPr lang="sk-SK" baseline="0" dirty="0" err="1" smtClean="0"/>
              <a:t>struktury</a:t>
            </a:r>
            <a:r>
              <a:rPr lang="sk-SK" baseline="0" dirty="0" smtClean="0"/>
              <a:t> medzi dopytom a ponukou (</a:t>
            </a:r>
            <a:r>
              <a:rPr lang="sk-SK" baseline="0" dirty="0" err="1" smtClean="0"/>
              <a:t>nemam</a:t>
            </a:r>
            <a:r>
              <a:rPr lang="sk-SK" baseline="0" dirty="0" smtClean="0"/>
              <a:t> potrebne vzdelanie) napr. po informatikoch je </a:t>
            </a:r>
            <a:r>
              <a:rPr lang="sk-SK" baseline="0" dirty="0" err="1" smtClean="0"/>
              <a:t>velky</a:t>
            </a:r>
            <a:r>
              <a:rPr lang="sk-SK" baseline="0" dirty="0" smtClean="0"/>
              <a:t> dopyt ale informatikov je v </a:t>
            </a:r>
            <a:r>
              <a:rPr lang="sk-SK" baseline="0" dirty="0" err="1" smtClean="0"/>
              <a:t>nasom</a:t>
            </a:r>
            <a:r>
              <a:rPr lang="sk-SK" baseline="0" dirty="0" smtClean="0"/>
              <a:t> state malo – </a:t>
            </a:r>
            <a:r>
              <a:rPr lang="sk-SK" baseline="0" dirty="0" err="1" smtClean="0"/>
              <a:t>riesenie</a:t>
            </a:r>
            <a:r>
              <a:rPr lang="sk-SK" baseline="0" dirty="0" smtClean="0"/>
              <a:t>: </a:t>
            </a:r>
            <a:r>
              <a:rPr lang="sk-SK" baseline="0" dirty="0" err="1" smtClean="0"/>
              <a:t>preskolit</a:t>
            </a:r>
            <a:r>
              <a:rPr lang="sk-SK" baseline="0" dirty="0" smtClean="0"/>
              <a:t> sa na </a:t>
            </a:r>
            <a:r>
              <a:rPr lang="sk-SK" baseline="0" dirty="0" err="1" smtClean="0"/>
              <a:t>potrebnu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kvalifikaciu</a:t>
            </a:r>
            <a:endParaRPr lang="sk-SK" baseline="0" dirty="0" smtClean="0"/>
          </a:p>
          <a:p>
            <a:r>
              <a:rPr lang="sk-SK" baseline="0" dirty="0" smtClean="0"/>
              <a:t>V </a:t>
            </a:r>
            <a:r>
              <a:rPr lang="sk-SK" baseline="0" dirty="0" err="1" smtClean="0"/>
              <a:t>opacnom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pripade</a:t>
            </a:r>
            <a:r>
              <a:rPr lang="sk-SK" baseline="0" dirty="0" smtClean="0"/>
              <a:t> (</a:t>
            </a:r>
            <a:r>
              <a:rPr lang="sk-SK" baseline="0" dirty="0" err="1" smtClean="0"/>
              <a:t>vela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manazerov</a:t>
            </a:r>
            <a:r>
              <a:rPr lang="sk-SK" baseline="0" dirty="0" smtClean="0"/>
              <a:t> a </a:t>
            </a:r>
            <a:r>
              <a:rPr lang="sk-SK" baseline="0" dirty="0" err="1" smtClean="0"/>
              <a:t>maly</a:t>
            </a:r>
            <a:r>
              <a:rPr lang="sk-SK" baseline="0" dirty="0" smtClean="0"/>
              <a:t> dopyt po nich) je </a:t>
            </a:r>
            <a:r>
              <a:rPr lang="sk-SK" baseline="0" dirty="0" err="1" smtClean="0"/>
              <a:t>potrebna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rekvalifikacia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err="1" smtClean="0"/>
              <a:t>Cyklicka</a:t>
            </a:r>
            <a:r>
              <a:rPr lang="sk-SK" baseline="0" dirty="0" smtClean="0"/>
              <a:t> – rastie v recesii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Sezonna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sezonna</a:t>
            </a:r>
            <a:r>
              <a:rPr lang="sk-SK" baseline="0" dirty="0" smtClean="0"/>
              <a:t> povaha odvetví (murár, zber ovocia, zmrzlinári, lekári)</a:t>
            </a:r>
          </a:p>
          <a:p>
            <a:endParaRPr lang="sk-SK" baseline="0" dirty="0" smtClean="0"/>
          </a:p>
          <a:p>
            <a:r>
              <a:rPr lang="sk-SK" baseline="0" dirty="0" err="1" smtClean="0"/>
              <a:t>Podla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casoveho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hladiska</a:t>
            </a:r>
            <a:r>
              <a:rPr lang="sk-SK" baseline="0" dirty="0" smtClean="0"/>
              <a:t> – v EU </a:t>
            </a:r>
            <a:r>
              <a:rPr lang="sk-SK" baseline="0" dirty="0" err="1" smtClean="0"/>
              <a:t>prevlada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dlhodoba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nezamestnanost</a:t>
            </a:r>
            <a:r>
              <a:rPr lang="sk-SK" baseline="0" dirty="0" smtClean="0"/>
              <a:t>, v Amerike </a:t>
            </a:r>
            <a:r>
              <a:rPr lang="sk-SK" baseline="0" dirty="0" err="1" smtClean="0"/>
              <a:t>kratkodoba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err="1" smtClean="0"/>
              <a:t>Podla</a:t>
            </a:r>
            <a:r>
              <a:rPr lang="sk-SK" baseline="0" dirty="0" smtClean="0"/>
              <a:t> charakteru</a:t>
            </a:r>
          </a:p>
          <a:p>
            <a:r>
              <a:rPr lang="sk-SK" baseline="0" dirty="0" err="1" smtClean="0"/>
              <a:t>Dobrovolna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pocet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volnych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pracovnych</a:t>
            </a:r>
            <a:r>
              <a:rPr lang="sk-SK" baseline="0" dirty="0" smtClean="0"/>
              <a:t> miest </a:t>
            </a:r>
            <a:r>
              <a:rPr lang="sk-SK" baseline="0" dirty="0" err="1" smtClean="0"/>
              <a:t>ve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vacsi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nez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pocet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zamestnanych</a:t>
            </a:r>
            <a:endParaRPr lang="sk-SK" baseline="0" dirty="0" smtClean="0"/>
          </a:p>
          <a:p>
            <a:r>
              <a:rPr lang="sk-SK" baseline="0" dirty="0" err="1" smtClean="0"/>
              <a:t>Nedobrovolna</a:t>
            </a:r>
            <a:r>
              <a:rPr lang="sk-SK" baseline="0" dirty="0" smtClean="0"/>
              <a:t> – opak </a:t>
            </a:r>
            <a:r>
              <a:rPr lang="sk-SK" baseline="0" dirty="0" err="1" smtClean="0"/>
              <a:t>doprovolnej</a:t>
            </a:r>
            <a:r>
              <a:rPr lang="sk-SK" baseline="0" dirty="0" smtClean="0"/>
              <a:t> – prac miest je menej ako </a:t>
            </a:r>
            <a:r>
              <a:rPr lang="sk-SK" baseline="0" dirty="0" err="1" smtClean="0"/>
              <a:t>zamestnanych</a:t>
            </a:r>
            <a:endParaRPr lang="sk-SK" baseline="0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26</a:t>
            </a:fld>
            <a:endParaRPr lang="sk-S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Miera nezamestnanosti = </a:t>
            </a:r>
            <a:r>
              <a:rPr lang="sk-SK" dirty="0" err="1" smtClean="0"/>
              <a:t>pocet</a:t>
            </a:r>
            <a:r>
              <a:rPr lang="sk-SK" dirty="0" smtClean="0"/>
              <a:t> </a:t>
            </a:r>
            <a:r>
              <a:rPr lang="sk-SK" dirty="0" err="1" smtClean="0"/>
              <a:t>nezamestnanych</a:t>
            </a:r>
            <a:r>
              <a:rPr lang="sk-SK" baseline="0" dirty="0" smtClean="0"/>
              <a:t> / </a:t>
            </a:r>
            <a:r>
              <a:rPr lang="sk-SK" baseline="0" dirty="0" err="1" smtClean="0"/>
              <a:t>pocet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praceschopneho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obyv</a:t>
            </a:r>
            <a:r>
              <a:rPr lang="sk-SK" baseline="0" dirty="0" smtClean="0"/>
              <a:t> * 100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27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b="1" baseline="0" dirty="0" smtClean="0"/>
              <a:t>Hlavne VF: </a:t>
            </a:r>
            <a:r>
              <a:rPr lang="sk-SK" b="1" baseline="0" dirty="0" err="1" smtClean="0"/>
              <a:t>Poda</a:t>
            </a:r>
            <a:r>
              <a:rPr lang="sk-SK" b="1" baseline="0" dirty="0" smtClean="0"/>
              <a:t> + (</a:t>
            </a:r>
            <a:r>
              <a:rPr lang="sk-SK" b="1" baseline="0" dirty="0" err="1" smtClean="0"/>
              <a:t>tazka</a:t>
            </a:r>
            <a:r>
              <a:rPr lang="sk-SK" b="1" baseline="0" dirty="0" smtClean="0"/>
              <a:t>) </a:t>
            </a:r>
            <a:r>
              <a:rPr lang="sk-SK" b="1" baseline="0" dirty="0" err="1" smtClean="0"/>
              <a:t>fyzicka</a:t>
            </a:r>
            <a:r>
              <a:rPr lang="sk-SK" b="1" baseline="0" dirty="0" smtClean="0"/>
              <a:t> </a:t>
            </a:r>
            <a:r>
              <a:rPr lang="sk-SK" b="1" baseline="0" dirty="0" err="1" smtClean="0"/>
              <a:t>praca</a:t>
            </a:r>
            <a:endParaRPr lang="sk-SK" b="1" baseline="0" dirty="0" smtClean="0"/>
          </a:p>
          <a:p>
            <a:r>
              <a:rPr lang="sk-SK" b="0" baseline="0" dirty="0" err="1" smtClean="0"/>
              <a:t>polnohospodari</a:t>
            </a:r>
            <a:r>
              <a:rPr lang="sk-SK" b="0" baseline="0" dirty="0" smtClean="0"/>
              <a:t> sa </a:t>
            </a:r>
            <a:r>
              <a:rPr lang="sk-SK" b="0" baseline="0" dirty="0" err="1" smtClean="0"/>
              <a:t>snazili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vyrabat</a:t>
            </a:r>
            <a:r>
              <a:rPr lang="sk-SK" b="0" baseline="0" dirty="0" smtClean="0"/>
              <a:t> umele, hnojiva, mechanizmy, </a:t>
            </a:r>
            <a:r>
              <a:rPr lang="sk-SK" b="0" baseline="0" dirty="0" err="1" smtClean="0"/>
              <a:t>slachtit</a:t>
            </a:r>
            <a:r>
              <a:rPr lang="sk-SK" b="0" baseline="0" dirty="0" smtClean="0"/>
              <a:t> plodiny</a:t>
            </a:r>
          </a:p>
          <a:p>
            <a:endParaRPr lang="en-US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b="1" baseline="0" dirty="0" smtClean="0"/>
              <a:t>Hlavne VF: </a:t>
            </a:r>
            <a:r>
              <a:rPr lang="sk-SK" b="1" dirty="0" err="1" smtClean="0"/>
              <a:t>Kapital</a:t>
            </a:r>
            <a:r>
              <a:rPr lang="sk-SK" b="1" dirty="0" smtClean="0"/>
              <a:t> + </a:t>
            </a:r>
            <a:r>
              <a:rPr lang="sk-SK" b="1" dirty="0" err="1" smtClean="0"/>
              <a:t>fyzicka</a:t>
            </a:r>
            <a:r>
              <a:rPr lang="sk-SK" b="1" dirty="0" smtClean="0"/>
              <a:t> </a:t>
            </a:r>
            <a:r>
              <a:rPr lang="sk-SK" b="1" dirty="0" err="1" smtClean="0"/>
              <a:t>praca</a:t>
            </a:r>
            <a:endParaRPr lang="sk-SK" b="1" dirty="0" smtClean="0"/>
          </a:p>
          <a:p>
            <a:r>
              <a:rPr lang="sk-SK" dirty="0" smtClean="0"/>
              <a:t>1760 – </a:t>
            </a:r>
            <a:r>
              <a:rPr lang="sk-SK" dirty="0" err="1" smtClean="0"/>
              <a:t>priemyselna</a:t>
            </a:r>
            <a:r>
              <a:rPr lang="sk-SK" dirty="0" smtClean="0"/>
              <a:t> </a:t>
            </a:r>
            <a:r>
              <a:rPr lang="sk-SK" dirty="0" err="1" smtClean="0"/>
              <a:t>revolucia</a:t>
            </a:r>
            <a:r>
              <a:rPr lang="sk-SK" dirty="0" smtClean="0"/>
              <a:t> v </a:t>
            </a:r>
            <a:r>
              <a:rPr lang="sk-SK" dirty="0" err="1" smtClean="0"/>
              <a:t>Ang</a:t>
            </a:r>
            <a:endParaRPr lang="sk-SK" dirty="0" smtClean="0"/>
          </a:p>
          <a:p>
            <a:r>
              <a:rPr lang="sk-SK" dirty="0" smtClean="0"/>
              <a:t>1788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parny</a:t>
            </a:r>
            <a:r>
              <a:rPr lang="sk-SK" baseline="0" dirty="0" smtClean="0"/>
              <a:t> stroj – Watt</a:t>
            </a:r>
          </a:p>
          <a:p>
            <a:r>
              <a:rPr lang="sk-SK" baseline="0" dirty="0" smtClean="0"/>
              <a:t>19. </a:t>
            </a:r>
            <a:r>
              <a:rPr lang="sk-SK" baseline="0" dirty="0" err="1" smtClean="0"/>
              <a:t>st</a:t>
            </a:r>
            <a:r>
              <a:rPr lang="sk-SK" baseline="0" dirty="0" smtClean="0"/>
              <a:t> – USA rozvoj </a:t>
            </a:r>
            <a:r>
              <a:rPr lang="sk-SK" baseline="0" dirty="0" err="1" smtClean="0"/>
              <a:t>automob</a:t>
            </a:r>
            <a:r>
              <a:rPr lang="sk-SK" baseline="0" dirty="0" smtClean="0"/>
              <a:t>. priem.</a:t>
            </a:r>
          </a:p>
          <a:p>
            <a:r>
              <a:rPr lang="sk-SK" baseline="0" dirty="0" smtClean="0"/>
              <a:t>1908 – </a:t>
            </a:r>
            <a:r>
              <a:rPr lang="sk-SK" baseline="0" dirty="0" err="1" smtClean="0"/>
              <a:t>fordizmus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hromadna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pasova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vyroba</a:t>
            </a:r>
            <a:r>
              <a:rPr lang="sk-SK" baseline="0" dirty="0" smtClean="0"/>
              <a:t> aut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b="1" baseline="0" dirty="0" smtClean="0"/>
              <a:t>Hlavne VF: </a:t>
            </a:r>
            <a:r>
              <a:rPr lang="sk-SK" b="1" dirty="0" err="1" smtClean="0"/>
              <a:t>Kapital</a:t>
            </a:r>
            <a:r>
              <a:rPr lang="sk-SK" b="1" baseline="0" dirty="0" smtClean="0"/>
              <a:t> (IKT)+ </a:t>
            </a:r>
            <a:r>
              <a:rPr lang="sk-SK" b="1" baseline="0" dirty="0" err="1" smtClean="0"/>
              <a:t>dusevna</a:t>
            </a:r>
            <a:r>
              <a:rPr lang="sk-SK" b="1" baseline="0" dirty="0" smtClean="0"/>
              <a:t> </a:t>
            </a:r>
            <a:r>
              <a:rPr lang="sk-SK" b="1" baseline="0" dirty="0" err="1" smtClean="0"/>
              <a:t>praca</a:t>
            </a:r>
            <a:r>
              <a:rPr lang="sk-SK" b="1" baseline="0" dirty="0" smtClean="0"/>
              <a:t> + </a:t>
            </a:r>
            <a:r>
              <a:rPr lang="sk-SK" b="1" baseline="0" dirty="0" err="1" smtClean="0"/>
              <a:t>ludsky</a:t>
            </a:r>
            <a:r>
              <a:rPr lang="sk-SK" b="1" baseline="0" dirty="0" smtClean="0"/>
              <a:t> </a:t>
            </a:r>
            <a:r>
              <a:rPr lang="sk-SK" b="1" baseline="0" dirty="0" err="1" smtClean="0"/>
              <a:t>kapital</a:t>
            </a:r>
            <a:endParaRPr lang="sk-SK" b="1" baseline="0" dirty="0" smtClean="0"/>
          </a:p>
          <a:p>
            <a:r>
              <a:rPr lang="sk-SK" baseline="0" dirty="0" smtClean="0"/>
              <a:t>1956-57 – USA vo </a:t>
            </a:r>
            <a:r>
              <a:rPr lang="sk-SK" baseline="0" dirty="0" err="1" smtClean="0"/>
              <a:t>faze</a:t>
            </a:r>
            <a:r>
              <a:rPr lang="sk-SK" baseline="0" dirty="0" smtClean="0"/>
              <a:t> IS (</a:t>
            </a:r>
            <a:r>
              <a:rPr lang="sk-SK" baseline="0" dirty="0" err="1" smtClean="0"/>
              <a:t>vesmirny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vyskum</a:t>
            </a:r>
            <a:r>
              <a:rPr lang="sk-SK" baseline="0" dirty="0" smtClean="0"/>
              <a:t>, zbrane)</a:t>
            </a:r>
          </a:p>
          <a:p>
            <a:r>
              <a:rPr lang="sk-SK" baseline="0" dirty="0" smtClean="0"/>
              <a:t>60. roky – G. </a:t>
            </a:r>
            <a:r>
              <a:rPr lang="sk-SK" baseline="0" dirty="0" err="1" smtClean="0"/>
              <a:t>Becker</a:t>
            </a:r>
            <a:r>
              <a:rPr lang="sk-SK" baseline="0" dirty="0" smtClean="0"/>
              <a:t> – zdokonalil </a:t>
            </a:r>
            <a:r>
              <a:rPr lang="sk-SK" baseline="0" dirty="0" err="1" smtClean="0"/>
              <a:t>teoriu</a:t>
            </a:r>
            <a:r>
              <a:rPr lang="sk-SK" baseline="0" dirty="0" smtClean="0"/>
              <a:t> </a:t>
            </a:r>
            <a:r>
              <a:rPr lang="sk-SK" baseline="0" dirty="0" err="1" smtClean="0"/>
              <a:t>ludskeho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kapitalu</a:t>
            </a:r>
            <a:r>
              <a:rPr lang="sk-SK" baseline="0" dirty="0" smtClean="0"/>
              <a:t> (schopnosti, </a:t>
            </a:r>
            <a:r>
              <a:rPr lang="sk-SK" baseline="0" dirty="0" err="1" smtClean="0"/>
              <a:t>zrucnosti</a:t>
            </a:r>
            <a:r>
              <a:rPr lang="sk-SK" baseline="0" dirty="0" smtClean="0"/>
              <a:t>)</a:t>
            </a:r>
          </a:p>
          <a:p>
            <a:r>
              <a:rPr lang="sk-SK" baseline="0" dirty="0" smtClean="0"/>
              <a:t>70. roky – </a:t>
            </a:r>
            <a:r>
              <a:rPr lang="sk-SK" baseline="0" dirty="0" err="1" smtClean="0"/>
              <a:t>energeticka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kriza</a:t>
            </a:r>
            <a:r>
              <a:rPr lang="sk-SK" baseline="0" dirty="0" smtClean="0"/>
              <a:t>: </a:t>
            </a:r>
            <a:r>
              <a:rPr lang="sk-SK" baseline="0" dirty="0" err="1" smtClean="0"/>
              <a:t>orientacia</a:t>
            </a:r>
            <a:r>
              <a:rPr lang="sk-SK" baseline="0" dirty="0" smtClean="0"/>
              <a:t> na </a:t>
            </a:r>
            <a:r>
              <a:rPr lang="sk-SK" baseline="0" dirty="0" err="1" smtClean="0"/>
              <a:t>intenzivne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vyuzivanie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vyr</a:t>
            </a:r>
            <a:r>
              <a:rPr lang="sk-SK" baseline="0" dirty="0" smtClean="0"/>
              <a:t>. vstupov + nove </a:t>
            </a:r>
            <a:r>
              <a:rPr lang="sk-SK" baseline="0" dirty="0" err="1" smtClean="0"/>
              <a:t>technologie</a:t>
            </a:r>
            <a:r>
              <a:rPr lang="sk-SK" baseline="0" dirty="0" smtClean="0"/>
              <a:t> + </a:t>
            </a:r>
            <a:r>
              <a:rPr lang="sk-SK" baseline="0" dirty="0" err="1" smtClean="0"/>
              <a:t>inovacie</a:t>
            </a:r>
            <a:r>
              <a:rPr lang="sk-SK" baseline="0" dirty="0" smtClean="0"/>
              <a:t> + rozvoj </a:t>
            </a:r>
            <a:r>
              <a:rPr lang="sk-SK" baseline="0" dirty="0" err="1" smtClean="0"/>
              <a:t>sluzieb</a:t>
            </a:r>
            <a:endParaRPr lang="sk-SK" baseline="0" dirty="0" smtClean="0"/>
          </a:p>
          <a:p>
            <a:r>
              <a:rPr lang="sk-SK" baseline="0" dirty="0" smtClean="0"/>
              <a:t>dovtedy fungovali ekonomiky EXTENZIVNE – </a:t>
            </a:r>
            <a:r>
              <a:rPr lang="sk-SK" baseline="0" dirty="0" err="1" smtClean="0"/>
              <a:t>ked</a:t>
            </a:r>
            <a:r>
              <a:rPr lang="sk-SK" baseline="0" dirty="0" smtClean="0"/>
              <a:t> </a:t>
            </a:r>
            <a:r>
              <a:rPr lang="sk-SK" baseline="0" dirty="0" err="1" smtClean="0"/>
              <a:t>chces</a:t>
            </a:r>
            <a:r>
              <a:rPr lang="sk-SK" baseline="0" dirty="0" smtClean="0"/>
              <a:t> viac </a:t>
            </a:r>
            <a:r>
              <a:rPr lang="sk-SK" baseline="0" dirty="0" err="1" smtClean="0"/>
              <a:t>vyrabat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musis</a:t>
            </a:r>
            <a:r>
              <a:rPr lang="sk-SK" baseline="0" dirty="0" smtClean="0"/>
              <a:t> aj viac </a:t>
            </a:r>
            <a:r>
              <a:rPr lang="sk-SK" baseline="0" dirty="0" err="1" smtClean="0"/>
              <a:t>spotrebovat</a:t>
            </a:r>
            <a:r>
              <a:rPr lang="sk-SK" baseline="0" dirty="0" smtClean="0"/>
              <a:t>. </a:t>
            </a:r>
            <a:r>
              <a:rPr lang="sk-SK" baseline="0" dirty="0" err="1" smtClean="0"/>
              <a:t>Lenze</a:t>
            </a:r>
            <a:r>
              <a:rPr lang="sk-SK" baseline="0" dirty="0" smtClean="0"/>
              <a:t> zdroje </a:t>
            </a:r>
            <a:r>
              <a:rPr lang="sk-SK" baseline="0" dirty="0" err="1" smtClean="0"/>
              <a:t>su</a:t>
            </a:r>
            <a:r>
              <a:rPr lang="sk-SK" baseline="0" dirty="0" smtClean="0"/>
              <a:t> obmedzene </a:t>
            </a:r>
            <a:r>
              <a:rPr lang="sk-SK" baseline="0" dirty="0" smtClean="0">
                <a:sym typeface="Wingdings" pitchFamily="2" charset="2"/>
              </a:rPr>
              <a:t></a:t>
            </a:r>
          </a:p>
          <a:p>
            <a:r>
              <a:rPr lang="sk-SK" dirty="0" smtClean="0"/>
              <a:t>80. roky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globalizacne</a:t>
            </a:r>
            <a:r>
              <a:rPr lang="sk-SK" baseline="0" dirty="0" smtClean="0"/>
              <a:t> tendencie </a:t>
            </a:r>
            <a:endParaRPr lang="en-US" baseline="0" dirty="0" smtClean="0"/>
          </a:p>
          <a:p>
            <a:r>
              <a:rPr lang="en-US" baseline="0" dirty="0" err="1" smtClean="0"/>
              <a:t>Globalizacia</a:t>
            </a:r>
            <a:r>
              <a:rPr lang="en-US" baseline="0" dirty="0" smtClean="0"/>
              <a:t> = </a:t>
            </a:r>
            <a:r>
              <a:rPr lang="en-US" baseline="0" dirty="0" err="1" smtClean="0"/>
              <a:t>proces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medzinarodneho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prepojenia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vsetkych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oblastiach</a:t>
            </a:r>
            <a:endParaRPr lang="sk-SK" baseline="0" dirty="0" smtClean="0"/>
          </a:p>
          <a:p>
            <a:r>
              <a:rPr lang="sk-SK" baseline="0" dirty="0" smtClean="0"/>
              <a:t>	</a:t>
            </a:r>
            <a:r>
              <a:rPr lang="sk-SK" i="1" baseline="0" dirty="0" err="1" smtClean="0"/>
              <a:t>ekonomicka</a:t>
            </a:r>
            <a:r>
              <a:rPr lang="sk-SK" i="1" baseline="0" dirty="0" smtClean="0"/>
              <a:t> </a:t>
            </a:r>
            <a:r>
              <a:rPr lang="sk-SK" i="1" baseline="0" dirty="0" err="1" smtClean="0"/>
              <a:t>globlizacia</a:t>
            </a:r>
            <a:r>
              <a:rPr lang="sk-SK" i="1" baseline="0" dirty="0" smtClean="0"/>
              <a:t> </a:t>
            </a:r>
            <a:r>
              <a:rPr lang="sk-SK" baseline="0" dirty="0" smtClean="0"/>
              <a:t>- ekonomiky sa </a:t>
            </a:r>
            <a:r>
              <a:rPr lang="sk-SK" baseline="0" dirty="0" err="1" smtClean="0"/>
              <a:t>zacali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otvarat</a:t>
            </a:r>
            <a:r>
              <a:rPr lang="sk-SK" baseline="0" dirty="0" smtClean="0"/>
              <a:t> medzi sebou, doraz na rast </a:t>
            </a:r>
            <a:r>
              <a:rPr lang="sk-SK" baseline="0" dirty="0" err="1" smtClean="0"/>
              <a:t>konkurencieschponosti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znizenie</a:t>
            </a:r>
            <a:r>
              <a:rPr lang="sk-SK" baseline="0" dirty="0" smtClean="0"/>
              <a:t> chudoby v </a:t>
            </a:r>
            <a:r>
              <a:rPr lang="sk-SK" baseline="0" dirty="0" err="1" smtClean="0"/>
              <a:t>rozvojovych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krajinach</a:t>
            </a:r>
            <a:r>
              <a:rPr lang="sk-SK" baseline="0" dirty="0" smtClean="0"/>
              <a:t>;</a:t>
            </a:r>
          </a:p>
          <a:p>
            <a:r>
              <a:rPr lang="sk-SK" baseline="0" dirty="0" err="1" smtClean="0"/>
              <a:t>Svetova</a:t>
            </a:r>
            <a:r>
              <a:rPr lang="sk-SK" baseline="0" dirty="0" smtClean="0"/>
              <a:t> banka – vznikla za </a:t>
            </a:r>
            <a:r>
              <a:rPr lang="sk-SK" baseline="0" dirty="0" err="1" smtClean="0"/>
              <a:t>ucelom</a:t>
            </a:r>
            <a:r>
              <a:rPr lang="sk-SK" baseline="0" dirty="0" smtClean="0"/>
              <a:t> obnovenia ekonomiky po II. Svetovej vojne, monitoruje priemerne </a:t>
            </a:r>
            <a:r>
              <a:rPr lang="sk-SK" baseline="0" dirty="0" err="1" smtClean="0"/>
              <a:t>prijmy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krajin</a:t>
            </a:r>
            <a:r>
              <a:rPr lang="sk-SK" baseline="0" dirty="0" smtClean="0"/>
              <a:t> (</a:t>
            </a:r>
            <a:r>
              <a:rPr lang="sk-SK" baseline="0" dirty="0" err="1" smtClean="0"/>
              <a:t>Kambodza</a:t>
            </a:r>
            <a:r>
              <a:rPr lang="sk-SK" baseline="0" dirty="0" smtClean="0"/>
              <a:t> 1</a:t>
            </a:r>
            <a:r>
              <a:rPr lang="en-US" baseline="0" dirty="0" smtClean="0"/>
              <a:t>$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den</a:t>
            </a:r>
            <a:r>
              <a:rPr lang="sk-SK" baseline="0" dirty="0" smtClean="0"/>
              <a:t>)</a:t>
            </a:r>
          </a:p>
          <a:p>
            <a:endParaRPr lang="sk-SK" baseline="0" dirty="0" smtClean="0"/>
          </a:p>
          <a:p>
            <a:r>
              <a:rPr lang="sk-SK" baseline="0" dirty="0" smtClean="0"/>
              <a:t>	</a:t>
            </a:r>
            <a:r>
              <a:rPr lang="sk-SK" i="1" baseline="0" dirty="0" err="1" smtClean="0"/>
              <a:t>socialna</a:t>
            </a:r>
            <a:r>
              <a:rPr lang="sk-SK" i="1" baseline="0" dirty="0" smtClean="0"/>
              <a:t> </a:t>
            </a:r>
            <a:r>
              <a:rPr lang="sk-SK" i="1" baseline="0" dirty="0" err="1" smtClean="0"/>
              <a:t>globalizacia</a:t>
            </a:r>
            <a:r>
              <a:rPr lang="sk-SK" baseline="0" dirty="0" smtClean="0"/>
              <a:t> – rozdiely medzi </a:t>
            </a:r>
            <a:r>
              <a:rPr lang="sk-SK" baseline="0" dirty="0" err="1" smtClean="0"/>
              <a:t>bohatymmi</a:t>
            </a:r>
            <a:r>
              <a:rPr lang="sk-SK" baseline="0" dirty="0" smtClean="0"/>
              <a:t> a </a:t>
            </a:r>
            <a:r>
              <a:rPr lang="sk-SK" baseline="0" dirty="0" err="1" smtClean="0"/>
              <a:t>chudobnymi</a:t>
            </a:r>
            <a:r>
              <a:rPr lang="sk-SK" baseline="0" dirty="0" smtClean="0"/>
              <a:t>, v </a:t>
            </a:r>
            <a:r>
              <a:rPr lang="sk-SK" baseline="0" dirty="0" err="1" smtClean="0"/>
              <a:t>africkych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krajinach</a:t>
            </a:r>
            <a:r>
              <a:rPr lang="sk-SK" baseline="0" dirty="0" smtClean="0"/>
              <a:t>: </a:t>
            </a:r>
            <a:r>
              <a:rPr lang="sk-SK" baseline="0" dirty="0" err="1" smtClean="0"/>
              <a:t>negramotnost</a:t>
            </a:r>
            <a:r>
              <a:rPr lang="sk-SK" baseline="0" dirty="0" smtClean="0"/>
              <a:t> (vzdelanie), hlad (jedlo), choroby (lieky)</a:t>
            </a:r>
          </a:p>
          <a:p>
            <a:r>
              <a:rPr lang="sk-SK" baseline="0" dirty="0" smtClean="0"/>
              <a:t>	</a:t>
            </a:r>
            <a:r>
              <a:rPr lang="sk-SK" i="1" baseline="0" dirty="0" err="1" smtClean="0"/>
              <a:t>ekologicka</a:t>
            </a:r>
            <a:r>
              <a:rPr lang="sk-SK" i="1" baseline="0" dirty="0" smtClean="0"/>
              <a:t> </a:t>
            </a:r>
            <a:r>
              <a:rPr lang="sk-SK" i="1" baseline="0" dirty="0" err="1" smtClean="0"/>
              <a:t>globalizacia</a:t>
            </a:r>
            <a:r>
              <a:rPr lang="sk-SK" i="1" baseline="0" dirty="0" smtClean="0"/>
              <a:t> </a:t>
            </a:r>
            <a:r>
              <a:rPr lang="sk-SK" baseline="0" dirty="0" smtClean="0"/>
              <a:t>– </a:t>
            </a:r>
            <a:r>
              <a:rPr lang="sk-SK" baseline="0" dirty="0" err="1" smtClean="0"/>
              <a:t>riesi</a:t>
            </a:r>
            <a:r>
              <a:rPr lang="sk-SK" baseline="0" dirty="0" smtClean="0"/>
              <a:t> </a:t>
            </a:r>
            <a:r>
              <a:rPr lang="sk-SK" baseline="0" dirty="0" err="1" smtClean="0"/>
              <a:t>otazky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zivotneho</a:t>
            </a:r>
            <a:r>
              <a:rPr lang="sk-SK" baseline="0" dirty="0" smtClean="0"/>
              <a:t> prostredia – </a:t>
            </a:r>
            <a:r>
              <a:rPr lang="sk-SK" baseline="0" dirty="0" err="1" smtClean="0"/>
              <a:t>Kyotsky</a:t>
            </a:r>
            <a:r>
              <a:rPr lang="sk-SK" baseline="0" dirty="0" smtClean="0"/>
              <a:t> protokol – </a:t>
            </a:r>
            <a:r>
              <a:rPr lang="sk-SK" baseline="0" dirty="0" err="1" smtClean="0"/>
              <a:t>planuje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znizit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mnozstvo</a:t>
            </a:r>
            <a:r>
              <a:rPr lang="sk-SK" baseline="0" dirty="0" smtClean="0"/>
              <a:t> emisii</a:t>
            </a:r>
          </a:p>
          <a:p>
            <a:r>
              <a:rPr lang="sk-SK" baseline="0" dirty="0" smtClean="0"/>
              <a:t>	</a:t>
            </a:r>
            <a:r>
              <a:rPr lang="sk-SK" i="1" baseline="0" dirty="0" smtClean="0"/>
              <a:t>odporcovia </a:t>
            </a:r>
            <a:r>
              <a:rPr lang="sk-SK" i="1" baseline="0" dirty="0" err="1" smtClean="0"/>
              <a:t>globalizacie</a:t>
            </a:r>
            <a:r>
              <a:rPr lang="sk-SK" i="1" baseline="0" dirty="0" smtClean="0"/>
              <a:t> </a:t>
            </a:r>
            <a:r>
              <a:rPr lang="sk-SK" baseline="0" dirty="0" smtClean="0"/>
              <a:t>– </a:t>
            </a:r>
            <a:r>
              <a:rPr lang="sk-SK" baseline="0" dirty="0" err="1" smtClean="0"/>
              <a:t>extremisti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prejavuju</a:t>
            </a:r>
            <a:r>
              <a:rPr lang="sk-SK" baseline="0" dirty="0" smtClean="0"/>
              <a:t> sa terorizmom, </a:t>
            </a:r>
            <a:r>
              <a:rPr lang="sk-SK" baseline="0" dirty="0" err="1" smtClean="0"/>
              <a:t>demonstraciami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nasilnostami</a:t>
            </a:r>
            <a:endParaRPr lang="sk-SK" baseline="0" dirty="0" smtClean="0"/>
          </a:p>
          <a:p>
            <a:r>
              <a:rPr lang="sk-SK" baseline="0" dirty="0" smtClean="0"/>
              <a:t>			- </a:t>
            </a:r>
            <a:r>
              <a:rPr lang="sk-SK" baseline="0" dirty="0" err="1" smtClean="0"/>
              <a:t>greenpeace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bojuju</a:t>
            </a:r>
            <a:r>
              <a:rPr lang="sk-SK" baseline="0" dirty="0" smtClean="0"/>
              <a:t> proti </a:t>
            </a:r>
            <a:r>
              <a:rPr lang="sk-SK" baseline="0" dirty="0" err="1" smtClean="0"/>
              <a:t>negativnym</a:t>
            </a:r>
            <a:r>
              <a:rPr lang="sk-SK" baseline="0" dirty="0" smtClean="0"/>
              <a:t> vplyvom priemyslu – </a:t>
            </a:r>
            <a:r>
              <a:rPr lang="sk-SK" baseline="0" dirty="0" err="1" smtClean="0"/>
              <a:t>demonstraciami</a:t>
            </a:r>
            <a:endParaRPr lang="sk-SK" baseline="0" dirty="0" smtClean="0"/>
          </a:p>
          <a:p>
            <a:r>
              <a:rPr lang="sk-SK" baseline="0" dirty="0" smtClean="0"/>
              <a:t>			- </a:t>
            </a:r>
            <a:r>
              <a:rPr lang="sk-SK" baseline="0" dirty="0" err="1" smtClean="0"/>
              <a:t>ekonomovia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politologovia</a:t>
            </a:r>
            <a:r>
              <a:rPr lang="sk-SK" baseline="0" dirty="0" smtClean="0"/>
              <a:t> – </a:t>
            </a:r>
            <a:r>
              <a:rPr lang="sk-SK" baseline="0" dirty="0" err="1" smtClean="0"/>
              <a:t>upozornuju</a:t>
            </a:r>
            <a:r>
              <a:rPr lang="sk-SK" baseline="0" dirty="0" smtClean="0"/>
              <a:t> na </a:t>
            </a:r>
            <a:r>
              <a:rPr lang="sk-SK" baseline="0" dirty="0" err="1" smtClean="0"/>
              <a:t>negativne</a:t>
            </a:r>
            <a:r>
              <a:rPr lang="sk-SK" baseline="0" dirty="0" smtClean="0"/>
              <a:t> prejavy, </a:t>
            </a:r>
            <a:r>
              <a:rPr lang="sk-SK" baseline="0" dirty="0" err="1" smtClean="0"/>
              <a:t>snazia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poskytovat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riesenia</a:t>
            </a:r>
            <a:r>
              <a:rPr lang="sk-SK" baseline="0" dirty="0" smtClean="0"/>
              <a:t> na </a:t>
            </a:r>
            <a:r>
              <a:rPr lang="sk-SK" baseline="0" dirty="0" err="1" smtClean="0"/>
              <a:t>problemy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globalizacie</a:t>
            </a:r>
            <a:endParaRPr lang="sk-SK" baseline="0" dirty="0" smtClean="0"/>
          </a:p>
          <a:p>
            <a:r>
              <a:rPr lang="sk-SK" baseline="0" dirty="0" smtClean="0"/>
              <a:t>90. roky – nove </a:t>
            </a:r>
            <a:r>
              <a:rPr lang="sk-SK" baseline="0" dirty="0" err="1" smtClean="0"/>
              <a:t>manazerske</a:t>
            </a:r>
            <a:r>
              <a:rPr lang="sk-SK" baseline="0" dirty="0" smtClean="0"/>
              <a:t> a marketing. techniky =&gt; doraz na </a:t>
            </a:r>
            <a:r>
              <a:rPr lang="sk-SK" baseline="0" dirty="0" err="1" smtClean="0"/>
              <a:t>ludsky</a:t>
            </a:r>
            <a:r>
              <a:rPr lang="sk-SK" baseline="0" dirty="0" smtClean="0"/>
              <a:t> faktor, nove </a:t>
            </a:r>
            <a:r>
              <a:rPr lang="sk-SK" baseline="0" dirty="0" err="1" smtClean="0"/>
              <a:t>teorie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ekonomickeho</a:t>
            </a:r>
            <a:r>
              <a:rPr lang="sk-SK" baseline="0" dirty="0" smtClean="0"/>
              <a:t> rastu (ER) -&gt; (LK </a:t>
            </a:r>
            <a:r>
              <a:rPr lang="sk-SK" baseline="0" dirty="0" err="1" smtClean="0"/>
              <a:t>ktory</a:t>
            </a:r>
            <a:r>
              <a:rPr lang="sk-SK" baseline="0" dirty="0" smtClean="0"/>
              <a:t> viedol k </a:t>
            </a:r>
            <a:r>
              <a:rPr lang="sk-SK" baseline="0" dirty="0" err="1" smtClean="0"/>
              <a:t>inovaciam</a:t>
            </a:r>
            <a:r>
              <a:rPr lang="sk-SK" baseline="0" dirty="0" smtClean="0"/>
              <a:t>)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err="1" smtClean="0"/>
              <a:t>Hrame</a:t>
            </a:r>
            <a:r>
              <a:rPr lang="sk-SK" dirty="0" smtClean="0"/>
              <a:t> sa na </a:t>
            </a:r>
            <a:r>
              <a:rPr lang="sk-SK" dirty="0" err="1" smtClean="0"/>
              <a:t>majitelov</a:t>
            </a:r>
            <a:r>
              <a:rPr lang="sk-SK" dirty="0" smtClean="0"/>
              <a:t> firmy:</a:t>
            </a:r>
          </a:p>
          <a:p>
            <a:r>
              <a:rPr lang="sk-SK" dirty="0" smtClean="0"/>
              <a:t>-na to aby som zarobil, potrebujem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nieco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vyrabat</a:t>
            </a:r>
            <a:r>
              <a:rPr lang="sk-SK" baseline="0" dirty="0" smtClean="0"/>
              <a:t> a potom to </a:t>
            </a:r>
            <a:r>
              <a:rPr lang="sk-SK" baseline="0" dirty="0" err="1" smtClean="0"/>
              <a:t>predavat</a:t>
            </a:r>
            <a:r>
              <a:rPr lang="sk-SK" baseline="0" dirty="0" smtClean="0"/>
              <a:t>. To </a:t>
            </a:r>
            <a:r>
              <a:rPr lang="sk-SK" baseline="0" dirty="0" err="1" smtClean="0"/>
              <a:t>co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vyrobim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nazyva</a:t>
            </a:r>
            <a:r>
              <a:rPr lang="sk-SK" baseline="0" dirty="0" smtClean="0"/>
              <a:t> </a:t>
            </a:r>
            <a:r>
              <a:rPr lang="sk-SK" b="1" baseline="0" dirty="0" err="1" smtClean="0"/>
              <a:t>celkovy</a:t>
            </a:r>
            <a:r>
              <a:rPr lang="sk-SK" b="1" baseline="0" dirty="0" smtClean="0"/>
              <a:t> fyzicky produkt(TPP)</a:t>
            </a:r>
          </a:p>
          <a:p>
            <a:r>
              <a:rPr lang="sk-SK" b="0" baseline="0" dirty="0" smtClean="0"/>
              <a:t>-na to aby som zarobil viac potrebujem </a:t>
            </a:r>
            <a:r>
              <a:rPr lang="sk-SK" b="0" baseline="0" dirty="0" err="1" smtClean="0"/>
              <a:t>dalsi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vyrobny</a:t>
            </a:r>
            <a:r>
              <a:rPr lang="sk-SK" b="0" baseline="0" dirty="0" smtClean="0"/>
              <a:t> faktor (</a:t>
            </a:r>
            <a:r>
              <a:rPr lang="sk-SK" b="0" baseline="0" dirty="0" err="1" smtClean="0"/>
              <a:t>napr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pracovnu</a:t>
            </a:r>
            <a:r>
              <a:rPr lang="sk-SK" b="0" baseline="0" dirty="0" smtClean="0"/>
              <a:t> silu) – </a:t>
            </a:r>
            <a:r>
              <a:rPr lang="sk-SK" b="0" baseline="0" dirty="0" err="1" smtClean="0"/>
              <a:t>nova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pracovna</a:t>
            </a:r>
            <a:r>
              <a:rPr lang="sk-SK" b="0" baseline="0" dirty="0" smtClean="0"/>
              <a:t> sila </a:t>
            </a:r>
            <a:r>
              <a:rPr lang="sk-SK" b="0" baseline="0" dirty="0" err="1" smtClean="0"/>
              <a:t>tvori</a:t>
            </a:r>
            <a:r>
              <a:rPr lang="sk-SK" b="0" baseline="0" dirty="0" smtClean="0"/>
              <a:t> </a:t>
            </a:r>
            <a:r>
              <a:rPr lang="sk-SK" sz="1200" b="1" dirty="0" smtClean="0"/>
              <a:t>Hraničný fyzický produkt(MPP)</a:t>
            </a:r>
          </a:p>
          <a:p>
            <a:r>
              <a:rPr lang="sk-SK" sz="1200" b="0" dirty="0" smtClean="0"/>
              <a:t>(vid graf v </a:t>
            </a:r>
            <a:r>
              <a:rPr lang="sk-SK" sz="1200" b="0" dirty="0" err="1" smtClean="0"/>
              <a:t>zosite</a:t>
            </a:r>
            <a:r>
              <a:rPr lang="sk-SK" sz="1200" b="0" dirty="0" smtClean="0"/>
              <a:t>)</a:t>
            </a:r>
            <a:endParaRPr lang="en-US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 = prijem / zisk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b="1" dirty="0" err="1" smtClean="0"/>
              <a:t>hranicne</a:t>
            </a:r>
            <a:r>
              <a:rPr lang="sk-SK" b="1" baseline="0" dirty="0" smtClean="0"/>
              <a:t> </a:t>
            </a:r>
            <a:r>
              <a:rPr lang="sk-SK" b="1" baseline="0" dirty="0" err="1" smtClean="0"/>
              <a:t>naklady</a:t>
            </a:r>
            <a:r>
              <a:rPr lang="sk-SK" b="1" baseline="0" dirty="0" smtClean="0"/>
              <a:t> = </a:t>
            </a:r>
            <a:r>
              <a:rPr lang="sk-SK" b="1" baseline="0" dirty="0" err="1" smtClean="0"/>
              <a:t>dodatocne</a:t>
            </a:r>
            <a:r>
              <a:rPr lang="sk-SK" b="1" baseline="0" dirty="0" smtClean="0"/>
              <a:t> </a:t>
            </a:r>
            <a:r>
              <a:rPr lang="sk-SK" b="1" baseline="0" dirty="0" err="1" smtClean="0"/>
              <a:t>naklady</a:t>
            </a:r>
            <a:r>
              <a:rPr lang="sk-SK" b="1" baseline="0" dirty="0" smtClean="0"/>
              <a:t> =&gt; </a:t>
            </a:r>
            <a:r>
              <a:rPr lang="sk-SK" b="1" baseline="0" dirty="0" err="1" smtClean="0"/>
              <a:t>hranicny</a:t>
            </a:r>
            <a:r>
              <a:rPr lang="sk-SK" b="1" baseline="0" dirty="0" smtClean="0"/>
              <a:t>, </a:t>
            </a:r>
            <a:r>
              <a:rPr lang="sk-SK" b="1" baseline="0" dirty="0" err="1" smtClean="0"/>
              <a:t>marginalny</a:t>
            </a:r>
            <a:r>
              <a:rPr lang="sk-SK" b="1" baseline="0" dirty="0" smtClean="0"/>
              <a:t> = dodatocny</a:t>
            </a:r>
          </a:p>
          <a:p>
            <a:r>
              <a:rPr lang="sk-SK" b="0" baseline="0" dirty="0" smtClean="0"/>
              <a:t>ak </a:t>
            </a:r>
            <a:r>
              <a:rPr lang="sk-SK" b="0" baseline="0" dirty="0" err="1" smtClean="0"/>
              <a:t>naklady</a:t>
            </a:r>
            <a:r>
              <a:rPr lang="sk-SK" b="0" baseline="0" dirty="0" smtClean="0"/>
              <a:t> na dodatocny </a:t>
            </a:r>
            <a:r>
              <a:rPr lang="sk-SK" b="0" baseline="0" dirty="0" err="1" smtClean="0"/>
              <a:t>vyrobny</a:t>
            </a:r>
            <a:r>
              <a:rPr lang="sk-SK" b="0" baseline="0" dirty="0" smtClean="0"/>
              <a:t> faktor (stroj, zamestnanec) </a:t>
            </a:r>
            <a:r>
              <a:rPr lang="sk-SK" b="0" baseline="0" dirty="0" err="1" smtClean="0"/>
              <a:t>budu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vacsie</a:t>
            </a:r>
            <a:r>
              <a:rPr lang="sk-SK" b="0" baseline="0" dirty="0" smtClean="0"/>
              <a:t> ako prijem z </a:t>
            </a:r>
            <a:r>
              <a:rPr lang="sk-SK" b="0" baseline="0" dirty="0" err="1" smtClean="0"/>
              <a:t>hranicneho</a:t>
            </a:r>
            <a:r>
              <a:rPr lang="sk-SK" b="0" baseline="0" dirty="0" smtClean="0"/>
              <a:t> produktu </a:t>
            </a:r>
            <a:r>
              <a:rPr lang="sk-SK" b="1" baseline="0" dirty="0" smtClean="0"/>
              <a:t>(MFC&gt;MPR)</a:t>
            </a:r>
            <a:r>
              <a:rPr lang="sk-SK" b="0" baseline="0" dirty="0" smtClean="0"/>
              <a:t>, </a:t>
            </a:r>
            <a:r>
              <a:rPr lang="sk-SK" b="1" baseline="0" dirty="0" smtClean="0"/>
              <a:t>dopyt po VF </a:t>
            </a:r>
            <a:r>
              <a:rPr lang="sk-SK" b="1" baseline="0" dirty="0" err="1" smtClean="0"/>
              <a:t>klesa</a:t>
            </a:r>
            <a:endParaRPr lang="sk-SK" b="1" baseline="0" dirty="0" smtClean="0"/>
          </a:p>
          <a:p>
            <a:r>
              <a:rPr lang="sk-SK" b="0" baseline="0" dirty="0" smtClean="0"/>
              <a:t>v </a:t>
            </a:r>
            <a:r>
              <a:rPr lang="sk-SK" b="0" baseline="0" dirty="0" err="1" smtClean="0"/>
              <a:t>opacnom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pripade</a:t>
            </a:r>
            <a:r>
              <a:rPr lang="sk-SK" b="0" baseline="0" dirty="0" smtClean="0"/>
              <a:t> </a:t>
            </a:r>
            <a:r>
              <a:rPr lang="sk-SK" b="1" baseline="0" dirty="0" smtClean="0"/>
              <a:t>(MFC&lt;MPR)</a:t>
            </a:r>
            <a:r>
              <a:rPr lang="sk-SK" b="0" baseline="0" dirty="0" smtClean="0"/>
              <a:t> </a:t>
            </a:r>
            <a:r>
              <a:rPr lang="sk-SK" b="1" baseline="0" dirty="0" smtClean="0"/>
              <a:t>dopyt po VF bude rast, </a:t>
            </a:r>
            <a:r>
              <a:rPr lang="sk-SK" b="0" baseline="0" dirty="0" err="1" smtClean="0"/>
              <a:t>akurat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ze</a:t>
            </a:r>
            <a:r>
              <a:rPr lang="sk-SK" b="0" baseline="0" dirty="0" smtClean="0"/>
              <a:t> nebudem </a:t>
            </a:r>
            <a:r>
              <a:rPr lang="sk-SK" b="0" baseline="0" dirty="0" err="1" smtClean="0"/>
              <a:t>ziskovy</a:t>
            </a:r>
            <a:r>
              <a:rPr lang="sk-SK" b="0" baseline="0" dirty="0" smtClean="0"/>
              <a:t>, </a:t>
            </a:r>
            <a:r>
              <a:rPr lang="sk-SK" b="0" baseline="0" dirty="0" err="1" smtClean="0"/>
              <a:t>mozem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tym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ziskat</a:t>
            </a:r>
            <a:r>
              <a:rPr lang="sk-SK" b="0" baseline="0" dirty="0" smtClean="0"/>
              <a:t> </a:t>
            </a:r>
            <a:r>
              <a:rPr lang="sk-SK" b="0" baseline="0" dirty="0" err="1" smtClean="0"/>
              <a:t>vyhodu</a:t>
            </a:r>
            <a:r>
              <a:rPr lang="sk-SK" b="0" baseline="0" dirty="0" smtClean="0"/>
              <a:t> na trhu v </a:t>
            </a:r>
            <a:r>
              <a:rPr lang="sk-SK" b="0" baseline="0" dirty="0" err="1" smtClean="0"/>
              <a:t>buducnosti</a:t>
            </a:r>
            <a:endParaRPr lang="en-US" b="1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ak si kupujem VF, </a:t>
            </a:r>
            <a:r>
              <a:rPr lang="sk-SK" dirty="0" err="1" smtClean="0"/>
              <a:t>musim</a:t>
            </a:r>
            <a:r>
              <a:rPr lang="sk-SK" dirty="0" smtClean="0"/>
              <a:t> </a:t>
            </a:r>
            <a:r>
              <a:rPr lang="sk-SK" dirty="0" err="1" smtClean="0"/>
              <a:t>zan</a:t>
            </a:r>
            <a:r>
              <a:rPr lang="sk-SK" dirty="0" smtClean="0"/>
              <a:t> </a:t>
            </a:r>
            <a:r>
              <a:rPr lang="sk-SK" dirty="0" err="1" smtClean="0"/>
              <a:t>zaplatit</a:t>
            </a:r>
            <a:endParaRPr lang="sk-SK" dirty="0" smtClean="0"/>
          </a:p>
          <a:p>
            <a:r>
              <a:rPr lang="sk-SK" dirty="0" err="1" smtClean="0"/>
              <a:t>poda</a:t>
            </a:r>
            <a:r>
              <a:rPr lang="sk-SK" dirty="0" smtClean="0"/>
              <a:t> sa</a:t>
            </a:r>
            <a:r>
              <a:rPr lang="sk-SK" baseline="0" dirty="0" smtClean="0"/>
              <a:t> kupuje</a:t>
            </a:r>
          </a:p>
          <a:p>
            <a:r>
              <a:rPr lang="sk-SK" baseline="0" dirty="0" err="1" smtClean="0"/>
              <a:t>praca</a:t>
            </a:r>
            <a:r>
              <a:rPr lang="sk-SK" baseline="0" dirty="0" smtClean="0"/>
              <a:t> sa </a:t>
            </a:r>
            <a:r>
              <a:rPr lang="sk-SK" baseline="0" dirty="0" err="1" smtClean="0"/>
              <a:t>prenajima</a:t>
            </a:r>
            <a:endParaRPr lang="sk-SK" baseline="0" dirty="0" smtClean="0"/>
          </a:p>
          <a:p>
            <a:r>
              <a:rPr lang="sk-SK" dirty="0" err="1" smtClean="0"/>
              <a:t>kapital</a:t>
            </a:r>
            <a:r>
              <a:rPr lang="sk-SK" dirty="0" smtClean="0"/>
              <a:t> sa zhodnocuje</a:t>
            </a:r>
          </a:p>
          <a:p>
            <a:endParaRPr lang="sk-SK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0" dirty="0" smtClean="0"/>
              <a:t>Optimálna kombinácia VF</a:t>
            </a:r>
          </a:p>
          <a:p>
            <a:r>
              <a:rPr lang="sk-SK" dirty="0" smtClean="0"/>
              <a:t>-</a:t>
            </a:r>
            <a:r>
              <a:rPr lang="sk-SK" dirty="0" err="1" smtClean="0"/>
              <a:t>vznika</a:t>
            </a:r>
            <a:r>
              <a:rPr lang="sk-SK" dirty="0" smtClean="0"/>
              <a:t> ak – MPP </a:t>
            </a:r>
            <a:r>
              <a:rPr lang="sk-SK" dirty="0" err="1" smtClean="0"/>
              <a:t>pody</a:t>
            </a:r>
            <a:r>
              <a:rPr lang="sk-SK" dirty="0" smtClean="0"/>
              <a:t> / cena </a:t>
            </a:r>
            <a:r>
              <a:rPr lang="sk-SK" dirty="0" err="1" smtClean="0"/>
              <a:t>pody</a:t>
            </a:r>
            <a:r>
              <a:rPr lang="sk-SK" dirty="0" smtClean="0"/>
              <a:t> = MPP</a:t>
            </a:r>
            <a:r>
              <a:rPr lang="sk-SK" baseline="0" dirty="0" smtClean="0"/>
              <a:t> prace / cena prace = MPP </a:t>
            </a:r>
            <a:r>
              <a:rPr lang="sk-SK" baseline="0" dirty="0" err="1" smtClean="0"/>
              <a:t>kapitalu</a:t>
            </a:r>
            <a:r>
              <a:rPr lang="sk-SK" baseline="0" dirty="0" smtClean="0"/>
              <a:t> / cena </a:t>
            </a:r>
            <a:r>
              <a:rPr lang="sk-SK" baseline="0" dirty="0" err="1" smtClean="0"/>
              <a:t>kapitalu</a:t>
            </a:r>
            <a:endParaRPr lang="sk-SK" baseline="0" dirty="0" smtClean="0"/>
          </a:p>
          <a:p>
            <a:endParaRPr lang="sk-SK" baseline="0" dirty="0" smtClean="0"/>
          </a:p>
          <a:p>
            <a:r>
              <a:rPr lang="sk-SK" baseline="0" dirty="0" err="1" smtClean="0"/>
              <a:t>Substitucia</a:t>
            </a:r>
            <a:r>
              <a:rPr lang="sk-SK" baseline="0" dirty="0" smtClean="0"/>
              <a:t> VF</a:t>
            </a:r>
          </a:p>
          <a:p>
            <a:r>
              <a:rPr lang="sk-SK" baseline="0" dirty="0" smtClean="0"/>
              <a:t>kedy ma zmysel </a:t>
            </a:r>
            <a:r>
              <a:rPr lang="sk-SK" baseline="0" dirty="0" err="1" smtClean="0"/>
              <a:t>nahradit</a:t>
            </a:r>
            <a:r>
              <a:rPr lang="sk-SK" baseline="0" dirty="0" smtClean="0"/>
              <a:t> jeden VF </a:t>
            </a:r>
            <a:r>
              <a:rPr lang="sk-SK" baseline="0" dirty="0" err="1" smtClean="0"/>
              <a:t>inym</a:t>
            </a:r>
            <a:r>
              <a:rPr lang="sk-SK" baseline="0" dirty="0" smtClean="0"/>
              <a:t>? </a:t>
            </a:r>
            <a:r>
              <a:rPr lang="sk-SK" baseline="0" dirty="0" err="1" smtClean="0"/>
              <a:t>ked</a:t>
            </a:r>
            <a:r>
              <a:rPr lang="sk-SK" baseline="0" dirty="0" smtClean="0"/>
              <a:t> </a:t>
            </a:r>
            <a:r>
              <a:rPr lang="sk-SK" baseline="0" dirty="0" err="1" smtClean="0"/>
              <a:t>uz</a:t>
            </a:r>
            <a:r>
              <a:rPr lang="sk-SK" baseline="0" dirty="0" smtClean="0"/>
              <a:t> na </a:t>
            </a:r>
            <a:r>
              <a:rPr lang="sk-SK" baseline="0" dirty="0" err="1" smtClean="0"/>
              <a:t>nom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nezarabam</a:t>
            </a:r>
            <a:r>
              <a:rPr lang="sk-SK" baseline="0" dirty="0" smtClean="0"/>
              <a:t> / je </a:t>
            </a:r>
            <a:r>
              <a:rPr lang="sk-SK" baseline="0" dirty="0" err="1" smtClean="0"/>
              <a:t>opotrebovany</a:t>
            </a:r>
            <a:r>
              <a:rPr lang="sk-SK" baseline="0" dirty="0" smtClean="0"/>
              <a:t>. ak cena </a:t>
            </a:r>
            <a:r>
              <a:rPr lang="sk-SK" baseline="0" dirty="0" err="1" smtClean="0"/>
              <a:t>jedneho</a:t>
            </a:r>
            <a:r>
              <a:rPr lang="sk-SK" baseline="0" dirty="0" smtClean="0"/>
              <a:t> VF rastie, treba ho </a:t>
            </a:r>
            <a:r>
              <a:rPr lang="sk-SK" baseline="0" dirty="0" err="1" smtClean="0"/>
              <a:t>nahradit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inym</a:t>
            </a:r>
            <a:r>
              <a:rPr lang="sk-SK" baseline="0" dirty="0" smtClean="0"/>
              <a:t>, </a:t>
            </a:r>
            <a:r>
              <a:rPr lang="sk-SK" baseline="0" dirty="0" err="1" smtClean="0"/>
              <a:t>lacnejsim</a:t>
            </a:r>
            <a:endParaRPr lang="sk-SK" baseline="0" dirty="0" smtClean="0"/>
          </a:p>
          <a:p>
            <a:r>
              <a:rPr lang="sk-SK" baseline="0" dirty="0" smtClean="0"/>
              <a:t>-</a:t>
            </a:r>
            <a:r>
              <a:rPr lang="sk-SK" baseline="0" dirty="0" err="1" smtClean="0"/>
              <a:t>lepsie</a:t>
            </a:r>
            <a:r>
              <a:rPr lang="sk-SK" baseline="0" dirty="0" smtClean="0"/>
              <a:t> je </a:t>
            </a:r>
            <a:r>
              <a:rPr lang="sk-SK" baseline="0" dirty="0" err="1" smtClean="0"/>
              <a:t>zamestnat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vela</a:t>
            </a:r>
            <a:r>
              <a:rPr lang="sk-SK" baseline="0" dirty="0" smtClean="0"/>
              <a:t> </a:t>
            </a:r>
            <a:r>
              <a:rPr lang="sk-SK" baseline="0" dirty="0" err="1" smtClean="0"/>
              <a:t>lacnych</a:t>
            </a:r>
            <a:r>
              <a:rPr lang="sk-SK" baseline="0" dirty="0" smtClean="0"/>
              <a:t> zamestnancov </a:t>
            </a:r>
            <a:r>
              <a:rPr lang="sk-SK" baseline="0" dirty="0" err="1" smtClean="0"/>
              <a:t>nez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kupovat</a:t>
            </a:r>
            <a:r>
              <a:rPr lang="sk-SK" baseline="0" dirty="0" smtClean="0"/>
              <a:t> stroj</a:t>
            </a:r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9F9E9-4EA2-4A5E-A3D1-D2DC1C02C765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28B8-A6B8-4214-BEDB-4F52E79E404C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03CD-5491-4F2B-B4D9-DDF9E82131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28B8-A6B8-4214-BEDB-4F52E79E404C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03CD-5491-4F2B-B4D9-DDF9E82131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28B8-A6B8-4214-BEDB-4F52E79E404C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03CD-5491-4F2B-B4D9-DDF9E82131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AEFF0-0CF3-47F4-914A-F45280FA1FA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CFE43-870C-478B-950F-9A50B10231C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28B8-A6B8-4214-BEDB-4F52E79E404C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03CD-5491-4F2B-B4D9-DDF9E82131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28B8-A6B8-4214-BEDB-4F52E79E404C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03CD-5491-4F2B-B4D9-DDF9E82131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28B8-A6B8-4214-BEDB-4F52E79E404C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03CD-5491-4F2B-B4D9-DDF9E82131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28B8-A6B8-4214-BEDB-4F52E79E404C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03CD-5491-4F2B-B4D9-DDF9E82131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28B8-A6B8-4214-BEDB-4F52E79E404C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03CD-5491-4F2B-B4D9-DDF9E82131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28B8-A6B8-4214-BEDB-4F52E79E404C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03CD-5491-4F2B-B4D9-DDF9E82131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28B8-A6B8-4214-BEDB-4F52E79E404C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03CD-5491-4F2B-B4D9-DDF9E82131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A28B8-A6B8-4214-BEDB-4F52E79E404C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03CD-5491-4F2B-B4D9-DDF9E82131F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A28B8-A6B8-4214-BEDB-4F52E79E404C}" type="datetimeFigureOut">
              <a:rPr lang="sk-SK" smtClean="0"/>
              <a:pPr/>
              <a:t>8.2.2014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03CD-5491-4F2B-B4D9-DDF9E82131F1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wClnv9Y1Y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0385"/>
            <a:ext cx="7772400" cy="968375"/>
          </a:xfrm>
        </p:spPr>
        <p:txBody>
          <a:bodyPr/>
          <a:lstStyle/>
          <a:p>
            <a:pPr eaLnBrk="1" hangingPunct="1"/>
            <a:r>
              <a:rPr lang="sk-SK" sz="3200" b="1" dirty="0" smtClean="0"/>
              <a:t>Výrobné faktory,  trh VF </a:t>
            </a:r>
            <a:endParaRPr lang="sk-SK" sz="32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484709"/>
            <a:ext cx="7766050" cy="5400675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110000"/>
              </a:lnSpc>
              <a:buFontTx/>
              <a:buChar char="•"/>
            </a:pPr>
            <a:r>
              <a:rPr lang="sk-SK" sz="2800" dirty="0" smtClean="0">
                <a:solidFill>
                  <a:schemeClr val="tx1"/>
                </a:solidFill>
              </a:rPr>
              <a:t>Typy VF</a:t>
            </a:r>
          </a:p>
          <a:p>
            <a:pPr algn="l" eaLnBrk="1" hangingPunct="1">
              <a:lnSpc>
                <a:spcPct val="110000"/>
              </a:lnSpc>
              <a:buFontTx/>
              <a:buChar char="•"/>
            </a:pPr>
            <a:r>
              <a:rPr lang="sk-SK" sz="2800" dirty="0" smtClean="0">
                <a:solidFill>
                  <a:schemeClr val="tx1"/>
                </a:solidFill>
              </a:rPr>
              <a:t>Trh VF</a:t>
            </a:r>
            <a:r>
              <a:rPr lang="sk-SK" sz="2000" dirty="0" smtClean="0">
                <a:solidFill>
                  <a:schemeClr val="tx1"/>
                </a:solidFill>
              </a:rPr>
              <a:t> </a:t>
            </a:r>
          </a:p>
          <a:p>
            <a:pPr algn="l" eaLnBrk="1" hangingPunct="1">
              <a:lnSpc>
                <a:spcPct val="110000"/>
              </a:lnSpc>
              <a:buFontTx/>
              <a:buChar char="•"/>
            </a:pPr>
            <a:r>
              <a:rPr lang="sk-SK" sz="2800" dirty="0" smtClean="0">
                <a:solidFill>
                  <a:schemeClr val="tx1"/>
                </a:solidFill>
              </a:rPr>
              <a:t>Kapitál, investície</a:t>
            </a:r>
          </a:p>
          <a:p>
            <a:pPr algn="l" eaLnBrk="1" hangingPunct="1">
              <a:lnSpc>
                <a:spcPct val="110000"/>
              </a:lnSpc>
              <a:buFontTx/>
              <a:buChar char="•"/>
            </a:pPr>
            <a:r>
              <a:rPr lang="sk-SK" sz="2800" dirty="0" smtClean="0">
                <a:solidFill>
                  <a:schemeClr val="tx1"/>
                </a:solidFill>
              </a:rPr>
              <a:t>Ľudský kapitál</a:t>
            </a:r>
          </a:p>
          <a:p>
            <a:pPr algn="l" eaLnBrk="1" hangingPunct="1">
              <a:lnSpc>
                <a:spcPct val="110000"/>
              </a:lnSpc>
              <a:buFontTx/>
              <a:buChar char="•"/>
            </a:pPr>
            <a:r>
              <a:rPr lang="sk-SK" sz="2800" dirty="0" smtClean="0">
                <a:solidFill>
                  <a:schemeClr val="tx1"/>
                </a:solidFill>
              </a:rPr>
              <a:t>Pôda</a:t>
            </a:r>
          </a:p>
          <a:p>
            <a:pPr algn="l" eaLnBrk="1" hangingPunct="1">
              <a:lnSpc>
                <a:spcPct val="110000"/>
              </a:lnSpc>
              <a:buFontTx/>
              <a:buChar char="•"/>
            </a:pPr>
            <a:r>
              <a:rPr lang="sk-SK" sz="2800" dirty="0" smtClean="0">
                <a:solidFill>
                  <a:schemeClr val="tx1"/>
                </a:solidFill>
              </a:rPr>
              <a:t>Trh pôdy</a:t>
            </a:r>
          </a:p>
          <a:p>
            <a:pPr algn="l">
              <a:lnSpc>
                <a:spcPct val="110000"/>
              </a:lnSpc>
              <a:buFontTx/>
              <a:buChar char="•"/>
            </a:pPr>
            <a:r>
              <a:rPr lang="sk-SK" sz="2800" dirty="0" smtClean="0">
                <a:solidFill>
                  <a:schemeClr val="tx1"/>
                </a:solidFill>
              </a:rPr>
              <a:t>Práca, deľba práce</a:t>
            </a:r>
          </a:p>
          <a:p>
            <a:pPr algn="l">
              <a:lnSpc>
                <a:spcPct val="110000"/>
              </a:lnSpc>
              <a:buFontTx/>
              <a:buChar char="•"/>
            </a:pPr>
            <a:r>
              <a:rPr lang="sk-SK" sz="2800" dirty="0" smtClean="0">
                <a:solidFill>
                  <a:schemeClr val="tx1"/>
                </a:solidFill>
              </a:rPr>
              <a:t>Trh práce, nezamestnanosť</a:t>
            </a:r>
          </a:p>
          <a:p>
            <a:pPr algn="l" eaLnBrk="1" hangingPunct="1">
              <a:lnSpc>
                <a:spcPct val="110000"/>
              </a:lnSpc>
              <a:buFontTx/>
              <a:buChar char="•"/>
            </a:pPr>
            <a:endParaRPr lang="sk-SK" sz="2800" dirty="0" smtClean="0">
              <a:solidFill>
                <a:schemeClr val="tx1"/>
              </a:solidFill>
            </a:endParaRPr>
          </a:p>
          <a:p>
            <a:pPr algn="l" eaLnBrk="1" hangingPunct="1">
              <a:lnSpc>
                <a:spcPct val="110000"/>
              </a:lnSpc>
              <a:buFontTx/>
              <a:buChar char="•"/>
            </a:pPr>
            <a:endParaRPr lang="sk-SK" sz="2000" dirty="0" smtClean="0"/>
          </a:p>
          <a:p>
            <a:pPr lvl="1" algn="l" eaLnBrk="1" hangingPunct="1">
              <a:lnSpc>
                <a:spcPct val="110000"/>
              </a:lnSpc>
              <a:buFontTx/>
              <a:buChar char="–"/>
            </a:pPr>
            <a:endParaRPr lang="sk-SK" sz="2000" dirty="0" smtClean="0"/>
          </a:p>
          <a:p>
            <a:pPr algn="l" eaLnBrk="1" hangingPunct="1">
              <a:lnSpc>
                <a:spcPct val="110000"/>
              </a:lnSpc>
              <a:buFontTx/>
              <a:buChar char="•"/>
            </a:pPr>
            <a:endParaRPr lang="sk-SK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/>
              <a:t>Kapitál</a:t>
            </a:r>
            <a:br>
              <a:rPr lang="sk-SK" b="1"/>
            </a:br>
            <a:endParaRPr lang="sk-S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2179638"/>
          </a:xfrm>
        </p:spPr>
        <p:txBody>
          <a:bodyPr/>
          <a:lstStyle/>
          <a:p>
            <a:pPr>
              <a:buFontTx/>
              <a:buNone/>
            </a:pPr>
            <a:r>
              <a:rPr lang="sk-SK" sz="2800" dirty="0"/>
              <a:t>= </a:t>
            </a:r>
            <a:r>
              <a:rPr lang="sk-SK" sz="2800" b="1" dirty="0"/>
              <a:t>kapitálové statky</a:t>
            </a:r>
            <a:r>
              <a:rPr lang="sk-SK" sz="2800" dirty="0"/>
              <a:t>, ktoré nie sú určené na okamžitú spotrebu, ale pôsobia vo sfére </a:t>
            </a:r>
            <a:r>
              <a:rPr lang="sk-SK" sz="2800" dirty="0" smtClean="0"/>
              <a:t>výroby </a:t>
            </a:r>
            <a:r>
              <a:rPr lang="sk-SK" sz="2800" dirty="0"/>
              <a:t>pri produkcii spotrebných i kapitálových statkov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" y="3946525"/>
            <a:ext cx="8507288" cy="2179638"/>
          </a:xfrm>
        </p:spPr>
        <p:txBody>
          <a:bodyPr/>
          <a:lstStyle/>
          <a:p>
            <a:r>
              <a:rPr lang="sk-SK" sz="2800" b="1" dirty="0"/>
              <a:t>tvorba K</a:t>
            </a:r>
            <a:r>
              <a:rPr lang="sk-SK" sz="2800" dirty="0"/>
              <a:t> - založená na odložení súčasnej spotreby do budúcnosti </a:t>
            </a:r>
            <a:r>
              <a:rPr lang="sk-SK" sz="2800" dirty="0">
                <a:sym typeface="Symbol" pitchFamily="18" charset="2"/>
              </a:rPr>
              <a:t> </a:t>
            </a:r>
            <a:r>
              <a:rPr lang="sk-SK" sz="2800" dirty="0"/>
              <a:t>predpoklad tvorby K  = </a:t>
            </a:r>
            <a:r>
              <a:rPr lang="sk-SK" sz="2800" b="1" dirty="0"/>
              <a:t>tvorba úspor (</a:t>
            </a:r>
            <a:r>
              <a:rPr lang="sk-SK" sz="2800" b="1" dirty="0" smtClean="0"/>
              <a:t>S - </a:t>
            </a:r>
            <a:r>
              <a:rPr lang="sk-SK" sz="2800" dirty="0" err="1" smtClean="0"/>
              <a:t>savings</a:t>
            </a:r>
            <a:r>
              <a:rPr lang="sk-SK" sz="2800" b="1" dirty="0" smtClean="0"/>
              <a:t>)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33400"/>
            <a:ext cx="7772400" cy="4911824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sk-SK" sz="2800" b="1" dirty="0"/>
              <a:t>Rozdelenie K</a:t>
            </a:r>
            <a:r>
              <a:rPr lang="sk-SK" sz="2800" b="1" dirty="0" smtClean="0"/>
              <a:t>:</a:t>
            </a:r>
          </a:p>
          <a:p>
            <a:pPr>
              <a:buFontTx/>
              <a:buNone/>
            </a:pPr>
            <a:endParaRPr lang="sk-SK" sz="2800" b="1" dirty="0"/>
          </a:p>
          <a:p>
            <a:pPr>
              <a:buFontTx/>
              <a:buNone/>
            </a:pPr>
            <a:r>
              <a:rPr lang="sk-SK" sz="2800" b="1" dirty="0"/>
              <a:t>1/ reálny (produktívny, fyzický</a:t>
            </a:r>
            <a:r>
              <a:rPr lang="sk-SK" sz="2800" b="1" dirty="0" smtClean="0"/>
              <a:t>) – hotovosť</a:t>
            </a:r>
            <a:endParaRPr lang="sk-SK" sz="2800" b="1" dirty="0"/>
          </a:p>
          <a:p>
            <a:pPr lvl="1"/>
            <a:r>
              <a:rPr lang="sk-SK" sz="2400" dirty="0"/>
              <a:t>fixný </a:t>
            </a:r>
            <a:r>
              <a:rPr lang="sk-SK" sz="2400" dirty="0" smtClean="0"/>
              <a:t>– stroje, budovy, zariadenia</a:t>
            </a:r>
            <a:endParaRPr lang="sk-SK" sz="2400" dirty="0"/>
          </a:p>
          <a:p>
            <a:pPr lvl="1"/>
            <a:r>
              <a:rPr lang="sk-SK" sz="2400" dirty="0"/>
              <a:t>obežný </a:t>
            </a:r>
            <a:r>
              <a:rPr lang="sk-SK" sz="2400" dirty="0" smtClean="0"/>
              <a:t>– zásoby, materiál, nedokončená výroba</a:t>
            </a:r>
            <a:endParaRPr lang="sk-SK" sz="2400" dirty="0"/>
          </a:p>
          <a:p>
            <a:pPr>
              <a:lnSpc>
                <a:spcPct val="140000"/>
              </a:lnSpc>
              <a:buFontTx/>
              <a:buNone/>
            </a:pPr>
            <a:r>
              <a:rPr lang="sk-SK" sz="2800" b="1" dirty="0"/>
              <a:t>2/ potenciálny (peňažný)</a:t>
            </a:r>
            <a:r>
              <a:rPr lang="sk-SK" sz="2800" dirty="0"/>
              <a:t> </a:t>
            </a:r>
            <a:r>
              <a:rPr lang="sk-SK" sz="2800" dirty="0" smtClean="0"/>
              <a:t>– peniaze uložené v banke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sk-SK" sz="2800" dirty="0" smtClean="0"/>
              <a:t> (peniaze pod kobercom - </a:t>
            </a:r>
            <a:r>
              <a:rPr lang="sk-SK" sz="2800" b="1" dirty="0" smtClean="0"/>
              <a:t> tezaurované peňažné zásoby</a:t>
            </a:r>
            <a:r>
              <a:rPr lang="sk-SK" sz="2800" dirty="0" smtClean="0"/>
              <a:t>)</a:t>
            </a:r>
            <a:endParaRPr lang="sk-SK" sz="2800" dirty="0"/>
          </a:p>
          <a:p>
            <a:pPr>
              <a:lnSpc>
                <a:spcPct val="140000"/>
              </a:lnSpc>
              <a:buFontTx/>
              <a:buNone/>
            </a:pPr>
            <a:r>
              <a:rPr lang="sk-SK" sz="2800" b="1" dirty="0"/>
              <a:t>3/ tovarový</a:t>
            </a:r>
            <a:r>
              <a:rPr lang="sk-SK" sz="2800" dirty="0"/>
              <a:t> </a:t>
            </a:r>
            <a:r>
              <a:rPr lang="sk-SK" sz="2800" dirty="0" smtClean="0"/>
              <a:t>– statky určené na predaj (obchodníci)</a:t>
            </a:r>
            <a:endParaRPr lang="sk-SK" sz="2800" dirty="0"/>
          </a:p>
          <a:p>
            <a:pPr>
              <a:lnSpc>
                <a:spcPct val="140000"/>
              </a:lnSpc>
              <a:buFontTx/>
              <a:buNone/>
            </a:pPr>
            <a:r>
              <a:rPr lang="sk-SK" sz="2800" b="1" dirty="0"/>
              <a:t>4/ fiktívny (portfóliový)</a:t>
            </a:r>
            <a:r>
              <a:rPr lang="sk-SK" sz="2800" dirty="0"/>
              <a:t> </a:t>
            </a:r>
            <a:r>
              <a:rPr lang="sk-SK" sz="2800" dirty="0" smtClean="0"/>
              <a:t>– cenné papiere (finančníci)</a:t>
            </a:r>
            <a:endParaRPr lang="sk-SK" sz="2800" dirty="0"/>
          </a:p>
          <a:p>
            <a:pPr>
              <a:lnSpc>
                <a:spcPct val="140000"/>
              </a:lnSpc>
              <a:buFontTx/>
              <a:buNone/>
            </a:pPr>
            <a:endParaRPr lang="sk-SK" sz="2800" dirty="0"/>
          </a:p>
          <a:p>
            <a:pPr>
              <a:buFontTx/>
              <a:buNone/>
            </a:pPr>
            <a:r>
              <a:rPr lang="sk-SK" sz="2800" dirty="0" smtClean="0"/>
              <a:t>2, 3, </a:t>
            </a:r>
            <a:r>
              <a:rPr lang="sk-SK" sz="2800" dirty="0"/>
              <a:t>4 = </a:t>
            </a:r>
            <a:r>
              <a:rPr lang="sk-SK" sz="2800" b="1" dirty="0"/>
              <a:t>obehový kapitál</a:t>
            </a:r>
            <a:endParaRPr lang="sk-SK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11188" y="476250"/>
            <a:ext cx="50403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400" b="1" dirty="0"/>
              <a:t>kapitál </a:t>
            </a:r>
            <a:r>
              <a:rPr lang="sk-SK" sz="2400" dirty="0"/>
              <a:t>....     stav (budov, strojov..)</a:t>
            </a:r>
          </a:p>
          <a:p>
            <a:pPr>
              <a:spcBef>
                <a:spcPct val="50000"/>
              </a:spcBef>
            </a:pPr>
            <a:r>
              <a:rPr lang="sk-SK" sz="2400" b="1" dirty="0"/>
              <a:t>investície</a:t>
            </a:r>
            <a:r>
              <a:rPr lang="sk-SK" sz="2400" dirty="0"/>
              <a:t> .... </a:t>
            </a:r>
            <a:r>
              <a:rPr lang="sk-SK" sz="2400" dirty="0" smtClean="0"/>
              <a:t>tok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55650" y="1773238"/>
            <a:ext cx="7777163" cy="1008062"/>
          </a:xfrm>
          <a:prstGeom prst="rect">
            <a:avLst/>
          </a:prstGeom>
          <a:solidFill>
            <a:srgbClr val="FFFF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sk-SK" sz="2400" b="1" dirty="0"/>
              <a:t>Investície</a:t>
            </a:r>
            <a:r>
              <a:rPr lang="sk-SK" sz="2400" dirty="0"/>
              <a:t> </a:t>
            </a:r>
            <a:r>
              <a:rPr lang="en-US" sz="2400" dirty="0" smtClean="0"/>
              <a:t> </a:t>
            </a:r>
            <a:r>
              <a:rPr lang="en-US" sz="2400" b="1" dirty="0" smtClean="0"/>
              <a:t>(I) </a:t>
            </a:r>
            <a:r>
              <a:rPr lang="sk-SK" sz="2400" dirty="0" smtClean="0"/>
              <a:t>= </a:t>
            </a:r>
            <a:r>
              <a:rPr lang="sk-SK" sz="2400" b="1" dirty="0"/>
              <a:t>kapitálové statky</a:t>
            </a:r>
            <a:r>
              <a:rPr lang="sk-SK" sz="2400" dirty="0"/>
              <a:t> získané investovaním</a:t>
            </a:r>
          </a:p>
          <a:p>
            <a:pPr algn="ctr"/>
            <a:endParaRPr lang="sk-SK" sz="2400" dirty="0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116013" y="3429000"/>
            <a:ext cx="2736850" cy="2087563"/>
          </a:xfrm>
          <a:prstGeom prst="rect">
            <a:avLst/>
          </a:prstGeom>
          <a:solidFill>
            <a:srgbClr val="DEF1F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ctr"/>
            <a:r>
              <a:rPr lang="sk-SK" sz="2400" b="1"/>
              <a:t>reprodukčné - re</a:t>
            </a:r>
          </a:p>
          <a:p>
            <a:pPr algn="ctr"/>
            <a:endParaRPr lang="sk-SK" sz="1600" b="1"/>
          </a:p>
          <a:p>
            <a:pPr algn="ctr"/>
            <a:r>
              <a:rPr lang="sk-SK" sz="2400"/>
              <a:t> (obnovovacie, </a:t>
            </a:r>
          </a:p>
          <a:p>
            <a:pPr algn="ctr"/>
            <a:r>
              <a:rPr lang="sk-SK" sz="2400"/>
              <a:t>reštitučné)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645025" y="3429000"/>
            <a:ext cx="3095625" cy="2087563"/>
          </a:xfrm>
          <a:prstGeom prst="rect">
            <a:avLst/>
          </a:prstGeom>
          <a:solidFill>
            <a:srgbClr val="DEF1F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lvl="1">
              <a:spcBef>
                <a:spcPct val="20000"/>
              </a:spcBef>
            </a:pPr>
            <a:r>
              <a:rPr lang="sk-SK" sz="2400" b="1"/>
              <a:t>  rozvojové - ro</a:t>
            </a:r>
          </a:p>
          <a:p>
            <a:pPr lvl="1">
              <a:spcBef>
                <a:spcPct val="20000"/>
              </a:spcBef>
            </a:pPr>
            <a:endParaRPr lang="sk-SK" sz="1600"/>
          </a:p>
          <a:p>
            <a:pPr lvl="1">
              <a:spcBef>
                <a:spcPct val="20000"/>
              </a:spcBef>
            </a:pPr>
            <a:r>
              <a:rPr lang="sk-SK" sz="2400"/>
              <a:t>(čisté, netto, </a:t>
            </a:r>
          </a:p>
          <a:p>
            <a:pPr lvl="1">
              <a:spcBef>
                <a:spcPct val="20000"/>
              </a:spcBef>
            </a:pPr>
            <a:r>
              <a:rPr lang="sk-SK" sz="2400"/>
              <a:t>nové)</a:t>
            </a:r>
          </a:p>
          <a:p>
            <a:endParaRPr lang="sk-SK" sz="240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042988" y="5732463"/>
            <a:ext cx="6769100" cy="576262"/>
          </a:xfrm>
          <a:prstGeom prst="rect">
            <a:avLst/>
          </a:prstGeom>
          <a:solidFill>
            <a:srgbClr val="DEF1F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sk-SK" sz="2400" b="1" dirty="0"/>
              <a:t>hrubé </a:t>
            </a:r>
            <a:r>
              <a:rPr lang="sk-SK" sz="2400" dirty="0"/>
              <a:t>(brutto) – </a:t>
            </a:r>
            <a:r>
              <a:rPr lang="sk-SK" sz="2400" b="1" dirty="0"/>
              <a:t>h          (</a:t>
            </a:r>
            <a:r>
              <a:rPr lang="sk-SK" sz="2400" b="1" dirty="0" err="1" smtClean="0"/>
              <a:t>I</a:t>
            </a:r>
            <a:r>
              <a:rPr lang="sk-SK" sz="2400" b="1" baseline="-25000" dirty="0" err="1" smtClean="0"/>
              <a:t>h</a:t>
            </a:r>
            <a:r>
              <a:rPr lang="sk-SK" sz="2400" b="1" dirty="0" smtClean="0"/>
              <a:t> </a:t>
            </a:r>
            <a:r>
              <a:rPr lang="sk-SK" sz="2400" b="1" dirty="0"/>
              <a:t>= </a:t>
            </a:r>
            <a:r>
              <a:rPr lang="sk-SK" sz="2400" b="1" dirty="0" err="1"/>
              <a:t>I</a:t>
            </a:r>
            <a:r>
              <a:rPr lang="sk-SK" sz="2400" b="1" baseline="-25000" dirty="0" err="1"/>
              <a:t>re</a:t>
            </a:r>
            <a:r>
              <a:rPr lang="sk-SK" sz="2400" b="1" dirty="0"/>
              <a:t> + </a:t>
            </a:r>
            <a:r>
              <a:rPr lang="sk-SK" sz="2400" b="1" dirty="0" err="1"/>
              <a:t>I</a:t>
            </a:r>
            <a:r>
              <a:rPr lang="sk-SK" sz="2400" b="1" baseline="-25000" dirty="0" err="1"/>
              <a:t>ro</a:t>
            </a:r>
            <a:r>
              <a:rPr lang="sk-SK" sz="2400" dirty="0"/>
              <a:t> </a:t>
            </a:r>
            <a:r>
              <a:rPr lang="sk-SK" sz="2400" b="1" dirty="0"/>
              <a:t>)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55650" y="476250"/>
            <a:ext cx="7848600" cy="865188"/>
          </a:xfrm>
          <a:prstGeom prst="rect">
            <a:avLst/>
          </a:prstGeom>
          <a:solidFill>
            <a:srgbClr val="FFFF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sk-SK" sz="2400" b="1"/>
              <a:t>  Investovanie</a:t>
            </a:r>
            <a:r>
              <a:rPr lang="sk-SK" sz="2400"/>
              <a:t> = premena peňažného K </a:t>
            </a:r>
            <a:r>
              <a:rPr lang="sk-SK" sz="2400" b="1"/>
              <a:t>na</a:t>
            </a:r>
            <a:r>
              <a:rPr lang="sk-SK" sz="2400"/>
              <a:t> </a:t>
            </a:r>
            <a:r>
              <a:rPr lang="sk-SK" sz="2400" b="1"/>
              <a:t>reálny K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124075" y="2781300"/>
            <a:ext cx="4103688" cy="647700"/>
            <a:chOff x="1338" y="1752"/>
            <a:chExt cx="2585" cy="408"/>
          </a:xfrm>
        </p:grpSpPr>
        <p:sp>
          <p:nvSpPr>
            <p:cNvPr id="20504" name="Line 24"/>
            <p:cNvSpPr>
              <a:spLocks noChangeShapeType="1"/>
            </p:cNvSpPr>
            <p:nvPr/>
          </p:nvSpPr>
          <p:spPr bwMode="auto">
            <a:xfrm>
              <a:off x="2699" y="1752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0505" name="Line 25"/>
            <p:cNvSpPr>
              <a:spLocks noChangeShapeType="1"/>
            </p:cNvSpPr>
            <p:nvPr/>
          </p:nvSpPr>
          <p:spPr bwMode="auto">
            <a:xfrm>
              <a:off x="1338" y="1933"/>
              <a:ext cx="2585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1338" y="1933"/>
              <a:ext cx="0" cy="22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3923" y="1933"/>
              <a:ext cx="0" cy="22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268538" y="55165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6084888" y="5516563"/>
            <a:ext cx="0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4067175" y="4221163"/>
            <a:ext cx="504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2000" b="1"/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  <p:bldP spid="20487" grpId="0" animBg="1"/>
      <p:bldP spid="20488" grpId="0" animBg="1"/>
      <p:bldP spid="20508" grpId="0" animBg="1"/>
      <p:bldP spid="20509" grpId="0" animBg="1"/>
      <p:bldP spid="205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258888" y="333375"/>
            <a:ext cx="6337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39750" y="1268413"/>
            <a:ext cx="3311525" cy="936625"/>
          </a:xfrm>
          <a:prstGeom prst="rect">
            <a:avLst/>
          </a:prstGeom>
          <a:solidFill>
            <a:srgbClr val="F6FBF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/>
              <a:t>reprodukčné I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645025" y="1268413"/>
            <a:ext cx="3887788" cy="936625"/>
          </a:xfrm>
          <a:prstGeom prst="rect">
            <a:avLst/>
          </a:prstGeom>
          <a:solidFill>
            <a:srgbClr val="F6FBF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>
                <a:sym typeface="Symbol" pitchFamily="18" charset="2"/>
              </a:rPr>
              <a:t>rozvojové I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539750" y="2492375"/>
            <a:ext cx="3311525" cy="936625"/>
          </a:xfrm>
          <a:prstGeom prst="rect">
            <a:avLst/>
          </a:prstGeom>
          <a:solidFill>
            <a:srgbClr val="DEF1F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sk-SK" sz="2400" b="1" dirty="0" smtClean="0"/>
              <a:t>ODPISY</a:t>
            </a:r>
            <a:endParaRPr lang="sk-SK" sz="2400" b="1" dirty="0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4645025" y="2565400"/>
            <a:ext cx="3887788" cy="863600"/>
          </a:xfrm>
          <a:prstGeom prst="rect">
            <a:avLst/>
          </a:prstGeom>
          <a:solidFill>
            <a:srgbClr val="DEF1F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sk-SK" sz="2400" b="1" dirty="0" smtClean="0"/>
              <a:t>ÚSPORY – odkladám si</a:t>
            </a:r>
          </a:p>
          <a:p>
            <a:pPr algn="ctr"/>
            <a:r>
              <a:rPr lang="sk-SK" sz="2400" b="1" dirty="0" smtClean="0"/>
              <a:t>niečo zo zisku</a:t>
            </a:r>
            <a:endParaRPr lang="sk-SK" sz="2400" b="1" dirty="0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3635375" y="4652963"/>
            <a:ext cx="2160588" cy="1800225"/>
          </a:xfrm>
          <a:prstGeom prst="rect">
            <a:avLst/>
          </a:prstGeom>
          <a:solidFill>
            <a:srgbClr val="DEF1F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lang="sk-SK" sz="2000" dirty="0" smtClean="0"/>
              <a:t>akumulovaná časť </a:t>
            </a:r>
          </a:p>
          <a:p>
            <a:r>
              <a:rPr lang="sk-SK" sz="2000" dirty="0" smtClean="0"/>
              <a:t>zisku</a:t>
            </a:r>
            <a:r>
              <a:rPr lang="en-US" sz="2000" dirty="0" smtClean="0"/>
              <a:t> (</a:t>
            </a:r>
            <a:r>
              <a:rPr lang="en-US" sz="2000" dirty="0" err="1" smtClean="0"/>
              <a:t>vlastne</a:t>
            </a:r>
            <a:r>
              <a:rPr lang="en-US" sz="2000" dirty="0" smtClean="0"/>
              <a:t> </a:t>
            </a:r>
          </a:p>
          <a:p>
            <a:r>
              <a:rPr lang="en-US" sz="2000" dirty="0" err="1" smtClean="0"/>
              <a:t>usetrene</a:t>
            </a:r>
            <a:r>
              <a:rPr lang="en-US" sz="2000" dirty="0" smtClean="0"/>
              <a:t> </a:t>
            </a:r>
            <a:r>
              <a:rPr lang="en-US" sz="2000" dirty="0" err="1" smtClean="0"/>
              <a:t>peniaze</a:t>
            </a:r>
            <a:r>
              <a:rPr lang="en-US" sz="2000" dirty="0" smtClean="0"/>
              <a:t>)</a:t>
            </a:r>
            <a:endParaRPr lang="sk-SK" sz="2000" dirty="0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39750" y="260350"/>
            <a:ext cx="7993063" cy="792163"/>
          </a:xfrm>
          <a:prstGeom prst="rect">
            <a:avLst/>
          </a:prstGeom>
          <a:solidFill>
            <a:srgbClr val="FFFF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sk-SK" sz="2400" b="1"/>
              <a:t>Zdroje financovania</a:t>
            </a:r>
            <a:r>
              <a:rPr lang="sk-SK" sz="2400"/>
              <a:t> investícií: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011863" y="4652963"/>
            <a:ext cx="3059112" cy="1871662"/>
          </a:xfrm>
          <a:prstGeom prst="rect">
            <a:avLst/>
          </a:prstGeom>
          <a:solidFill>
            <a:srgbClr val="DEF1F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r>
              <a:rPr lang="sk-SK" sz="2000" dirty="0" smtClean="0"/>
              <a:t>pôžička / uver od bank / </a:t>
            </a:r>
          </a:p>
          <a:p>
            <a:r>
              <a:rPr lang="sk-SK" sz="2000" dirty="0" err="1" smtClean="0"/>
              <a:t>nebankoviek</a:t>
            </a:r>
            <a:r>
              <a:rPr lang="sk-SK" sz="2000" dirty="0" smtClean="0"/>
              <a:t>!, dotácia, </a:t>
            </a:r>
          </a:p>
          <a:p>
            <a:r>
              <a:rPr lang="sk-SK" sz="2000" dirty="0" err="1" smtClean="0"/>
              <a:t>eurofondy</a:t>
            </a:r>
            <a:r>
              <a:rPr lang="sk-SK" sz="2000" dirty="0" smtClean="0"/>
              <a:t>,</a:t>
            </a:r>
          </a:p>
          <a:p>
            <a:r>
              <a:rPr lang="sk-SK" sz="2000" dirty="0" smtClean="0"/>
              <a:t>sused (iný hospodársky</a:t>
            </a:r>
          </a:p>
          <a:p>
            <a:r>
              <a:rPr lang="sk-SK" sz="2000" dirty="0" smtClean="0"/>
              <a:t>subjekt), dlhopisy, leasing</a:t>
            </a:r>
          </a:p>
        </p:txBody>
      </p:sp>
      <p:sp>
        <p:nvSpPr>
          <p:cNvPr id="22543" name="AutoShape 15"/>
          <p:cNvSpPr>
            <a:spLocks noChangeArrowheads="1"/>
          </p:cNvSpPr>
          <p:nvPr/>
        </p:nvSpPr>
        <p:spPr bwMode="auto">
          <a:xfrm>
            <a:off x="2124075" y="2205038"/>
            <a:ext cx="287338" cy="287337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6372225" y="2205038"/>
            <a:ext cx="287338" cy="360362"/>
          </a:xfrm>
          <a:prstGeom prst="upArrow">
            <a:avLst>
              <a:gd name="adj1" fmla="val 50000"/>
              <a:gd name="adj2" fmla="val 3135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5148263" y="3500438"/>
            <a:ext cx="504825" cy="4333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7380288" y="3500438"/>
            <a:ext cx="360362" cy="43338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635375" y="3933825"/>
            <a:ext cx="2160588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sk-SK" sz="2400" dirty="0" smtClean="0"/>
              <a:t>vlastné</a:t>
            </a:r>
            <a:endParaRPr lang="sk-SK" sz="2400" dirty="0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6084888" y="3933825"/>
            <a:ext cx="2808287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sk-SK" sz="2400" dirty="0" smtClean="0"/>
              <a:t>nadobudnuté</a:t>
            </a:r>
            <a:endParaRPr lang="sk-SK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 animBg="1"/>
      <p:bldP spid="22542" grpId="0" animBg="1"/>
      <p:bldP spid="22545" grpId="0" animBg="1"/>
      <p:bldP spid="22546" grpId="0" animBg="1"/>
      <p:bldP spid="22549" grpId="0" animBg="1"/>
      <p:bldP spid="2255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z="3600" b="1"/>
              <a:t>Ľudský kapitál</a:t>
            </a:r>
            <a:endParaRPr lang="sk-SK" sz="360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41438"/>
            <a:ext cx="8229600" cy="1468437"/>
          </a:xfrm>
        </p:spPr>
        <p:txBody>
          <a:bodyPr/>
          <a:lstStyle/>
          <a:p>
            <a:pPr>
              <a:buFontTx/>
              <a:buNone/>
            </a:pPr>
            <a:r>
              <a:rPr lang="sk-SK" sz="2400" b="1" dirty="0" smtClean="0"/>
              <a:t>     = súhrn (∑) </a:t>
            </a:r>
            <a:r>
              <a:rPr lang="sk-SK" sz="2400" b="1" dirty="0"/>
              <a:t>vrodených a nadobudnutých schopností, znalostí, zručností, </a:t>
            </a:r>
            <a:r>
              <a:rPr lang="sk-SK" sz="2400" b="1" dirty="0" smtClean="0"/>
              <a:t>skúseností a vedomostí jednotlivcov </a:t>
            </a:r>
            <a:r>
              <a:rPr lang="sk-SK" sz="2400" b="1" dirty="0"/>
              <a:t>pri vytváraní nových hodnôt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3059113" y="2924175"/>
            <a:ext cx="2952750" cy="792163"/>
          </a:xfrm>
          <a:prstGeom prst="rect">
            <a:avLst/>
          </a:prstGeom>
          <a:solidFill>
            <a:srgbClr val="FFFF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sk-SK" sz="2800" b="1"/>
              <a:t>Typy ĽK:</a:t>
            </a:r>
            <a:endParaRPr lang="sk-SK" sz="2800"/>
          </a:p>
          <a:p>
            <a:pPr algn="ctr"/>
            <a:endParaRPr lang="sk-SK" sz="280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1187450" y="4581128"/>
            <a:ext cx="3600574" cy="1368152"/>
          </a:xfrm>
          <a:prstGeom prst="rect">
            <a:avLst/>
          </a:prstGeom>
          <a:solidFill>
            <a:srgbClr val="DEF1F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lvl="1" algn="ctr">
              <a:spcBef>
                <a:spcPct val="20000"/>
              </a:spcBef>
            </a:pPr>
            <a:endParaRPr lang="sk-SK" sz="2400" dirty="0" smtClean="0"/>
          </a:p>
          <a:p>
            <a:pPr lvl="1" algn="ctr">
              <a:spcBef>
                <a:spcPct val="20000"/>
              </a:spcBef>
            </a:pPr>
            <a:endParaRPr lang="sk-SK" sz="2400" dirty="0" smtClean="0"/>
          </a:p>
          <a:p>
            <a:pPr lvl="1" algn="ctr">
              <a:spcBef>
                <a:spcPct val="20000"/>
              </a:spcBef>
            </a:pPr>
            <a:r>
              <a:rPr lang="sk-SK" sz="2400" dirty="0" smtClean="0"/>
              <a:t>všeobecný ĽK – uplatnia</a:t>
            </a:r>
          </a:p>
          <a:p>
            <a:pPr lvl="1" algn="ctr">
              <a:spcBef>
                <a:spcPct val="20000"/>
              </a:spcBef>
            </a:pPr>
            <a:r>
              <a:rPr lang="sk-SK" sz="2400" dirty="0" smtClean="0"/>
              <a:t>sa vždy a všade (čítanie,</a:t>
            </a:r>
          </a:p>
          <a:p>
            <a:pPr lvl="1" algn="ctr">
              <a:spcBef>
                <a:spcPct val="20000"/>
              </a:spcBef>
            </a:pPr>
            <a:r>
              <a:rPr lang="sk-SK" sz="2400" dirty="0" smtClean="0"/>
              <a:t>písanie)</a:t>
            </a:r>
          </a:p>
          <a:p>
            <a:pPr lvl="1" algn="ctr">
              <a:spcBef>
                <a:spcPct val="20000"/>
              </a:spcBef>
            </a:pPr>
            <a:r>
              <a:rPr lang="sk-SK" sz="2400" dirty="0" smtClean="0"/>
              <a:t> </a:t>
            </a:r>
            <a:endParaRPr lang="sk-SK" sz="2400" dirty="0"/>
          </a:p>
          <a:p>
            <a:pPr algn="ctr"/>
            <a:endParaRPr lang="sk-SK" sz="2400" dirty="0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5076825" y="4797425"/>
            <a:ext cx="2951163" cy="1223863"/>
          </a:xfrm>
          <a:prstGeom prst="rect">
            <a:avLst/>
          </a:prstGeom>
          <a:solidFill>
            <a:srgbClr val="DEF1F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sk-SK" sz="2400" dirty="0" smtClean="0"/>
              <a:t>špecifický ĽK – uplatnia</a:t>
            </a:r>
          </a:p>
          <a:p>
            <a:pPr algn="ctr">
              <a:spcBef>
                <a:spcPct val="20000"/>
              </a:spcBef>
            </a:pPr>
            <a:r>
              <a:rPr lang="sk-SK" sz="2400" dirty="0" smtClean="0"/>
              <a:t>sa</a:t>
            </a:r>
            <a:r>
              <a:rPr lang="sk-SK" sz="2400" dirty="0"/>
              <a:t> </a:t>
            </a:r>
            <a:r>
              <a:rPr lang="sk-SK" sz="2400" dirty="0" smtClean="0"/>
              <a:t>iba v určitej oblasti</a:t>
            </a:r>
          </a:p>
          <a:p>
            <a:pPr algn="ctr">
              <a:spcBef>
                <a:spcPct val="20000"/>
              </a:spcBef>
            </a:pPr>
            <a:r>
              <a:rPr lang="sk-SK" sz="2400" dirty="0" smtClean="0"/>
              <a:t>(programovanie)</a:t>
            </a:r>
            <a:endParaRPr lang="sk-SK" sz="2400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555875" y="3717925"/>
            <a:ext cx="3887788" cy="935211"/>
            <a:chOff x="1610" y="2342"/>
            <a:chExt cx="2449" cy="680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2880" y="2342"/>
              <a:ext cx="0" cy="27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610" y="2614"/>
              <a:ext cx="2449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1610" y="2614"/>
              <a:ext cx="0" cy="36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4059" y="2614"/>
              <a:ext cx="0" cy="40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/>
          <a:lstStyle/>
          <a:p>
            <a:r>
              <a:rPr lang="sk-SK" b="1" dirty="0" smtClean="0"/>
              <a:t>Investície do ĽK:</a:t>
            </a:r>
          </a:p>
          <a:p>
            <a:pPr lvl="1">
              <a:buFont typeface="Arial" pitchFamily="34" charset="0"/>
              <a:buChar char="•"/>
            </a:pPr>
            <a:r>
              <a:rPr lang="sk-SK" b="1" dirty="0" smtClean="0"/>
              <a:t>Dôvod: </a:t>
            </a:r>
            <a:r>
              <a:rPr lang="sk-SK" b="1" dirty="0" err="1" smtClean="0"/>
              <a:t>opotrebúvavanie</a:t>
            </a:r>
            <a:endParaRPr lang="sk-SK" b="1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b="1" dirty="0" smtClean="0"/>
              <a:t>Zvláštnosti investovania do ĽK: 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6229350" y="1773238"/>
            <a:ext cx="2663130" cy="1007690"/>
          </a:xfrm>
          <a:prstGeom prst="rect">
            <a:avLst/>
          </a:prstGeom>
          <a:solidFill>
            <a:srgbClr val="ECF7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000" dirty="0" smtClean="0"/>
              <a:t>výdavky </a:t>
            </a:r>
          </a:p>
          <a:p>
            <a:pPr algn="ctr"/>
            <a:r>
              <a:rPr lang="sk-SK" sz="2000" dirty="0" smtClean="0"/>
              <a:t>na </a:t>
            </a:r>
            <a:r>
              <a:rPr lang="sk-SK" sz="2000" b="1" dirty="0" smtClean="0"/>
              <a:t>bezpečnosť pri práci – </a:t>
            </a:r>
          </a:p>
          <a:p>
            <a:pPr algn="ctr"/>
            <a:r>
              <a:rPr lang="sk-SK" sz="2000" b="1" dirty="0" smtClean="0"/>
              <a:t>prilba</a:t>
            </a:r>
            <a:endParaRPr lang="sk-SK" sz="2000" b="1" dirty="0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1258888" y="3284538"/>
            <a:ext cx="6769100" cy="865187"/>
          </a:xfrm>
          <a:prstGeom prst="rect">
            <a:avLst/>
          </a:prstGeom>
          <a:solidFill>
            <a:srgbClr val="FFFF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spcBef>
                <a:spcPct val="20000"/>
              </a:spcBef>
            </a:pPr>
            <a:r>
              <a:rPr lang="sk-SK" sz="2400" b="1"/>
              <a:t>Subjekty financovania:  </a:t>
            </a:r>
          </a:p>
          <a:p>
            <a:pPr algn="ctr">
              <a:spcBef>
                <a:spcPct val="20000"/>
              </a:spcBef>
            </a:pPr>
            <a:r>
              <a:rPr lang="sk-SK" sz="2000"/>
              <a:t>podľa toho, komu budú plynúť úžitky</a:t>
            </a:r>
          </a:p>
          <a:p>
            <a:pPr algn="ctr">
              <a:spcBef>
                <a:spcPct val="20000"/>
              </a:spcBef>
            </a:pPr>
            <a:r>
              <a:rPr lang="sk-SK" b="1"/>
              <a:t> </a:t>
            </a:r>
          </a:p>
          <a:p>
            <a:pPr algn="ctr"/>
            <a:endParaRPr lang="sk-SK"/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755650" y="4508500"/>
            <a:ext cx="2087563" cy="576263"/>
          </a:xfrm>
          <a:prstGeom prst="rect">
            <a:avLst/>
          </a:prstGeom>
          <a:solidFill>
            <a:srgbClr val="ECF7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sk-SK" sz="2400" dirty="0" smtClean="0"/>
              <a:t>jednotlivci</a:t>
            </a:r>
            <a:endParaRPr lang="sk-SK" sz="2400" dirty="0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3492500" y="4508500"/>
            <a:ext cx="2232025" cy="504825"/>
          </a:xfrm>
          <a:prstGeom prst="rect">
            <a:avLst/>
          </a:prstGeom>
          <a:solidFill>
            <a:srgbClr val="ECF7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sk-SK" sz="2400" dirty="0" smtClean="0"/>
              <a:t>firmy</a:t>
            </a:r>
            <a:endParaRPr lang="sk-SK" sz="2400" dirty="0"/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6300788" y="4508500"/>
            <a:ext cx="2087562" cy="504825"/>
          </a:xfrm>
          <a:prstGeom prst="rect">
            <a:avLst/>
          </a:prstGeom>
          <a:solidFill>
            <a:srgbClr val="ECF7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sk-SK" sz="2400" dirty="0" smtClean="0"/>
              <a:t>štát</a:t>
            </a:r>
            <a:endParaRPr lang="sk-SK" sz="2400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835150" y="1052513"/>
            <a:ext cx="5257800" cy="720725"/>
            <a:chOff x="1156" y="663"/>
            <a:chExt cx="3312" cy="454"/>
          </a:xfrm>
        </p:grpSpPr>
        <p:sp>
          <p:nvSpPr>
            <p:cNvPr id="25606" name="Line 6"/>
            <p:cNvSpPr>
              <a:spLocks noChangeShapeType="1"/>
            </p:cNvSpPr>
            <p:nvPr/>
          </p:nvSpPr>
          <p:spPr bwMode="auto">
            <a:xfrm>
              <a:off x="2880" y="663"/>
              <a:ext cx="0" cy="18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1156" y="845"/>
              <a:ext cx="33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5618" name="Line 18"/>
            <p:cNvSpPr>
              <a:spLocks noChangeShapeType="1"/>
            </p:cNvSpPr>
            <p:nvPr/>
          </p:nvSpPr>
          <p:spPr bwMode="auto">
            <a:xfrm>
              <a:off x="1156" y="845"/>
              <a:ext cx="0" cy="27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5619" name="Line 19"/>
            <p:cNvSpPr>
              <a:spLocks noChangeShapeType="1"/>
            </p:cNvSpPr>
            <p:nvPr/>
          </p:nvSpPr>
          <p:spPr bwMode="auto">
            <a:xfrm>
              <a:off x="2880" y="845"/>
              <a:ext cx="0" cy="27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5620" name="Line 20"/>
            <p:cNvSpPr>
              <a:spLocks noChangeShapeType="1"/>
            </p:cNvSpPr>
            <p:nvPr/>
          </p:nvSpPr>
          <p:spPr bwMode="auto">
            <a:xfrm>
              <a:off x="4468" y="845"/>
              <a:ext cx="0" cy="27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7288213" y="5105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sk-SK"/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0" y="1773238"/>
            <a:ext cx="2843213" cy="720725"/>
          </a:xfrm>
          <a:prstGeom prst="rect">
            <a:avLst/>
          </a:prstGeom>
          <a:solidFill>
            <a:srgbClr val="ECF7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000" dirty="0"/>
              <a:t>výdavky </a:t>
            </a:r>
          </a:p>
          <a:p>
            <a:pPr algn="ctr"/>
            <a:r>
              <a:rPr lang="sk-SK" sz="2000" dirty="0"/>
              <a:t>na </a:t>
            </a:r>
            <a:r>
              <a:rPr lang="sk-SK" sz="2000" b="1" dirty="0" smtClean="0"/>
              <a:t>vzdelávanie - znalosti</a:t>
            </a:r>
            <a:endParaRPr lang="sk-SK" sz="2000" b="1" dirty="0"/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3060700" y="1773238"/>
            <a:ext cx="3024188" cy="1079698"/>
          </a:xfrm>
          <a:prstGeom prst="rect">
            <a:avLst/>
          </a:prstGeom>
          <a:solidFill>
            <a:srgbClr val="ECF7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000" dirty="0"/>
              <a:t>výdavky </a:t>
            </a:r>
          </a:p>
          <a:p>
            <a:pPr algn="ctr"/>
            <a:r>
              <a:rPr lang="sk-SK" sz="2000" dirty="0"/>
              <a:t>na </a:t>
            </a:r>
            <a:r>
              <a:rPr lang="sk-SK" sz="2000" b="1" dirty="0" err="1"/>
              <a:t>zdravot</a:t>
            </a:r>
            <a:r>
              <a:rPr lang="sk-SK" sz="2000" b="1" dirty="0"/>
              <a:t>. </a:t>
            </a:r>
            <a:r>
              <a:rPr lang="sk-SK" sz="2000" b="1" dirty="0" smtClean="0"/>
              <a:t>starostlivosť</a:t>
            </a:r>
            <a:r>
              <a:rPr lang="sk-SK" sz="2000" b="1" dirty="0"/>
              <a:t> </a:t>
            </a:r>
            <a:r>
              <a:rPr lang="sk-SK" sz="2000" b="1" dirty="0" smtClean="0"/>
              <a:t>– </a:t>
            </a:r>
          </a:p>
          <a:p>
            <a:pPr algn="ctr"/>
            <a:r>
              <a:rPr lang="sk-SK" sz="2000" b="1" dirty="0" smtClean="0"/>
              <a:t>zdravie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1763713" y="333375"/>
            <a:ext cx="5545137" cy="720725"/>
          </a:xfrm>
          <a:prstGeom prst="rect">
            <a:avLst/>
          </a:prstGeom>
          <a:solidFill>
            <a:srgbClr val="FFFFC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sk-SK" sz="2400" b="1"/>
              <a:t>Forma investícií do ĽK: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692275" y="4149725"/>
            <a:ext cx="5759450" cy="358775"/>
            <a:chOff x="1066" y="2614"/>
            <a:chExt cx="3628" cy="226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>
              <a:off x="2880" y="2614"/>
              <a:ext cx="0" cy="9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5634" name="Line 34"/>
            <p:cNvSpPr>
              <a:spLocks noChangeShapeType="1"/>
            </p:cNvSpPr>
            <p:nvPr/>
          </p:nvSpPr>
          <p:spPr bwMode="auto">
            <a:xfrm>
              <a:off x="1066" y="2704"/>
              <a:ext cx="362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>
              <a:off x="1066" y="2704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2880" y="2704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>
              <a:off x="4694" y="2704"/>
              <a:ext cx="0" cy="1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0" grpId="0" animBg="1"/>
      <p:bldP spid="25611" grpId="0" animBg="1"/>
      <p:bldP spid="25612" grpId="0" animBg="1"/>
      <p:bldP spid="25614" grpId="0" animBg="1"/>
      <p:bldP spid="25616" grpId="0" animBg="1"/>
      <p:bldP spid="25630" grpId="0" animBg="1"/>
      <p:bldP spid="256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b="1" dirty="0" smtClean="0"/>
              <a:t>Pôda (Prírodné zdroje)</a:t>
            </a:r>
            <a:r>
              <a:rPr lang="sk-SK" b="1" dirty="0"/>
              <a:t/>
            </a:r>
            <a:br>
              <a:rPr lang="sk-SK" b="1" dirty="0"/>
            </a:br>
            <a:endParaRPr lang="sk-SK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736"/>
            <a:ext cx="7772400" cy="316835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sk-SK" sz="2800" dirty="0"/>
              <a:t>= </a:t>
            </a:r>
            <a:r>
              <a:rPr lang="sk-SK" sz="2800" b="1" dirty="0"/>
              <a:t>všetky súčasti </a:t>
            </a:r>
            <a:r>
              <a:rPr lang="sk-SK" sz="2800" b="1" dirty="0" smtClean="0"/>
              <a:t>prírodného prostredia</a:t>
            </a:r>
          </a:p>
          <a:p>
            <a:r>
              <a:rPr lang="sk-SK" sz="2800" dirty="0" smtClean="0"/>
              <a:t>obrábaná pôda</a:t>
            </a:r>
          </a:p>
          <a:p>
            <a:r>
              <a:rPr lang="sk-SK" sz="2800" dirty="0" smtClean="0"/>
              <a:t>lúky, pasienky, močiare, lesy</a:t>
            </a:r>
          </a:p>
          <a:p>
            <a:r>
              <a:rPr lang="sk-SK" sz="2800" dirty="0" smtClean="0"/>
              <a:t>nerastné bohatstvo</a:t>
            </a:r>
          </a:p>
          <a:p>
            <a:r>
              <a:rPr lang="sk-SK" sz="2800" dirty="0" smtClean="0"/>
              <a:t>vodné zdroje - voda riek, morí, oceánov</a:t>
            </a:r>
          </a:p>
          <a:p>
            <a:r>
              <a:rPr lang="sk-SK" sz="2800" dirty="0" smtClean="0"/>
              <a:t>Chodník, jazierko</a:t>
            </a:r>
          </a:p>
          <a:p>
            <a:pPr>
              <a:buFontTx/>
              <a:buNone/>
            </a:pPr>
            <a:endParaRPr lang="sk-SK" sz="2800" b="1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85800" y="4365104"/>
            <a:ext cx="7772400" cy="136815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sk-SK" sz="2800" dirty="0" smtClean="0"/>
              <a:t>nie je produkt výroby </a:t>
            </a:r>
            <a:r>
              <a:rPr lang="sk-SK" sz="2800" dirty="0" smtClean="0">
                <a:sym typeface="Symbol" pitchFamily="18" charset="2"/>
              </a:rPr>
              <a:t> </a:t>
            </a:r>
            <a:r>
              <a:rPr lang="sk-SK" sz="2800" b="1" i="1" dirty="0" smtClean="0">
                <a:sym typeface="Symbol" pitchFamily="18" charset="2"/>
              </a:rPr>
              <a:t>vzácny statok</a:t>
            </a:r>
          </a:p>
          <a:p>
            <a:pPr>
              <a:buFontTx/>
              <a:buChar char="-"/>
            </a:pPr>
            <a:r>
              <a:rPr lang="sk-SK" sz="2800" dirty="0" smtClean="0"/>
              <a:t>ponuka je fixná</a:t>
            </a:r>
            <a:r>
              <a:rPr lang="sk-SK" sz="2800" b="1" i="1" dirty="0" smtClean="0"/>
              <a:t> </a:t>
            </a:r>
            <a:r>
              <a:rPr lang="sk-SK" sz="2800" dirty="0" smtClean="0">
                <a:sym typeface="Symbol" pitchFamily="18" charset="2"/>
              </a:rPr>
              <a:t></a:t>
            </a:r>
            <a:r>
              <a:rPr lang="sk-SK" sz="2800" b="1" i="1" dirty="0" smtClean="0"/>
              <a:t> absolútne obmedzený VF</a:t>
            </a:r>
          </a:p>
          <a:p>
            <a:endParaRPr lang="sk-SK" sz="2800" dirty="0"/>
          </a:p>
          <a:p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827584" y="5786100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800" b="1" dirty="0" smtClean="0"/>
              <a:t>Zákon klesajúcich výnosov</a:t>
            </a:r>
            <a:endParaRPr lang="sk-SK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333375"/>
            <a:ext cx="8763000" cy="6119813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sk-SK" sz="2800" dirty="0"/>
              <a:t>Na trhu pôdy:</a:t>
            </a:r>
          </a:p>
          <a:p>
            <a:pPr>
              <a:lnSpc>
                <a:spcPct val="130000"/>
              </a:lnSpc>
            </a:pPr>
            <a:r>
              <a:rPr lang="sk-SK" sz="2800" b="1" dirty="0"/>
              <a:t>prenájom: </a:t>
            </a:r>
          </a:p>
          <a:p>
            <a:pPr lvl="1"/>
            <a:r>
              <a:rPr lang="sk-SK" sz="2400" dirty="0"/>
              <a:t>prenajímateľ (vlastník) </a:t>
            </a:r>
            <a:r>
              <a:rPr lang="sk-SK" sz="2400" dirty="0">
                <a:sym typeface="Symbol" pitchFamily="18" charset="2"/>
              </a:rPr>
              <a:t> </a:t>
            </a:r>
            <a:r>
              <a:rPr lang="sk-SK" sz="2400" dirty="0" smtClean="0">
                <a:sym typeface="Symbol" pitchFamily="18" charset="2"/>
              </a:rPr>
              <a:t>nájomca (</a:t>
            </a:r>
            <a:r>
              <a:rPr lang="en-US" sz="2400" dirty="0" err="1" smtClean="0">
                <a:sym typeface="Symbol" pitchFamily="18" charset="2"/>
              </a:rPr>
              <a:t>Verm</a:t>
            </a:r>
            <a:r>
              <a:rPr lang="sk-SK" sz="2400" dirty="0" err="1" smtClean="0">
                <a:sym typeface="Symbol" pitchFamily="18" charset="2"/>
              </a:rPr>
              <a:t>ieter</a:t>
            </a:r>
            <a:r>
              <a:rPr lang="sk-SK" sz="2400" dirty="0" smtClean="0">
                <a:sym typeface="Symbol" pitchFamily="18" charset="2"/>
              </a:rPr>
              <a:t> </a:t>
            </a:r>
            <a:r>
              <a:rPr lang="sk-SK" sz="2400" dirty="0" smtClean="0">
                <a:sym typeface="Wingdings" pitchFamily="2" charset="2"/>
              </a:rPr>
              <a:t> </a:t>
            </a:r>
            <a:r>
              <a:rPr lang="en-US" sz="2400" dirty="0" smtClean="0">
                <a:sym typeface="Wingdings" pitchFamily="2" charset="2"/>
              </a:rPr>
              <a:t>M</a:t>
            </a:r>
            <a:r>
              <a:rPr lang="sk-SK" sz="2400" dirty="0" err="1" smtClean="0">
                <a:sym typeface="Wingdings" pitchFamily="2" charset="2"/>
              </a:rPr>
              <a:t>ieter</a:t>
            </a:r>
            <a:r>
              <a:rPr lang="sk-SK" sz="2400" dirty="0" smtClean="0">
                <a:sym typeface="Symbol" pitchFamily="18" charset="2"/>
              </a:rPr>
              <a:t>)</a:t>
            </a:r>
            <a:endParaRPr lang="sk-SK" sz="2400" dirty="0">
              <a:sym typeface="Symbol" pitchFamily="18" charset="2"/>
            </a:endParaRPr>
          </a:p>
          <a:p>
            <a:pPr lvl="1"/>
            <a:r>
              <a:rPr lang="sk-SK" sz="2400" dirty="0"/>
              <a:t>cena prenájmu  </a:t>
            </a:r>
            <a:r>
              <a:rPr lang="sk-SK" sz="2400" dirty="0">
                <a:sym typeface="Symbol" pitchFamily="18" charset="2"/>
              </a:rPr>
              <a:t> </a:t>
            </a:r>
            <a:r>
              <a:rPr lang="sk-SK" sz="2400" b="1" dirty="0">
                <a:sym typeface="Symbol" pitchFamily="18" charset="2"/>
              </a:rPr>
              <a:t>renta (R)</a:t>
            </a:r>
          </a:p>
          <a:p>
            <a:pPr lvl="1">
              <a:buFontTx/>
              <a:buNone/>
            </a:pPr>
            <a:endParaRPr lang="sk-SK" sz="2400" dirty="0"/>
          </a:p>
          <a:p>
            <a:r>
              <a:rPr lang="sk-SK" sz="2800" b="1" dirty="0"/>
              <a:t>predaj:</a:t>
            </a:r>
          </a:p>
          <a:p>
            <a:pPr lvl="1"/>
            <a:r>
              <a:rPr lang="sk-SK" sz="2400" dirty="0">
                <a:sym typeface="Symbol" pitchFamily="18" charset="2"/>
              </a:rPr>
              <a:t>cena pri predaji = </a:t>
            </a:r>
            <a:r>
              <a:rPr lang="sk-SK" sz="2400" b="1" dirty="0">
                <a:sym typeface="Symbol" pitchFamily="18" charset="2"/>
              </a:rPr>
              <a:t>kapitalizovaná renta (KR)</a:t>
            </a:r>
          </a:p>
          <a:p>
            <a:endParaRPr lang="sk-SK" sz="2800" b="1" dirty="0">
              <a:sym typeface="Symbol" pitchFamily="18" charset="2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sk-SK" sz="2800" dirty="0">
                <a:sym typeface="Symbol" pitchFamily="18" charset="2"/>
              </a:rPr>
              <a:t>                                        </a:t>
            </a:r>
            <a:endParaRPr lang="sk-SK" sz="2800" b="1" dirty="0">
              <a:sym typeface="Symbol" pitchFamily="18" charset="2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sk-SK" sz="2800" b="1" dirty="0">
                <a:sym typeface="Symbol" pitchFamily="18" charset="2"/>
              </a:rPr>
              <a:t>                            KR </a:t>
            </a:r>
            <a:r>
              <a:rPr lang="sk-SK" sz="2800" b="1" dirty="0" smtClean="0">
                <a:sym typeface="Symbol" pitchFamily="18" charset="2"/>
              </a:rPr>
              <a:t>= R / r </a:t>
            </a:r>
            <a:endParaRPr lang="sk-SK" sz="2800" b="1" dirty="0">
              <a:sym typeface="Symbol" pitchFamily="18" charset="2"/>
            </a:endParaRPr>
          </a:p>
          <a:p>
            <a:pPr>
              <a:lnSpc>
                <a:spcPct val="50000"/>
              </a:lnSpc>
              <a:buFontTx/>
              <a:buNone/>
            </a:pPr>
            <a:r>
              <a:rPr lang="sk-SK" sz="2800" b="1" dirty="0">
                <a:sym typeface="Symbol" pitchFamily="18" charset="2"/>
              </a:rPr>
              <a:t>                                        </a:t>
            </a:r>
          </a:p>
          <a:p>
            <a:pPr lvl="1">
              <a:buFontTx/>
              <a:buNone/>
            </a:pPr>
            <a:r>
              <a:rPr lang="sk-SK" sz="2400" dirty="0">
                <a:sym typeface="Symbol" pitchFamily="18" charset="2"/>
              </a:rPr>
              <a:t>(R... ročná renta, r.... úroková miera – ak je 6%... r = 0,06)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676400"/>
          </a:xfrm>
        </p:spPr>
        <p:txBody>
          <a:bodyPr/>
          <a:lstStyle/>
          <a:p>
            <a:pPr algn="l" eaLnBrk="1" hangingPunct="1"/>
            <a:r>
              <a:rPr lang="sk-SK" sz="3200" b="1" smtClean="0"/>
              <a:t>Výrobné faktory</a:t>
            </a:r>
            <a:br>
              <a:rPr lang="sk-SK" sz="3200" b="1" smtClean="0"/>
            </a:br>
            <a:r>
              <a:rPr lang="sk-SK" sz="3200" smtClean="0"/>
              <a:t>= vstupy nevyhnutné pre produkciu SaS</a:t>
            </a:r>
            <a:endParaRPr lang="sk-SK" smtClean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6200" y="2276872"/>
            <a:ext cx="3124200" cy="3384450"/>
          </a:xfrm>
          <a:prstGeom prst="rect">
            <a:avLst/>
          </a:prstGeom>
          <a:solidFill>
            <a:srgbClr val="B9FFE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sk-SK" sz="2400" b="1" dirty="0">
                <a:solidFill>
                  <a:srgbClr val="000066"/>
                </a:solidFill>
                <a:latin typeface="Times New Roman" pitchFamily="18" charset="0"/>
              </a:rPr>
              <a:t>VSTUPY </a:t>
            </a:r>
            <a:r>
              <a:rPr lang="sk-SK" sz="2400" b="1" dirty="0" smtClean="0">
                <a:solidFill>
                  <a:srgbClr val="000066"/>
                </a:solidFill>
                <a:latin typeface="Times New Roman" pitchFamily="18" charset="0"/>
              </a:rPr>
              <a:t>=</a:t>
            </a:r>
          </a:p>
          <a:p>
            <a:pPr algn="ctr" eaLnBrk="0" hangingPunct="0">
              <a:defRPr/>
            </a:pPr>
            <a:r>
              <a:rPr lang="sk-SK" sz="2400" b="1" dirty="0" smtClean="0">
                <a:solidFill>
                  <a:srgbClr val="000066"/>
                </a:solidFill>
                <a:latin typeface="Times New Roman" pitchFamily="18" charset="0"/>
              </a:rPr>
              <a:t>(</a:t>
            </a:r>
            <a:r>
              <a:rPr lang="sk-SK" sz="2400" b="1" dirty="0">
                <a:solidFill>
                  <a:srgbClr val="000066"/>
                </a:solidFill>
                <a:latin typeface="Times New Roman" pitchFamily="18" charset="0"/>
              </a:rPr>
              <a:t>INPUTY)</a:t>
            </a:r>
          </a:p>
          <a:p>
            <a:pPr algn="ctr" eaLnBrk="0" hangingPunct="0">
              <a:defRPr/>
            </a:pPr>
            <a:r>
              <a:rPr lang="sk-SK" sz="2400" dirty="0">
                <a:latin typeface="Times New Roman" pitchFamily="18" charset="0"/>
              </a:rPr>
              <a:t>****</a:t>
            </a:r>
          </a:p>
          <a:p>
            <a:pPr algn="ctr" eaLnBrk="0" hangingPunct="0">
              <a:defRPr/>
            </a:pPr>
            <a:r>
              <a:rPr lang="sk-SK" sz="2400" b="1" dirty="0" smtClean="0">
                <a:latin typeface="Times New Roman" pitchFamily="18" charset="0"/>
              </a:rPr>
              <a:t>MAE</a:t>
            </a:r>
            <a:r>
              <a:rPr lang="sk-SK" sz="2400" dirty="0" smtClean="0">
                <a:solidFill>
                  <a:schemeClr val="accent2"/>
                </a:solidFill>
                <a:latin typeface="Times New Roman" pitchFamily="18" charset="0"/>
              </a:rPr>
              <a:t>:</a:t>
            </a:r>
          </a:p>
          <a:p>
            <a:pPr algn="ctr" eaLnBrk="0" hangingPunct="0">
              <a:defRPr/>
            </a:pPr>
            <a:r>
              <a:rPr lang="sk-SK" sz="2400" b="1" dirty="0" smtClean="0">
                <a:solidFill>
                  <a:schemeClr val="accent2"/>
                </a:solidFill>
                <a:latin typeface="Times New Roman" pitchFamily="18" charset="0"/>
              </a:rPr>
              <a:t>Ľudská práca</a:t>
            </a:r>
            <a:r>
              <a:rPr lang="sk-SK" sz="2400" b="1" dirty="0">
                <a:solidFill>
                  <a:schemeClr val="accent2"/>
                </a:solidFill>
                <a:latin typeface="Times New Roman" pitchFamily="18" charset="0"/>
              </a:rPr>
              <a:t>, pôda, </a:t>
            </a:r>
            <a:endParaRPr lang="sk-SK" sz="2400" b="1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algn="ctr" eaLnBrk="0" hangingPunct="0">
              <a:defRPr/>
            </a:pPr>
            <a:r>
              <a:rPr lang="sk-SK" sz="2400" b="1" dirty="0" smtClean="0">
                <a:solidFill>
                  <a:schemeClr val="accent2"/>
                </a:solidFill>
                <a:latin typeface="Times New Roman" pitchFamily="18" charset="0"/>
              </a:rPr>
              <a:t>kapitál</a:t>
            </a:r>
            <a:r>
              <a:rPr lang="sk-SK" sz="2400" b="1" dirty="0">
                <a:solidFill>
                  <a:schemeClr val="accent2"/>
                </a:solidFill>
                <a:latin typeface="Times New Roman" pitchFamily="18" charset="0"/>
              </a:rPr>
              <a:t>, ĽK</a:t>
            </a:r>
            <a:endParaRPr lang="sk-SK" sz="2400" b="1" dirty="0">
              <a:latin typeface="Times New Roman" pitchFamily="18" charset="0"/>
            </a:endParaRPr>
          </a:p>
          <a:p>
            <a:pPr algn="ctr" eaLnBrk="0" hangingPunct="0">
              <a:defRPr/>
            </a:pPr>
            <a:endParaRPr lang="sk-SK" sz="2400" dirty="0">
              <a:latin typeface="Times New Roman" pitchFamily="18" charset="0"/>
            </a:endParaRPr>
          </a:p>
          <a:p>
            <a:pPr algn="ctr" eaLnBrk="0" hangingPunct="0">
              <a:defRPr/>
            </a:pPr>
            <a:r>
              <a:rPr lang="sk-SK" sz="2000" b="1" i="1" dirty="0" smtClean="0">
                <a:latin typeface="Times New Roman" pitchFamily="18" charset="0"/>
              </a:rPr>
              <a:t>MIE</a:t>
            </a:r>
            <a:r>
              <a:rPr lang="sk-SK" sz="2000" b="1" i="1" dirty="0" smtClean="0">
                <a:solidFill>
                  <a:schemeClr val="accent2"/>
                </a:solidFill>
                <a:latin typeface="Times New Roman" pitchFamily="18" charset="0"/>
              </a:rPr>
              <a:t>: suroviny</a:t>
            </a:r>
            <a:r>
              <a:rPr lang="sk-SK" sz="2000" b="1" i="1" dirty="0">
                <a:solidFill>
                  <a:schemeClr val="accent2"/>
                </a:solidFill>
                <a:latin typeface="Times New Roman" pitchFamily="18" charset="0"/>
              </a:rPr>
              <a:t>, materiál, </a:t>
            </a:r>
          </a:p>
          <a:p>
            <a:pPr algn="ctr" eaLnBrk="0" hangingPunct="0">
              <a:defRPr/>
            </a:pPr>
            <a:r>
              <a:rPr lang="sk-SK" sz="2000" b="1" i="1" dirty="0">
                <a:solidFill>
                  <a:schemeClr val="accent2"/>
                </a:solidFill>
                <a:latin typeface="Times New Roman" pitchFamily="18" charset="0"/>
              </a:rPr>
              <a:t>         majetok, ľudská práca</a:t>
            </a:r>
            <a:r>
              <a:rPr lang="sk-SK" sz="2400" b="1" dirty="0">
                <a:solidFill>
                  <a:schemeClr val="accent2"/>
                </a:solidFill>
                <a:latin typeface="Times New Roman" pitchFamily="18" charset="0"/>
              </a:rPr>
              <a:t>  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3200400" y="38608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810000" y="3069505"/>
            <a:ext cx="1914525" cy="1871663"/>
          </a:xfrm>
          <a:prstGeom prst="rect">
            <a:avLst/>
          </a:prstGeom>
          <a:solidFill>
            <a:srgbClr val="B9FFE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sk-SK" sz="2400" dirty="0">
                <a:solidFill>
                  <a:srgbClr val="000066"/>
                </a:solidFill>
                <a:latin typeface="Times New Roman" pitchFamily="18" charset="0"/>
              </a:rPr>
              <a:t>Transformačný</a:t>
            </a:r>
          </a:p>
          <a:p>
            <a:pPr algn="ctr" eaLnBrk="0" hangingPunct="0">
              <a:defRPr/>
            </a:pPr>
            <a:r>
              <a:rPr lang="sk-SK" sz="2400" dirty="0">
                <a:solidFill>
                  <a:srgbClr val="000066"/>
                </a:solidFill>
                <a:latin typeface="Times New Roman" pitchFamily="18" charset="0"/>
              </a:rPr>
              <a:t> </a:t>
            </a:r>
            <a:r>
              <a:rPr lang="sk-SK" sz="2400" dirty="0" smtClean="0">
                <a:solidFill>
                  <a:srgbClr val="000066"/>
                </a:solidFill>
                <a:latin typeface="Times New Roman" pitchFamily="18" charset="0"/>
              </a:rPr>
              <a:t>proces – odbyt, </a:t>
            </a:r>
          </a:p>
          <a:p>
            <a:pPr algn="ctr" eaLnBrk="0" hangingPunct="0">
              <a:defRPr/>
            </a:pPr>
            <a:r>
              <a:rPr lang="sk-SK" sz="2400" dirty="0" smtClean="0">
                <a:solidFill>
                  <a:srgbClr val="000066"/>
                </a:solidFill>
                <a:latin typeface="Times New Roman" pitchFamily="18" charset="0"/>
              </a:rPr>
              <a:t>zásobovanie</a:t>
            </a:r>
            <a:endParaRPr lang="sk-SK" sz="2400" dirty="0">
              <a:latin typeface="Times New Roman" pitchFamily="18" charset="0"/>
            </a:endParaRPr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5795963" y="3860800"/>
            <a:ext cx="477837" cy="381000"/>
          </a:xfrm>
          <a:prstGeom prst="rightArrow">
            <a:avLst>
              <a:gd name="adj1" fmla="val 50000"/>
              <a:gd name="adj2" fmla="val 31354"/>
            </a:avLst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6300788" y="2564904"/>
            <a:ext cx="2690812" cy="2880965"/>
          </a:xfrm>
          <a:prstGeom prst="rect">
            <a:avLst/>
          </a:prstGeom>
          <a:solidFill>
            <a:srgbClr val="B9FFE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/>
          <a:p>
            <a:pPr algn="ctr" eaLnBrk="0" hangingPunct="0">
              <a:defRPr/>
            </a:pPr>
            <a:r>
              <a:rPr lang="sk-SK" sz="2400" b="1" dirty="0">
                <a:solidFill>
                  <a:srgbClr val="000066"/>
                </a:solidFill>
                <a:latin typeface="Times New Roman" pitchFamily="18" charset="0"/>
              </a:rPr>
              <a:t>VÝSTUPY </a:t>
            </a:r>
            <a:r>
              <a:rPr lang="sk-SK" sz="2400" b="1" dirty="0" smtClean="0">
                <a:solidFill>
                  <a:srgbClr val="000066"/>
                </a:solidFill>
                <a:latin typeface="Times New Roman" pitchFamily="18" charset="0"/>
              </a:rPr>
              <a:t>=</a:t>
            </a:r>
            <a:endParaRPr lang="sk-SK" sz="24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algn="ctr" eaLnBrk="0" hangingPunct="0">
              <a:defRPr/>
            </a:pPr>
            <a:r>
              <a:rPr lang="sk-SK" sz="2400" b="1" dirty="0">
                <a:solidFill>
                  <a:srgbClr val="000066"/>
                </a:solidFill>
                <a:latin typeface="Times New Roman" pitchFamily="18" charset="0"/>
              </a:rPr>
              <a:t>(OUTPUTY</a:t>
            </a:r>
            <a:r>
              <a:rPr lang="sk-SK" sz="2400" b="1" dirty="0">
                <a:latin typeface="Times New Roman" pitchFamily="18" charset="0"/>
              </a:rPr>
              <a:t>)</a:t>
            </a:r>
          </a:p>
          <a:p>
            <a:pPr algn="ctr" eaLnBrk="0" hangingPunct="0">
              <a:lnSpc>
                <a:spcPct val="70000"/>
              </a:lnSpc>
              <a:defRPr/>
            </a:pPr>
            <a:r>
              <a:rPr lang="sk-SK" sz="2400" dirty="0">
                <a:latin typeface="Times New Roman" pitchFamily="18" charset="0"/>
              </a:rPr>
              <a:t>***</a:t>
            </a:r>
          </a:p>
          <a:p>
            <a:pPr algn="ctr" eaLnBrk="0" hangingPunct="0">
              <a:lnSpc>
                <a:spcPct val="70000"/>
              </a:lnSpc>
              <a:defRPr/>
            </a:pPr>
            <a:endParaRPr lang="sk-SK" sz="1400" dirty="0">
              <a:solidFill>
                <a:schemeClr val="accent2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70000"/>
              </a:lnSpc>
              <a:defRPr/>
            </a:pPr>
            <a:r>
              <a:rPr lang="sk-SK" sz="2400" b="1" dirty="0">
                <a:latin typeface="Times New Roman" pitchFamily="18" charset="0"/>
              </a:rPr>
              <a:t>MAE</a:t>
            </a:r>
            <a:r>
              <a:rPr lang="sk-SK" sz="2400" dirty="0">
                <a:solidFill>
                  <a:schemeClr val="accent2"/>
                </a:solidFill>
                <a:latin typeface="Times New Roman" pitchFamily="18" charset="0"/>
              </a:rPr>
              <a:t>: </a:t>
            </a:r>
            <a:r>
              <a:rPr lang="sk-SK" sz="2400" b="1" dirty="0">
                <a:solidFill>
                  <a:schemeClr val="accent2"/>
                </a:solidFill>
                <a:latin typeface="Times New Roman" pitchFamily="18" charset="0"/>
              </a:rPr>
              <a:t>HDP </a:t>
            </a:r>
          </a:p>
          <a:p>
            <a:pPr algn="ctr" eaLnBrk="0" hangingPunct="0">
              <a:lnSpc>
                <a:spcPct val="70000"/>
              </a:lnSpc>
              <a:defRPr/>
            </a:pPr>
            <a:endParaRPr lang="sk-SK" sz="2400" dirty="0">
              <a:solidFill>
                <a:schemeClr val="accent2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70000"/>
              </a:lnSpc>
              <a:defRPr/>
            </a:pPr>
            <a:endParaRPr lang="sk-SK" sz="2400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algn="ctr" eaLnBrk="0" hangingPunct="0">
              <a:lnSpc>
                <a:spcPct val="70000"/>
              </a:lnSpc>
              <a:defRPr/>
            </a:pPr>
            <a:r>
              <a:rPr lang="sk-SK" sz="2000" b="1" i="1" dirty="0">
                <a:latin typeface="Times New Roman" pitchFamily="18" charset="0"/>
              </a:rPr>
              <a:t>MIE</a:t>
            </a:r>
            <a:r>
              <a:rPr lang="sk-SK" sz="2000" b="1" i="1" dirty="0">
                <a:solidFill>
                  <a:schemeClr val="accent2"/>
                </a:solidFill>
                <a:latin typeface="Times New Roman" pitchFamily="18" charset="0"/>
              </a:rPr>
              <a:t>: </a:t>
            </a:r>
            <a:r>
              <a:rPr lang="sk-SK" sz="2000" b="1" i="1" dirty="0" smtClean="0">
                <a:solidFill>
                  <a:schemeClr val="accent2"/>
                </a:solidFill>
                <a:latin typeface="Times New Roman" pitchFamily="18" charset="0"/>
              </a:rPr>
              <a:t>výrobky, služby</a:t>
            </a:r>
            <a:endParaRPr lang="sk-SK" sz="2000" b="1" i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 autoUpdateAnimBg="0"/>
      <p:bldP spid="4100" grpId="0" animBg="1"/>
      <p:bldP spid="4101" grpId="0" animBg="1" autoUpdateAnimBg="0"/>
      <p:bldP spid="4102" grpId="0" animBg="1"/>
      <p:bldP spid="4103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sz="2800" b="1" dirty="0"/>
              <a:t>Trh pôdy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sk-SK" sz="2000" dirty="0" smtClean="0"/>
              <a:t>         </a:t>
            </a:r>
            <a:r>
              <a:rPr lang="sk-SK" sz="2000" dirty="0"/>
              <a:t>R               D         D1        </a:t>
            </a:r>
            <a:r>
              <a:rPr lang="sk-SK" sz="2000" dirty="0" smtClean="0"/>
              <a:t>      </a:t>
            </a:r>
            <a:r>
              <a:rPr lang="sk-SK" sz="2000" dirty="0"/>
              <a:t>S       </a:t>
            </a:r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r>
              <a:rPr lang="sk-SK" sz="2000" dirty="0" smtClean="0"/>
              <a:t>        R1                                              E1</a:t>
            </a:r>
            <a:endParaRPr lang="sk-SK" sz="2000" dirty="0"/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r>
              <a:rPr lang="sk-SK" sz="2000" dirty="0" smtClean="0"/>
              <a:t>        R0                                             E0</a:t>
            </a:r>
            <a:endParaRPr lang="sk-SK" sz="2000" dirty="0"/>
          </a:p>
          <a:p>
            <a:pPr>
              <a:buFontTx/>
              <a:buNone/>
            </a:pPr>
            <a:r>
              <a:rPr lang="sk-SK" sz="2000" dirty="0"/>
              <a:t>                                                                            </a:t>
            </a:r>
          </a:p>
          <a:p>
            <a:pPr>
              <a:buFontTx/>
              <a:buNone/>
            </a:pPr>
            <a:endParaRPr lang="sk-SK" sz="2000" dirty="0"/>
          </a:p>
          <a:p>
            <a:pPr>
              <a:buFontTx/>
              <a:buNone/>
            </a:pPr>
            <a:r>
              <a:rPr lang="sk-SK" sz="2000" dirty="0"/>
              <a:t>                                            </a:t>
            </a:r>
            <a:r>
              <a:rPr lang="sk-SK" sz="2000" dirty="0" smtClean="0"/>
              <a:t>          </a:t>
            </a:r>
            <a:r>
              <a:rPr lang="sk-SK" sz="2000" dirty="0"/>
              <a:t>Ld0                                   </a:t>
            </a:r>
            <a:r>
              <a:rPr lang="sk-SK" sz="2000" dirty="0" smtClean="0"/>
              <a:t>         </a:t>
            </a:r>
            <a:r>
              <a:rPr lang="sk-SK" sz="2000" dirty="0" err="1" smtClean="0"/>
              <a:t>Ld</a:t>
            </a:r>
            <a:endParaRPr lang="sk-SK" sz="2000" dirty="0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V="1">
            <a:off x="1295400" y="1700213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1295400" y="5229225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3707904" y="1628800"/>
            <a:ext cx="25896" cy="3560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463" name="Arc 7"/>
          <p:cNvSpPr>
            <a:spLocks/>
          </p:cNvSpPr>
          <p:nvPr/>
        </p:nvSpPr>
        <p:spPr bwMode="auto">
          <a:xfrm rot="-10715928">
            <a:off x="1922463" y="1989138"/>
            <a:ext cx="2881312" cy="2590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2154"/>
              <a:gd name="T2" fmla="*/ 21593 w 21600"/>
              <a:gd name="T3" fmla="*/ 22154 h 22154"/>
              <a:gd name="T4" fmla="*/ 0 w 21600"/>
              <a:gd name="T5" fmla="*/ 21600 h 2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15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84"/>
                  <a:pt x="21597" y="21969"/>
                  <a:pt x="21592" y="22153"/>
                </a:cubicBezTo>
              </a:path>
              <a:path w="21600" h="2215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84"/>
                  <a:pt x="21597" y="21969"/>
                  <a:pt x="21592" y="22153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64" name="Arc 8"/>
          <p:cNvSpPr>
            <a:spLocks/>
          </p:cNvSpPr>
          <p:nvPr/>
        </p:nvSpPr>
        <p:spPr bwMode="auto">
          <a:xfrm rot="-10715928">
            <a:off x="2605088" y="1557338"/>
            <a:ext cx="2881312" cy="2590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2154"/>
              <a:gd name="T2" fmla="*/ 21593 w 21600"/>
              <a:gd name="T3" fmla="*/ 22154 h 22154"/>
              <a:gd name="T4" fmla="*/ 0 w 21600"/>
              <a:gd name="T5" fmla="*/ 21600 h 22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215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84"/>
                  <a:pt x="21597" y="21969"/>
                  <a:pt x="21592" y="22153"/>
                </a:cubicBezTo>
              </a:path>
              <a:path w="21600" h="2215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784"/>
                  <a:pt x="21597" y="21969"/>
                  <a:pt x="21592" y="22153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H="1">
            <a:off x="1295400" y="4437063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H="1">
            <a:off x="1295400" y="36449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/>
      <p:bldP spid="19465" grpId="0" animBg="1"/>
      <p:bldP spid="194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sk-SK" b="1" dirty="0" smtClean="0"/>
              <a:t>Práca</a:t>
            </a:r>
            <a:br>
              <a:rPr lang="sk-SK" b="1" dirty="0" smtClean="0"/>
            </a:br>
            <a:endParaRPr lang="sk-SK" b="1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52513"/>
            <a:ext cx="7772400" cy="1981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sk-SK" sz="2400" dirty="0" smtClean="0"/>
              <a:t>= </a:t>
            </a:r>
            <a:r>
              <a:rPr lang="sk-SK" sz="2400" b="1" dirty="0" smtClean="0"/>
              <a:t>akákoľvek psychická alebo fyzická </a:t>
            </a:r>
            <a:r>
              <a:rPr lang="sk-SK" sz="2400" b="1" u="sng" dirty="0" smtClean="0"/>
              <a:t>činnosť </a:t>
            </a:r>
            <a:r>
              <a:rPr lang="sk-SK" sz="2400" b="1" dirty="0" smtClean="0"/>
              <a:t>ekonomicky zameraná, ktorej výsledkom sú výstupy určené na uspokojovanie ľudských  potrieb a ktorá je </a:t>
            </a:r>
            <a:r>
              <a:rPr lang="sk-SK" sz="2400" b="1" u="sng" dirty="0" smtClean="0"/>
              <a:t>zdrojom príjmu</a:t>
            </a:r>
            <a:r>
              <a:rPr lang="sk-SK" sz="2400" b="1" dirty="0" smtClean="0"/>
              <a:t> (mzda, plat)</a:t>
            </a:r>
          </a:p>
          <a:p>
            <a:r>
              <a:rPr lang="sk-SK" sz="2400" b="1" dirty="0" err="1" smtClean="0"/>
              <a:t>Vysledok</a:t>
            </a:r>
            <a:r>
              <a:rPr lang="sk-SK" sz="2400" b="1" dirty="0" smtClean="0"/>
              <a:t> altruizmu – </a:t>
            </a:r>
            <a:r>
              <a:rPr lang="sk-SK" sz="2400" b="1" dirty="0" err="1" smtClean="0"/>
              <a:t>lasky</a:t>
            </a:r>
            <a:r>
              <a:rPr lang="sk-SK" sz="2400" b="1" dirty="0" smtClean="0"/>
              <a:t> k </a:t>
            </a:r>
            <a:r>
              <a:rPr lang="sk-SK" sz="2400" b="1" dirty="0" err="1" smtClean="0"/>
              <a:t>bliznemu</a:t>
            </a:r>
            <a:endParaRPr lang="sk-SK" sz="2400" b="1" dirty="0" smtClean="0"/>
          </a:p>
          <a:p>
            <a:pPr eaLnBrk="1" hangingPunct="1"/>
            <a:endParaRPr lang="sk-SK" sz="2400" dirty="0" smtClean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762000" y="3565525"/>
            <a:ext cx="8305800" cy="2743200"/>
          </a:xfrm>
        </p:spPr>
        <p:txBody>
          <a:bodyPr/>
          <a:lstStyle/>
          <a:p>
            <a:pPr eaLnBrk="1" hangingPunct="1"/>
            <a:r>
              <a:rPr lang="sk-SK" sz="2400" b="1" dirty="0" smtClean="0"/>
              <a:t>nositeľ práce</a:t>
            </a:r>
            <a:r>
              <a:rPr lang="sk-SK" sz="2400" dirty="0" smtClean="0"/>
              <a:t> </a:t>
            </a:r>
            <a:r>
              <a:rPr lang="sk-SK" sz="2400" dirty="0" smtClean="0">
                <a:sym typeface="Symbol" pitchFamily="18" charset="2"/>
              </a:rPr>
              <a:t></a:t>
            </a:r>
            <a:r>
              <a:rPr lang="sk-SK" sz="2400" dirty="0" smtClean="0"/>
              <a:t> </a:t>
            </a:r>
            <a:r>
              <a:rPr lang="sk-SK" sz="2400" b="1" dirty="0" smtClean="0"/>
              <a:t>pracovná sila (LF – </a:t>
            </a:r>
            <a:r>
              <a:rPr lang="sk-SK" sz="2400" b="1" dirty="0" err="1" smtClean="0"/>
              <a:t>Labour</a:t>
            </a:r>
            <a:r>
              <a:rPr lang="sk-SK" sz="2400" b="1" dirty="0" smtClean="0"/>
              <a:t> </a:t>
            </a:r>
            <a:r>
              <a:rPr lang="sk-SK" sz="2400" b="1" dirty="0" err="1" smtClean="0"/>
              <a:t>force</a:t>
            </a:r>
            <a:r>
              <a:rPr lang="sk-SK" sz="2400" b="1" dirty="0" smtClean="0"/>
              <a:t>)</a:t>
            </a:r>
            <a:endParaRPr lang="sk-SK" sz="2400" dirty="0" smtClean="0"/>
          </a:p>
          <a:p>
            <a:pPr eaLnBrk="1" hangingPunct="1">
              <a:buFontTx/>
              <a:buNone/>
            </a:pPr>
            <a:endParaRPr lang="sk-SK" sz="1800" dirty="0" smtClean="0"/>
          </a:p>
          <a:p>
            <a:pPr eaLnBrk="1" hangingPunct="1"/>
            <a:r>
              <a:rPr lang="sk-SK" sz="2400" dirty="0" smtClean="0"/>
              <a:t>neberie sa do úvahy práca vykonávaná v domácnosti!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8134672" cy="2304554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70000"/>
              </a:lnSpc>
            </a:pPr>
            <a:r>
              <a:rPr lang="sk-SK" sz="3200" b="1" dirty="0" smtClean="0"/>
              <a:t>Deľba práce (DP)</a:t>
            </a:r>
            <a:br>
              <a:rPr lang="sk-SK" sz="3200" b="1" dirty="0" smtClean="0"/>
            </a:b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000" dirty="0" smtClean="0"/>
              <a:t>= </a:t>
            </a:r>
            <a:r>
              <a:rPr lang="sk-SK" sz="2400" dirty="0" smtClean="0"/>
              <a:t>rozdelenie ekonomických úloh na špecializované  </a:t>
            </a:r>
            <a:br>
              <a:rPr lang="sk-SK" sz="2400" dirty="0" smtClean="0"/>
            </a:br>
            <a:r>
              <a:rPr lang="sk-SK" sz="2400" dirty="0" smtClean="0"/>
              <a:t>   činnosti, resp. zložky NH (národného hospodárstva)</a:t>
            </a:r>
            <a:br>
              <a:rPr lang="sk-SK" sz="2400" dirty="0" smtClean="0"/>
            </a:br>
            <a:r>
              <a:rPr lang="sk-SK" sz="2400" dirty="0" smtClean="0"/>
              <a:t/>
            </a:r>
            <a:br>
              <a:rPr lang="sk-SK" sz="2400" dirty="0" smtClean="0"/>
            </a:br>
            <a:r>
              <a:rPr lang="sk-SK" sz="2400" b="1" dirty="0" smtClean="0"/>
              <a:t>forma prejavu DP </a:t>
            </a:r>
            <a:r>
              <a:rPr lang="sk-SK" sz="2400" dirty="0" smtClean="0"/>
              <a:t>-  špecializácia a kooperácia výrobcov</a:t>
            </a:r>
            <a:br>
              <a:rPr lang="sk-SK" sz="2400" dirty="0" smtClean="0"/>
            </a:br>
            <a:endParaRPr lang="sk-SK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92375"/>
            <a:ext cx="7772400" cy="3679825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sk-SK" sz="2800" b="1" dirty="0" smtClean="0"/>
              <a:t>Typy DP: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sk-SK" sz="2000" b="1" dirty="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sk-SK" sz="2400" b="1" dirty="0" smtClean="0"/>
              <a:t>a)   prirodzená </a:t>
            </a:r>
            <a:r>
              <a:rPr lang="sk-SK" sz="2400" dirty="0" smtClean="0"/>
              <a:t>- podľa pohlavia (muž / žena), veku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lphaLcParenR" startAt="2"/>
            </a:pPr>
            <a:r>
              <a:rPr lang="sk-SK" sz="2400" b="1" dirty="0" smtClean="0"/>
              <a:t>spoločenská</a:t>
            </a:r>
            <a:r>
              <a:rPr lang="sk-SK" sz="2400" dirty="0" smtClean="0"/>
              <a:t>  - základ pre profesionalizáciu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sk-SK" sz="2400" dirty="0" smtClean="0"/>
              <a:t>	nastávali Spoločenské Deľby práce(SPD)</a:t>
            </a:r>
          </a:p>
          <a:p>
            <a:pPr marL="933450" lvl="1" indent="-533400">
              <a:lnSpc>
                <a:spcPct val="90000"/>
              </a:lnSpc>
              <a:buNone/>
            </a:pPr>
            <a:r>
              <a:rPr lang="sk-SK" sz="2000" dirty="0" smtClean="0"/>
              <a:t>1. Veľká SDP – oddelenie pastierstva od po</a:t>
            </a:r>
            <a:r>
              <a:rPr lang="en-US" sz="2000" dirty="0" smtClean="0"/>
              <a:t>ľ</a:t>
            </a:r>
            <a:r>
              <a:rPr lang="sk-SK" sz="2000" dirty="0" err="1" smtClean="0"/>
              <a:t>nohospodárstva</a:t>
            </a:r>
            <a:endParaRPr lang="sk-SK" sz="2000" dirty="0" smtClean="0"/>
          </a:p>
          <a:p>
            <a:pPr marL="933450" lvl="1" indent="-533400">
              <a:lnSpc>
                <a:spcPct val="90000"/>
              </a:lnSpc>
              <a:buNone/>
            </a:pPr>
            <a:r>
              <a:rPr lang="sk-SK" sz="2000" dirty="0" smtClean="0"/>
              <a:t>2. Veľká SDP – vyčlenenie a diferenciácia remesiel (vznik cechov); momentálne nedostatok remeselníkov</a:t>
            </a:r>
          </a:p>
          <a:p>
            <a:pPr marL="933450" lvl="1" indent="-533400">
              <a:lnSpc>
                <a:spcPct val="90000"/>
              </a:lnSpc>
              <a:buNone/>
            </a:pPr>
            <a:r>
              <a:rPr lang="sk-SK" sz="2000" dirty="0" smtClean="0"/>
              <a:t>3. Veľká SDP – oddelenie obchodu od výroby (počas 16. st. námorný obchod)</a:t>
            </a:r>
          </a:p>
          <a:p>
            <a:pPr marL="933450" lvl="1" indent="-533400">
              <a:lnSpc>
                <a:spcPct val="90000"/>
              </a:lnSpc>
              <a:buNone/>
            </a:pPr>
            <a:r>
              <a:rPr lang="sk-SK" sz="2000" dirty="0" smtClean="0"/>
              <a:t>4. Veľká SDP – vyčlenenie služieb </a:t>
            </a:r>
            <a:r>
              <a:rPr lang="sk-SK" sz="2000" smtClean="0"/>
              <a:t>ako špecifických </a:t>
            </a:r>
            <a:r>
              <a:rPr lang="sk-SK" sz="2000" dirty="0" smtClean="0"/>
              <a:t>činností</a:t>
            </a:r>
          </a:p>
          <a:p>
            <a:pPr marL="933450" lvl="1" indent="-533400">
              <a:lnSpc>
                <a:spcPct val="90000"/>
              </a:lnSpc>
              <a:buNone/>
            </a:pPr>
            <a:endParaRPr lang="sk-SK" sz="2000" dirty="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lphaLcParenR" startAt="2"/>
            </a:pPr>
            <a:endParaRPr lang="sk-SK" sz="1000" dirty="0" smtClean="0"/>
          </a:p>
          <a:p>
            <a:pPr marL="533400" indent="-533400" eaLnBrk="1" hangingPunct="1">
              <a:lnSpc>
                <a:spcPct val="90000"/>
              </a:lnSpc>
            </a:pPr>
            <a:endParaRPr lang="sk-SK" sz="2800" dirty="0" smtClean="0"/>
          </a:p>
          <a:p>
            <a:pPr marL="533400" indent="-533400" eaLnBrk="1" hangingPunct="1">
              <a:lnSpc>
                <a:spcPct val="90000"/>
              </a:lnSpc>
            </a:pPr>
            <a:endParaRPr lang="sk-SK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548680"/>
            <a:ext cx="8425631" cy="5616624"/>
          </a:xfrm>
        </p:spPr>
        <p:txBody>
          <a:bodyPr>
            <a:normAutofit fontScale="92500" lnSpcReduction="20000"/>
          </a:bodyPr>
          <a:lstStyle/>
          <a:p>
            <a:pPr marL="533400" indent="-533400" eaLnBrk="1" hangingPunct="1">
              <a:buFontTx/>
              <a:buAutoNum type="alphaLcParenR" startAt="3"/>
            </a:pPr>
            <a:r>
              <a:rPr lang="sk-SK" sz="2400" b="1" dirty="0" smtClean="0"/>
              <a:t>technologická DP</a:t>
            </a:r>
            <a:r>
              <a:rPr lang="sk-SK" sz="2400" dirty="0" smtClean="0"/>
              <a:t>- rozdelenie výrobného procesu na operácie (</a:t>
            </a:r>
            <a:r>
              <a:rPr lang="sk-SK" sz="2400" dirty="0" err="1" smtClean="0"/>
              <a:t>Taylor</a:t>
            </a:r>
            <a:r>
              <a:rPr lang="sk-SK" sz="2400" dirty="0" smtClean="0"/>
              <a:t>, </a:t>
            </a:r>
            <a:r>
              <a:rPr lang="sk-SK" sz="2400" dirty="0" err="1" smtClean="0"/>
              <a:t>Ford</a:t>
            </a:r>
            <a:r>
              <a:rPr lang="sk-SK" sz="2400" dirty="0" smtClean="0"/>
              <a:t> –založili </a:t>
            </a:r>
            <a:r>
              <a:rPr lang="sk-SK" sz="2400" dirty="0" err="1" smtClean="0"/>
              <a:t>Taylorizmus</a:t>
            </a:r>
            <a:r>
              <a:rPr lang="sk-SK" sz="2400" dirty="0" smtClean="0"/>
              <a:t> a </a:t>
            </a:r>
            <a:r>
              <a:rPr lang="sk-SK" sz="2400" dirty="0" err="1" smtClean="0"/>
              <a:t>Fordizmus</a:t>
            </a:r>
            <a:r>
              <a:rPr lang="sk-SK" sz="2400" dirty="0" smtClean="0"/>
              <a:t> )</a:t>
            </a:r>
          </a:p>
          <a:p>
            <a:pPr marL="533400" indent="-533400" eaLnBrk="1" hangingPunct="1">
              <a:buFontTx/>
              <a:buNone/>
            </a:pPr>
            <a:endParaRPr lang="sk-SK" sz="2400" dirty="0" smtClean="0"/>
          </a:p>
          <a:p>
            <a:pPr marL="533400" indent="-533400" eaLnBrk="1" hangingPunct="1">
              <a:buFontTx/>
              <a:buAutoNum type="alphaLcParenR" startAt="4"/>
            </a:pPr>
            <a:r>
              <a:rPr lang="sk-SK" sz="2400" b="1" dirty="0" smtClean="0"/>
              <a:t>medzinárodná DP</a:t>
            </a:r>
            <a:r>
              <a:rPr lang="sk-SK" sz="2400" dirty="0" smtClean="0"/>
              <a:t>- špecializácia krajín na určité výroby v rámci medzinárodnej spolupráce – potom si produkty medzi sebou vymieňajú</a:t>
            </a:r>
          </a:p>
          <a:p>
            <a:pPr marL="533400" indent="-533400" eaLnBrk="1" hangingPunct="1">
              <a:buNone/>
            </a:pPr>
            <a:r>
              <a:rPr lang="sk-SK" sz="2400" dirty="0" smtClean="0"/>
              <a:t>	- je založená na Teórií komparatívnych výhod</a:t>
            </a:r>
          </a:p>
          <a:p>
            <a:pPr marL="533400" indent="-533400" eaLnBrk="1" hangingPunct="1">
              <a:buNone/>
            </a:pPr>
            <a:r>
              <a:rPr lang="sk-SK" sz="2400" dirty="0" smtClean="0"/>
              <a:t>	- súvisí s </a:t>
            </a:r>
            <a:r>
              <a:rPr lang="sk-SK" sz="2400" dirty="0" err="1" smtClean="0"/>
              <a:t>liberalizácoiu</a:t>
            </a:r>
            <a:r>
              <a:rPr lang="sk-SK" sz="2400" dirty="0" smtClean="0"/>
              <a:t> medzinárodného obchodu (WTO, CEFTA, NAFTA, EÚ...)</a:t>
            </a:r>
          </a:p>
          <a:p>
            <a:pPr marL="533400" indent="-533400" eaLnBrk="1" hangingPunct="1">
              <a:buNone/>
            </a:pPr>
            <a:r>
              <a:rPr lang="sk-SK" sz="2400" dirty="0" smtClean="0"/>
              <a:t>	Výhody: každý vyrába to na čo má zdroje</a:t>
            </a:r>
          </a:p>
          <a:p>
            <a:pPr marL="533400" indent="-533400" eaLnBrk="1" hangingPunct="1">
              <a:buNone/>
            </a:pPr>
            <a:r>
              <a:rPr lang="sk-SK" sz="2400" dirty="0" smtClean="0"/>
              <a:t>	Nevýhody: závislosť krajín =&gt; ak v jednej krajine vznikne problém, sú ohrozené aj ostatné krajiny</a:t>
            </a:r>
          </a:p>
          <a:p>
            <a:pPr marL="914400" lvl="1" indent="-457200" eaLnBrk="1" hangingPunct="1">
              <a:buNone/>
            </a:pPr>
            <a:endParaRPr lang="sk-SK" sz="2400" b="1" dirty="0" smtClean="0"/>
          </a:p>
          <a:p>
            <a:pPr marL="914400" lvl="1" indent="-457200" eaLnBrk="1" hangingPunct="1">
              <a:buAutoNum type="alphaLcParenR" startAt="4"/>
            </a:pPr>
            <a:endParaRPr lang="sk-SK" sz="2400" b="1" dirty="0" smtClean="0"/>
          </a:p>
          <a:p>
            <a:pPr marL="914400" lvl="1" indent="-457200" eaLnBrk="1" hangingPunct="1">
              <a:buAutoNum type="alphaLcParenR" startAt="4"/>
            </a:pPr>
            <a:endParaRPr lang="sk-SK" sz="2400" b="1" dirty="0" smtClean="0"/>
          </a:p>
          <a:p>
            <a:pPr marL="533400" indent="-533400" eaLnBrk="1" hangingPunct="1">
              <a:buFontTx/>
              <a:buNone/>
            </a:pPr>
            <a:r>
              <a:rPr lang="sk-SK" sz="2800" b="1" dirty="0" smtClean="0"/>
              <a:t>DP </a:t>
            </a:r>
            <a:r>
              <a:rPr lang="sk-SK" sz="2800" b="1" dirty="0" smtClean="0">
                <a:sym typeface="Symbol"/>
              </a:rPr>
              <a:t> </a:t>
            </a:r>
            <a:r>
              <a:rPr lang="sk-SK" sz="2800" b="1" dirty="0" smtClean="0"/>
              <a:t>vývoj NH</a:t>
            </a:r>
          </a:p>
          <a:p>
            <a:pPr marL="914400" lvl="1" indent="-457200" eaLnBrk="1" hangingPunct="1">
              <a:buFontTx/>
              <a:buNone/>
            </a:pPr>
            <a:endParaRPr lang="sk-SK" sz="2400" b="1" dirty="0" smtClean="0"/>
          </a:p>
          <a:p>
            <a:pPr marL="914400" lvl="1" indent="-457200" eaLnBrk="1" hangingPunct="1"/>
            <a:endParaRPr lang="sk-SK" sz="600" dirty="0" smtClean="0"/>
          </a:p>
          <a:p>
            <a:pPr marL="914400" lvl="1" indent="-457200" eaLnBrk="1" hangingPunct="1">
              <a:buFontTx/>
              <a:buNone/>
            </a:pPr>
            <a:endParaRPr lang="sk-SK" sz="700" b="1" dirty="0" smtClean="0"/>
          </a:p>
          <a:p>
            <a:pPr marL="914400" lvl="1" indent="-457200" eaLnBrk="1" hangingPunct="1">
              <a:buFontTx/>
              <a:buNone/>
            </a:pPr>
            <a:endParaRPr lang="sk-SK" sz="1000" b="1" dirty="0" smtClean="0"/>
          </a:p>
          <a:p>
            <a:pPr marL="914400" lvl="1" indent="-457200" eaLnBrk="1" hangingPunct="1">
              <a:buFontTx/>
              <a:buNone/>
            </a:pPr>
            <a:endParaRPr lang="sk-SK" sz="1000" b="1" dirty="0" smtClean="0"/>
          </a:p>
          <a:p>
            <a:pPr marL="2171700" lvl="4" indent="-342900" eaLnBrk="1" hangingPunct="1"/>
            <a:endParaRPr lang="sk-SK" sz="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06090"/>
          </a:xfrm>
        </p:spPr>
        <p:txBody>
          <a:bodyPr>
            <a:normAutofit/>
          </a:bodyPr>
          <a:lstStyle/>
          <a:p>
            <a:r>
              <a:rPr lang="sk-SK" sz="3200" b="1" dirty="0" smtClean="0"/>
              <a:t>Trh práce</a:t>
            </a:r>
            <a:endParaRPr lang="sk-SK" sz="32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07504" y="620688"/>
            <a:ext cx="4244280" cy="432048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smtClean="0"/>
              <a:t>Ponuka</a:t>
            </a:r>
            <a:r>
              <a:rPr lang="sk-SK" sz="2400" dirty="0" smtClean="0"/>
              <a:t> - domácnosti  (vlastníci) </a:t>
            </a:r>
          </a:p>
          <a:p>
            <a:pPr lvl="1"/>
            <a:r>
              <a:rPr lang="sk-SK" sz="2000" dirty="0" smtClean="0"/>
              <a:t>daná počtom pracovníkov alebo počtom hodín práce</a:t>
            </a:r>
          </a:p>
          <a:p>
            <a:pPr lvl="1"/>
            <a:endParaRPr lang="sk-SK" sz="2000" dirty="0" smtClean="0"/>
          </a:p>
          <a:p>
            <a:pPr>
              <a:buNone/>
            </a:pPr>
            <a:r>
              <a:rPr lang="sk-SK" sz="2400" b="1" dirty="0" smtClean="0"/>
              <a:t>faktory:</a:t>
            </a:r>
          </a:p>
          <a:p>
            <a:pPr lvl="1"/>
            <a:r>
              <a:rPr lang="sk-SK" sz="2000" dirty="0" smtClean="0"/>
              <a:t>Úroveň reálnych miezd</a:t>
            </a:r>
          </a:p>
          <a:p>
            <a:pPr lvl="1"/>
            <a:r>
              <a:rPr lang="sk-SK" sz="2000" dirty="0" smtClean="0"/>
              <a:t>Počet a šírka obyvateľstva, práceschopné obyv. – určuje množstvo ľudí, ktorí sú schopný pracovať</a:t>
            </a:r>
          </a:p>
          <a:p>
            <a:pPr lvl="1"/>
            <a:r>
              <a:rPr lang="sk-SK" sz="2000" dirty="0" smtClean="0"/>
              <a:t>Výška životných nákladov</a:t>
            </a:r>
          </a:p>
          <a:p>
            <a:endParaRPr lang="sk-SK" dirty="0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720208" y="620688"/>
            <a:ext cx="4316288" cy="434908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b="1" dirty="0" smtClean="0"/>
              <a:t>Dopyt po práci </a:t>
            </a:r>
            <a:r>
              <a:rPr lang="sk-SK" sz="2400" dirty="0" smtClean="0"/>
              <a:t>- podniky</a:t>
            </a:r>
            <a:endParaRPr lang="sk-SK" sz="2400" b="1" dirty="0" smtClean="0"/>
          </a:p>
          <a:p>
            <a:pPr lvl="1"/>
            <a:r>
              <a:rPr lang="sk-SK" sz="2000" dirty="0" smtClean="0"/>
              <a:t>odvodený od MPP (hraničného produktu) práce</a:t>
            </a:r>
          </a:p>
          <a:p>
            <a:pPr lvl="1"/>
            <a:r>
              <a:rPr lang="sk-SK" sz="2000" dirty="0" smtClean="0"/>
              <a:t>vyjadrený počtom voľných alebo obsadených pracovných miest</a:t>
            </a:r>
          </a:p>
          <a:p>
            <a:pPr>
              <a:buNone/>
            </a:pPr>
            <a:r>
              <a:rPr lang="sk-SK" sz="2400" b="1" dirty="0" smtClean="0"/>
              <a:t>faktory:</a:t>
            </a:r>
            <a:endParaRPr lang="sk-SK" sz="2400" dirty="0" smtClean="0"/>
          </a:p>
          <a:p>
            <a:pPr>
              <a:buNone/>
            </a:pPr>
            <a:r>
              <a:rPr lang="sk-SK" dirty="0" smtClean="0"/>
              <a:t>	- </a:t>
            </a:r>
            <a:r>
              <a:rPr lang="sk-SK" sz="2000" dirty="0" smtClean="0"/>
              <a:t>úroveň reálnych miezd – w</a:t>
            </a:r>
          </a:p>
          <a:p>
            <a:pPr>
              <a:buNone/>
            </a:pPr>
            <a:r>
              <a:rPr lang="sk-SK" sz="2000" dirty="0" smtClean="0"/>
              <a:t>	- kvalita práce</a:t>
            </a:r>
          </a:p>
          <a:p>
            <a:pPr>
              <a:buNone/>
            </a:pPr>
            <a:r>
              <a:rPr lang="sk-SK" sz="2000" dirty="0" smtClean="0"/>
              <a:t>	- dopyt po </a:t>
            </a:r>
            <a:r>
              <a:rPr lang="sk-SK" sz="2000" dirty="0" err="1" smtClean="0"/>
              <a:t>SaS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	- možnosť substitúcie práce kapitálom</a:t>
            </a:r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251520" y="5541039"/>
            <a:ext cx="871296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k-SK" sz="2400" b="1" dirty="0" smtClean="0">
              <a:sym typeface="Symbol" pitchFamily="18" charset="2"/>
            </a:endParaRPr>
          </a:p>
          <a:p>
            <a:r>
              <a:rPr lang="sk-SK" sz="2400" b="1" dirty="0" smtClean="0">
                <a:sym typeface="Symbol" pitchFamily="18" charset="2"/>
              </a:rPr>
              <a:t>  </a:t>
            </a:r>
            <a:r>
              <a:rPr lang="sk-SK" sz="2400" b="1" dirty="0" smtClean="0"/>
              <a:t>nerovnováha </a:t>
            </a:r>
            <a:r>
              <a:rPr lang="sk-SK" sz="2400" dirty="0" smtClean="0"/>
              <a:t>medzi ponukou a dopytom na TP </a:t>
            </a:r>
            <a:r>
              <a:rPr lang="sk-SK" sz="2400" b="1" dirty="0" smtClean="0">
                <a:sym typeface="Symbol" pitchFamily="18" charset="2"/>
              </a:rPr>
              <a:t></a:t>
            </a:r>
            <a:r>
              <a:rPr lang="sk-SK" sz="2400" dirty="0" smtClean="0">
                <a:sym typeface="Symbol" pitchFamily="18" charset="2"/>
              </a:rPr>
              <a:t> vznik  </a:t>
            </a:r>
            <a:r>
              <a:rPr lang="sk-SK" sz="2400" b="1" i="1" dirty="0" smtClean="0">
                <a:sym typeface="Symbol" pitchFamily="18" charset="2"/>
              </a:rPr>
              <a:t>nezamestnanosti</a:t>
            </a:r>
            <a:endParaRPr lang="sk-SK" dirty="0"/>
          </a:p>
        </p:txBody>
      </p:sp>
      <p:sp>
        <p:nvSpPr>
          <p:cNvPr id="7" name="Obojsmerná vodorovná šípka 6"/>
          <p:cNvSpPr/>
          <p:nvPr/>
        </p:nvSpPr>
        <p:spPr>
          <a:xfrm>
            <a:off x="4355976" y="2636912"/>
            <a:ext cx="360040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>
            <a:off x="1979712" y="5229200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lu 8"/>
          <p:cNvSpPr/>
          <p:nvPr/>
        </p:nvSpPr>
        <p:spPr>
          <a:xfrm>
            <a:off x="6804248" y="5229200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ojsmerná vodorovná šípka 11"/>
          <p:cNvSpPr/>
          <p:nvPr/>
        </p:nvSpPr>
        <p:spPr>
          <a:xfrm>
            <a:off x="3203848" y="4941168"/>
            <a:ext cx="2736304" cy="6480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2400" b="1" dirty="0" smtClean="0"/>
              <a:t>Nesúlad S a D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79388" y="908050"/>
            <a:ext cx="4176712" cy="4321175"/>
          </a:xfrm>
          <a:prstGeom prst="rect">
            <a:avLst/>
          </a:prstGeom>
          <a:solidFill>
            <a:srgbClr val="EBF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539750" y="4652963"/>
            <a:ext cx="3744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539750" y="12684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678" name="Arc 6"/>
          <p:cNvSpPr>
            <a:spLocks/>
          </p:cNvSpPr>
          <p:nvPr/>
        </p:nvSpPr>
        <p:spPr bwMode="auto">
          <a:xfrm rot="10800000">
            <a:off x="976313" y="1728788"/>
            <a:ext cx="2459037" cy="2492375"/>
          </a:xfrm>
          <a:custGeom>
            <a:avLst/>
            <a:gdLst>
              <a:gd name="T0" fmla="*/ 0 w 21705"/>
              <a:gd name="T1" fmla="*/ 0 h 23474"/>
              <a:gd name="T2" fmla="*/ 277553406 w 21705"/>
              <a:gd name="T3" fmla="*/ 264630275 h 23474"/>
              <a:gd name="T4" fmla="*/ 1347740 w 21705"/>
              <a:gd name="T5" fmla="*/ 243504022 h 23474"/>
              <a:gd name="T6" fmla="*/ 0 60000 65536"/>
              <a:gd name="T7" fmla="*/ 0 60000 65536"/>
              <a:gd name="T8" fmla="*/ 0 60000 65536"/>
              <a:gd name="T9" fmla="*/ 0 w 21705"/>
              <a:gd name="T10" fmla="*/ 0 h 23474"/>
              <a:gd name="T11" fmla="*/ 21705 w 21705"/>
              <a:gd name="T12" fmla="*/ 23474 h 234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05" h="23474" fill="none" extrusionOk="0">
                <a:moveTo>
                  <a:pt x="0" y="0"/>
                </a:moveTo>
                <a:cubicBezTo>
                  <a:pt x="35" y="0"/>
                  <a:pt x="70" y="-1"/>
                  <a:pt x="105" y="0"/>
                </a:cubicBezTo>
                <a:cubicBezTo>
                  <a:pt x="12034" y="0"/>
                  <a:pt x="21705" y="9670"/>
                  <a:pt x="21705" y="21600"/>
                </a:cubicBezTo>
                <a:cubicBezTo>
                  <a:pt x="21705" y="22225"/>
                  <a:pt x="21677" y="22850"/>
                  <a:pt x="21623" y="23473"/>
                </a:cubicBezTo>
              </a:path>
              <a:path w="21705" h="23474" stroke="0" extrusionOk="0">
                <a:moveTo>
                  <a:pt x="0" y="0"/>
                </a:moveTo>
                <a:cubicBezTo>
                  <a:pt x="35" y="0"/>
                  <a:pt x="70" y="-1"/>
                  <a:pt x="105" y="0"/>
                </a:cubicBezTo>
                <a:cubicBezTo>
                  <a:pt x="12034" y="0"/>
                  <a:pt x="21705" y="9670"/>
                  <a:pt x="21705" y="21600"/>
                </a:cubicBezTo>
                <a:cubicBezTo>
                  <a:pt x="21705" y="22225"/>
                  <a:pt x="21677" y="22850"/>
                  <a:pt x="21623" y="23473"/>
                </a:cubicBezTo>
                <a:lnTo>
                  <a:pt x="105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79" name="Arc 7"/>
          <p:cNvSpPr>
            <a:spLocks/>
          </p:cNvSpPr>
          <p:nvPr/>
        </p:nvSpPr>
        <p:spPr bwMode="auto">
          <a:xfrm flipV="1">
            <a:off x="928662" y="1428736"/>
            <a:ext cx="1943100" cy="2767013"/>
          </a:xfrm>
          <a:custGeom>
            <a:avLst/>
            <a:gdLst>
              <a:gd name="T0" fmla="*/ 0 w 21600"/>
              <a:gd name="T1" fmla="*/ 0 h 30735"/>
              <a:gd name="T2" fmla="*/ 158394573 w 21600"/>
              <a:gd name="T3" fmla="*/ 249108801 h 30735"/>
              <a:gd name="T4" fmla="*/ 0 w 21600"/>
              <a:gd name="T5" fmla="*/ 175069233 h 30735"/>
              <a:gd name="T6" fmla="*/ 0 60000 65536"/>
              <a:gd name="T7" fmla="*/ 0 60000 65536"/>
              <a:gd name="T8" fmla="*/ 0 60000 65536"/>
              <a:gd name="T9" fmla="*/ 0 w 21600"/>
              <a:gd name="T10" fmla="*/ 0 h 30735"/>
              <a:gd name="T11" fmla="*/ 21600 w 21600"/>
              <a:gd name="T12" fmla="*/ 30735 h 30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735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756"/>
                  <a:pt x="20908" y="27874"/>
                  <a:pt x="19573" y="30735"/>
                </a:cubicBezTo>
              </a:path>
              <a:path w="21600" h="30735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4756"/>
                  <a:pt x="20908" y="27874"/>
                  <a:pt x="19573" y="30735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3779838" y="1412875"/>
            <a:ext cx="0" cy="3240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42875" y="1628775"/>
            <a:ext cx="468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W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851275" y="472440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L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55650" y="1268413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LD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698750" y="126841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LS</a:t>
            </a:r>
            <a:r>
              <a:rPr lang="sk-SK" b="1">
                <a:sym typeface="Symbol" pitchFamily="18" charset="2"/>
              </a:rPr>
              <a:t>LF</a:t>
            </a: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539750" y="3860800"/>
            <a:ext cx="32400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908175" y="3860800"/>
            <a:ext cx="431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E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44463" y="3644900"/>
            <a:ext cx="611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W</a:t>
            </a:r>
            <a:r>
              <a:rPr lang="sk-SK" b="1" baseline="-25000"/>
              <a:t>0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778250" y="1484313"/>
            <a:ext cx="649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EA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611188" y="3429000"/>
            <a:ext cx="1296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sz="1600"/>
              <a:t>zamestnaní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411413" y="3284538"/>
            <a:ext cx="12969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1600"/>
              <a:t>dobrovoľne</a:t>
            </a:r>
          </a:p>
          <a:p>
            <a:r>
              <a:rPr lang="sk-SK" sz="1600"/>
              <a:t>nezam.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124075" y="3860800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sk-SK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539750" y="47974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268538" y="479742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sk-SK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4643438" y="908050"/>
            <a:ext cx="4321175" cy="4321175"/>
          </a:xfrm>
          <a:prstGeom prst="rect">
            <a:avLst/>
          </a:prstGeom>
          <a:solidFill>
            <a:srgbClr val="EBF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sk-SK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4572000" y="981075"/>
            <a:ext cx="4464050" cy="4038600"/>
            <a:chOff x="2880" y="618"/>
            <a:chExt cx="2812" cy="2544"/>
          </a:xfrm>
        </p:grpSpPr>
        <p:sp>
          <p:nvSpPr>
            <p:cNvPr id="28702" name="Line 23"/>
            <p:cNvSpPr>
              <a:spLocks noChangeShapeType="1"/>
            </p:cNvSpPr>
            <p:nvPr/>
          </p:nvSpPr>
          <p:spPr bwMode="auto">
            <a:xfrm flipV="1">
              <a:off x="3243" y="799"/>
              <a:ext cx="0" cy="21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703" name="Line 24"/>
            <p:cNvSpPr>
              <a:spLocks noChangeShapeType="1"/>
            </p:cNvSpPr>
            <p:nvPr/>
          </p:nvSpPr>
          <p:spPr bwMode="auto">
            <a:xfrm>
              <a:off x="3197" y="2931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704" name="Arc 25"/>
            <p:cNvSpPr>
              <a:spLocks/>
            </p:cNvSpPr>
            <p:nvPr/>
          </p:nvSpPr>
          <p:spPr bwMode="auto">
            <a:xfrm rot="10800000">
              <a:off x="3463" y="1071"/>
              <a:ext cx="1549" cy="1570"/>
            </a:xfrm>
            <a:custGeom>
              <a:avLst/>
              <a:gdLst>
                <a:gd name="T0" fmla="*/ 0 w 21705"/>
                <a:gd name="T1" fmla="*/ 0 h 23474"/>
                <a:gd name="T2" fmla="*/ 110 w 21705"/>
                <a:gd name="T3" fmla="*/ 105 h 23474"/>
                <a:gd name="T4" fmla="*/ 0 w 21705"/>
                <a:gd name="T5" fmla="*/ 97 h 23474"/>
                <a:gd name="T6" fmla="*/ 0 60000 65536"/>
                <a:gd name="T7" fmla="*/ 0 60000 65536"/>
                <a:gd name="T8" fmla="*/ 0 60000 65536"/>
                <a:gd name="T9" fmla="*/ 0 w 21705"/>
                <a:gd name="T10" fmla="*/ 0 h 23474"/>
                <a:gd name="T11" fmla="*/ 21705 w 21705"/>
                <a:gd name="T12" fmla="*/ 23474 h 23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5" h="23474" fill="none" extrusionOk="0">
                  <a:moveTo>
                    <a:pt x="0" y="0"/>
                  </a:moveTo>
                  <a:cubicBezTo>
                    <a:pt x="35" y="0"/>
                    <a:pt x="70" y="-1"/>
                    <a:pt x="105" y="0"/>
                  </a:cubicBezTo>
                  <a:cubicBezTo>
                    <a:pt x="12034" y="0"/>
                    <a:pt x="21705" y="9670"/>
                    <a:pt x="21705" y="21600"/>
                  </a:cubicBezTo>
                  <a:cubicBezTo>
                    <a:pt x="21705" y="22225"/>
                    <a:pt x="21677" y="22850"/>
                    <a:pt x="21623" y="23473"/>
                  </a:cubicBezTo>
                </a:path>
                <a:path w="21705" h="23474" stroke="0" extrusionOk="0">
                  <a:moveTo>
                    <a:pt x="0" y="0"/>
                  </a:moveTo>
                  <a:cubicBezTo>
                    <a:pt x="35" y="0"/>
                    <a:pt x="70" y="-1"/>
                    <a:pt x="105" y="0"/>
                  </a:cubicBezTo>
                  <a:cubicBezTo>
                    <a:pt x="12034" y="0"/>
                    <a:pt x="21705" y="9670"/>
                    <a:pt x="21705" y="21600"/>
                  </a:cubicBezTo>
                  <a:cubicBezTo>
                    <a:pt x="21705" y="22225"/>
                    <a:pt x="21677" y="22850"/>
                    <a:pt x="21623" y="23473"/>
                  </a:cubicBezTo>
                  <a:lnTo>
                    <a:pt x="105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705" name="Arc 26"/>
            <p:cNvSpPr>
              <a:spLocks/>
            </p:cNvSpPr>
            <p:nvPr/>
          </p:nvSpPr>
          <p:spPr bwMode="auto">
            <a:xfrm flipV="1">
              <a:off x="3561" y="803"/>
              <a:ext cx="1224" cy="1876"/>
            </a:xfrm>
            <a:custGeom>
              <a:avLst/>
              <a:gdLst>
                <a:gd name="T0" fmla="*/ 0 w 21600"/>
                <a:gd name="T1" fmla="*/ 0 h 33079"/>
                <a:gd name="T2" fmla="*/ 59 w 21600"/>
                <a:gd name="T3" fmla="*/ 106 h 33079"/>
                <a:gd name="T4" fmla="*/ 0 w 21600"/>
                <a:gd name="T5" fmla="*/ 69 h 33079"/>
                <a:gd name="T6" fmla="*/ 0 60000 65536"/>
                <a:gd name="T7" fmla="*/ 0 60000 65536"/>
                <a:gd name="T8" fmla="*/ 0 60000 65536"/>
                <a:gd name="T9" fmla="*/ 0 w 21600"/>
                <a:gd name="T10" fmla="*/ 0 h 33079"/>
                <a:gd name="T11" fmla="*/ 21600 w 21600"/>
                <a:gd name="T12" fmla="*/ 33079 h 330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30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660"/>
                    <a:pt x="20455" y="29639"/>
                    <a:pt x="18297" y="33079"/>
                  </a:cubicBezTo>
                </a:path>
                <a:path w="21600" h="330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660"/>
                    <a:pt x="20455" y="29639"/>
                    <a:pt x="18297" y="3307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706" name="Line 27"/>
            <p:cNvSpPr>
              <a:spLocks noChangeShapeType="1"/>
            </p:cNvSpPr>
            <p:nvPr/>
          </p:nvSpPr>
          <p:spPr bwMode="auto">
            <a:xfrm>
              <a:off x="5239" y="890"/>
              <a:ext cx="0" cy="20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707" name="Line 28"/>
            <p:cNvSpPr>
              <a:spLocks noChangeShapeType="1"/>
            </p:cNvSpPr>
            <p:nvPr/>
          </p:nvSpPr>
          <p:spPr bwMode="auto">
            <a:xfrm>
              <a:off x="3198" y="2478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708" name="Line 29"/>
            <p:cNvSpPr>
              <a:spLocks noChangeShapeType="1"/>
            </p:cNvSpPr>
            <p:nvPr/>
          </p:nvSpPr>
          <p:spPr bwMode="auto">
            <a:xfrm>
              <a:off x="3198" y="2024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709" name="Text Box 30"/>
            <p:cNvSpPr txBox="1">
              <a:spLocks noChangeArrowheads="1"/>
            </p:cNvSpPr>
            <p:nvPr/>
          </p:nvSpPr>
          <p:spPr bwMode="auto">
            <a:xfrm>
              <a:off x="2880" y="981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1600" b="1"/>
                <a:t>W</a:t>
              </a:r>
            </a:p>
          </p:txBody>
        </p:sp>
        <p:sp>
          <p:nvSpPr>
            <p:cNvPr id="28710" name="Text Box 31"/>
            <p:cNvSpPr txBox="1">
              <a:spLocks noChangeArrowheads="1"/>
            </p:cNvSpPr>
            <p:nvPr/>
          </p:nvSpPr>
          <p:spPr bwMode="auto">
            <a:xfrm>
              <a:off x="3334" y="799"/>
              <a:ext cx="4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/>
                <a:t>LD</a:t>
              </a:r>
            </a:p>
          </p:txBody>
        </p:sp>
        <p:sp>
          <p:nvSpPr>
            <p:cNvPr id="28711" name="Text Box 32"/>
            <p:cNvSpPr txBox="1">
              <a:spLocks noChangeArrowheads="1"/>
            </p:cNvSpPr>
            <p:nvPr/>
          </p:nvSpPr>
          <p:spPr bwMode="auto">
            <a:xfrm>
              <a:off x="4422" y="618"/>
              <a:ext cx="6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/>
                <a:t>LS</a:t>
              </a:r>
              <a:r>
                <a:rPr lang="sk-SK" b="1">
                  <a:sym typeface="Symbol" pitchFamily="18" charset="2"/>
                </a:rPr>
                <a:t>LF</a:t>
              </a:r>
            </a:p>
          </p:txBody>
        </p:sp>
        <p:sp>
          <p:nvSpPr>
            <p:cNvPr id="28712" name="Text Box 33"/>
            <p:cNvSpPr txBox="1">
              <a:spLocks noChangeArrowheads="1"/>
            </p:cNvSpPr>
            <p:nvPr/>
          </p:nvSpPr>
          <p:spPr bwMode="auto">
            <a:xfrm>
              <a:off x="5329" y="845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/>
                <a:t>E</a:t>
              </a:r>
            </a:p>
          </p:txBody>
        </p:sp>
        <p:sp>
          <p:nvSpPr>
            <p:cNvPr id="28713" name="Text Box 35"/>
            <p:cNvSpPr txBox="1">
              <a:spLocks noChangeArrowheads="1"/>
            </p:cNvSpPr>
            <p:nvPr/>
          </p:nvSpPr>
          <p:spPr bwMode="auto">
            <a:xfrm>
              <a:off x="5329" y="2931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/>
                <a:t>L</a:t>
              </a:r>
            </a:p>
          </p:txBody>
        </p:sp>
        <p:sp>
          <p:nvSpPr>
            <p:cNvPr id="28714" name="Text Box 36"/>
            <p:cNvSpPr txBox="1">
              <a:spLocks noChangeArrowheads="1"/>
            </p:cNvSpPr>
            <p:nvPr/>
          </p:nvSpPr>
          <p:spPr bwMode="auto">
            <a:xfrm>
              <a:off x="4195" y="2478"/>
              <a:ext cx="2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/>
                <a:t>E</a:t>
              </a:r>
            </a:p>
          </p:txBody>
        </p:sp>
        <p:sp>
          <p:nvSpPr>
            <p:cNvPr id="28715" name="Text Box 37"/>
            <p:cNvSpPr txBox="1">
              <a:spLocks noChangeArrowheads="1"/>
            </p:cNvSpPr>
            <p:nvPr/>
          </p:nvSpPr>
          <p:spPr bwMode="auto">
            <a:xfrm>
              <a:off x="2880" y="2341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/>
                <a:t>W</a:t>
              </a:r>
              <a:r>
                <a:rPr lang="sk-SK" b="1" baseline="-25000"/>
                <a:t>0</a:t>
              </a:r>
              <a:endParaRPr lang="sk-SK"/>
            </a:p>
          </p:txBody>
        </p:sp>
        <p:sp>
          <p:nvSpPr>
            <p:cNvPr id="28716" name="Text Box 38"/>
            <p:cNvSpPr txBox="1">
              <a:spLocks noChangeArrowheads="1"/>
            </p:cNvSpPr>
            <p:nvPr/>
          </p:nvSpPr>
          <p:spPr bwMode="auto">
            <a:xfrm>
              <a:off x="2880" y="1888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b="1"/>
                <a:t>W</a:t>
              </a:r>
              <a:r>
                <a:rPr lang="sk-SK" b="1" baseline="-25000"/>
                <a:t>1</a:t>
              </a:r>
              <a:endParaRPr lang="sk-SK"/>
            </a:p>
          </p:txBody>
        </p:sp>
        <p:sp>
          <p:nvSpPr>
            <p:cNvPr id="28717" name="Text Box 39"/>
            <p:cNvSpPr txBox="1">
              <a:spLocks noChangeArrowheads="1"/>
            </p:cNvSpPr>
            <p:nvPr/>
          </p:nvSpPr>
          <p:spPr bwMode="auto">
            <a:xfrm>
              <a:off x="3243" y="1812"/>
              <a:ext cx="54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1600"/>
                <a:t>zam.</a:t>
              </a:r>
            </a:p>
          </p:txBody>
        </p:sp>
        <p:sp>
          <p:nvSpPr>
            <p:cNvPr id="28718" name="Text Box 40"/>
            <p:cNvSpPr txBox="1">
              <a:spLocks noChangeArrowheads="1"/>
            </p:cNvSpPr>
            <p:nvPr/>
          </p:nvSpPr>
          <p:spPr bwMode="auto">
            <a:xfrm>
              <a:off x="4013" y="1812"/>
              <a:ext cx="40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1600"/>
                <a:t>NN</a:t>
              </a:r>
            </a:p>
          </p:txBody>
        </p:sp>
        <p:sp>
          <p:nvSpPr>
            <p:cNvPr id="28719" name="Text Box 41"/>
            <p:cNvSpPr txBox="1">
              <a:spLocks noChangeArrowheads="1"/>
            </p:cNvSpPr>
            <p:nvPr/>
          </p:nvSpPr>
          <p:spPr bwMode="auto">
            <a:xfrm>
              <a:off x="4830" y="1812"/>
              <a:ext cx="4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sk-SK" sz="1600"/>
                <a:t>DN</a:t>
              </a:r>
            </a:p>
          </p:txBody>
        </p:sp>
        <p:sp>
          <p:nvSpPr>
            <p:cNvPr id="28720" name="Line 42"/>
            <p:cNvSpPr>
              <a:spLocks noChangeShapeType="1"/>
            </p:cNvSpPr>
            <p:nvPr/>
          </p:nvSpPr>
          <p:spPr bwMode="auto">
            <a:xfrm>
              <a:off x="3243" y="302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721" name="Line 43"/>
            <p:cNvSpPr>
              <a:spLocks noChangeShapeType="1"/>
            </p:cNvSpPr>
            <p:nvPr/>
          </p:nvSpPr>
          <p:spPr bwMode="auto">
            <a:xfrm>
              <a:off x="3742" y="202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722" name="Line 44"/>
            <p:cNvSpPr>
              <a:spLocks noChangeShapeType="1"/>
            </p:cNvSpPr>
            <p:nvPr/>
          </p:nvSpPr>
          <p:spPr bwMode="auto">
            <a:xfrm>
              <a:off x="4649" y="202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723" name="Line 45"/>
            <p:cNvSpPr>
              <a:spLocks noChangeShapeType="1"/>
            </p:cNvSpPr>
            <p:nvPr/>
          </p:nvSpPr>
          <p:spPr bwMode="auto">
            <a:xfrm>
              <a:off x="4695" y="302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8724" name="Line 46"/>
            <p:cNvSpPr>
              <a:spLocks noChangeShapeType="1"/>
            </p:cNvSpPr>
            <p:nvPr/>
          </p:nvSpPr>
          <p:spPr bwMode="auto">
            <a:xfrm>
              <a:off x="3833" y="3022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sk-SK"/>
            </a:p>
          </p:txBody>
        </p:sp>
      </p:grpSp>
      <p:sp>
        <p:nvSpPr>
          <p:cNvPr id="28696" name="Rectangle 47"/>
          <p:cNvSpPr>
            <a:spLocks noChangeArrowheads="1"/>
          </p:cNvSpPr>
          <p:nvPr/>
        </p:nvSpPr>
        <p:spPr bwMode="auto">
          <a:xfrm>
            <a:off x="179388" y="5616575"/>
            <a:ext cx="4392612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sk-SK"/>
              <a:t>W   = reálna mzda =</a:t>
            </a:r>
          </a:p>
          <a:p>
            <a:r>
              <a:rPr lang="sk-SK"/>
              <a:t>      = nominálna mzda / </a:t>
            </a:r>
            <a:r>
              <a:rPr lang="en-US">
                <a:cs typeface="Arial" charset="0"/>
              </a:rPr>
              <a:t>Ø</a:t>
            </a:r>
            <a:r>
              <a:rPr lang="sk-SK"/>
              <a:t> úroveň cien</a:t>
            </a:r>
          </a:p>
          <a:p>
            <a:endParaRPr lang="sk-SK" sz="900"/>
          </a:p>
          <a:p>
            <a:r>
              <a:rPr lang="sk-SK"/>
              <a:t>L    = množstvo práce (osoby)</a:t>
            </a:r>
          </a:p>
          <a:p>
            <a:endParaRPr lang="sk-SK"/>
          </a:p>
        </p:txBody>
      </p:sp>
      <p:sp>
        <p:nvSpPr>
          <p:cNvPr id="28697" name="Rectangle 49"/>
          <p:cNvSpPr>
            <a:spLocks noChangeArrowheads="1"/>
          </p:cNvSpPr>
          <p:nvPr/>
        </p:nvSpPr>
        <p:spPr bwMode="auto">
          <a:xfrm>
            <a:off x="3923928" y="5373216"/>
            <a:ext cx="4176390" cy="1484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sk-SK" dirty="0" smtClean="0"/>
              <a:t>LD  </a:t>
            </a:r>
            <a:r>
              <a:rPr lang="sk-SK" dirty="0"/>
              <a:t>= dopyt po práci</a:t>
            </a:r>
          </a:p>
          <a:p>
            <a:r>
              <a:rPr lang="sk-SK" b="1" dirty="0"/>
              <a:t>LS </a:t>
            </a:r>
            <a:r>
              <a:rPr lang="sk-SK" b="1" dirty="0" smtClean="0"/>
              <a:t> = </a:t>
            </a:r>
            <a:r>
              <a:rPr lang="sk-SK" b="1" dirty="0"/>
              <a:t>ponuka </a:t>
            </a:r>
            <a:r>
              <a:rPr lang="sk-SK" b="1" dirty="0" smtClean="0"/>
              <a:t>práce: dôchodkový + substitučný efekt</a:t>
            </a:r>
          </a:p>
          <a:p>
            <a:r>
              <a:rPr lang="sk-SK" b="1" dirty="0" smtClean="0"/>
              <a:t>počet pracovných síl v ekonomike</a:t>
            </a:r>
          </a:p>
          <a:p>
            <a:r>
              <a:rPr lang="sk-SK" b="1" dirty="0" smtClean="0"/>
              <a:t>Z    = bod zvratu</a:t>
            </a:r>
            <a:endParaRPr lang="sk-SK" b="1" dirty="0"/>
          </a:p>
          <a:p>
            <a:r>
              <a:rPr lang="sk-SK" dirty="0"/>
              <a:t>EA = práceschopné </a:t>
            </a:r>
            <a:r>
              <a:rPr lang="sk-SK" dirty="0" smtClean="0"/>
              <a:t>obyvateľstvo – (žiadne </a:t>
            </a:r>
            <a:r>
              <a:rPr lang="sk-SK" dirty="0" err="1" smtClean="0"/>
              <a:t>bebatka</a:t>
            </a:r>
            <a:r>
              <a:rPr lang="sk-SK" dirty="0" smtClean="0"/>
              <a:t> :D)</a:t>
            </a:r>
            <a:endParaRPr lang="sk-SK" dirty="0"/>
          </a:p>
        </p:txBody>
      </p:sp>
      <p:sp>
        <p:nvSpPr>
          <p:cNvPr id="28698" name="Rectangle 50"/>
          <p:cNvSpPr>
            <a:spLocks noChangeArrowheads="1"/>
          </p:cNvSpPr>
          <p:nvPr/>
        </p:nvSpPr>
        <p:spPr bwMode="auto">
          <a:xfrm>
            <a:off x="250825" y="260350"/>
            <a:ext cx="4105275" cy="504825"/>
          </a:xfrm>
          <a:prstGeom prst="rect">
            <a:avLst/>
          </a:prstGeom>
          <a:solidFill>
            <a:srgbClr val="DDE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000" b="1" dirty="0" err="1"/>
              <a:t>Nezamest</a:t>
            </a:r>
            <a:r>
              <a:rPr lang="sk-SK" sz="2000" b="1" dirty="0"/>
              <a:t>.  pri pružných mzdách</a:t>
            </a:r>
          </a:p>
        </p:txBody>
      </p:sp>
      <p:sp>
        <p:nvSpPr>
          <p:cNvPr id="28699" name="Rectangle 51"/>
          <p:cNvSpPr>
            <a:spLocks noChangeArrowheads="1"/>
          </p:cNvSpPr>
          <p:nvPr/>
        </p:nvSpPr>
        <p:spPr bwMode="auto">
          <a:xfrm>
            <a:off x="4787900" y="260350"/>
            <a:ext cx="4105275" cy="504825"/>
          </a:xfrm>
          <a:prstGeom prst="rect">
            <a:avLst/>
          </a:prstGeom>
          <a:solidFill>
            <a:srgbClr val="DDE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000" b="1" dirty="0" err="1"/>
              <a:t>Nezamest</a:t>
            </a:r>
            <a:r>
              <a:rPr lang="sk-SK" sz="2000" b="1" dirty="0"/>
              <a:t>. pri nepružných mzdách</a:t>
            </a:r>
          </a:p>
        </p:txBody>
      </p:sp>
      <p:sp>
        <p:nvSpPr>
          <p:cNvPr id="28700" name="Text Box 53"/>
          <p:cNvSpPr txBox="1">
            <a:spLocks noChangeArrowheads="1"/>
          </p:cNvSpPr>
          <p:nvPr/>
        </p:nvSpPr>
        <p:spPr bwMode="auto">
          <a:xfrm>
            <a:off x="1979613" y="4724400"/>
            <a:ext cx="576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L</a:t>
            </a:r>
            <a:r>
              <a:rPr lang="sk-SK" b="1" baseline="-25000"/>
              <a:t>0</a:t>
            </a:r>
          </a:p>
          <a:p>
            <a:pPr>
              <a:spcBef>
                <a:spcPct val="50000"/>
              </a:spcBef>
            </a:pPr>
            <a:endParaRPr lang="sk-SK"/>
          </a:p>
        </p:txBody>
      </p:sp>
      <p:sp>
        <p:nvSpPr>
          <p:cNvPr id="28701" name="Text Box 55"/>
          <p:cNvSpPr txBox="1">
            <a:spLocks noChangeArrowheads="1"/>
          </p:cNvSpPr>
          <p:nvPr/>
        </p:nvSpPr>
        <p:spPr bwMode="auto">
          <a:xfrm>
            <a:off x="8604250" y="1341438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A</a:t>
            </a:r>
          </a:p>
        </p:txBody>
      </p:sp>
      <p:sp>
        <p:nvSpPr>
          <p:cNvPr id="53" name="Ovál 52"/>
          <p:cNvSpPr/>
          <p:nvPr/>
        </p:nvSpPr>
        <p:spPr>
          <a:xfrm>
            <a:off x="2857488" y="2143116"/>
            <a:ext cx="71438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BlokTextu 53"/>
          <p:cNvSpPr txBox="1"/>
          <p:nvPr/>
        </p:nvSpPr>
        <p:spPr>
          <a:xfrm>
            <a:off x="2857488" y="200024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sk-SK" sz="2800" b="1" smtClean="0"/>
              <a:t> </a:t>
            </a:r>
            <a:br>
              <a:rPr lang="sk-SK" sz="2800" b="1" smtClean="0"/>
            </a:br>
            <a:r>
              <a:rPr lang="sk-SK" sz="2800" b="1" smtClean="0"/>
              <a:t>Typy nezamestnanosti</a:t>
            </a:r>
            <a:br>
              <a:rPr lang="sk-SK" sz="2800" b="1" smtClean="0"/>
            </a:br>
            <a:endParaRPr lang="sk-SK" sz="2800" b="1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79388" y="1844675"/>
            <a:ext cx="2519362" cy="3529013"/>
            <a:chOff x="204" y="1026"/>
            <a:chExt cx="1587" cy="2177"/>
          </a:xfrm>
        </p:grpSpPr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04" y="1026"/>
              <a:ext cx="1587" cy="2177"/>
            </a:xfrm>
            <a:prstGeom prst="rect">
              <a:avLst/>
            </a:prstGeom>
            <a:solidFill>
              <a:srgbClr val="E7F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sk-SK" sz="2000" b="1"/>
                <a:t>    Podľa príčin</a:t>
              </a:r>
            </a:p>
            <a:p>
              <a:pPr>
                <a:defRPr/>
              </a:pPr>
              <a:endParaRPr lang="sk-SK" sz="2000" b="1"/>
            </a:p>
            <a:p>
              <a:pPr>
                <a:defRPr/>
              </a:pPr>
              <a:endParaRPr lang="sk-SK" sz="2000" b="1"/>
            </a:p>
            <a:p>
              <a:pPr>
                <a:buFont typeface="Wingdings 3" pitchFamily="18" charset="2"/>
                <a:buChar char="_"/>
                <a:defRPr/>
              </a:pPr>
              <a:r>
                <a:rPr lang="sk-SK" sz="2000"/>
                <a:t>  frikčná</a:t>
              </a:r>
            </a:p>
            <a:p>
              <a:pPr>
                <a:buFont typeface="Wingdings 3" pitchFamily="18" charset="2"/>
                <a:buChar char="_"/>
                <a:defRPr/>
              </a:pPr>
              <a:endParaRPr lang="sk-SK" sz="2000"/>
            </a:p>
            <a:p>
              <a:pPr>
                <a:buFont typeface="Wingdings 3" pitchFamily="18" charset="2"/>
                <a:buChar char="_"/>
                <a:defRPr/>
              </a:pPr>
              <a:r>
                <a:rPr lang="sk-SK" sz="2000"/>
                <a:t>  štrukturálna</a:t>
              </a:r>
            </a:p>
            <a:p>
              <a:pPr>
                <a:buFont typeface="Wingdings 3" pitchFamily="18" charset="2"/>
                <a:buChar char="_"/>
                <a:defRPr/>
              </a:pPr>
              <a:endParaRPr lang="sk-SK" sz="2000"/>
            </a:p>
            <a:p>
              <a:pPr>
                <a:buFont typeface="Wingdings 3" pitchFamily="18" charset="2"/>
                <a:buChar char="_"/>
                <a:defRPr/>
              </a:pPr>
              <a:r>
                <a:rPr lang="sk-SK" sz="2000"/>
                <a:t>  cyklická</a:t>
              </a:r>
            </a:p>
            <a:p>
              <a:pPr>
                <a:buFont typeface="Wingdings 3" pitchFamily="18" charset="2"/>
                <a:buNone/>
                <a:defRPr/>
              </a:pPr>
              <a:r>
                <a:rPr lang="sk-SK" sz="2000"/>
                <a:t> </a:t>
              </a:r>
            </a:p>
            <a:p>
              <a:pPr>
                <a:buFont typeface="Wingdings 3" pitchFamily="18" charset="2"/>
                <a:buChar char="_"/>
                <a:defRPr/>
              </a:pPr>
              <a:r>
                <a:rPr lang="sk-SK" sz="2000"/>
                <a:t>  sezónna</a:t>
              </a:r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204" y="1570"/>
              <a:ext cx="1587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843213" y="1844675"/>
            <a:ext cx="2663825" cy="3529013"/>
            <a:chOff x="1882" y="1026"/>
            <a:chExt cx="1678" cy="2223"/>
          </a:xfrm>
        </p:grpSpPr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1882" y="1026"/>
              <a:ext cx="1678" cy="2223"/>
            </a:xfrm>
            <a:prstGeom prst="rect">
              <a:avLst/>
            </a:prstGeom>
            <a:solidFill>
              <a:srgbClr val="E7F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sk-SK" sz="2000" b="1" dirty="0"/>
                <a:t>   Podľa časového </a:t>
              </a:r>
            </a:p>
            <a:p>
              <a:pPr>
                <a:defRPr/>
              </a:pPr>
              <a:r>
                <a:rPr lang="sk-SK" sz="2000" b="1" dirty="0"/>
                <a:t>         hľadiska</a:t>
              </a:r>
            </a:p>
            <a:p>
              <a:pPr>
                <a:defRPr/>
              </a:pPr>
              <a:endParaRPr lang="sk-SK" sz="2000" b="1" dirty="0"/>
            </a:p>
            <a:p>
              <a:pPr>
                <a:buFont typeface="Wingdings" pitchFamily="2" charset="2"/>
                <a:buChar char="ð"/>
                <a:defRPr/>
              </a:pPr>
              <a:r>
                <a:rPr lang="sk-SK" sz="2000" dirty="0"/>
                <a:t> krátkodobá </a:t>
              </a:r>
              <a:endParaRPr lang="sk-SK" sz="2000" dirty="0" smtClean="0"/>
            </a:p>
            <a:p>
              <a:pPr>
                <a:defRPr/>
              </a:pPr>
              <a:r>
                <a:rPr lang="sk-SK" sz="2000" dirty="0"/>
                <a:t> </a:t>
              </a:r>
              <a:r>
                <a:rPr lang="sk-SK" sz="2000" dirty="0" smtClean="0"/>
                <a:t>     (1-6 </a:t>
              </a:r>
              <a:r>
                <a:rPr lang="sk-SK" sz="2000" dirty="0"/>
                <a:t>m</a:t>
              </a:r>
              <a:r>
                <a:rPr lang="sk-SK" sz="2000" dirty="0" smtClean="0"/>
                <a:t>.)</a:t>
              </a:r>
            </a:p>
            <a:p>
              <a:pPr>
                <a:defRPr/>
              </a:pPr>
              <a:endParaRPr lang="sk-SK" sz="2000" dirty="0" smtClean="0"/>
            </a:p>
            <a:p>
              <a:pPr>
                <a:buFont typeface="Wingdings" pitchFamily="2" charset="2"/>
                <a:buChar char="ð"/>
                <a:defRPr/>
              </a:pPr>
              <a:r>
                <a:rPr lang="sk-SK" sz="2000" dirty="0"/>
                <a:t> </a:t>
              </a:r>
              <a:r>
                <a:rPr lang="sk-SK" sz="2000" dirty="0" smtClean="0"/>
                <a:t>strednodobá </a:t>
              </a:r>
              <a:endParaRPr lang="sk-SK" sz="2000" dirty="0"/>
            </a:p>
            <a:p>
              <a:pPr>
                <a:buFont typeface="Wingdings" pitchFamily="2" charset="2"/>
                <a:buNone/>
                <a:defRPr/>
              </a:pPr>
              <a:r>
                <a:rPr lang="sk-SK" sz="2000" dirty="0"/>
                <a:t>    </a:t>
              </a:r>
              <a:r>
                <a:rPr lang="sk-SK" sz="2000" dirty="0" smtClean="0"/>
                <a:t>(6-12 </a:t>
              </a:r>
              <a:r>
                <a:rPr lang="sk-SK" sz="2000" dirty="0"/>
                <a:t>m</a:t>
              </a:r>
              <a:r>
                <a:rPr lang="sk-SK" sz="2000" dirty="0" smtClean="0"/>
                <a:t>.)</a:t>
              </a:r>
            </a:p>
            <a:p>
              <a:pPr>
                <a:buFont typeface="Wingdings" pitchFamily="2" charset="2"/>
                <a:buNone/>
                <a:defRPr/>
              </a:pPr>
              <a:endParaRPr lang="sk-SK" sz="1000" dirty="0"/>
            </a:p>
            <a:p>
              <a:pPr>
                <a:buFont typeface="Wingdings" pitchFamily="2" charset="2"/>
                <a:buNone/>
                <a:defRPr/>
              </a:pPr>
              <a:endParaRPr lang="sk-SK" sz="900" dirty="0"/>
            </a:p>
            <a:p>
              <a:pPr>
                <a:buFont typeface="Wingdings" pitchFamily="2" charset="2"/>
                <a:buChar char="ð"/>
                <a:defRPr/>
              </a:pPr>
              <a:r>
                <a:rPr lang="sk-SK" sz="2000" dirty="0"/>
                <a:t> dlhodobá</a:t>
              </a:r>
            </a:p>
            <a:p>
              <a:pPr>
                <a:buFont typeface="Wingdings" pitchFamily="2" charset="2"/>
                <a:buNone/>
                <a:defRPr/>
              </a:pPr>
              <a:r>
                <a:rPr lang="sk-SK" sz="2000" dirty="0"/>
                <a:t>    (12</a:t>
              </a:r>
              <a:r>
                <a:rPr lang="en-US" sz="2000" dirty="0">
                  <a:cs typeface="Arial" charset="0"/>
                </a:rPr>
                <a:t>&gt;</a:t>
              </a:r>
              <a:r>
                <a:rPr lang="sk-SK" sz="2000" dirty="0">
                  <a:cs typeface="Arial" charset="0"/>
                </a:rPr>
                <a:t> m.</a:t>
              </a:r>
              <a:r>
                <a:rPr lang="sk-SK" sz="2000" dirty="0"/>
                <a:t>)</a:t>
              </a:r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1882" y="1570"/>
              <a:ext cx="167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651500" y="1844675"/>
            <a:ext cx="3348038" cy="3529013"/>
            <a:chOff x="3696" y="1026"/>
            <a:chExt cx="1951" cy="2223"/>
          </a:xfrm>
        </p:grpSpPr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3696" y="1026"/>
              <a:ext cx="1951" cy="2223"/>
            </a:xfrm>
            <a:prstGeom prst="rect">
              <a:avLst/>
            </a:prstGeom>
            <a:solidFill>
              <a:srgbClr val="E7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/>
            <a:lstStyle/>
            <a:p>
              <a:pPr>
                <a:defRPr/>
              </a:pPr>
              <a:r>
                <a:rPr lang="sk-SK" sz="2000" b="1" dirty="0"/>
                <a:t>      Podľa charakteru</a:t>
              </a:r>
            </a:p>
            <a:p>
              <a:pPr>
                <a:defRPr/>
              </a:pPr>
              <a:endParaRPr lang="sk-SK" sz="2000" b="1" dirty="0"/>
            </a:p>
            <a:p>
              <a:pPr>
                <a:defRPr/>
              </a:pPr>
              <a:endParaRPr lang="sk-SK" sz="2000" b="1" dirty="0"/>
            </a:p>
            <a:p>
              <a:pPr>
                <a:buFont typeface="Wingdings 3" pitchFamily="18" charset="2"/>
                <a:buChar char="_"/>
                <a:defRPr/>
              </a:pPr>
              <a:r>
                <a:rPr lang="sk-SK" sz="2000" dirty="0"/>
                <a:t> dobrovoľná </a:t>
              </a:r>
            </a:p>
            <a:p>
              <a:pPr>
                <a:buFont typeface="Wingdings 3" pitchFamily="18" charset="2"/>
                <a:buNone/>
                <a:defRPr/>
              </a:pPr>
              <a:endParaRPr lang="sk-SK" sz="2000" dirty="0" smtClean="0"/>
            </a:p>
            <a:p>
              <a:pPr>
                <a:buFont typeface="Wingdings 3" pitchFamily="18" charset="2"/>
                <a:buNone/>
                <a:defRPr/>
              </a:pPr>
              <a:r>
                <a:rPr lang="sk-SK" sz="2000" dirty="0" smtClean="0"/>
                <a:t> </a:t>
              </a:r>
              <a:endParaRPr lang="sk-SK" sz="2000" dirty="0"/>
            </a:p>
            <a:p>
              <a:pPr>
                <a:buFont typeface="Wingdings 3" pitchFamily="18" charset="2"/>
                <a:buChar char="_"/>
                <a:defRPr/>
              </a:pPr>
              <a:r>
                <a:rPr lang="sk-SK" sz="2000" dirty="0"/>
                <a:t>  </a:t>
              </a:r>
              <a:r>
                <a:rPr lang="sk-SK" sz="2000" dirty="0" smtClean="0"/>
                <a:t>nedobrovoľná (</a:t>
              </a:r>
              <a:r>
                <a:rPr lang="sk-SK" sz="2000" dirty="0"/>
                <a:t>v </a:t>
              </a:r>
              <a:r>
                <a:rPr lang="sk-SK" sz="2000" dirty="0" smtClean="0"/>
                <a:t>recesii): </a:t>
              </a:r>
              <a:endParaRPr lang="sk-SK" sz="2000" dirty="0"/>
            </a:p>
            <a:p>
              <a:pPr>
                <a:buFont typeface="Wingdings 3" pitchFamily="18" charset="2"/>
                <a:buNone/>
                <a:defRPr/>
              </a:pPr>
              <a:r>
                <a:rPr lang="sk-SK" sz="2000" dirty="0" smtClean="0"/>
                <a:t> </a:t>
              </a:r>
              <a:endParaRPr lang="sk-SK" sz="2000" dirty="0"/>
            </a:p>
          </p:txBody>
        </p:sp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3696" y="1570"/>
              <a:ext cx="1951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sk-SK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331913" y="836613"/>
            <a:ext cx="6192837" cy="936625"/>
            <a:chOff x="839" y="391"/>
            <a:chExt cx="3901" cy="590"/>
          </a:xfrm>
        </p:grpSpPr>
        <p:sp>
          <p:nvSpPr>
            <p:cNvPr id="29703" name="Line 18"/>
            <p:cNvSpPr>
              <a:spLocks noChangeShapeType="1"/>
            </p:cNvSpPr>
            <p:nvPr/>
          </p:nvSpPr>
          <p:spPr bwMode="auto">
            <a:xfrm>
              <a:off x="2880" y="391"/>
              <a:ext cx="0" cy="27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9704" name="Line 19"/>
            <p:cNvSpPr>
              <a:spLocks noChangeShapeType="1"/>
            </p:cNvSpPr>
            <p:nvPr/>
          </p:nvSpPr>
          <p:spPr bwMode="auto">
            <a:xfrm>
              <a:off x="839" y="663"/>
              <a:ext cx="3901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9705" name="Line 20"/>
            <p:cNvSpPr>
              <a:spLocks noChangeShapeType="1"/>
            </p:cNvSpPr>
            <p:nvPr/>
          </p:nvSpPr>
          <p:spPr bwMode="auto">
            <a:xfrm>
              <a:off x="839" y="663"/>
              <a:ext cx="0" cy="31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9706" name="Line 21"/>
            <p:cNvSpPr>
              <a:spLocks noChangeShapeType="1"/>
            </p:cNvSpPr>
            <p:nvPr/>
          </p:nvSpPr>
          <p:spPr bwMode="auto">
            <a:xfrm>
              <a:off x="2880" y="663"/>
              <a:ext cx="0" cy="31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29707" name="Line 22"/>
            <p:cNvSpPr>
              <a:spLocks noChangeShapeType="1"/>
            </p:cNvSpPr>
            <p:nvPr/>
          </p:nvSpPr>
          <p:spPr bwMode="auto">
            <a:xfrm>
              <a:off x="4740" y="663"/>
              <a:ext cx="0" cy="31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sz="half" idx="2"/>
          </p:nvPr>
        </p:nvSpPr>
        <p:spPr>
          <a:xfrm>
            <a:off x="685800" y="476672"/>
            <a:ext cx="8134672" cy="54102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endParaRPr lang="sk-SK" sz="2400" dirty="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sk-SK" sz="2400" dirty="0" smtClean="0"/>
              <a:t>                                                             </a:t>
            </a:r>
            <a:r>
              <a:rPr lang="sk-SK" sz="2400" b="1" dirty="0" smtClean="0"/>
              <a:t>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sk-SK" sz="2400" b="1" dirty="0" smtClean="0"/>
              <a:t>Miera nezamestnanosti</a:t>
            </a:r>
            <a:r>
              <a:rPr lang="sk-SK" sz="2400" dirty="0" smtClean="0"/>
              <a:t>:      </a:t>
            </a:r>
            <a:r>
              <a:rPr lang="sk-SK" sz="2400" b="1" dirty="0" smtClean="0"/>
              <a:t>u =  </a:t>
            </a:r>
            <a:r>
              <a:rPr lang="sk-SK" sz="2400" b="1" dirty="0" smtClean="0">
                <a:sym typeface="Symbol"/>
              </a:rPr>
              <a:t></a:t>
            </a:r>
            <a:r>
              <a:rPr lang="sk-SK" sz="2400" b="1" dirty="0" smtClean="0"/>
              <a:t> . 100 (%)</a:t>
            </a:r>
            <a:endParaRPr lang="sk-SK" sz="2400" dirty="0" smtClean="0"/>
          </a:p>
          <a:p>
            <a:pPr eaLnBrk="1" hangingPunct="1">
              <a:buFontTx/>
              <a:buNone/>
            </a:pPr>
            <a:r>
              <a:rPr lang="sk-SK" sz="2400" dirty="0" smtClean="0"/>
              <a:t>                                                            </a:t>
            </a:r>
            <a:r>
              <a:rPr lang="sk-SK" sz="2400" b="1" dirty="0" smtClean="0"/>
              <a:t>LF</a:t>
            </a:r>
          </a:p>
          <a:p>
            <a:pPr eaLnBrk="1" hangingPunct="1">
              <a:buFontTx/>
              <a:buNone/>
            </a:pPr>
            <a:r>
              <a:rPr lang="sk-SK" sz="2000" dirty="0" smtClean="0"/>
              <a:t>U.... nezamestnaní</a:t>
            </a:r>
          </a:p>
          <a:p>
            <a:pPr eaLnBrk="1" hangingPunct="1">
              <a:buFontTx/>
              <a:buNone/>
            </a:pPr>
            <a:r>
              <a:rPr lang="sk-SK" sz="2000" dirty="0" smtClean="0"/>
              <a:t>LF... pracovná sila (ekonomicky aktívne obyv.)</a:t>
            </a:r>
            <a:endParaRPr lang="sk-SK" sz="2800" dirty="0" smtClean="0"/>
          </a:p>
          <a:p>
            <a:pPr eaLnBrk="1" hangingPunct="1">
              <a:buFontTx/>
              <a:buNone/>
            </a:pPr>
            <a:endParaRPr lang="sk-SK" sz="2800" dirty="0" smtClean="0"/>
          </a:p>
          <a:p>
            <a:pPr eaLnBrk="1" hangingPunct="1">
              <a:buFontTx/>
              <a:buNone/>
            </a:pPr>
            <a:r>
              <a:rPr lang="sk-SK" sz="2400" dirty="0" smtClean="0"/>
              <a:t>štatistika: </a:t>
            </a:r>
            <a:r>
              <a:rPr lang="sk-SK" sz="2400" dirty="0" err="1" smtClean="0"/>
              <a:t>ÚPSVaR</a:t>
            </a:r>
            <a:r>
              <a:rPr lang="sk-SK" sz="2400" dirty="0" smtClean="0"/>
              <a:t> (</a:t>
            </a:r>
            <a:r>
              <a:rPr lang="sk-SK" sz="2400" dirty="0" err="1" smtClean="0"/>
              <a:t>nezamestnany</a:t>
            </a:r>
            <a:r>
              <a:rPr lang="sk-SK" sz="2400" dirty="0" smtClean="0"/>
              <a:t> na </a:t>
            </a:r>
            <a:r>
              <a:rPr lang="sk-SK" sz="2400" dirty="0" err="1" smtClean="0"/>
              <a:t>urade</a:t>
            </a:r>
            <a:r>
              <a:rPr lang="sk-SK" sz="2400" dirty="0" smtClean="0"/>
              <a:t> prace), ŠÚ (chodia po </a:t>
            </a:r>
            <a:r>
              <a:rPr lang="sk-SK" sz="2400" dirty="0" err="1" smtClean="0"/>
              <a:t>vybranych</a:t>
            </a:r>
            <a:r>
              <a:rPr lang="sk-SK" sz="2400" dirty="0" smtClean="0"/>
              <a:t> </a:t>
            </a:r>
            <a:r>
              <a:rPr lang="sk-SK" sz="2400" dirty="0" err="1" smtClean="0"/>
              <a:t>domacnostiach</a:t>
            </a:r>
            <a:r>
              <a:rPr lang="sk-SK" sz="2400" dirty="0" smtClean="0"/>
              <a:t> a </a:t>
            </a:r>
            <a:r>
              <a:rPr lang="sk-SK" sz="2400" dirty="0" err="1" smtClean="0"/>
              <a:t>zistuju</a:t>
            </a:r>
            <a:r>
              <a:rPr lang="sk-SK" sz="2400" dirty="0" smtClean="0"/>
              <a:t> kto pracuje a kto nie; </a:t>
            </a:r>
            <a:r>
              <a:rPr lang="sk-SK" sz="2400" dirty="0" err="1" smtClean="0"/>
              <a:t>oficialne</a:t>
            </a:r>
            <a:r>
              <a:rPr lang="sk-SK" sz="2400" dirty="0" smtClean="0"/>
              <a:t> </a:t>
            </a:r>
            <a:r>
              <a:rPr lang="sk-SK" sz="2400" dirty="0" err="1" smtClean="0"/>
              <a:t>platna</a:t>
            </a:r>
            <a:r>
              <a:rPr lang="sk-SK" sz="2400" dirty="0" smtClean="0"/>
              <a:t>)</a:t>
            </a:r>
          </a:p>
          <a:p>
            <a:pPr>
              <a:buNone/>
            </a:pPr>
            <a:endParaRPr lang="sk-SK" sz="2400" b="1" dirty="0" smtClean="0"/>
          </a:p>
          <a:p>
            <a:pPr>
              <a:buNone/>
            </a:pPr>
            <a:r>
              <a:rPr lang="sk-SK" sz="2400" b="1" dirty="0" smtClean="0"/>
              <a:t>Prirodzená miera nezamestnanosti:</a:t>
            </a:r>
          </a:p>
          <a:p>
            <a:pPr>
              <a:buNone/>
            </a:pPr>
            <a:r>
              <a:rPr lang="sk-SK" sz="2000" dirty="0" smtClean="0"/>
              <a:t>  =</a:t>
            </a:r>
            <a:r>
              <a:rPr lang="sk-SK" sz="2400" dirty="0" smtClean="0"/>
              <a:t> </a:t>
            </a:r>
            <a:r>
              <a:rPr lang="sk-SK" sz="2000" dirty="0" smtClean="0"/>
              <a:t>najnižšia úroveň nezamestnanosti, ktorú môže mať krajina bez roztočenia inflačnej špirály – v </a:t>
            </a:r>
            <a:r>
              <a:rPr lang="sk-SK" sz="2000" dirty="0" err="1" smtClean="0"/>
              <a:t>kazdej</a:t>
            </a:r>
            <a:r>
              <a:rPr lang="sk-SK" sz="2000" dirty="0" smtClean="0"/>
              <a:t> krajine existuje </a:t>
            </a:r>
            <a:r>
              <a:rPr lang="sk-SK" sz="2000" dirty="0" err="1" smtClean="0"/>
              <a:t>urcity</a:t>
            </a:r>
            <a:r>
              <a:rPr lang="sk-SK" sz="2000" dirty="0" smtClean="0"/>
              <a:t> </a:t>
            </a:r>
            <a:r>
              <a:rPr lang="sk-SK" sz="2000" dirty="0" err="1" smtClean="0"/>
              <a:t>pocet</a:t>
            </a:r>
            <a:r>
              <a:rPr lang="sk-SK" sz="2000" dirty="0" smtClean="0"/>
              <a:t> </a:t>
            </a:r>
            <a:r>
              <a:rPr lang="sk-SK" sz="2000" dirty="0" err="1" smtClean="0"/>
              <a:t>ludi</a:t>
            </a:r>
            <a:r>
              <a:rPr lang="sk-SK" sz="2000" dirty="0" smtClean="0"/>
              <a:t> </a:t>
            </a:r>
            <a:r>
              <a:rPr lang="sk-SK" sz="2000" dirty="0" err="1" smtClean="0"/>
              <a:t>ktori</a:t>
            </a:r>
            <a:r>
              <a:rPr lang="sk-SK" sz="2000" dirty="0" smtClean="0"/>
              <a:t> </a:t>
            </a:r>
            <a:r>
              <a:rPr lang="sk-SK" sz="2000" dirty="0" err="1" smtClean="0"/>
              <a:t>pracovat</a:t>
            </a:r>
            <a:r>
              <a:rPr lang="sk-SK" sz="2000" dirty="0" smtClean="0"/>
              <a:t> </a:t>
            </a:r>
            <a:r>
              <a:rPr lang="sk-SK" sz="2000" dirty="0" err="1" smtClean="0"/>
              <a:t>nebudu</a:t>
            </a:r>
            <a:r>
              <a:rPr lang="sk-SK" sz="2000" dirty="0" smtClean="0"/>
              <a:t> a </a:t>
            </a:r>
            <a:r>
              <a:rPr lang="sk-SK" sz="2000" dirty="0" err="1" smtClean="0"/>
              <a:t>vsak</a:t>
            </a:r>
            <a:r>
              <a:rPr lang="sk-SK" sz="2000" dirty="0" smtClean="0"/>
              <a:t> ekonomika </a:t>
            </a:r>
            <a:r>
              <a:rPr lang="sk-SK" sz="2000" dirty="0" err="1" smtClean="0"/>
              <a:t>tym</a:t>
            </a:r>
            <a:r>
              <a:rPr lang="sk-SK" sz="2000" dirty="0" smtClean="0"/>
              <a:t> nebude </a:t>
            </a:r>
            <a:r>
              <a:rPr lang="sk-SK" sz="2000" dirty="0" err="1" smtClean="0"/>
              <a:t>ovplyvnena</a:t>
            </a:r>
            <a:endParaRPr lang="sk-SK" sz="2000" dirty="0" smtClean="0"/>
          </a:p>
          <a:p>
            <a:pPr>
              <a:buNone/>
            </a:pPr>
            <a:r>
              <a:rPr lang="sk-SK" sz="2000" dirty="0" smtClean="0"/>
              <a:t>    (zodpovedá dobrovoľnej </a:t>
            </a:r>
            <a:r>
              <a:rPr lang="sk-SK" sz="2000" dirty="0" err="1" smtClean="0"/>
              <a:t>nezam</a:t>
            </a:r>
            <a:r>
              <a:rPr lang="sk-SK" sz="2000" dirty="0" smtClean="0"/>
              <a:t>. pri dosahovaní potenciálneho produktu)</a:t>
            </a:r>
          </a:p>
          <a:p>
            <a:pPr eaLnBrk="1" hangingPunct="1">
              <a:buFontTx/>
              <a:buNone/>
            </a:pPr>
            <a:endParaRPr lang="sk-SK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/>
              <a:t>Trh kapitálu – kapitálový trh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6" name="Line 6"/>
          <p:cNvSpPr>
            <a:spLocks noChangeShapeType="1"/>
          </p:cNvSpPr>
          <p:nvPr/>
        </p:nvSpPr>
        <p:spPr bwMode="auto">
          <a:xfrm flipV="1">
            <a:off x="1331913" y="1198563"/>
            <a:ext cx="0" cy="3743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1331913" y="4941888"/>
            <a:ext cx="4824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0728" name="Arc 8"/>
          <p:cNvSpPr>
            <a:spLocks/>
          </p:cNvSpPr>
          <p:nvPr/>
        </p:nvSpPr>
        <p:spPr bwMode="auto">
          <a:xfrm rot="10667141">
            <a:off x="2051050" y="1484313"/>
            <a:ext cx="2736850" cy="28797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sk-SK"/>
          </a:p>
        </p:txBody>
      </p:sp>
      <p:sp>
        <p:nvSpPr>
          <p:cNvPr id="30729" name="Arc 9"/>
          <p:cNvSpPr>
            <a:spLocks/>
          </p:cNvSpPr>
          <p:nvPr/>
        </p:nvSpPr>
        <p:spPr bwMode="auto">
          <a:xfrm rot="5198904">
            <a:off x="1906588" y="1412875"/>
            <a:ext cx="2736850" cy="28797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/>
            <a:endParaRPr lang="sk-SK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195513" y="148431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D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4572000" y="1484313"/>
            <a:ext cx="792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S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132138" y="3429000"/>
            <a:ext cx="4333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E 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971550" y="1268413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r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781687" y="5013325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 dirty="0"/>
              <a:t>C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>
            <a:off x="1331913" y="3860800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3276600" y="3860800"/>
            <a:ext cx="0" cy="1081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973138" y="3716338"/>
            <a:ext cx="503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r</a:t>
            </a:r>
            <a:r>
              <a:rPr lang="sk-SK" b="1" baseline="-25000"/>
              <a:t>0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2916238" y="5084763"/>
            <a:ext cx="7191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/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2987675" y="5084763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k-SK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132138" y="4941888"/>
            <a:ext cx="503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k-SK" b="1"/>
              <a:t>C</a:t>
            </a:r>
            <a:r>
              <a:rPr lang="sk-SK" b="1" baseline="-25000"/>
              <a:t>0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39750" y="5661025"/>
            <a:ext cx="3887788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sk-SK" sz="2000" dirty="0"/>
              <a:t>r....  reálna úroková miera </a:t>
            </a:r>
            <a:r>
              <a:rPr lang="sk-SK" sz="2000" dirty="0" smtClean="0"/>
              <a:t> = </a:t>
            </a:r>
          </a:p>
          <a:p>
            <a:endParaRPr lang="sk-SK" sz="2000" dirty="0" smtClean="0"/>
          </a:p>
          <a:p>
            <a:r>
              <a:rPr lang="sk-SK" sz="2000" dirty="0" smtClean="0"/>
              <a:t>C</a:t>
            </a:r>
            <a:r>
              <a:rPr lang="sk-SK" sz="2000" dirty="0"/>
              <a:t>...  zásoba kapitálu</a:t>
            </a: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5429256" y="333375"/>
            <a:ext cx="3024187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sk-SK" sz="2000" b="1" dirty="0"/>
              <a:t>Ponuka</a:t>
            </a:r>
            <a:r>
              <a:rPr lang="sk-SK" sz="2000" dirty="0"/>
              <a:t> .... </a:t>
            </a:r>
            <a:r>
              <a:rPr lang="sk-SK" sz="2000" b="1" dirty="0" smtClean="0"/>
              <a:t>úspory </a:t>
            </a:r>
            <a:r>
              <a:rPr lang="sk-SK" sz="2000" dirty="0" smtClean="0"/>
              <a:t>(dom., podniky)</a:t>
            </a:r>
            <a:endParaRPr lang="sk-SK" sz="2000" dirty="0"/>
          </a:p>
          <a:p>
            <a:pPr>
              <a:buFontTx/>
              <a:buChar char="-"/>
            </a:pPr>
            <a:r>
              <a:rPr lang="sk-SK" sz="2000" dirty="0"/>
              <a:t> 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5476903" y="2133600"/>
            <a:ext cx="3024187" cy="158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sk-SK" sz="2000" b="1" dirty="0"/>
              <a:t>Dopyt</a:t>
            </a:r>
            <a:r>
              <a:rPr lang="sk-SK" sz="2000" dirty="0"/>
              <a:t> .... </a:t>
            </a:r>
            <a:r>
              <a:rPr lang="sk-SK" sz="2000" b="1" dirty="0" smtClean="0"/>
              <a:t>investície </a:t>
            </a:r>
            <a:r>
              <a:rPr lang="sk-SK" sz="2000" dirty="0" smtClean="0"/>
              <a:t>(podniky)</a:t>
            </a:r>
            <a:endParaRPr lang="sk-SK" sz="2000" dirty="0"/>
          </a:p>
          <a:p>
            <a:r>
              <a:rPr lang="sk-SK" sz="2000" dirty="0" smtClean="0"/>
              <a:t>-</a:t>
            </a:r>
            <a:endParaRPr lang="sk-SK" sz="2000" dirty="0"/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5500694" y="3716338"/>
            <a:ext cx="32766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endParaRPr lang="sk-SK" sz="2000" dirty="0"/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360363" y="188913"/>
            <a:ext cx="50752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sk-SK" sz="2400" b="1" dirty="0"/>
              <a:t>Kapitálový trh</a:t>
            </a:r>
          </a:p>
          <a:p>
            <a:r>
              <a:rPr lang="sk-SK" sz="2400" dirty="0"/>
              <a:t>...premena úspor na investície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527300"/>
            <a:ext cx="8229600" cy="3854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k-SK" sz="2800" dirty="0" smtClean="0"/>
              <a:t>                                 </a:t>
            </a:r>
            <a:endParaRPr lang="sk-SK" sz="2000" dirty="0" smtClean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590800" y="1066800"/>
            <a:ext cx="3429000" cy="685800"/>
          </a:xfrm>
          <a:prstGeom prst="rect">
            <a:avLst/>
          </a:prstGeom>
          <a:solidFill>
            <a:srgbClr val="B9FFE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sk-SK" sz="2800" b="1">
                <a:latin typeface="Times New Roman" pitchFamily="18" charset="0"/>
              </a:rPr>
              <a:t>Agrárna spoločnosť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 rot="2047409">
            <a:off x="3505200" y="1730375"/>
            <a:ext cx="457200" cy="838200"/>
          </a:xfrm>
          <a:prstGeom prst="downArrow">
            <a:avLst>
              <a:gd name="adj1" fmla="val 48213"/>
              <a:gd name="adj2" fmla="val 9826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 rot="-1418530">
            <a:off x="4495800" y="1752600"/>
            <a:ext cx="457200" cy="838200"/>
          </a:xfrm>
          <a:prstGeom prst="downArrow">
            <a:avLst>
              <a:gd name="adj1" fmla="val 48213"/>
              <a:gd name="adj2" fmla="val 9826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62000" y="228600"/>
            <a:ext cx="7543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sk-SK" sz="3200" b="1" dirty="0">
                <a:latin typeface="Times New Roman" pitchFamily="18" charset="0"/>
              </a:rPr>
              <a:t>Kombinácia VF z historického hľadiska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28625" y="476250"/>
            <a:ext cx="8286750" cy="5410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sk-SK" sz="28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sk-SK" sz="28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endParaRPr lang="sk-SK" sz="28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sk-SK" sz="2800" b="1" dirty="0" smtClean="0">
                <a:sym typeface="Symbol" pitchFamily="18" charset="2"/>
              </a:rPr>
              <a:t>                              </a:t>
            </a:r>
            <a:endParaRPr lang="sk-SK" sz="2000" dirty="0" smtClean="0"/>
          </a:p>
          <a:p>
            <a:pPr eaLnBrk="1" hangingPunct="1"/>
            <a:endParaRPr lang="sk-SK" sz="2000" dirty="0" smtClean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057400" y="549275"/>
            <a:ext cx="4495800" cy="838200"/>
          </a:xfrm>
          <a:prstGeom prst="rect">
            <a:avLst/>
          </a:prstGeom>
          <a:solidFill>
            <a:srgbClr val="B9FFE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sk-SK" sz="2800" b="1">
                <a:latin typeface="Times New Roman" pitchFamily="18" charset="0"/>
              </a:rPr>
              <a:t>Industriálna spoločnosť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 rot="1730380">
            <a:off x="3398838" y="1484313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 rot="-1619703">
            <a:off x="4267200" y="1484313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339752" y="476672"/>
            <a:ext cx="4466555" cy="685800"/>
          </a:xfrm>
          <a:prstGeom prst="rect">
            <a:avLst/>
          </a:prstGeom>
          <a:solidFill>
            <a:srgbClr val="B9FFE3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sk-SK" sz="2800" b="1" dirty="0">
                <a:latin typeface="Times New Roman" pitchFamily="18" charset="0"/>
              </a:rPr>
              <a:t>Informačná </a:t>
            </a:r>
            <a:r>
              <a:rPr lang="sk-SK" sz="2800" b="1" dirty="0" smtClean="0">
                <a:latin typeface="Times New Roman" pitchFamily="18" charset="0"/>
              </a:rPr>
              <a:t>spoločnosť (IS)</a:t>
            </a:r>
            <a:endParaRPr lang="sk-SK" sz="2800" b="1" dirty="0">
              <a:latin typeface="Times New Roman" pitchFamily="18" charset="0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 rot="1613120">
            <a:off x="2987675" y="1219200"/>
            <a:ext cx="533400" cy="762000"/>
          </a:xfrm>
          <a:prstGeom prst="downArrow">
            <a:avLst>
              <a:gd name="adj1" fmla="val 50000"/>
              <a:gd name="adj2" fmla="val 3571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 rot="-1887873">
            <a:off x="5551488" y="1219200"/>
            <a:ext cx="533400" cy="762000"/>
          </a:xfrm>
          <a:prstGeom prst="downArrow">
            <a:avLst>
              <a:gd name="adj1" fmla="val 50000"/>
              <a:gd name="adj2" fmla="val 3571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4325938" y="1268413"/>
            <a:ext cx="533400" cy="762000"/>
          </a:xfrm>
          <a:prstGeom prst="downArrow">
            <a:avLst>
              <a:gd name="adj1" fmla="val 50000"/>
              <a:gd name="adj2" fmla="val 35714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74725"/>
            <a:ext cx="8229600" cy="725488"/>
          </a:xfrm>
        </p:spPr>
        <p:txBody>
          <a:bodyPr>
            <a:noAutofit/>
          </a:bodyPr>
          <a:lstStyle/>
          <a:p>
            <a:pPr eaLnBrk="1" hangingPunct="1"/>
            <a:r>
              <a:rPr lang="sk-SK" sz="2800" b="1" dirty="0" smtClean="0"/>
              <a:t>Trh VF - analýza dopytu a ponuky prostredníctvom hraničných ekonomických kategórií</a:t>
            </a:r>
            <a:r>
              <a:rPr lang="sk-SK" sz="3200" b="1" dirty="0" smtClean="0"/>
              <a:t/>
            </a:r>
            <a:br>
              <a:rPr lang="sk-SK" sz="3200" b="1" dirty="0" smtClean="0"/>
            </a:br>
            <a:endParaRPr lang="sk-SK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1484784"/>
            <a:ext cx="7772400" cy="1600200"/>
          </a:xfrm>
        </p:spPr>
        <p:txBody>
          <a:bodyPr>
            <a:normAutofit/>
          </a:bodyPr>
          <a:lstStyle/>
          <a:p>
            <a:pPr eaLnBrk="1" hangingPunct="1"/>
            <a:r>
              <a:rPr lang="sk-SK" sz="2400" b="1" dirty="0" smtClean="0"/>
              <a:t>Celkový fyzický produkt</a:t>
            </a:r>
            <a:r>
              <a:rPr lang="sk-SK" sz="2400" dirty="0" smtClean="0"/>
              <a:t> (</a:t>
            </a:r>
            <a:r>
              <a:rPr lang="sk-SK" sz="2400" i="1" dirty="0" err="1" smtClean="0"/>
              <a:t>total</a:t>
            </a:r>
            <a:r>
              <a:rPr lang="sk-SK" sz="2400" i="1" dirty="0" smtClean="0"/>
              <a:t> </a:t>
            </a:r>
            <a:r>
              <a:rPr lang="sk-SK" sz="2400" i="1" dirty="0" err="1" smtClean="0"/>
              <a:t>physical</a:t>
            </a:r>
            <a:r>
              <a:rPr lang="sk-SK" sz="2400" i="1" dirty="0" smtClean="0"/>
              <a:t> </a:t>
            </a:r>
            <a:r>
              <a:rPr lang="sk-SK" sz="2400" i="1" dirty="0" err="1" smtClean="0"/>
              <a:t>product</a:t>
            </a:r>
            <a:r>
              <a:rPr lang="sk-SK" sz="2400" dirty="0" smtClean="0"/>
              <a:t>) - </a:t>
            </a:r>
            <a:r>
              <a:rPr lang="sk-SK" sz="2400" b="1" dirty="0" smtClean="0"/>
              <a:t>TPP</a:t>
            </a:r>
            <a:r>
              <a:rPr lang="sk-SK" sz="2400" dirty="0" smtClean="0"/>
              <a:t> = vytvorené množstvo produkcie v naturálnom vyjadrení</a:t>
            </a:r>
          </a:p>
          <a:p>
            <a:pPr eaLnBrk="1" hangingPunct="1">
              <a:buNone/>
            </a:pPr>
            <a:r>
              <a:rPr lang="sk-SK" sz="2400" dirty="0" smtClean="0"/>
              <a:t>	(napr. 1000 párov obuvi)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90550" y="3986213"/>
            <a:ext cx="8229600" cy="2179637"/>
          </a:xfrm>
        </p:spPr>
        <p:txBody>
          <a:bodyPr/>
          <a:lstStyle/>
          <a:p>
            <a:pPr eaLnBrk="1" hangingPunct="1"/>
            <a:r>
              <a:rPr lang="sk-SK" sz="2400" b="1" dirty="0" smtClean="0"/>
              <a:t>Hraničný fyzický produkt</a:t>
            </a:r>
            <a:r>
              <a:rPr lang="sk-SK" sz="2400" dirty="0" smtClean="0"/>
              <a:t> (</a:t>
            </a:r>
            <a:r>
              <a:rPr lang="sk-SK" sz="2400" i="1" dirty="0" err="1" smtClean="0"/>
              <a:t>marginal</a:t>
            </a:r>
            <a:r>
              <a:rPr lang="sk-SK" sz="2400" i="1" dirty="0" smtClean="0"/>
              <a:t> </a:t>
            </a:r>
            <a:r>
              <a:rPr lang="sk-SK" sz="2400" i="1" dirty="0" err="1" smtClean="0"/>
              <a:t>physical</a:t>
            </a:r>
            <a:r>
              <a:rPr lang="sk-SK" sz="2400" i="1" dirty="0" smtClean="0"/>
              <a:t> </a:t>
            </a:r>
            <a:r>
              <a:rPr lang="sk-SK" sz="2400" i="1" dirty="0" err="1" smtClean="0"/>
              <a:t>product</a:t>
            </a:r>
            <a:r>
              <a:rPr lang="sk-SK" sz="2400" dirty="0" smtClean="0"/>
              <a:t>) - </a:t>
            </a:r>
            <a:r>
              <a:rPr lang="sk-SK" sz="2400" b="1" dirty="0" smtClean="0"/>
              <a:t>MPP</a:t>
            </a:r>
            <a:r>
              <a:rPr lang="sk-SK" sz="2400" dirty="0" smtClean="0"/>
              <a:t> = prírastok produkcie (produktu) vyvolaný prírastkom jedného VF (</a:t>
            </a:r>
            <a:r>
              <a:rPr lang="sk-SK" sz="2400" dirty="0" err="1" smtClean="0"/>
              <a:t>napr</a:t>
            </a:r>
            <a:r>
              <a:rPr lang="sk-SK" sz="2400" dirty="0" smtClean="0"/>
              <a:t> zamestnanca) o jednotku </a:t>
            </a:r>
            <a:r>
              <a:rPr lang="sk-SK" sz="1800" dirty="0" smtClean="0"/>
              <a:t>(pri zachovaní </a:t>
            </a:r>
            <a:r>
              <a:rPr lang="sk-SK" sz="1800" dirty="0" err="1" smtClean="0"/>
              <a:t>ceteris</a:t>
            </a:r>
            <a:r>
              <a:rPr lang="sk-SK" sz="1800" dirty="0" smtClean="0"/>
              <a:t> </a:t>
            </a:r>
            <a:r>
              <a:rPr lang="sk-SK" sz="1800" dirty="0" err="1" smtClean="0"/>
              <a:t>paribus</a:t>
            </a:r>
            <a:r>
              <a:rPr lang="sk-SK" sz="1800" dirty="0" smtClean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276872"/>
            <a:ext cx="34194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5301208"/>
            <a:ext cx="31718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BlokTextu 6"/>
          <p:cNvSpPr txBox="1"/>
          <p:nvPr/>
        </p:nvSpPr>
        <p:spPr>
          <a:xfrm>
            <a:off x="395536" y="5661248"/>
            <a:ext cx="4360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Zákon klesajúceho hraničného produktu:</a:t>
            </a:r>
          </a:p>
          <a:p>
            <a:r>
              <a:rPr lang="sk-SK" dirty="0" smtClean="0"/>
              <a:t>-</a:t>
            </a:r>
            <a:r>
              <a:rPr lang="sk-SK" dirty="0" err="1" smtClean="0"/>
              <a:t>Cim</a:t>
            </a:r>
            <a:r>
              <a:rPr lang="sk-SK" dirty="0" smtClean="0"/>
              <a:t> viac VF </a:t>
            </a:r>
            <a:r>
              <a:rPr lang="sk-SK" dirty="0" err="1" smtClean="0"/>
              <a:t>pridavame</a:t>
            </a:r>
            <a:r>
              <a:rPr lang="sk-SK" dirty="0" smtClean="0"/>
              <a:t>, </a:t>
            </a:r>
            <a:r>
              <a:rPr lang="sk-SK" dirty="0" err="1" smtClean="0"/>
              <a:t>tym</a:t>
            </a:r>
            <a:r>
              <a:rPr lang="sk-SK" dirty="0" smtClean="0"/>
              <a:t> </a:t>
            </a:r>
            <a:r>
              <a:rPr lang="sk-SK" dirty="0" err="1" smtClean="0"/>
              <a:t>mensi</a:t>
            </a:r>
            <a:r>
              <a:rPr lang="sk-SK" dirty="0" smtClean="0"/>
              <a:t> je </a:t>
            </a:r>
            <a:r>
              <a:rPr lang="sk-SK" dirty="0" err="1" smtClean="0"/>
              <a:t>uzitok</a:t>
            </a:r>
            <a:r>
              <a:rPr lang="sk-SK" dirty="0" smtClean="0"/>
              <a:t> </a:t>
            </a:r>
          </a:p>
          <a:p>
            <a:r>
              <a:rPr lang="sk-SK" dirty="0" err="1" smtClean="0"/>
              <a:t>kazdeho</a:t>
            </a:r>
            <a:r>
              <a:rPr lang="sk-SK" dirty="0" smtClean="0"/>
              <a:t> </a:t>
            </a:r>
            <a:r>
              <a:rPr lang="sk-SK" dirty="0" err="1" smtClean="0"/>
              <a:t>dalsieho</a:t>
            </a:r>
            <a:r>
              <a:rPr lang="sk-SK" dirty="0" smtClean="0"/>
              <a:t> VF</a:t>
            </a:r>
            <a:endParaRPr lang="en-US" dirty="0"/>
          </a:p>
        </p:txBody>
      </p:sp>
      <p:sp>
        <p:nvSpPr>
          <p:cNvPr id="8" name="Šípka doprava 7"/>
          <p:cNvSpPr/>
          <p:nvPr/>
        </p:nvSpPr>
        <p:spPr>
          <a:xfrm>
            <a:off x="4499992" y="5733256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  <p:bldP spid="717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533400"/>
            <a:ext cx="8210872" cy="3048000"/>
          </a:xfrm>
        </p:spPr>
        <p:txBody>
          <a:bodyPr/>
          <a:lstStyle/>
          <a:p>
            <a:pPr eaLnBrk="1" hangingPunct="1"/>
            <a:r>
              <a:rPr lang="sk-SK" sz="2400" b="1" dirty="0" smtClean="0"/>
              <a:t>Tržba (príjem) z celkového produktu</a:t>
            </a:r>
            <a:r>
              <a:rPr lang="sk-SK" sz="2400" dirty="0" smtClean="0"/>
              <a:t> (</a:t>
            </a:r>
            <a:r>
              <a:rPr lang="sk-SK" sz="2400" b="1" i="1" dirty="0" err="1" smtClean="0"/>
              <a:t>T</a:t>
            </a:r>
            <a:r>
              <a:rPr lang="sk-SK" sz="2400" i="1" dirty="0" err="1" smtClean="0"/>
              <a:t>otal</a:t>
            </a:r>
            <a:r>
              <a:rPr lang="sk-SK" sz="2400" i="1" dirty="0" smtClean="0"/>
              <a:t> </a:t>
            </a:r>
            <a:r>
              <a:rPr lang="sk-SK" sz="2400" b="1" i="1" dirty="0" err="1" smtClean="0"/>
              <a:t>P</a:t>
            </a:r>
            <a:r>
              <a:rPr lang="sk-SK" sz="2400" i="1" dirty="0" err="1" smtClean="0"/>
              <a:t>roduct</a:t>
            </a:r>
            <a:r>
              <a:rPr lang="sk-SK" sz="2400" i="1" dirty="0" smtClean="0"/>
              <a:t> </a:t>
            </a:r>
            <a:r>
              <a:rPr lang="sk-SK" sz="2400" b="1" i="1" dirty="0" err="1" smtClean="0"/>
              <a:t>R</a:t>
            </a:r>
            <a:r>
              <a:rPr lang="sk-SK" sz="2400" i="1" dirty="0" err="1" smtClean="0"/>
              <a:t>evenue</a:t>
            </a:r>
            <a:r>
              <a:rPr lang="sk-SK" sz="2400" dirty="0" smtClean="0"/>
              <a:t>) </a:t>
            </a:r>
          </a:p>
          <a:p>
            <a:pPr algn="ctr" eaLnBrk="1" hangingPunct="1">
              <a:buFontTx/>
              <a:buNone/>
            </a:pPr>
            <a:r>
              <a:rPr lang="sk-SK" sz="2400" dirty="0" smtClean="0"/>
              <a:t>TPP (</a:t>
            </a:r>
            <a:r>
              <a:rPr lang="sk-SK" sz="2400" dirty="0" err="1" smtClean="0"/>
              <a:t>celkovy</a:t>
            </a:r>
            <a:r>
              <a:rPr lang="sk-SK" sz="2400" dirty="0" smtClean="0"/>
              <a:t> fyzicky produkt) . p = </a:t>
            </a:r>
            <a:r>
              <a:rPr lang="sk-SK" sz="2400" b="1" dirty="0" smtClean="0"/>
              <a:t>TPR</a:t>
            </a:r>
            <a:endParaRPr lang="sk-SK" sz="2400" dirty="0" smtClean="0"/>
          </a:p>
          <a:p>
            <a:pPr eaLnBrk="1" hangingPunct="1"/>
            <a:endParaRPr lang="sk-SK" sz="2400" dirty="0" smtClean="0"/>
          </a:p>
          <a:p>
            <a:pPr eaLnBrk="1" hangingPunct="1"/>
            <a:r>
              <a:rPr lang="sk-SK" sz="2400" b="1" dirty="0" smtClean="0"/>
              <a:t>Príjem z hraničného produktu </a:t>
            </a:r>
            <a:r>
              <a:rPr lang="sk-SK" sz="2400" dirty="0" smtClean="0"/>
              <a:t>(</a:t>
            </a:r>
            <a:r>
              <a:rPr lang="sk-SK" sz="2400" b="1" dirty="0" err="1" smtClean="0"/>
              <a:t>M</a:t>
            </a:r>
            <a:r>
              <a:rPr lang="sk-SK" sz="2400" i="1" dirty="0" err="1" smtClean="0"/>
              <a:t>arginal</a:t>
            </a:r>
            <a:r>
              <a:rPr lang="sk-SK" sz="2400" i="1" dirty="0" smtClean="0"/>
              <a:t> </a:t>
            </a:r>
            <a:r>
              <a:rPr lang="sk-SK" sz="2400" b="1" i="1" dirty="0" err="1" smtClean="0"/>
              <a:t>P</a:t>
            </a:r>
            <a:r>
              <a:rPr lang="sk-SK" sz="2400" i="1" dirty="0" err="1" smtClean="0"/>
              <a:t>roduct</a:t>
            </a:r>
            <a:r>
              <a:rPr lang="sk-SK" sz="2400" i="1" dirty="0" smtClean="0"/>
              <a:t> </a:t>
            </a:r>
            <a:r>
              <a:rPr lang="sk-SK" sz="2400" b="1" i="1" dirty="0" err="1" smtClean="0"/>
              <a:t>R</a:t>
            </a:r>
            <a:r>
              <a:rPr lang="sk-SK" sz="2400" i="1" dirty="0" err="1" smtClean="0"/>
              <a:t>evenue</a:t>
            </a:r>
            <a:r>
              <a:rPr lang="sk-SK" sz="2400" dirty="0" smtClean="0"/>
              <a:t>):</a:t>
            </a:r>
          </a:p>
          <a:p>
            <a:pPr algn="ctr" eaLnBrk="1" hangingPunct="1">
              <a:buFontTx/>
              <a:buNone/>
            </a:pPr>
            <a:r>
              <a:rPr lang="sk-SK" sz="2400" dirty="0" smtClean="0"/>
              <a:t>MPP (</a:t>
            </a:r>
            <a:r>
              <a:rPr lang="sk-SK" sz="2400" dirty="0" err="1" smtClean="0"/>
              <a:t>hranicny</a:t>
            </a:r>
            <a:r>
              <a:rPr lang="sk-SK" sz="2400" dirty="0" smtClean="0"/>
              <a:t> fyzicky produkt) . p = </a:t>
            </a:r>
            <a:r>
              <a:rPr lang="sk-SK" sz="2400" b="1" dirty="0" smtClean="0"/>
              <a:t>MPR</a:t>
            </a:r>
            <a:endParaRPr lang="sk-SK" sz="2400" dirty="0" smtClean="0"/>
          </a:p>
          <a:p>
            <a:pPr eaLnBrk="1" hangingPunct="1">
              <a:buFontTx/>
              <a:buNone/>
            </a:pPr>
            <a:endParaRPr lang="sk-SK" sz="24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85800" y="4221163"/>
            <a:ext cx="8134672" cy="1981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sk-SK" sz="2400" b="1" dirty="0" smtClean="0"/>
              <a:t>Zákon klesajúceho hraničného produktu</a:t>
            </a:r>
            <a:r>
              <a:rPr lang="sk-SK" sz="2400" dirty="0" smtClean="0"/>
              <a:t>  = </a:t>
            </a:r>
          </a:p>
          <a:p>
            <a:pPr eaLnBrk="1" hangingPunct="1">
              <a:buFontTx/>
              <a:buNone/>
            </a:pPr>
            <a:r>
              <a:rPr lang="sk-SK" sz="2400" dirty="0" smtClean="0"/>
              <a:t>    s rastom množstva jedného VF pri nezmenenom množstve ostatných VF dochádza k </a:t>
            </a:r>
            <a:r>
              <a:rPr lang="sk-SK" sz="2400" u="sng" dirty="0" smtClean="0"/>
              <a:t>postupnému poklesu hraničného produktu</a:t>
            </a:r>
          </a:p>
          <a:p>
            <a:r>
              <a:rPr lang="sk-SK" sz="2400" u="sng" dirty="0" smtClean="0"/>
              <a:t>Vid </a:t>
            </a:r>
            <a:r>
              <a:rPr lang="sk-SK" sz="2400" u="sng" dirty="0" smtClean="0">
                <a:hlinkClick r:id="rId3"/>
              </a:rPr>
              <a:t>http://www.youtube.com/watch?v=cwClnv9Y1Y0</a:t>
            </a:r>
            <a:r>
              <a:rPr lang="sk-SK" sz="2400" u="sng" dirty="0" smtClean="0"/>
              <a:t> </a:t>
            </a:r>
            <a:r>
              <a:rPr lang="en-US" sz="2400" b="1" dirty="0" smtClean="0"/>
              <a:t>A Firm's Marginal Product Revenue Curve</a:t>
            </a:r>
          </a:p>
          <a:p>
            <a:endParaRPr lang="sk-SK" sz="2400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611188" y="404813"/>
            <a:ext cx="8137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 dirty="0"/>
              <a:t>Dopyt po VF</a:t>
            </a:r>
            <a:r>
              <a:rPr lang="sk-SK" sz="2400" dirty="0"/>
              <a:t> (podniky)</a:t>
            </a:r>
          </a:p>
          <a:p>
            <a:pPr lvl="1"/>
            <a:r>
              <a:rPr lang="sk-SK" sz="2400" dirty="0">
                <a:sym typeface="Symbol" pitchFamily="18" charset="2"/>
              </a:rPr>
              <a:t>je určovaný hraničným produktom (MPP) a príjmom z hraničného produktu (MPR)</a:t>
            </a:r>
            <a:r>
              <a:rPr lang="sk-SK" sz="2000" dirty="0">
                <a:sym typeface="Symbol" pitchFamily="18" charset="2"/>
              </a:rPr>
              <a:t>             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630238" y="1916113"/>
            <a:ext cx="79025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k-SK" sz="2400" b="1" dirty="0"/>
              <a:t>Ponuka VF</a:t>
            </a:r>
            <a:r>
              <a:rPr lang="sk-SK" sz="2400" dirty="0"/>
              <a:t> (domácnosti)</a:t>
            </a:r>
          </a:p>
          <a:p>
            <a:pPr lvl="1"/>
            <a:r>
              <a:rPr lang="sk-SK" sz="2400" dirty="0"/>
              <a:t>hraničné náklady faktora (</a:t>
            </a:r>
            <a:r>
              <a:rPr lang="sk-SK" sz="2400" i="1" dirty="0" err="1"/>
              <a:t>marginal</a:t>
            </a:r>
            <a:r>
              <a:rPr lang="sk-SK" sz="2400" i="1" dirty="0"/>
              <a:t> </a:t>
            </a:r>
            <a:r>
              <a:rPr lang="sk-SK" sz="2400" i="1" dirty="0" err="1"/>
              <a:t>factor</a:t>
            </a:r>
            <a:r>
              <a:rPr lang="sk-SK" sz="2400" i="1" dirty="0"/>
              <a:t> </a:t>
            </a:r>
            <a:r>
              <a:rPr lang="sk-SK" sz="2400" i="1" dirty="0" err="1"/>
              <a:t>cost</a:t>
            </a:r>
            <a:r>
              <a:rPr lang="sk-SK" sz="2400" dirty="0"/>
              <a:t>) - </a:t>
            </a:r>
            <a:r>
              <a:rPr lang="sk-SK" sz="2400" b="1" dirty="0"/>
              <a:t>MFC </a:t>
            </a:r>
          </a:p>
          <a:p>
            <a:pPr lvl="1"/>
            <a:r>
              <a:rPr lang="sk-SK" sz="2400" dirty="0"/>
              <a:t>= náklady vynaložené na nákup (nájom) dodatočnej jednotky VF</a:t>
            </a:r>
            <a:r>
              <a:rPr lang="sk-SK" sz="2000" dirty="0"/>
              <a:t>   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631825" y="3921125"/>
            <a:ext cx="351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k-SK" sz="2400" b="1" dirty="0"/>
              <a:t>Rovnováha na trhu VF: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284663" y="3933825"/>
            <a:ext cx="2303462" cy="503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2400" b="1" dirty="0" smtClean="0"/>
              <a:t>MFC = MPR</a:t>
            </a:r>
            <a:endParaRPr lang="sk-SK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908050"/>
            <a:ext cx="8497887" cy="51132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sk-SK" sz="2800" b="1" dirty="0" smtClean="0"/>
              <a:t>Forma ceny VF:</a:t>
            </a:r>
          </a:p>
          <a:p>
            <a:pPr eaLnBrk="1" hangingPunct="1">
              <a:buFontTx/>
              <a:buNone/>
            </a:pPr>
            <a:endParaRPr lang="sk-SK" sz="2800" b="1" dirty="0" smtClean="0"/>
          </a:p>
          <a:p>
            <a:pPr eaLnBrk="1" hangingPunct="1">
              <a:buFontTx/>
              <a:buNone/>
            </a:pPr>
            <a:r>
              <a:rPr lang="sk-SK" sz="2400" dirty="0" smtClean="0"/>
              <a:t>1/  MPP pôdy . cena produkcie 		= 	cena pôdy </a:t>
            </a:r>
            <a:r>
              <a:rPr lang="sk-SK" sz="2400" b="1" dirty="0" smtClean="0"/>
              <a:t>(renta)</a:t>
            </a:r>
          </a:p>
          <a:p>
            <a:pPr eaLnBrk="1" hangingPunct="1">
              <a:buFontTx/>
              <a:buNone/>
            </a:pPr>
            <a:endParaRPr lang="sk-SK" sz="2400" dirty="0" smtClean="0"/>
          </a:p>
          <a:p>
            <a:pPr eaLnBrk="1" hangingPunct="1">
              <a:buFontTx/>
              <a:buNone/>
            </a:pPr>
            <a:r>
              <a:rPr lang="sk-SK" sz="2400" dirty="0" smtClean="0"/>
              <a:t>2/  MPP práce . cena </a:t>
            </a:r>
            <a:r>
              <a:rPr lang="sk-SK" sz="2400" dirty="0" err="1" smtClean="0"/>
              <a:t>prod</a:t>
            </a:r>
            <a:r>
              <a:rPr lang="sk-SK" sz="2400" dirty="0" smtClean="0"/>
              <a:t>.         	 	=  	cena práce </a:t>
            </a:r>
            <a:r>
              <a:rPr lang="sk-SK" sz="2400" b="1" dirty="0" smtClean="0"/>
              <a:t>(mzda)</a:t>
            </a:r>
          </a:p>
          <a:p>
            <a:pPr eaLnBrk="1" hangingPunct="1">
              <a:buFontTx/>
              <a:buNone/>
            </a:pPr>
            <a:endParaRPr lang="sk-SK" sz="2400" dirty="0" smtClean="0"/>
          </a:p>
          <a:p>
            <a:pPr eaLnBrk="1" hangingPunct="1">
              <a:buFontTx/>
              <a:buNone/>
            </a:pPr>
            <a:r>
              <a:rPr lang="sk-SK" sz="2400" dirty="0" smtClean="0"/>
              <a:t>3/  MPP kapitálu . cena </a:t>
            </a:r>
            <a:r>
              <a:rPr lang="sk-SK" sz="2400" dirty="0" err="1" smtClean="0"/>
              <a:t>prod</a:t>
            </a:r>
            <a:r>
              <a:rPr lang="sk-SK" sz="2400" dirty="0" smtClean="0"/>
              <a:t>.     		= 	cena kapitálu </a:t>
            </a:r>
            <a:r>
              <a:rPr lang="sk-SK" sz="2400" b="1" dirty="0" smtClean="0"/>
              <a:t>(zisk, úrok)</a:t>
            </a:r>
          </a:p>
          <a:p>
            <a:pPr eaLnBrk="1" hangingPunct="1">
              <a:buFontTx/>
              <a:buNone/>
            </a:pPr>
            <a:endParaRPr lang="sk-SK" sz="2400" dirty="0" smtClean="0"/>
          </a:p>
          <a:p>
            <a:pPr eaLnBrk="1" hangingPunct="1">
              <a:buFontTx/>
              <a:buNone/>
            </a:pPr>
            <a:endParaRPr lang="sk-SK" sz="2400" dirty="0"/>
          </a:p>
          <a:p>
            <a:pPr>
              <a:buNone/>
            </a:pPr>
            <a:r>
              <a:rPr lang="sk-SK" sz="2600" b="1" dirty="0" smtClean="0"/>
              <a:t>Optimálna kombinácia VF</a:t>
            </a:r>
          </a:p>
          <a:p>
            <a:pPr>
              <a:buNone/>
            </a:pPr>
            <a:endParaRPr lang="sk-SK" sz="2600" b="1" dirty="0"/>
          </a:p>
          <a:p>
            <a:pPr>
              <a:buNone/>
            </a:pPr>
            <a:r>
              <a:rPr lang="sk-SK" sz="2600" b="1" dirty="0" smtClean="0"/>
              <a:t>Substitúcia VF</a:t>
            </a:r>
          </a:p>
          <a:p>
            <a:pPr eaLnBrk="1" hangingPunct="1">
              <a:buFontTx/>
              <a:buNone/>
            </a:pPr>
            <a:r>
              <a:rPr lang="sk-SK" sz="2400" dirty="0" smtClean="0"/>
              <a:t>                                                      </a:t>
            </a:r>
          </a:p>
          <a:p>
            <a:pPr eaLnBrk="1" hangingPunct="1">
              <a:buFontTx/>
              <a:buNone/>
            </a:pPr>
            <a:r>
              <a:rPr lang="sk-SK" sz="2400" dirty="0" smtClean="0"/>
              <a:t>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2811</Words>
  <Application>Microsoft Office PowerPoint</Application>
  <PresentationFormat>Prezentácia na obrazovke (4:3)</PresentationFormat>
  <Paragraphs>505</Paragraphs>
  <Slides>29</Slides>
  <Notes>25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0" baseType="lpstr">
      <vt:lpstr>Motív Office</vt:lpstr>
      <vt:lpstr>Výrobné faktory,  trh VF </vt:lpstr>
      <vt:lpstr>Výrobné faktory = vstupy nevyhnutné pre produkciu SaS</vt:lpstr>
      <vt:lpstr>Snímka 3</vt:lpstr>
      <vt:lpstr>Snímka 4</vt:lpstr>
      <vt:lpstr>Snímka 5</vt:lpstr>
      <vt:lpstr>Trh VF - analýza dopytu a ponuky prostredníctvom hraničných ekonomických kategórií </vt:lpstr>
      <vt:lpstr>Snímka 7</vt:lpstr>
      <vt:lpstr>Snímka 8</vt:lpstr>
      <vt:lpstr>Snímka 9</vt:lpstr>
      <vt:lpstr>Kapitál </vt:lpstr>
      <vt:lpstr>Snímka 11</vt:lpstr>
      <vt:lpstr>Snímka 12</vt:lpstr>
      <vt:lpstr>Snímka 13</vt:lpstr>
      <vt:lpstr>Snímka 14</vt:lpstr>
      <vt:lpstr>Ľudský kapitál</vt:lpstr>
      <vt:lpstr>Snímka 16</vt:lpstr>
      <vt:lpstr>Snímka 17</vt:lpstr>
      <vt:lpstr>Pôda (Prírodné zdroje) </vt:lpstr>
      <vt:lpstr>Snímka 19</vt:lpstr>
      <vt:lpstr>Trh pôdy </vt:lpstr>
      <vt:lpstr>Práca </vt:lpstr>
      <vt:lpstr>Deľba práce (DP)  = rozdelenie ekonomických úloh na špecializované      činnosti, resp. zložky NH (národného hospodárstva)  forma prejavu DP -  špecializácia a kooperácia výrobcov </vt:lpstr>
      <vt:lpstr>Snímka 23</vt:lpstr>
      <vt:lpstr>Trh práce</vt:lpstr>
      <vt:lpstr>Snímka 25</vt:lpstr>
      <vt:lpstr>  Typy nezamestnanosti </vt:lpstr>
      <vt:lpstr>Snímka 27</vt:lpstr>
      <vt:lpstr>Trh kapitálu – kapitálový trh</vt:lpstr>
      <vt:lpstr>Snímka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Výrobné faktory, trh VF 1</dc:title>
  <dc:creator>kucharcikova</dc:creator>
  <cp:lastModifiedBy>Andrej</cp:lastModifiedBy>
  <cp:revision>249</cp:revision>
  <dcterms:created xsi:type="dcterms:W3CDTF">2011-10-18T18:57:30Z</dcterms:created>
  <dcterms:modified xsi:type="dcterms:W3CDTF">2014-02-08T16:29:17Z</dcterms:modified>
</cp:coreProperties>
</file>