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2" r:id="rId13"/>
    <p:sldId id="265" r:id="rId14"/>
    <p:sldId id="27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05" autoAdjust="0"/>
  </p:normalViewPr>
  <p:slideViewPr>
    <p:cSldViewPr>
      <p:cViewPr varScale="1">
        <p:scale>
          <a:sx n="49" d="100"/>
          <a:sy n="49" d="100"/>
        </p:scale>
        <p:origin x="-19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60F47-0301-4087-9BDF-26D23FFF4D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9E2C2CC1-DEBA-4877-A9A5-696E1091F618}">
      <dgm:prSet phldrT="[Text]"/>
      <dgm:spPr/>
      <dgm:t>
        <a:bodyPr/>
        <a:lstStyle/>
        <a:p>
          <a:r>
            <a:rPr lang="sk-SK" b="1" dirty="0" smtClean="0"/>
            <a:t>PODNIK</a:t>
          </a:r>
          <a:endParaRPr lang="sk-SK" b="1" dirty="0"/>
        </a:p>
      </dgm:t>
    </dgm:pt>
    <dgm:pt modelId="{1404A965-2788-4D31-99D2-EC74BDC0C900}" type="parTrans" cxnId="{33FBE90C-CE80-4041-8E01-302DA1F43B3B}">
      <dgm:prSet/>
      <dgm:spPr/>
      <dgm:t>
        <a:bodyPr/>
        <a:lstStyle/>
        <a:p>
          <a:endParaRPr lang="sk-SK"/>
        </a:p>
      </dgm:t>
    </dgm:pt>
    <dgm:pt modelId="{B8992BCB-3AB2-4A70-A5EE-67FCE093936A}" type="sibTrans" cxnId="{33FBE90C-CE80-4041-8E01-302DA1F43B3B}">
      <dgm:prSet/>
      <dgm:spPr/>
      <dgm:t>
        <a:bodyPr/>
        <a:lstStyle/>
        <a:p>
          <a:endParaRPr lang="sk-SK"/>
        </a:p>
      </dgm:t>
    </dgm:pt>
    <dgm:pt modelId="{E8F8BF0D-0855-412D-B159-D4E8D0FE78A8}">
      <dgm:prSet phldrT="[Text]"/>
      <dgm:spPr/>
      <dgm:t>
        <a:bodyPr/>
        <a:lstStyle/>
        <a:p>
          <a:pPr algn="ctr">
            <a:spcAft>
              <a:spcPts val="0"/>
            </a:spcAft>
          </a:pPr>
          <a:r>
            <a:rPr lang="sk-SK" b="1" dirty="0" smtClean="0"/>
            <a:t>Jadro</a:t>
          </a:r>
        </a:p>
        <a:p>
          <a:pPr algn="l">
            <a:spcAft>
              <a:spcPts val="0"/>
            </a:spcAft>
          </a:pPr>
          <a:r>
            <a:rPr lang="sk-SK" dirty="0" smtClean="0"/>
            <a:t>- podnikové </a:t>
          </a:r>
        </a:p>
        <a:p>
          <a:pPr algn="l">
            <a:spcAft>
              <a:spcPts val="0"/>
            </a:spcAft>
          </a:pPr>
          <a:r>
            <a:rPr lang="sk-SK" dirty="0" smtClean="0"/>
            <a:t>   procesy</a:t>
          </a:r>
          <a:endParaRPr lang="sk-SK" dirty="0"/>
        </a:p>
      </dgm:t>
    </dgm:pt>
    <dgm:pt modelId="{7532939B-5811-4A88-B617-3FF75B3423F9}" type="parTrans" cxnId="{96EC2E6B-7C13-42D8-A2DA-494D94665D90}">
      <dgm:prSet/>
      <dgm:spPr/>
      <dgm:t>
        <a:bodyPr/>
        <a:lstStyle/>
        <a:p>
          <a:endParaRPr lang="sk-SK"/>
        </a:p>
      </dgm:t>
    </dgm:pt>
    <dgm:pt modelId="{EF888A21-D92B-406A-A4CA-13A67F49F31E}" type="sibTrans" cxnId="{96EC2E6B-7C13-42D8-A2DA-494D94665D90}">
      <dgm:prSet/>
      <dgm:spPr/>
      <dgm:t>
        <a:bodyPr/>
        <a:lstStyle/>
        <a:p>
          <a:endParaRPr lang="sk-SK"/>
        </a:p>
      </dgm:t>
    </dgm:pt>
    <dgm:pt modelId="{A9A7BF10-3193-4F88-8D73-B73AEB5A0E5F}">
      <dgm:prSet phldrT="[Text]"/>
      <dgm:spPr/>
      <dgm:t>
        <a:bodyPr/>
        <a:lstStyle/>
        <a:p>
          <a:pPr algn="ctr"/>
          <a:r>
            <a:rPr lang="sk-SK" b="1" dirty="0" smtClean="0"/>
            <a:t>Okolie</a:t>
          </a:r>
        </a:p>
        <a:p>
          <a:pPr algn="l"/>
          <a:endParaRPr lang="sk-SK" dirty="0"/>
        </a:p>
      </dgm:t>
    </dgm:pt>
    <dgm:pt modelId="{35E2321D-8263-4C8A-9474-0A1FB9B829DA}" type="parTrans" cxnId="{89AF8E55-E7CF-400B-A474-0B70E6C3582B}">
      <dgm:prSet/>
      <dgm:spPr/>
      <dgm:t>
        <a:bodyPr/>
        <a:lstStyle/>
        <a:p>
          <a:endParaRPr lang="sk-SK"/>
        </a:p>
      </dgm:t>
    </dgm:pt>
    <dgm:pt modelId="{2E737AB0-4F5D-4200-BC2F-978DEC80BF40}" type="sibTrans" cxnId="{89AF8E55-E7CF-400B-A474-0B70E6C3582B}">
      <dgm:prSet/>
      <dgm:spPr/>
      <dgm:t>
        <a:bodyPr/>
        <a:lstStyle/>
        <a:p>
          <a:endParaRPr lang="sk-SK"/>
        </a:p>
      </dgm:t>
    </dgm:pt>
    <dgm:pt modelId="{18543BF8-D2F9-4993-98CC-784D00EC76C3}">
      <dgm:prSet/>
      <dgm:spPr/>
      <dgm:t>
        <a:bodyPr/>
        <a:lstStyle/>
        <a:p>
          <a:pPr algn="l"/>
          <a:r>
            <a:rPr lang="sk-SK" dirty="0" smtClean="0"/>
            <a:t>- užšie</a:t>
          </a:r>
        </a:p>
        <a:p>
          <a:pPr algn="l"/>
          <a:r>
            <a:rPr lang="sk-SK" dirty="0" smtClean="0"/>
            <a:t>- širšie </a:t>
          </a:r>
        </a:p>
      </dgm:t>
    </dgm:pt>
    <dgm:pt modelId="{4669D982-7352-41CA-9F6B-35127ED39349}" type="parTrans" cxnId="{246DA266-135D-4652-828B-DAD9DCA8D13D}">
      <dgm:prSet/>
      <dgm:spPr/>
      <dgm:t>
        <a:bodyPr/>
        <a:lstStyle/>
        <a:p>
          <a:endParaRPr lang="sk-SK"/>
        </a:p>
      </dgm:t>
    </dgm:pt>
    <dgm:pt modelId="{FEE3E573-690A-4A59-B71D-10C6C6617CDB}" type="sibTrans" cxnId="{246DA266-135D-4652-828B-DAD9DCA8D13D}">
      <dgm:prSet/>
      <dgm:spPr/>
      <dgm:t>
        <a:bodyPr/>
        <a:lstStyle/>
        <a:p>
          <a:endParaRPr lang="sk-SK"/>
        </a:p>
      </dgm:t>
    </dgm:pt>
    <dgm:pt modelId="{1FD51A37-04A0-4DFB-882A-41383D73F4F8}">
      <dgm:prSet/>
      <dgm:spPr/>
      <dgm:t>
        <a:bodyPr/>
        <a:lstStyle/>
        <a:p>
          <a:pPr algn="l"/>
          <a:r>
            <a:rPr lang="sk-SK" dirty="0" smtClean="0"/>
            <a:t>- hmotné</a:t>
          </a:r>
        </a:p>
        <a:p>
          <a:pPr algn="l"/>
          <a:r>
            <a:rPr lang="sk-SK" dirty="0" smtClean="0"/>
            <a:t>- nehmotné</a:t>
          </a:r>
          <a:endParaRPr lang="sk-SK" dirty="0"/>
        </a:p>
      </dgm:t>
    </dgm:pt>
    <dgm:pt modelId="{9CE41829-21FC-486D-864A-7042FC8C0BD9}" type="parTrans" cxnId="{72EC2AE6-364D-4E48-9CC8-6989D5F1FC28}">
      <dgm:prSet/>
      <dgm:spPr/>
      <dgm:t>
        <a:bodyPr/>
        <a:lstStyle/>
        <a:p>
          <a:endParaRPr lang="sk-SK"/>
        </a:p>
      </dgm:t>
    </dgm:pt>
    <dgm:pt modelId="{BDE08CA5-F739-439C-8B9E-E523F613F865}" type="sibTrans" cxnId="{72EC2AE6-364D-4E48-9CC8-6989D5F1FC28}">
      <dgm:prSet/>
      <dgm:spPr/>
      <dgm:t>
        <a:bodyPr/>
        <a:lstStyle/>
        <a:p>
          <a:endParaRPr lang="sk-SK"/>
        </a:p>
      </dgm:t>
    </dgm:pt>
    <dgm:pt modelId="{C73BE84C-8C95-447D-A940-37DFDDA70117}" type="pres">
      <dgm:prSet presAssocID="{FAB60F47-0301-4087-9BDF-26D23FFF4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F4B6170A-CE13-47EB-9578-BCC7308A3318}" type="pres">
      <dgm:prSet presAssocID="{9E2C2CC1-DEBA-4877-A9A5-696E1091F618}" presName="hierRoot1" presStyleCnt="0"/>
      <dgm:spPr/>
    </dgm:pt>
    <dgm:pt modelId="{FB87442F-CA6F-4AD2-97E8-E9BE3B3AE254}" type="pres">
      <dgm:prSet presAssocID="{9E2C2CC1-DEBA-4877-A9A5-696E1091F618}" presName="composite" presStyleCnt="0"/>
      <dgm:spPr/>
    </dgm:pt>
    <dgm:pt modelId="{C890E712-4D76-403F-AF25-973174BFD1E6}" type="pres">
      <dgm:prSet presAssocID="{9E2C2CC1-DEBA-4877-A9A5-696E1091F618}" presName="background" presStyleLbl="node0" presStyleIdx="0" presStyleCnt="1"/>
      <dgm:spPr/>
    </dgm:pt>
    <dgm:pt modelId="{36EFF2EA-2D53-417B-81E5-B3A38F61FE43}" type="pres">
      <dgm:prSet presAssocID="{9E2C2CC1-DEBA-4877-A9A5-696E1091F61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18EF93F-C3D5-4DB2-ACF1-744D0E82F461}" type="pres">
      <dgm:prSet presAssocID="{9E2C2CC1-DEBA-4877-A9A5-696E1091F618}" presName="hierChild2" presStyleCnt="0"/>
      <dgm:spPr/>
    </dgm:pt>
    <dgm:pt modelId="{4482BC38-1B5E-489B-851C-3D13DA04D458}" type="pres">
      <dgm:prSet presAssocID="{7532939B-5811-4A88-B617-3FF75B3423F9}" presName="Name10" presStyleLbl="parChTrans1D2" presStyleIdx="0" presStyleCnt="2"/>
      <dgm:spPr/>
      <dgm:t>
        <a:bodyPr/>
        <a:lstStyle/>
        <a:p>
          <a:endParaRPr lang="sk-SK"/>
        </a:p>
      </dgm:t>
    </dgm:pt>
    <dgm:pt modelId="{B089A14D-4AED-475A-8251-14D14BA1B6F5}" type="pres">
      <dgm:prSet presAssocID="{E8F8BF0D-0855-412D-B159-D4E8D0FE78A8}" presName="hierRoot2" presStyleCnt="0"/>
      <dgm:spPr/>
    </dgm:pt>
    <dgm:pt modelId="{36D15854-AD53-4A36-A174-99D7D2F41E7B}" type="pres">
      <dgm:prSet presAssocID="{E8F8BF0D-0855-412D-B159-D4E8D0FE78A8}" presName="composite2" presStyleCnt="0"/>
      <dgm:spPr/>
    </dgm:pt>
    <dgm:pt modelId="{19CA1CBB-2A18-464B-A727-B16B06891DE4}" type="pres">
      <dgm:prSet presAssocID="{E8F8BF0D-0855-412D-B159-D4E8D0FE78A8}" presName="background2" presStyleLbl="node2" presStyleIdx="0" presStyleCnt="2"/>
      <dgm:spPr/>
    </dgm:pt>
    <dgm:pt modelId="{54A32468-DA05-4CFA-8256-07594FFCF9F1}" type="pres">
      <dgm:prSet presAssocID="{E8F8BF0D-0855-412D-B159-D4E8D0FE78A8}" presName="text2" presStyleLbl="fgAcc2" presStyleIdx="0" presStyleCnt="2" custLinFactNeighborX="-32519" custLinFactNeighborY="261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6BBE48E-4B61-4407-9A66-3F588743B9AC}" type="pres">
      <dgm:prSet presAssocID="{E8F8BF0D-0855-412D-B159-D4E8D0FE78A8}" presName="hierChild3" presStyleCnt="0"/>
      <dgm:spPr/>
    </dgm:pt>
    <dgm:pt modelId="{25B9E93F-EF9C-47AF-A0CB-B596108F34E9}" type="pres">
      <dgm:prSet presAssocID="{35E2321D-8263-4C8A-9474-0A1FB9B829DA}" presName="Name10" presStyleLbl="parChTrans1D2" presStyleIdx="1" presStyleCnt="2"/>
      <dgm:spPr/>
      <dgm:t>
        <a:bodyPr/>
        <a:lstStyle/>
        <a:p>
          <a:endParaRPr lang="sk-SK"/>
        </a:p>
      </dgm:t>
    </dgm:pt>
    <dgm:pt modelId="{C0C12B2E-A49D-4FB9-9232-6A4EFF95F089}" type="pres">
      <dgm:prSet presAssocID="{A9A7BF10-3193-4F88-8D73-B73AEB5A0E5F}" presName="hierRoot2" presStyleCnt="0"/>
      <dgm:spPr/>
    </dgm:pt>
    <dgm:pt modelId="{D6D61D3C-DF0E-40EB-B70E-F3144D0A40B8}" type="pres">
      <dgm:prSet presAssocID="{A9A7BF10-3193-4F88-8D73-B73AEB5A0E5F}" presName="composite2" presStyleCnt="0"/>
      <dgm:spPr/>
    </dgm:pt>
    <dgm:pt modelId="{6990CE40-7C92-48DB-B93E-549201B3A0BD}" type="pres">
      <dgm:prSet presAssocID="{A9A7BF10-3193-4F88-8D73-B73AEB5A0E5F}" presName="background2" presStyleLbl="node2" presStyleIdx="1" presStyleCnt="2"/>
      <dgm:spPr/>
    </dgm:pt>
    <dgm:pt modelId="{9B4E7F53-46AC-4747-83CC-AE4EDE2907EB}" type="pres">
      <dgm:prSet presAssocID="{A9A7BF10-3193-4F88-8D73-B73AEB5A0E5F}" presName="text2" presStyleLbl="fgAcc2" presStyleIdx="1" presStyleCnt="2" custLinFactNeighborX="32119" custLinFactNeighborY="261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07ED5AC-6908-46DA-B09A-3103E5C41E5B}" type="pres">
      <dgm:prSet presAssocID="{A9A7BF10-3193-4F88-8D73-B73AEB5A0E5F}" presName="hierChild3" presStyleCnt="0"/>
      <dgm:spPr/>
    </dgm:pt>
    <dgm:pt modelId="{C215F0D6-3038-43A5-B4A6-86A59DDC5D38}" type="pres">
      <dgm:prSet presAssocID="{4669D982-7352-41CA-9F6B-35127ED39349}" presName="Name17" presStyleLbl="parChTrans1D3" presStyleIdx="0" presStyleCnt="2"/>
      <dgm:spPr/>
      <dgm:t>
        <a:bodyPr/>
        <a:lstStyle/>
        <a:p>
          <a:endParaRPr lang="sk-SK"/>
        </a:p>
      </dgm:t>
    </dgm:pt>
    <dgm:pt modelId="{88DB6FBB-AAEF-4DC0-8120-0FC72F680FF5}" type="pres">
      <dgm:prSet presAssocID="{18543BF8-D2F9-4993-98CC-784D00EC76C3}" presName="hierRoot3" presStyleCnt="0"/>
      <dgm:spPr/>
    </dgm:pt>
    <dgm:pt modelId="{061C8C5F-B524-4D5F-8CCA-51D109F71DF7}" type="pres">
      <dgm:prSet presAssocID="{18543BF8-D2F9-4993-98CC-784D00EC76C3}" presName="composite3" presStyleCnt="0"/>
      <dgm:spPr/>
    </dgm:pt>
    <dgm:pt modelId="{9AF1BA61-86D8-43DC-A351-C1A12B0D06A0}" type="pres">
      <dgm:prSet presAssocID="{18543BF8-D2F9-4993-98CC-784D00EC76C3}" presName="background3" presStyleLbl="node3" presStyleIdx="0" presStyleCnt="2"/>
      <dgm:spPr/>
    </dgm:pt>
    <dgm:pt modelId="{157DB144-264E-45F1-8D27-94BDED3E9DE7}" type="pres">
      <dgm:prSet presAssocID="{18543BF8-D2F9-4993-98CC-784D00EC76C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8BA467C-F01C-40EA-A58D-F799F7B068B4}" type="pres">
      <dgm:prSet presAssocID="{18543BF8-D2F9-4993-98CC-784D00EC76C3}" presName="hierChild4" presStyleCnt="0"/>
      <dgm:spPr/>
    </dgm:pt>
    <dgm:pt modelId="{05B655BF-E183-450A-BB5A-867740C7AAC2}" type="pres">
      <dgm:prSet presAssocID="{9CE41829-21FC-486D-864A-7042FC8C0BD9}" presName="Name17" presStyleLbl="parChTrans1D3" presStyleIdx="1" presStyleCnt="2"/>
      <dgm:spPr/>
      <dgm:t>
        <a:bodyPr/>
        <a:lstStyle/>
        <a:p>
          <a:endParaRPr lang="sk-SK"/>
        </a:p>
      </dgm:t>
    </dgm:pt>
    <dgm:pt modelId="{3BD83E4A-287C-47B7-9435-2684E1881BCA}" type="pres">
      <dgm:prSet presAssocID="{1FD51A37-04A0-4DFB-882A-41383D73F4F8}" presName="hierRoot3" presStyleCnt="0"/>
      <dgm:spPr/>
    </dgm:pt>
    <dgm:pt modelId="{628C34CB-D020-46BC-BDB3-024E66A35649}" type="pres">
      <dgm:prSet presAssocID="{1FD51A37-04A0-4DFB-882A-41383D73F4F8}" presName="composite3" presStyleCnt="0"/>
      <dgm:spPr/>
    </dgm:pt>
    <dgm:pt modelId="{9055B4D9-6DFC-4FD7-98B4-B6C14C07DEEE}" type="pres">
      <dgm:prSet presAssocID="{1FD51A37-04A0-4DFB-882A-41383D73F4F8}" presName="background3" presStyleLbl="node3" presStyleIdx="1" presStyleCnt="2"/>
      <dgm:spPr/>
    </dgm:pt>
    <dgm:pt modelId="{DBC970A5-DE5C-4465-9A4E-FE0474538D01}" type="pres">
      <dgm:prSet presAssocID="{1FD51A37-04A0-4DFB-882A-41383D73F4F8}" presName="text3" presStyleLbl="fgAcc3" presStyleIdx="1" presStyleCnt="2" custLinFactNeighborX="64156" custLinFactNeighborY="262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6CFBD36-EFDB-4AF4-ABDF-E02D7120F6AA}" type="pres">
      <dgm:prSet presAssocID="{1FD51A37-04A0-4DFB-882A-41383D73F4F8}" presName="hierChild4" presStyleCnt="0"/>
      <dgm:spPr/>
    </dgm:pt>
  </dgm:ptLst>
  <dgm:cxnLst>
    <dgm:cxn modelId="{89AF8E55-E7CF-400B-A474-0B70E6C3582B}" srcId="{9E2C2CC1-DEBA-4877-A9A5-696E1091F618}" destId="{A9A7BF10-3193-4F88-8D73-B73AEB5A0E5F}" srcOrd="1" destOrd="0" parTransId="{35E2321D-8263-4C8A-9474-0A1FB9B829DA}" sibTransId="{2E737AB0-4F5D-4200-BC2F-978DEC80BF40}"/>
    <dgm:cxn modelId="{0B006DFC-C576-4BDF-89D8-216B5AC81D24}" type="presOf" srcId="{7532939B-5811-4A88-B617-3FF75B3423F9}" destId="{4482BC38-1B5E-489B-851C-3D13DA04D458}" srcOrd="0" destOrd="0" presId="urn:microsoft.com/office/officeart/2005/8/layout/hierarchy1"/>
    <dgm:cxn modelId="{49B2BAF8-A908-4AB2-BBEE-3A88333C3510}" type="presOf" srcId="{35E2321D-8263-4C8A-9474-0A1FB9B829DA}" destId="{25B9E93F-EF9C-47AF-A0CB-B596108F34E9}" srcOrd="0" destOrd="0" presId="urn:microsoft.com/office/officeart/2005/8/layout/hierarchy1"/>
    <dgm:cxn modelId="{33FBE90C-CE80-4041-8E01-302DA1F43B3B}" srcId="{FAB60F47-0301-4087-9BDF-26D23FFF4D9D}" destId="{9E2C2CC1-DEBA-4877-A9A5-696E1091F618}" srcOrd="0" destOrd="0" parTransId="{1404A965-2788-4D31-99D2-EC74BDC0C900}" sibTransId="{B8992BCB-3AB2-4A70-A5EE-67FCE093936A}"/>
    <dgm:cxn modelId="{9B22DF15-6EAA-4064-B50C-0297EC2A89F4}" type="presOf" srcId="{9CE41829-21FC-486D-864A-7042FC8C0BD9}" destId="{05B655BF-E183-450A-BB5A-867740C7AAC2}" srcOrd="0" destOrd="0" presId="urn:microsoft.com/office/officeart/2005/8/layout/hierarchy1"/>
    <dgm:cxn modelId="{71EFEEAF-2FE3-45B9-B071-F75A96E91A09}" type="presOf" srcId="{E8F8BF0D-0855-412D-B159-D4E8D0FE78A8}" destId="{54A32468-DA05-4CFA-8256-07594FFCF9F1}" srcOrd="0" destOrd="0" presId="urn:microsoft.com/office/officeart/2005/8/layout/hierarchy1"/>
    <dgm:cxn modelId="{B64CF1FE-9B86-4D65-9D43-794AC83D61A3}" type="presOf" srcId="{4669D982-7352-41CA-9F6B-35127ED39349}" destId="{C215F0D6-3038-43A5-B4A6-86A59DDC5D38}" srcOrd="0" destOrd="0" presId="urn:microsoft.com/office/officeart/2005/8/layout/hierarchy1"/>
    <dgm:cxn modelId="{C4457AA1-30E6-429C-8EBD-B56FA8206AF0}" type="presOf" srcId="{A9A7BF10-3193-4F88-8D73-B73AEB5A0E5F}" destId="{9B4E7F53-46AC-4747-83CC-AE4EDE2907EB}" srcOrd="0" destOrd="0" presId="urn:microsoft.com/office/officeart/2005/8/layout/hierarchy1"/>
    <dgm:cxn modelId="{1D0D249C-FD2A-4581-B3A6-FD60F313BC7E}" type="presOf" srcId="{9E2C2CC1-DEBA-4877-A9A5-696E1091F618}" destId="{36EFF2EA-2D53-417B-81E5-B3A38F61FE43}" srcOrd="0" destOrd="0" presId="urn:microsoft.com/office/officeart/2005/8/layout/hierarchy1"/>
    <dgm:cxn modelId="{C9EFD4E5-1B51-4DC3-BF5F-8CF506858FFA}" type="presOf" srcId="{18543BF8-D2F9-4993-98CC-784D00EC76C3}" destId="{157DB144-264E-45F1-8D27-94BDED3E9DE7}" srcOrd="0" destOrd="0" presId="urn:microsoft.com/office/officeart/2005/8/layout/hierarchy1"/>
    <dgm:cxn modelId="{5963983B-00AB-44D2-B03E-F1D1C48237A1}" type="presOf" srcId="{FAB60F47-0301-4087-9BDF-26D23FFF4D9D}" destId="{C73BE84C-8C95-447D-A940-37DFDDA70117}" srcOrd="0" destOrd="0" presId="urn:microsoft.com/office/officeart/2005/8/layout/hierarchy1"/>
    <dgm:cxn modelId="{2937C3A7-DDC7-4A26-AE8E-D25A81ABA319}" type="presOf" srcId="{1FD51A37-04A0-4DFB-882A-41383D73F4F8}" destId="{DBC970A5-DE5C-4465-9A4E-FE0474538D01}" srcOrd="0" destOrd="0" presId="urn:microsoft.com/office/officeart/2005/8/layout/hierarchy1"/>
    <dgm:cxn modelId="{246DA266-135D-4652-828B-DAD9DCA8D13D}" srcId="{A9A7BF10-3193-4F88-8D73-B73AEB5A0E5F}" destId="{18543BF8-D2F9-4993-98CC-784D00EC76C3}" srcOrd="0" destOrd="0" parTransId="{4669D982-7352-41CA-9F6B-35127ED39349}" sibTransId="{FEE3E573-690A-4A59-B71D-10C6C6617CDB}"/>
    <dgm:cxn modelId="{72EC2AE6-364D-4E48-9CC8-6989D5F1FC28}" srcId="{A9A7BF10-3193-4F88-8D73-B73AEB5A0E5F}" destId="{1FD51A37-04A0-4DFB-882A-41383D73F4F8}" srcOrd="1" destOrd="0" parTransId="{9CE41829-21FC-486D-864A-7042FC8C0BD9}" sibTransId="{BDE08CA5-F739-439C-8B9E-E523F613F865}"/>
    <dgm:cxn modelId="{96EC2E6B-7C13-42D8-A2DA-494D94665D90}" srcId="{9E2C2CC1-DEBA-4877-A9A5-696E1091F618}" destId="{E8F8BF0D-0855-412D-B159-D4E8D0FE78A8}" srcOrd="0" destOrd="0" parTransId="{7532939B-5811-4A88-B617-3FF75B3423F9}" sibTransId="{EF888A21-D92B-406A-A4CA-13A67F49F31E}"/>
    <dgm:cxn modelId="{CDE94B7E-7EB7-4CA1-BEA4-58AC95946387}" type="presParOf" srcId="{C73BE84C-8C95-447D-A940-37DFDDA70117}" destId="{F4B6170A-CE13-47EB-9578-BCC7308A3318}" srcOrd="0" destOrd="0" presId="urn:microsoft.com/office/officeart/2005/8/layout/hierarchy1"/>
    <dgm:cxn modelId="{4CBDD1A4-597A-4C69-A357-6C4B8A1FB74C}" type="presParOf" srcId="{F4B6170A-CE13-47EB-9578-BCC7308A3318}" destId="{FB87442F-CA6F-4AD2-97E8-E9BE3B3AE254}" srcOrd="0" destOrd="0" presId="urn:microsoft.com/office/officeart/2005/8/layout/hierarchy1"/>
    <dgm:cxn modelId="{2F64BC16-ED61-4118-A2DB-434C8683E3F1}" type="presParOf" srcId="{FB87442F-CA6F-4AD2-97E8-E9BE3B3AE254}" destId="{C890E712-4D76-403F-AF25-973174BFD1E6}" srcOrd="0" destOrd="0" presId="urn:microsoft.com/office/officeart/2005/8/layout/hierarchy1"/>
    <dgm:cxn modelId="{87D46B50-8D80-49DF-B7A1-9126E100F099}" type="presParOf" srcId="{FB87442F-CA6F-4AD2-97E8-E9BE3B3AE254}" destId="{36EFF2EA-2D53-417B-81E5-B3A38F61FE43}" srcOrd="1" destOrd="0" presId="urn:microsoft.com/office/officeart/2005/8/layout/hierarchy1"/>
    <dgm:cxn modelId="{57DB4540-18CF-4792-826B-D41B3FE47C87}" type="presParOf" srcId="{F4B6170A-CE13-47EB-9578-BCC7308A3318}" destId="{D18EF93F-C3D5-4DB2-ACF1-744D0E82F461}" srcOrd="1" destOrd="0" presId="urn:microsoft.com/office/officeart/2005/8/layout/hierarchy1"/>
    <dgm:cxn modelId="{62775010-1F35-4846-842C-525DC51022FC}" type="presParOf" srcId="{D18EF93F-C3D5-4DB2-ACF1-744D0E82F461}" destId="{4482BC38-1B5E-489B-851C-3D13DA04D458}" srcOrd="0" destOrd="0" presId="urn:microsoft.com/office/officeart/2005/8/layout/hierarchy1"/>
    <dgm:cxn modelId="{AB173D71-4731-4FD0-9536-1F1DFFFE5369}" type="presParOf" srcId="{D18EF93F-C3D5-4DB2-ACF1-744D0E82F461}" destId="{B089A14D-4AED-475A-8251-14D14BA1B6F5}" srcOrd="1" destOrd="0" presId="urn:microsoft.com/office/officeart/2005/8/layout/hierarchy1"/>
    <dgm:cxn modelId="{E47537D3-475C-4B79-B972-36AF33493E48}" type="presParOf" srcId="{B089A14D-4AED-475A-8251-14D14BA1B6F5}" destId="{36D15854-AD53-4A36-A174-99D7D2F41E7B}" srcOrd="0" destOrd="0" presId="urn:microsoft.com/office/officeart/2005/8/layout/hierarchy1"/>
    <dgm:cxn modelId="{61A4C38A-9652-423B-A2F8-22DF10379786}" type="presParOf" srcId="{36D15854-AD53-4A36-A174-99D7D2F41E7B}" destId="{19CA1CBB-2A18-464B-A727-B16B06891DE4}" srcOrd="0" destOrd="0" presId="urn:microsoft.com/office/officeart/2005/8/layout/hierarchy1"/>
    <dgm:cxn modelId="{22CF85D7-C88E-47D7-93BE-A9CD45A38CB0}" type="presParOf" srcId="{36D15854-AD53-4A36-A174-99D7D2F41E7B}" destId="{54A32468-DA05-4CFA-8256-07594FFCF9F1}" srcOrd="1" destOrd="0" presId="urn:microsoft.com/office/officeart/2005/8/layout/hierarchy1"/>
    <dgm:cxn modelId="{5B00C6A3-7123-40EA-A8E5-1096DA3F85DB}" type="presParOf" srcId="{B089A14D-4AED-475A-8251-14D14BA1B6F5}" destId="{86BBE48E-4B61-4407-9A66-3F588743B9AC}" srcOrd="1" destOrd="0" presId="urn:microsoft.com/office/officeart/2005/8/layout/hierarchy1"/>
    <dgm:cxn modelId="{E475C1FC-ADF7-43C6-BC3F-D43C72322B69}" type="presParOf" srcId="{D18EF93F-C3D5-4DB2-ACF1-744D0E82F461}" destId="{25B9E93F-EF9C-47AF-A0CB-B596108F34E9}" srcOrd="2" destOrd="0" presId="urn:microsoft.com/office/officeart/2005/8/layout/hierarchy1"/>
    <dgm:cxn modelId="{582CDFB0-E78E-462B-90D2-727768D138C1}" type="presParOf" srcId="{D18EF93F-C3D5-4DB2-ACF1-744D0E82F461}" destId="{C0C12B2E-A49D-4FB9-9232-6A4EFF95F089}" srcOrd="3" destOrd="0" presId="urn:microsoft.com/office/officeart/2005/8/layout/hierarchy1"/>
    <dgm:cxn modelId="{07BC796A-13D9-48D4-B4C1-9DA7B8C9B877}" type="presParOf" srcId="{C0C12B2E-A49D-4FB9-9232-6A4EFF95F089}" destId="{D6D61D3C-DF0E-40EB-B70E-F3144D0A40B8}" srcOrd="0" destOrd="0" presId="urn:microsoft.com/office/officeart/2005/8/layout/hierarchy1"/>
    <dgm:cxn modelId="{5E234104-3280-4CE2-842A-7595A6AC2B61}" type="presParOf" srcId="{D6D61D3C-DF0E-40EB-B70E-F3144D0A40B8}" destId="{6990CE40-7C92-48DB-B93E-549201B3A0BD}" srcOrd="0" destOrd="0" presId="urn:microsoft.com/office/officeart/2005/8/layout/hierarchy1"/>
    <dgm:cxn modelId="{130BED6B-38E2-4EBD-B34A-2DF23205069C}" type="presParOf" srcId="{D6D61D3C-DF0E-40EB-B70E-F3144D0A40B8}" destId="{9B4E7F53-46AC-4747-83CC-AE4EDE2907EB}" srcOrd="1" destOrd="0" presId="urn:microsoft.com/office/officeart/2005/8/layout/hierarchy1"/>
    <dgm:cxn modelId="{252C0F05-D3EC-4DC4-809F-327A0BA55110}" type="presParOf" srcId="{C0C12B2E-A49D-4FB9-9232-6A4EFF95F089}" destId="{A07ED5AC-6908-46DA-B09A-3103E5C41E5B}" srcOrd="1" destOrd="0" presId="urn:microsoft.com/office/officeart/2005/8/layout/hierarchy1"/>
    <dgm:cxn modelId="{B0053F95-469F-42F4-A023-A11523611328}" type="presParOf" srcId="{A07ED5AC-6908-46DA-B09A-3103E5C41E5B}" destId="{C215F0D6-3038-43A5-B4A6-86A59DDC5D38}" srcOrd="0" destOrd="0" presId="urn:microsoft.com/office/officeart/2005/8/layout/hierarchy1"/>
    <dgm:cxn modelId="{984B79E2-AF93-4D45-B6AB-02C86E48602F}" type="presParOf" srcId="{A07ED5AC-6908-46DA-B09A-3103E5C41E5B}" destId="{88DB6FBB-AAEF-4DC0-8120-0FC72F680FF5}" srcOrd="1" destOrd="0" presId="urn:microsoft.com/office/officeart/2005/8/layout/hierarchy1"/>
    <dgm:cxn modelId="{BF261DD1-F22C-44D1-9276-4DFDB2355804}" type="presParOf" srcId="{88DB6FBB-AAEF-4DC0-8120-0FC72F680FF5}" destId="{061C8C5F-B524-4D5F-8CCA-51D109F71DF7}" srcOrd="0" destOrd="0" presId="urn:microsoft.com/office/officeart/2005/8/layout/hierarchy1"/>
    <dgm:cxn modelId="{925E23EB-6B44-42DE-B770-1538D2CCA2C3}" type="presParOf" srcId="{061C8C5F-B524-4D5F-8CCA-51D109F71DF7}" destId="{9AF1BA61-86D8-43DC-A351-C1A12B0D06A0}" srcOrd="0" destOrd="0" presId="urn:microsoft.com/office/officeart/2005/8/layout/hierarchy1"/>
    <dgm:cxn modelId="{98390FA8-C891-4D83-8D33-35A3C8155DDB}" type="presParOf" srcId="{061C8C5F-B524-4D5F-8CCA-51D109F71DF7}" destId="{157DB144-264E-45F1-8D27-94BDED3E9DE7}" srcOrd="1" destOrd="0" presId="urn:microsoft.com/office/officeart/2005/8/layout/hierarchy1"/>
    <dgm:cxn modelId="{7E1721E5-A850-4CD8-A446-9C929AEE3443}" type="presParOf" srcId="{88DB6FBB-AAEF-4DC0-8120-0FC72F680FF5}" destId="{28BA467C-F01C-40EA-A58D-F799F7B068B4}" srcOrd="1" destOrd="0" presId="urn:microsoft.com/office/officeart/2005/8/layout/hierarchy1"/>
    <dgm:cxn modelId="{35B93B7F-3AF0-484B-B01A-6A5AC678929B}" type="presParOf" srcId="{A07ED5AC-6908-46DA-B09A-3103E5C41E5B}" destId="{05B655BF-E183-450A-BB5A-867740C7AAC2}" srcOrd="2" destOrd="0" presId="urn:microsoft.com/office/officeart/2005/8/layout/hierarchy1"/>
    <dgm:cxn modelId="{B48FFAE0-5321-4F9D-AC91-C82ACB2512BC}" type="presParOf" srcId="{A07ED5AC-6908-46DA-B09A-3103E5C41E5B}" destId="{3BD83E4A-287C-47B7-9435-2684E1881BCA}" srcOrd="3" destOrd="0" presId="urn:microsoft.com/office/officeart/2005/8/layout/hierarchy1"/>
    <dgm:cxn modelId="{56DA67BB-74AD-459F-AED6-FA6AC397C83C}" type="presParOf" srcId="{3BD83E4A-287C-47B7-9435-2684E1881BCA}" destId="{628C34CB-D020-46BC-BDB3-024E66A35649}" srcOrd="0" destOrd="0" presId="urn:microsoft.com/office/officeart/2005/8/layout/hierarchy1"/>
    <dgm:cxn modelId="{81020D91-CCF3-4ABA-9EA6-49EEC0BDB144}" type="presParOf" srcId="{628C34CB-D020-46BC-BDB3-024E66A35649}" destId="{9055B4D9-6DFC-4FD7-98B4-B6C14C07DEEE}" srcOrd="0" destOrd="0" presId="urn:microsoft.com/office/officeart/2005/8/layout/hierarchy1"/>
    <dgm:cxn modelId="{07FA2587-64FE-4C4F-A229-00D0AB352339}" type="presParOf" srcId="{628C34CB-D020-46BC-BDB3-024E66A35649}" destId="{DBC970A5-DE5C-4465-9A4E-FE0474538D01}" srcOrd="1" destOrd="0" presId="urn:microsoft.com/office/officeart/2005/8/layout/hierarchy1"/>
    <dgm:cxn modelId="{68F89CE7-28DE-42DE-AA0B-D967C8D8B5AC}" type="presParOf" srcId="{3BD83E4A-287C-47B7-9435-2684E1881BCA}" destId="{86CFBD36-EFDB-4AF4-ABDF-E02D7120F6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B655BF-E183-450A-BB5A-867740C7AAC2}">
      <dsp:nvSpPr>
        <dsp:cNvPr id="0" name=""/>
        <dsp:cNvSpPr/>
      </dsp:nvSpPr>
      <dsp:spPr>
        <a:xfrm>
          <a:off x="4538651" y="2472957"/>
          <a:ext cx="1460053" cy="430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48"/>
              </a:lnTo>
              <a:lnTo>
                <a:pt x="1460053" y="285048"/>
              </a:lnTo>
              <a:lnTo>
                <a:pt x="1460053" y="4302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F0D6-3038-43A5-B4A6-86A59DDC5D38}">
      <dsp:nvSpPr>
        <dsp:cNvPr id="0" name=""/>
        <dsp:cNvSpPr/>
      </dsp:nvSpPr>
      <dsp:spPr>
        <a:xfrm>
          <a:off x="3077313" y="2472957"/>
          <a:ext cx="1461338" cy="429849"/>
        </a:xfrm>
        <a:custGeom>
          <a:avLst/>
          <a:gdLst/>
          <a:ahLst/>
          <a:cxnLst/>
          <a:rect l="0" t="0" r="0" b="0"/>
          <a:pathLst>
            <a:path>
              <a:moveTo>
                <a:pt x="1461338" y="0"/>
              </a:moveTo>
              <a:lnTo>
                <a:pt x="1461338" y="284642"/>
              </a:lnTo>
              <a:lnTo>
                <a:pt x="0" y="284642"/>
              </a:lnTo>
              <a:lnTo>
                <a:pt x="0" y="4298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E93F-EF9C-47AF-A0CB-B596108F34E9}">
      <dsp:nvSpPr>
        <dsp:cNvPr id="0" name=""/>
        <dsp:cNvSpPr/>
      </dsp:nvSpPr>
      <dsp:spPr>
        <a:xfrm>
          <a:off x="3077313" y="995738"/>
          <a:ext cx="1461338" cy="48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78"/>
              </a:lnTo>
              <a:lnTo>
                <a:pt x="1461338" y="336678"/>
              </a:lnTo>
              <a:lnTo>
                <a:pt x="1461338" y="481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2BC38-1B5E-489B-851C-3D13DA04D458}">
      <dsp:nvSpPr>
        <dsp:cNvPr id="0" name=""/>
        <dsp:cNvSpPr/>
      </dsp:nvSpPr>
      <dsp:spPr>
        <a:xfrm>
          <a:off x="1609704" y="995738"/>
          <a:ext cx="1467608" cy="481885"/>
        </a:xfrm>
        <a:custGeom>
          <a:avLst/>
          <a:gdLst/>
          <a:ahLst/>
          <a:cxnLst/>
          <a:rect l="0" t="0" r="0" b="0"/>
          <a:pathLst>
            <a:path>
              <a:moveTo>
                <a:pt x="1467608" y="0"/>
              </a:moveTo>
              <a:lnTo>
                <a:pt x="1467608" y="336678"/>
              </a:lnTo>
              <a:lnTo>
                <a:pt x="0" y="336678"/>
              </a:lnTo>
              <a:lnTo>
                <a:pt x="0" y="481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0E712-4D76-403F-AF25-973174BFD1E6}">
      <dsp:nvSpPr>
        <dsp:cNvPr id="0" name=""/>
        <dsp:cNvSpPr/>
      </dsp:nvSpPr>
      <dsp:spPr>
        <a:xfrm>
          <a:off x="2293586" y="405"/>
          <a:ext cx="1567453" cy="995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FF2EA-2D53-417B-81E5-B3A38F61FE43}">
      <dsp:nvSpPr>
        <dsp:cNvPr id="0" name=""/>
        <dsp:cNvSpPr/>
      </dsp:nvSpPr>
      <dsp:spPr>
        <a:xfrm>
          <a:off x="2467747" y="165859"/>
          <a:ext cx="1567453" cy="99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 smtClean="0"/>
            <a:t>PODNIK</a:t>
          </a:r>
          <a:endParaRPr lang="sk-SK" sz="1800" b="1" kern="1200" dirty="0"/>
        </a:p>
      </dsp:txBody>
      <dsp:txXfrm>
        <a:off x="2467747" y="165859"/>
        <a:ext cx="1567453" cy="995333"/>
      </dsp:txXfrm>
    </dsp:sp>
    <dsp:sp modelId="{19CA1CBB-2A18-464B-A727-B16B06891DE4}">
      <dsp:nvSpPr>
        <dsp:cNvPr id="0" name=""/>
        <dsp:cNvSpPr/>
      </dsp:nvSpPr>
      <dsp:spPr>
        <a:xfrm>
          <a:off x="825977" y="1477624"/>
          <a:ext cx="1567453" cy="995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32468-DA05-4CFA-8256-07594FFCF9F1}">
      <dsp:nvSpPr>
        <dsp:cNvPr id="0" name=""/>
        <dsp:cNvSpPr/>
      </dsp:nvSpPr>
      <dsp:spPr>
        <a:xfrm>
          <a:off x="1000139" y="1643078"/>
          <a:ext cx="1567453" cy="99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sk-SK" sz="1800" b="1" kern="1200" dirty="0" smtClean="0"/>
            <a:t>Jadro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sk-SK" sz="1800" kern="1200" dirty="0" smtClean="0"/>
            <a:t>- podnikové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sk-SK" sz="1800" kern="1200" dirty="0" smtClean="0"/>
            <a:t>   procesy</a:t>
          </a:r>
          <a:endParaRPr lang="sk-SK" sz="1800" kern="1200" dirty="0"/>
        </a:p>
      </dsp:txBody>
      <dsp:txXfrm>
        <a:off x="1000139" y="1643078"/>
        <a:ext cx="1567453" cy="995333"/>
      </dsp:txXfrm>
    </dsp:sp>
    <dsp:sp modelId="{6990CE40-7C92-48DB-B93E-549201B3A0BD}">
      <dsp:nvSpPr>
        <dsp:cNvPr id="0" name=""/>
        <dsp:cNvSpPr/>
      </dsp:nvSpPr>
      <dsp:spPr>
        <a:xfrm>
          <a:off x="3754925" y="1477624"/>
          <a:ext cx="1567453" cy="995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E7F53-46AC-4747-83CC-AE4EDE2907EB}">
      <dsp:nvSpPr>
        <dsp:cNvPr id="0" name=""/>
        <dsp:cNvSpPr/>
      </dsp:nvSpPr>
      <dsp:spPr>
        <a:xfrm>
          <a:off x="3929086" y="1643078"/>
          <a:ext cx="1567453" cy="99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 smtClean="0"/>
            <a:t>Okolie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800" kern="1200" dirty="0"/>
        </a:p>
      </dsp:txBody>
      <dsp:txXfrm>
        <a:off x="3929086" y="1643078"/>
        <a:ext cx="1567453" cy="995333"/>
      </dsp:txXfrm>
    </dsp:sp>
    <dsp:sp modelId="{9AF1BA61-86D8-43DC-A351-C1A12B0D06A0}">
      <dsp:nvSpPr>
        <dsp:cNvPr id="0" name=""/>
        <dsp:cNvSpPr/>
      </dsp:nvSpPr>
      <dsp:spPr>
        <a:xfrm>
          <a:off x="2293586" y="2902807"/>
          <a:ext cx="1567453" cy="995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DB144-264E-45F1-8D27-94BDED3E9DE7}">
      <dsp:nvSpPr>
        <dsp:cNvPr id="0" name=""/>
        <dsp:cNvSpPr/>
      </dsp:nvSpPr>
      <dsp:spPr>
        <a:xfrm>
          <a:off x="2467747" y="3068261"/>
          <a:ext cx="1567453" cy="99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- užšie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- širšie </a:t>
          </a:r>
        </a:p>
      </dsp:txBody>
      <dsp:txXfrm>
        <a:off x="2467747" y="3068261"/>
        <a:ext cx="1567453" cy="995333"/>
      </dsp:txXfrm>
    </dsp:sp>
    <dsp:sp modelId="{9055B4D9-6DFC-4FD7-98B4-B6C14C07DEEE}">
      <dsp:nvSpPr>
        <dsp:cNvPr id="0" name=""/>
        <dsp:cNvSpPr/>
      </dsp:nvSpPr>
      <dsp:spPr>
        <a:xfrm>
          <a:off x="5214978" y="2903213"/>
          <a:ext cx="1567453" cy="995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970A5-DE5C-4465-9A4E-FE0474538D01}">
      <dsp:nvSpPr>
        <dsp:cNvPr id="0" name=""/>
        <dsp:cNvSpPr/>
      </dsp:nvSpPr>
      <dsp:spPr>
        <a:xfrm>
          <a:off x="5389140" y="3068666"/>
          <a:ext cx="1567453" cy="99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- hmotné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- nehmotné</a:t>
          </a:r>
          <a:endParaRPr lang="sk-SK" sz="1800" kern="1200" dirty="0"/>
        </a:p>
      </dsp:txBody>
      <dsp:txXfrm>
        <a:off x="5389140" y="3068666"/>
        <a:ext cx="1567453" cy="99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706A4-8F74-4BE5-8EFB-50E40247B2EE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ED28-BFB6-4F6C-AFEA-52226020B7B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 sa</a:t>
            </a:r>
            <a:r>
              <a:rPr lang="sk-SK" baseline="0" dirty="0" smtClean="0"/>
              <a:t> MPC rovná 0,8 znamená to, že domácnosť z </a:t>
            </a:r>
            <a:r>
              <a:rPr lang="sk-SK" baseline="0" dirty="0" err="1" smtClean="0"/>
              <a:t>kažého</a:t>
            </a:r>
            <a:r>
              <a:rPr lang="sk-SK" baseline="0" dirty="0" smtClean="0"/>
              <a:t> Eura spotrebuje 80 centov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ED28-BFB6-4F6C-AFEA-52226020B7B1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5CC5B-69C1-48A6-8765-6416EFAD1E3F}" type="slidenum">
              <a:rPr lang="sk-SK"/>
              <a:pPr/>
              <a:t>5</a:t>
            </a:fld>
            <a:endParaRPr lang="sk-SK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ID – investičný dopyt</a:t>
            </a:r>
          </a:p>
          <a:p>
            <a:r>
              <a:rPr lang="sk-SK" dirty="0" smtClean="0"/>
              <a:t>r</a:t>
            </a:r>
            <a:r>
              <a:rPr lang="sk-SK" baseline="0" dirty="0" smtClean="0"/>
              <a:t> – úroková miera</a:t>
            </a:r>
          </a:p>
          <a:p>
            <a:endParaRPr lang="sk-SK" baseline="0" dirty="0" smtClean="0"/>
          </a:p>
          <a:p>
            <a:r>
              <a:rPr lang="sk-SK" dirty="0" smtClean="0"/>
              <a:t>Finančná kríza – ľudia (hlavne</a:t>
            </a:r>
            <a:r>
              <a:rPr lang="sk-SK" baseline="0" dirty="0" smtClean="0"/>
              <a:t> v USA</a:t>
            </a:r>
            <a:r>
              <a:rPr lang="sk-SK" dirty="0" smtClean="0"/>
              <a:t>) si kupovali domy/byty avšak na to nemali</a:t>
            </a:r>
          </a:p>
          <a:p>
            <a:r>
              <a:rPr lang="sk-SK" dirty="0" err="1" smtClean="0"/>
              <a:t>Multiplikačný</a:t>
            </a:r>
            <a:r>
              <a:rPr lang="sk-SK" dirty="0" smtClean="0"/>
              <a:t> efekt </a:t>
            </a:r>
            <a:r>
              <a:rPr lang="sk-SK" i="1" dirty="0" smtClean="0"/>
              <a:t>(</a:t>
            </a:r>
            <a:r>
              <a:rPr lang="sk-SK" i="1" dirty="0" err="1" smtClean="0"/>
              <a:t>Keynes</a:t>
            </a:r>
            <a:r>
              <a:rPr lang="sk-SK" i="1" dirty="0" smtClean="0"/>
              <a:t>) </a:t>
            </a:r>
            <a:r>
              <a:rPr lang="sk-SK" i="0" dirty="0" smtClean="0"/>
              <a:t>– zvýšenie </a:t>
            </a:r>
            <a:r>
              <a:rPr lang="sk-SK" i="0" dirty="0" err="1" smtClean="0"/>
              <a:t>monožstva</a:t>
            </a:r>
            <a:r>
              <a:rPr lang="sk-SK" i="0" baseline="0" dirty="0" smtClean="0"/>
              <a:t> investícií </a:t>
            </a:r>
            <a:r>
              <a:rPr lang="sk-SK" b="1" i="0" baseline="0" dirty="0" smtClean="0"/>
              <a:t>I </a:t>
            </a:r>
            <a:r>
              <a:rPr lang="sk-SK" b="0" i="0" baseline="0" dirty="0" smtClean="0"/>
              <a:t>o jednu jednotku, príjem sa zvýši mnohonásobne; </a:t>
            </a:r>
            <a:r>
              <a:rPr lang="sk-SK" b="0" i="1" baseline="0" dirty="0" err="1" smtClean="0"/>
              <a:t>Keynes</a:t>
            </a:r>
            <a:r>
              <a:rPr lang="sk-SK" b="0" i="1" baseline="0" dirty="0" smtClean="0"/>
              <a:t> </a:t>
            </a:r>
            <a:r>
              <a:rPr lang="sk-SK" b="0" i="0" baseline="0" dirty="0" smtClean="0"/>
              <a:t>odporúčal investovať do infraštruktúry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ED28-BFB6-4F6C-AFEA-52226020B7B1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ID =</a:t>
            </a:r>
            <a:r>
              <a:rPr lang="sk-SK" baseline="0" dirty="0" smtClean="0"/>
              <a:t> Investičný dopyt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ED28-BFB6-4F6C-AFEA-52226020B7B1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Keynes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ED28-BFB6-4F6C-AFEA-52226020B7B1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Investície sú nezávislé na veľkosti výstupu (príjmu)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Podpora</a:t>
            </a:r>
            <a:r>
              <a:rPr lang="sk-SK" baseline="0" dirty="0" smtClean="0"/>
              <a:t> podnikov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ED28-BFB6-4F6C-AFEA-52226020B7B1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Nadpis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grafu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A8E4B7-CE93-430B-B35A-DB8BE16D809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C8A1-C145-40FC-A61B-7A7BD12C4AC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99E9-4177-485F-9995-B434F41D742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sk-SK" sz="4000" b="1"/>
              <a:t>Účastníci trhu – domácnosti, podniky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sk-SK"/>
              <a:t>Domácnosti </a:t>
            </a:r>
          </a:p>
          <a:p>
            <a:pPr lvl="1"/>
            <a:r>
              <a:rPr lang="sk-SK"/>
              <a:t>Spotreba</a:t>
            </a:r>
          </a:p>
          <a:p>
            <a:pPr lvl="1"/>
            <a:r>
              <a:rPr lang="sk-SK"/>
              <a:t>Úspory </a:t>
            </a:r>
          </a:p>
          <a:p>
            <a:r>
              <a:rPr lang="sk-SK"/>
              <a:t>Podniky </a:t>
            </a:r>
          </a:p>
          <a:p>
            <a:pPr lvl="1"/>
            <a:r>
              <a:rPr lang="sk-SK"/>
              <a:t>Investičný dopyt</a:t>
            </a:r>
          </a:p>
          <a:p>
            <a:pPr lvl="1"/>
            <a:r>
              <a:rPr lang="sk-SK"/>
              <a:t>Investičný multiplikátor</a:t>
            </a:r>
          </a:p>
          <a:p>
            <a:pPr lvl="1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857224" y="1000108"/>
          <a:ext cx="72866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2500298" y="142852"/>
            <a:ext cx="34290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Okolie podniku:</a:t>
            </a:r>
            <a:endParaRPr lang="sk-SK" sz="2400" dirty="0"/>
          </a:p>
        </p:txBody>
      </p:sp>
      <p:sp>
        <p:nvSpPr>
          <p:cNvPr id="6" name="Zaoblený obdĺžnik 5"/>
          <p:cNvSpPr/>
          <p:nvPr/>
        </p:nvSpPr>
        <p:spPr>
          <a:xfrm>
            <a:off x="2500298" y="1500174"/>
            <a:ext cx="3571900" cy="5143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Šípka dolu 6"/>
          <p:cNvSpPr/>
          <p:nvPr/>
        </p:nvSpPr>
        <p:spPr>
          <a:xfrm>
            <a:off x="4000496" y="1142984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6572264" y="2085972"/>
            <a:ext cx="250033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Hmotné:</a:t>
            </a:r>
          </a:p>
          <a:p>
            <a:endParaRPr lang="sk-SK" sz="1400" b="1" dirty="0" smtClean="0"/>
          </a:p>
          <a:p>
            <a:r>
              <a:rPr lang="sk-SK" dirty="0" smtClean="0"/>
              <a:t>-</a:t>
            </a:r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6500826" y="3429000"/>
            <a:ext cx="2571768" cy="1857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Nehmotné:</a:t>
            </a:r>
          </a:p>
          <a:p>
            <a:pPr>
              <a:buFontTx/>
              <a:buChar char="-"/>
            </a:pPr>
            <a:r>
              <a:rPr lang="sk-SK" dirty="0" smtClean="0"/>
              <a:t> </a:t>
            </a:r>
          </a:p>
          <a:p>
            <a:pPr>
              <a:buFontTx/>
              <a:buChar char="-"/>
            </a:pPr>
            <a:endParaRPr lang="sk-SK" dirty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142844" y="1928802"/>
            <a:ext cx="1643074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Užšie</a:t>
            </a:r>
          </a:p>
          <a:p>
            <a:r>
              <a:rPr lang="sk-SK" dirty="0" smtClean="0"/>
              <a:t>-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</a:t>
            </a:r>
            <a:endParaRPr lang="sk-SK" b="1" dirty="0"/>
          </a:p>
        </p:txBody>
      </p:sp>
      <p:sp>
        <p:nvSpPr>
          <p:cNvPr id="13" name="Zaoblený obdĺžnik 12"/>
          <p:cNvSpPr/>
          <p:nvPr/>
        </p:nvSpPr>
        <p:spPr>
          <a:xfrm>
            <a:off x="142844" y="3714752"/>
            <a:ext cx="1643074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k-SK" b="1" dirty="0" smtClean="0"/>
          </a:p>
          <a:p>
            <a:r>
              <a:rPr lang="sk-SK" b="1" dirty="0" smtClean="0"/>
              <a:t>Širšie</a:t>
            </a:r>
          </a:p>
          <a:p>
            <a:r>
              <a:rPr lang="sk-SK" dirty="0" smtClean="0"/>
              <a:t>-</a:t>
            </a:r>
          </a:p>
          <a:p>
            <a:endParaRPr lang="sk-SK" b="1" dirty="0" smtClean="0"/>
          </a:p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4" name="Šípka doľava 13"/>
          <p:cNvSpPr/>
          <p:nvPr/>
        </p:nvSpPr>
        <p:spPr>
          <a:xfrm>
            <a:off x="1857356" y="2285992"/>
            <a:ext cx="357190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>
            <a:off x="1857356" y="4071942"/>
            <a:ext cx="42862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prava 16"/>
          <p:cNvSpPr/>
          <p:nvPr/>
        </p:nvSpPr>
        <p:spPr>
          <a:xfrm>
            <a:off x="6143636" y="2357430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Šípka doprava 18"/>
          <p:cNvSpPr/>
          <p:nvPr/>
        </p:nvSpPr>
        <p:spPr>
          <a:xfrm>
            <a:off x="6143636" y="4071942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699792" y="177281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Geografické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Sociálne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Ekonomické  </a:t>
            </a:r>
            <a:endParaRPr lang="en-US" dirty="0"/>
          </a:p>
        </p:txBody>
      </p:sp>
      <p:sp>
        <p:nvSpPr>
          <p:cNvPr id="20" name="BlokTextu 19"/>
          <p:cNvSpPr txBox="1"/>
          <p:nvPr/>
        </p:nvSpPr>
        <p:spPr>
          <a:xfrm>
            <a:off x="2699792" y="458112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Technologické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Politické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Právne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Etické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dirty="0" err="1" smtClean="0"/>
              <a:t>Kultúrono-hospodárske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357158" y="142852"/>
            <a:ext cx="34290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Informačné zdroje </a:t>
            </a:r>
          </a:p>
          <a:p>
            <a:pPr algn="ctr"/>
            <a:r>
              <a:rPr lang="sk-SK" sz="2400" b="1" dirty="0" smtClean="0"/>
              <a:t>o okolí podniku:</a:t>
            </a:r>
            <a:endParaRPr lang="sk-SK" sz="2400" dirty="0"/>
          </a:p>
        </p:txBody>
      </p:sp>
      <p:sp>
        <p:nvSpPr>
          <p:cNvPr id="6" name="Zaoblený obdĺžnik 5"/>
          <p:cNvSpPr/>
          <p:nvPr/>
        </p:nvSpPr>
        <p:spPr>
          <a:xfrm>
            <a:off x="285720" y="1714488"/>
            <a:ext cx="4572032" cy="4429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sk-SK" sz="2000" dirty="0" smtClean="0"/>
          </a:p>
          <a:p>
            <a:pPr algn="ctr"/>
            <a:endParaRPr lang="sk-SK" dirty="0"/>
          </a:p>
        </p:txBody>
      </p:sp>
      <p:sp>
        <p:nvSpPr>
          <p:cNvPr id="7" name="Šípka dolu 6"/>
          <p:cNvSpPr/>
          <p:nvPr/>
        </p:nvSpPr>
        <p:spPr>
          <a:xfrm>
            <a:off x="1785918" y="1214422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5786446" y="214290"/>
            <a:ext cx="29289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/>
              <a:t>Informácie o: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>
            <a:off x="4929190" y="3286124"/>
            <a:ext cx="71438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5643570" y="1785926"/>
            <a:ext cx="3214710" cy="4286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endParaRPr lang="sk-SK" sz="2000" dirty="0"/>
          </a:p>
          <a:p>
            <a:pPr>
              <a:buFont typeface="Arial" pitchFamily="34" charset="0"/>
              <a:buChar char="•"/>
            </a:pPr>
            <a:endParaRPr lang="sk-SK" sz="2000" dirty="0"/>
          </a:p>
          <a:p>
            <a:pPr>
              <a:buFont typeface="Arial" pitchFamily="34" charset="0"/>
              <a:buChar char="•"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endParaRPr lang="sk-SK" sz="2000" dirty="0"/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pPr>
              <a:buFont typeface="Arial" pitchFamily="34" charset="0"/>
              <a:buChar char="•"/>
            </a:pPr>
            <a:endParaRPr lang="sk-SK" dirty="0"/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pPr>
              <a:buFont typeface="Arial" pitchFamily="34" charset="0"/>
              <a:buChar char="•"/>
            </a:pPr>
            <a:endParaRPr lang="sk-SK" dirty="0"/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pPr>
              <a:buFont typeface="Arial" pitchFamily="34" charset="0"/>
              <a:buChar char="•"/>
            </a:pPr>
            <a:endParaRPr lang="sk-SK" dirty="0"/>
          </a:p>
          <a:p>
            <a:pPr>
              <a:buFont typeface="Arial" pitchFamily="34" charset="0"/>
              <a:buChar char="•"/>
            </a:pPr>
            <a:endParaRPr lang="sk-SK" dirty="0"/>
          </a:p>
        </p:txBody>
      </p:sp>
      <p:sp>
        <p:nvSpPr>
          <p:cNvPr id="14" name="Šípka dolu 13"/>
          <p:cNvSpPr/>
          <p:nvPr/>
        </p:nvSpPr>
        <p:spPr>
          <a:xfrm>
            <a:off x="7000892" y="1214422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683568" y="1916832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sz="2000" dirty="0" smtClean="0"/>
              <a:t>Vládne stratégie + prognózy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000" dirty="0" smtClean="0"/>
              <a:t>Veľtrhy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000" dirty="0" smtClean="0"/>
              <a:t>Konferencie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000" dirty="0" smtClean="0"/>
              <a:t>Odborové zväzy</a:t>
            </a:r>
            <a:endParaRPr lang="en-US" sz="2000" dirty="0"/>
          </a:p>
        </p:txBody>
      </p:sp>
      <p:sp>
        <p:nvSpPr>
          <p:cNvPr id="16" name="BlokTextu 15"/>
          <p:cNvSpPr txBox="1"/>
          <p:nvPr/>
        </p:nvSpPr>
        <p:spPr>
          <a:xfrm>
            <a:off x="5940152" y="1916832"/>
            <a:ext cx="17761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000" dirty="0" smtClean="0"/>
              <a:t>Inflácia</a:t>
            </a:r>
          </a:p>
          <a:p>
            <a:pPr marL="342900" indent="-342900">
              <a:buAutoNum type="arabicPeriod"/>
            </a:pPr>
            <a:r>
              <a:rPr lang="sk-SK" sz="2000" dirty="0" smtClean="0"/>
              <a:t>Ceny</a:t>
            </a:r>
          </a:p>
          <a:p>
            <a:pPr marL="342900" indent="-342900">
              <a:buAutoNum type="arabicPeriod"/>
            </a:pPr>
            <a:r>
              <a:rPr lang="sk-SK" sz="2000" dirty="0" smtClean="0"/>
              <a:t>Zisk</a:t>
            </a:r>
          </a:p>
          <a:p>
            <a:pPr marL="342900" indent="-342900">
              <a:buAutoNum type="arabicPeriod"/>
            </a:pPr>
            <a:r>
              <a:rPr lang="sk-SK" sz="2000" dirty="0" smtClean="0"/>
              <a:t>Technológie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9138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sk-SK" sz="2400" b="1" dirty="0"/>
              <a:t>      Investičný dopyt podnikov (plánované investície) </a:t>
            </a:r>
            <a:br>
              <a:rPr lang="sk-SK" sz="2400" b="1" dirty="0"/>
            </a:br>
            <a:r>
              <a:rPr lang="sk-SK" sz="2800" b="1" dirty="0" smtClean="0"/>
              <a:t>     </a:t>
            </a:r>
            <a:r>
              <a:rPr lang="sk-SK" sz="2000" b="1" dirty="0" smtClean="0"/>
              <a:t>= </a:t>
            </a:r>
            <a:r>
              <a:rPr lang="sk-SK" sz="2000" b="1" dirty="0"/>
              <a:t>plánované zvýšenie reálneho kapitálu a </a:t>
            </a:r>
            <a:r>
              <a:rPr lang="sk-SK" sz="2000" b="1" dirty="0" smtClean="0"/>
              <a:t>zásob </a:t>
            </a:r>
            <a:r>
              <a:rPr lang="sk-SK" sz="2000" dirty="0" smtClean="0"/>
              <a:t>(aj nákup IKT)</a:t>
            </a:r>
            <a:r>
              <a:rPr lang="sk-SK" sz="2000" b="1" dirty="0"/>
              <a:t/>
            </a:r>
            <a:br>
              <a:rPr lang="sk-SK" sz="2000" b="1" dirty="0"/>
            </a:br>
            <a:r>
              <a:rPr lang="sk-SK" sz="2000" b="1" dirty="0"/>
              <a:t>       </a:t>
            </a:r>
            <a:r>
              <a:rPr lang="sk-SK" sz="2000" b="1" dirty="0" smtClean="0"/>
              <a:t> </a:t>
            </a:r>
            <a:r>
              <a:rPr lang="sk-SK" sz="2000" b="1" dirty="0"/>
              <a:t>- </a:t>
            </a:r>
            <a:r>
              <a:rPr lang="sk-SK" sz="2000" dirty="0"/>
              <a:t>predpoklad tvorby ID </a:t>
            </a:r>
            <a:r>
              <a:rPr lang="sk-SK" sz="2000" dirty="0" smtClean="0"/>
              <a:t>- </a:t>
            </a:r>
            <a:r>
              <a:rPr lang="sk-SK" sz="2000" b="1" dirty="0"/>
              <a:t/>
            </a:r>
            <a:br>
              <a:rPr lang="sk-SK" sz="2000" b="1" dirty="0"/>
            </a:br>
            <a:endParaRPr lang="sk-SK" sz="20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sk-SK" sz="2000" b="1" dirty="0"/>
              <a:t>r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9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9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9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9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b="1" dirty="0"/>
              <a:t>        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b="1" dirty="0"/>
              <a:t>                                          </a:t>
            </a:r>
            <a:r>
              <a:rPr lang="sk-SK" sz="2000" b="1" dirty="0" smtClean="0"/>
              <a:t>           </a:t>
            </a:r>
            <a:r>
              <a:rPr lang="sk-SK" sz="2000" b="1" dirty="0"/>
              <a:t>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b="1" dirty="0"/>
              <a:t>                                                                                                                                 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b="1" dirty="0" smtClean="0"/>
              <a:t>                                       I </a:t>
            </a:r>
            <a:r>
              <a:rPr lang="sk-SK" sz="2000" b="1" dirty="0"/>
              <a:t>–  investície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sz="6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b="1" dirty="0"/>
              <a:t>Faktory I</a:t>
            </a:r>
            <a:r>
              <a:rPr lang="sk-SK" sz="2000" b="1" dirty="0" smtClean="0"/>
              <a:t>:  viď </a:t>
            </a:r>
            <a:r>
              <a:rPr lang="sk-SK" sz="2000" b="1" dirty="0" smtClean="0">
                <a:hlinkClick r:id="rId3" action="ppaction://hlinksldjump"/>
              </a:rPr>
              <a:t>ďalší </a:t>
            </a:r>
            <a:r>
              <a:rPr lang="sk-SK" sz="2000" b="1" dirty="0" err="1" smtClean="0">
                <a:hlinkClick r:id="rId3" action="ppaction://hlinksldjump"/>
              </a:rPr>
              <a:t>slide</a:t>
            </a:r>
            <a:endParaRPr lang="sk-SK" sz="2000" b="1" dirty="0"/>
          </a:p>
          <a:p>
            <a:pPr>
              <a:lnSpc>
                <a:spcPct val="90000"/>
              </a:lnSpc>
            </a:pPr>
            <a:endParaRPr lang="sk-SK" sz="2000" dirty="0"/>
          </a:p>
          <a:p>
            <a:pPr>
              <a:lnSpc>
                <a:spcPct val="90000"/>
              </a:lnSpc>
              <a:buFontTx/>
              <a:buNone/>
            </a:pPr>
            <a:endParaRPr lang="sk-SK" sz="2000" dirty="0"/>
          </a:p>
          <a:p>
            <a:pPr>
              <a:lnSpc>
                <a:spcPct val="90000"/>
              </a:lnSpc>
              <a:buFontTx/>
              <a:buNone/>
            </a:pPr>
            <a:endParaRPr lang="sk-SK" sz="2000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8850" y="1676400"/>
            <a:ext cx="42672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2000" b="1" dirty="0"/>
              <a:t>   I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80000"/>
              </a:lnSpc>
              <a:buFontTx/>
              <a:buNone/>
            </a:pPr>
            <a:endParaRPr lang="sk-SK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 b="1" dirty="0"/>
              <a:t>				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 b="1" dirty="0"/>
              <a:t>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 b="1" dirty="0"/>
              <a:t>                                                         	                               			        </a:t>
            </a:r>
            <a:r>
              <a:rPr lang="sk-SK" sz="2000" b="1" dirty="0"/>
              <a:t>I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80000"/>
              </a:lnSpc>
              <a:buFontTx/>
              <a:buNone/>
            </a:pPr>
            <a:endParaRPr lang="sk-SK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 b="1" dirty="0"/>
              <a:t>				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 b="1" dirty="0"/>
              <a:t>                       </a:t>
            </a:r>
            <a:r>
              <a:rPr lang="sk-SK" sz="2000" b="1" dirty="0"/>
              <a:t>Y - výstup, dôchodok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80000"/>
              </a:lnSpc>
              <a:buFontTx/>
              <a:buNone/>
            </a:pPr>
            <a:endParaRPr lang="sk-SK" sz="2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	I nezávislé </a:t>
            </a:r>
            <a:r>
              <a:rPr lang="sk-SK" sz="2000" dirty="0"/>
              <a:t>od nár. dôchodku (resp. výstupu ekonomiky - HDP</a:t>
            </a:r>
            <a:r>
              <a:rPr lang="sk-SK" sz="2000" dirty="0" smtClean="0"/>
              <a:t>) </a:t>
            </a:r>
            <a:r>
              <a:rPr lang="sk-SK" sz="2000" i="1" dirty="0" smtClean="0"/>
              <a:t>(</a:t>
            </a:r>
            <a:r>
              <a:rPr lang="sk-SK" sz="2000" i="1" dirty="0" err="1" smtClean="0"/>
              <a:t>Keynes</a:t>
            </a:r>
            <a:r>
              <a:rPr lang="sk-SK" sz="2000" i="1" dirty="0" smtClean="0"/>
              <a:t>)</a:t>
            </a:r>
            <a:endParaRPr lang="sk-SK" sz="2000" i="1" dirty="0"/>
          </a:p>
          <a:p>
            <a:pPr>
              <a:lnSpc>
                <a:spcPct val="80000"/>
              </a:lnSpc>
              <a:buFontTx/>
              <a:buNone/>
            </a:pPr>
            <a:endParaRPr lang="sk-SK" sz="2000" dirty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09600" y="46482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609600" y="1752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319" name="Arc 7"/>
          <p:cNvSpPr>
            <a:spLocks/>
          </p:cNvSpPr>
          <p:nvPr/>
        </p:nvSpPr>
        <p:spPr bwMode="auto">
          <a:xfrm rot="-10231281">
            <a:off x="1081088" y="1906588"/>
            <a:ext cx="2497137" cy="2055812"/>
          </a:xfrm>
          <a:custGeom>
            <a:avLst/>
            <a:gdLst>
              <a:gd name="G0" fmla="+- 0 0 0"/>
              <a:gd name="G1" fmla="+- 21566 0 0"/>
              <a:gd name="G2" fmla="+- 21600 0 0"/>
              <a:gd name="T0" fmla="*/ 1217 w 21574"/>
              <a:gd name="T1" fmla="*/ 0 h 21566"/>
              <a:gd name="T2" fmla="*/ 21574 w 21574"/>
              <a:gd name="T3" fmla="*/ 20514 h 21566"/>
              <a:gd name="T4" fmla="*/ 0 w 21574"/>
              <a:gd name="T5" fmla="*/ 21566 h 2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74" h="21566" fill="none" extrusionOk="0">
                <a:moveTo>
                  <a:pt x="1216" y="0"/>
                </a:moveTo>
                <a:cubicBezTo>
                  <a:pt x="12251" y="623"/>
                  <a:pt x="21036" y="9474"/>
                  <a:pt x="21574" y="20513"/>
                </a:cubicBezTo>
              </a:path>
              <a:path w="21574" h="21566" stroke="0" extrusionOk="0">
                <a:moveTo>
                  <a:pt x="1216" y="0"/>
                </a:moveTo>
                <a:cubicBezTo>
                  <a:pt x="12251" y="623"/>
                  <a:pt x="21036" y="9474"/>
                  <a:pt x="21574" y="20513"/>
                </a:cubicBezTo>
                <a:lnTo>
                  <a:pt x="0" y="2156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257800" y="4572000"/>
            <a:ext cx="3490913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5257800" y="19050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257800" y="35814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  <p:bldP spid="13320" grpId="0" animBg="1"/>
      <p:bldP spid="13321" grpId="0" animBg="1"/>
      <p:bldP spid="133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Faktory </a:t>
            </a:r>
            <a:r>
              <a:rPr lang="sk-SK" sz="2400" dirty="0" smtClean="0"/>
              <a:t>investícií</a:t>
            </a: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Úroková miera (r) – posúva krivku ID nahor/nadol</a:t>
            </a:r>
          </a:p>
          <a:p>
            <a:pPr marL="457200" indent="-457200">
              <a:buFont typeface="+mj-lt"/>
              <a:buAutoNum type="arabicPeriod"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Návratnosť – očakávanie budúceho zisku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Kapitál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Menový kurz (ak kupujem technológiu zo zahraničia)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Životnosť</a:t>
            </a:r>
          </a:p>
        </p:txBody>
      </p:sp>
      <p:sp>
        <p:nvSpPr>
          <p:cNvPr id="4" name="Pravá zložená zátvorka 3"/>
          <p:cNvSpPr/>
          <p:nvPr/>
        </p:nvSpPr>
        <p:spPr>
          <a:xfrm>
            <a:off x="6732240" y="3068960"/>
            <a:ext cx="1584176" cy="1872208"/>
          </a:xfrm>
          <a:prstGeom prst="rightBrace">
            <a:avLst>
              <a:gd name="adj1" fmla="val 9424"/>
              <a:gd name="adj2" fmla="val 720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740352" y="4509120"/>
            <a:ext cx="119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 smtClean="0"/>
              <a:t>posúvjú</a:t>
            </a:r>
            <a:r>
              <a:rPr lang="sk-SK" sz="2400" dirty="0" smtClean="0"/>
              <a:t> krivku ID vľavo/ vpravo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b="1"/>
              <a:t>Účinky investícií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9750" y="1700212"/>
            <a:ext cx="3960241" cy="4753124"/>
          </a:xfrm>
          <a:prstGeom prst="rect">
            <a:avLst/>
          </a:prstGeom>
          <a:solidFill>
            <a:srgbClr val="EEF7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endParaRPr lang="sk-SK" sz="2400" b="1" dirty="0"/>
          </a:p>
          <a:p>
            <a:r>
              <a:rPr lang="sk-SK" sz="2400" b="1" dirty="0" err="1"/>
              <a:t>Kapacitotvorný</a:t>
            </a:r>
            <a:r>
              <a:rPr lang="sk-SK" sz="2400" b="1" dirty="0"/>
              <a:t> účinok </a:t>
            </a:r>
            <a:r>
              <a:rPr lang="sk-SK" sz="2400" b="1" dirty="0" smtClean="0"/>
              <a:t>- MAE</a:t>
            </a:r>
            <a:endParaRPr lang="sk-SK" sz="2400" b="1" dirty="0"/>
          </a:p>
          <a:p>
            <a:endParaRPr lang="sk-SK" sz="2400" b="1" dirty="0"/>
          </a:p>
          <a:p>
            <a:pPr>
              <a:buFontTx/>
              <a:buChar char="•"/>
            </a:pPr>
            <a:r>
              <a:rPr lang="sk-SK" sz="2000" dirty="0"/>
              <a:t>   </a:t>
            </a:r>
            <a:r>
              <a:rPr lang="sk-SK" sz="2000" u="sng" dirty="0"/>
              <a:t>po </a:t>
            </a:r>
            <a:r>
              <a:rPr lang="sk-SK" sz="2000" dirty="0"/>
              <a:t>dokončení </a:t>
            </a:r>
            <a:r>
              <a:rPr lang="sk-SK" sz="2000" dirty="0" smtClean="0"/>
              <a:t>investície – už </a:t>
            </a:r>
          </a:p>
          <a:p>
            <a:r>
              <a:rPr lang="sk-SK" sz="2000" dirty="0" smtClean="0"/>
              <a:t>postavená hala</a:t>
            </a:r>
          </a:p>
          <a:p>
            <a:endParaRPr lang="sk-SK" sz="2000" dirty="0"/>
          </a:p>
          <a:p>
            <a:pPr>
              <a:buFontTx/>
              <a:buChar char="•"/>
            </a:pPr>
            <a:r>
              <a:rPr lang="sk-SK" sz="2000" dirty="0"/>
              <a:t>   zvyšuje výrobnú kapacitu </a:t>
            </a:r>
            <a:r>
              <a:rPr lang="sk-SK" sz="2000" dirty="0">
                <a:sym typeface="Symbol" pitchFamily="18" charset="2"/>
              </a:rPr>
              <a:t> </a:t>
            </a:r>
          </a:p>
          <a:p>
            <a:r>
              <a:rPr lang="sk-SK" sz="2000" dirty="0">
                <a:sym typeface="Symbol" pitchFamily="18" charset="2"/>
              </a:rPr>
              <a:t>      zvyšuje </a:t>
            </a:r>
            <a:r>
              <a:rPr lang="sk-SK" sz="2000" u="sng" dirty="0">
                <a:sym typeface="Symbol" pitchFamily="18" charset="2"/>
              </a:rPr>
              <a:t>ponuku</a:t>
            </a:r>
          </a:p>
          <a:p>
            <a:endParaRPr lang="sk-SK" sz="2000" u="sng" dirty="0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sk-SK" sz="2000" dirty="0">
                <a:sym typeface="Symbol" pitchFamily="18" charset="2"/>
              </a:rPr>
              <a:t>   zvyšuje </a:t>
            </a:r>
            <a:r>
              <a:rPr lang="sk-SK" sz="2000" u="sng" dirty="0">
                <a:sym typeface="Symbol" pitchFamily="18" charset="2"/>
              </a:rPr>
              <a:t>potenciálny HDP </a:t>
            </a:r>
            <a:r>
              <a:rPr lang="sk-SK" sz="2000" dirty="0">
                <a:sym typeface="Symbol" pitchFamily="18" charset="2"/>
              </a:rPr>
              <a:t></a:t>
            </a:r>
            <a:endParaRPr lang="sk-SK" sz="2000" u="sng" dirty="0">
              <a:sym typeface="Symbol" pitchFamily="18" charset="2"/>
            </a:endParaRPr>
          </a:p>
          <a:p>
            <a:r>
              <a:rPr lang="sk-SK" sz="2000" dirty="0">
                <a:sym typeface="Symbol" pitchFamily="18" charset="2"/>
              </a:rPr>
              <a:t>     </a:t>
            </a:r>
            <a:endParaRPr lang="sk-SK" sz="2000" dirty="0" smtClean="0">
              <a:sym typeface="Symbol" pitchFamily="18" charset="2"/>
            </a:endParaRPr>
          </a:p>
          <a:p>
            <a:r>
              <a:rPr lang="sk-SK" sz="2000" dirty="0">
                <a:sym typeface="Symbol" pitchFamily="18" charset="2"/>
              </a:rPr>
              <a:t> </a:t>
            </a:r>
            <a:r>
              <a:rPr lang="sk-SK" sz="2000" dirty="0" smtClean="0">
                <a:sym typeface="Symbol" pitchFamily="18" charset="2"/>
              </a:rPr>
              <a:t>     </a:t>
            </a:r>
            <a:r>
              <a:rPr lang="sk-SK" sz="2000" i="1" dirty="0">
                <a:sym typeface="Symbol" pitchFamily="18" charset="2"/>
              </a:rPr>
              <a:t>posun </a:t>
            </a:r>
            <a:r>
              <a:rPr lang="sk-SK" sz="2000" i="1" dirty="0" smtClean="0">
                <a:sym typeface="Symbol" pitchFamily="18" charset="2"/>
              </a:rPr>
              <a:t>KPM (krivky </a:t>
            </a:r>
          </a:p>
          <a:p>
            <a:r>
              <a:rPr lang="sk-SK" sz="2000" i="1" dirty="0" smtClean="0">
                <a:sym typeface="Symbol" pitchFamily="18" charset="2"/>
              </a:rPr>
              <a:t>produkčných možností - PPF) </a:t>
            </a:r>
            <a:r>
              <a:rPr lang="sk-SK" sz="2000" i="1" dirty="0">
                <a:sym typeface="Symbol" pitchFamily="18" charset="2"/>
              </a:rPr>
              <a:t>doprava</a:t>
            </a:r>
            <a:endParaRPr lang="sk-SK" sz="2000" dirty="0">
              <a:sym typeface="Symbol" pitchFamily="18" charset="2"/>
            </a:endParaRPr>
          </a:p>
          <a:p>
            <a:r>
              <a:rPr lang="sk-SK" sz="2000" dirty="0"/>
              <a:t>  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932363" y="1700212"/>
            <a:ext cx="3887787" cy="4249067"/>
          </a:xfrm>
          <a:prstGeom prst="rect">
            <a:avLst/>
          </a:prstGeom>
          <a:solidFill>
            <a:srgbClr val="EEF7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endParaRPr lang="sk-SK" sz="2400" b="1" dirty="0"/>
          </a:p>
          <a:p>
            <a:r>
              <a:rPr lang="sk-SK" sz="2400" b="1" dirty="0" err="1"/>
              <a:t>Dôchodkotvorný</a:t>
            </a:r>
            <a:r>
              <a:rPr lang="sk-SK" sz="2400" b="1" dirty="0"/>
              <a:t> účinok </a:t>
            </a:r>
            <a:r>
              <a:rPr lang="sk-SK" sz="2400" b="1" dirty="0" smtClean="0"/>
              <a:t>- MIE</a:t>
            </a:r>
            <a:endParaRPr lang="sk-SK" sz="2400" b="1" dirty="0"/>
          </a:p>
          <a:p>
            <a:endParaRPr lang="sk-SK" sz="2400" b="1" dirty="0"/>
          </a:p>
          <a:p>
            <a:pPr>
              <a:buFontTx/>
              <a:buChar char="•"/>
            </a:pPr>
            <a:r>
              <a:rPr lang="sk-SK" sz="2000" dirty="0"/>
              <a:t>  </a:t>
            </a:r>
            <a:r>
              <a:rPr lang="sk-SK" sz="2000" u="sng" dirty="0"/>
              <a:t>počas </a:t>
            </a:r>
            <a:r>
              <a:rPr lang="sk-SK" sz="2000" dirty="0" smtClean="0"/>
              <a:t>investície – stavba </a:t>
            </a:r>
            <a:r>
              <a:rPr lang="en-US" sz="2000" dirty="0" err="1" smtClean="0"/>
              <a:t>haly</a:t>
            </a:r>
            <a:endParaRPr lang="sk-SK" sz="2000" dirty="0"/>
          </a:p>
          <a:p>
            <a:pPr>
              <a:buFontTx/>
              <a:buChar char="•"/>
            </a:pPr>
            <a:endParaRPr lang="sk-SK" sz="2000" dirty="0"/>
          </a:p>
          <a:p>
            <a:pPr>
              <a:buFontTx/>
              <a:buChar char="•"/>
            </a:pPr>
            <a:r>
              <a:rPr lang="sk-SK" sz="2000" dirty="0"/>
              <a:t>  </a:t>
            </a:r>
            <a:r>
              <a:rPr lang="sk-SK" sz="2000" dirty="0" smtClean="0"/>
              <a:t>zvyšuje </a:t>
            </a:r>
            <a:r>
              <a:rPr lang="sk-SK" sz="2000" u="sng" dirty="0" smtClean="0"/>
              <a:t>dopyt</a:t>
            </a:r>
            <a:endParaRPr lang="sk-SK" sz="2000" u="sng" dirty="0"/>
          </a:p>
          <a:p>
            <a:pPr>
              <a:buFontTx/>
              <a:buChar char="•"/>
            </a:pPr>
            <a:endParaRPr lang="sk-SK" sz="2000" u="sng" dirty="0" smtClean="0"/>
          </a:p>
          <a:p>
            <a:pPr>
              <a:buFontTx/>
              <a:buChar char="•"/>
            </a:pPr>
            <a:endParaRPr lang="sk-SK" sz="2000" u="sng" dirty="0"/>
          </a:p>
          <a:p>
            <a:pPr>
              <a:buFontTx/>
              <a:buChar char="•"/>
            </a:pPr>
            <a:r>
              <a:rPr lang="sk-SK" sz="2000" dirty="0"/>
              <a:t>  zvyšuje </a:t>
            </a:r>
            <a:r>
              <a:rPr lang="sk-SK" sz="2000" u="sng" dirty="0"/>
              <a:t>nominálny HDP</a:t>
            </a:r>
            <a:r>
              <a:rPr lang="sk-SK" sz="2000" dirty="0"/>
              <a:t> </a:t>
            </a:r>
          </a:p>
          <a:p>
            <a:r>
              <a:rPr lang="sk-SK" dirty="0"/>
              <a:t>    </a:t>
            </a:r>
            <a:r>
              <a:rPr lang="sk-SK" sz="2000" dirty="0"/>
              <a:t>(nie nutne aj reálny </a:t>
            </a:r>
            <a:r>
              <a:rPr lang="sk-SK" sz="2000" dirty="0" smtClean="0"/>
              <a:t>P) </a:t>
            </a:r>
            <a:r>
              <a:rPr lang="sk-SK" sz="2000" dirty="0">
                <a:sym typeface="Symbol" pitchFamily="18" charset="2"/>
              </a:rPr>
              <a:t></a:t>
            </a:r>
          </a:p>
          <a:p>
            <a:r>
              <a:rPr lang="sk-SK" dirty="0" smtClean="0">
                <a:sym typeface="Symbol" pitchFamily="18" charset="2"/>
              </a:rPr>
              <a:t>    </a:t>
            </a:r>
            <a:r>
              <a:rPr lang="sk-SK" dirty="0">
                <a:sym typeface="Symbol" pitchFamily="18" charset="2"/>
              </a:rPr>
              <a:t> </a:t>
            </a:r>
            <a:r>
              <a:rPr lang="sk-SK" sz="2000" i="1" dirty="0">
                <a:sym typeface="Symbol" pitchFamily="18" charset="2"/>
                <a:hlinkClick r:id="rId2" action="ppaction://hlinksldjump"/>
              </a:rPr>
              <a:t>investičný </a:t>
            </a:r>
            <a:r>
              <a:rPr lang="sk-SK" sz="2000" i="1" dirty="0" err="1">
                <a:sym typeface="Symbol" pitchFamily="18" charset="2"/>
                <a:hlinkClick r:id="rId2" action="ppaction://hlinksldjump"/>
              </a:rPr>
              <a:t>multiplikátor</a:t>
            </a:r>
            <a:endParaRPr lang="sk-SK" sz="2000" i="1" dirty="0">
              <a:sym typeface="Symbol" pitchFamily="18" charset="2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3563938" y="981075"/>
            <a:ext cx="792162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859338" y="1052513"/>
            <a:ext cx="720725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92" grpId="0" animBg="1"/>
      <p:bldP spid="204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algn="l"/>
            <a:r>
              <a:rPr lang="sk-SK" sz="2400" b="1"/>
              <a:t>Investičný multiplikátor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sk-SK" sz="2800" dirty="0" err="1"/>
              <a:t>Keynes</a:t>
            </a:r>
            <a:r>
              <a:rPr lang="sk-SK" sz="2800" dirty="0"/>
              <a:t>:</a:t>
            </a:r>
          </a:p>
          <a:p>
            <a:pPr lvl="1"/>
            <a:r>
              <a:rPr lang="sk-SK" sz="2400" dirty="0" smtClean="0"/>
              <a:t>ID (Investičný Dopyt) </a:t>
            </a:r>
            <a:r>
              <a:rPr lang="sk-SK" sz="2400" dirty="0"/>
              <a:t>-  na MAE úrovni nezávislý od výšky Y</a:t>
            </a:r>
          </a:p>
          <a:p>
            <a:pPr lvl="1"/>
            <a:r>
              <a:rPr lang="sk-SK" sz="2400" dirty="0"/>
              <a:t>Y -  závislý od ID</a:t>
            </a:r>
          </a:p>
          <a:p>
            <a:pPr>
              <a:lnSpc>
                <a:spcPct val="60000"/>
              </a:lnSpc>
            </a:pPr>
            <a:endParaRPr lang="sk-SK" sz="2800" dirty="0"/>
          </a:p>
          <a:p>
            <a:pPr>
              <a:lnSpc>
                <a:spcPct val="90000"/>
              </a:lnSpc>
            </a:pPr>
            <a:r>
              <a:rPr lang="sk-SK" sz="2400" b="1" i="1" dirty="0">
                <a:sym typeface="Symbol" pitchFamily="18" charset="2"/>
              </a:rPr>
              <a:t>k</a:t>
            </a:r>
            <a:r>
              <a:rPr lang="sk-SK" sz="2400" b="1" dirty="0">
                <a:sym typeface="Symbol" pitchFamily="18" charset="2"/>
              </a:rPr>
              <a:t>... </a:t>
            </a:r>
            <a:r>
              <a:rPr lang="sk-SK" sz="2400" b="1" i="1" dirty="0">
                <a:sym typeface="Symbol" pitchFamily="18" charset="2"/>
              </a:rPr>
              <a:t>investičný </a:t>
            </a:r>
            <a:r>
              <a:rPr lang="sk-SK" sz="2400" b="1" i="1" dirty="0" err="1">
                <a:sym typeface="Symbol" pitchFamily="18" charset="2"/>
              </a:rPr>
              <a:t>multiplikátor</a:t>
            </a:r>
            <a:r>
              <a:rPr lang="sk-SK" sz="2400" b="1" i="1" dirty="0">
                <a:sym typeface="Symbol" pitchFamily="18" charset="2"/>
              </a:rPr>
              <a:t>  </a:t>
            </a:r>
            <a:r>
              <a:rPr lang="sk-SK" sz="2400" b="1" dirty="0">
                <a:sym typeface="Symbol" pitchFamily="18" charset="2"/>
              </a:rPr>
              <a:t>-  vyjadruje, koľkokrát sa zvýši Y (výstup ekonomiky - HDP), ak sa investície zvýšia o 1 jednotku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sk-SK" sz="2400" i="1" dirty="0">
                <a:sym typeface="Symbol" pitchFamily="18" charset="2"/>
              </a:rPr>
              <a:t>k</a:t>
            </a:r>
            <a:r>
              <a:rPr lang="sk-SK" sz="2400" dirty="0">
                <a:sym typeface="Symbol" pitchFamily="18" charset="2"/>
              </a:rPr>
              <a:t> pôsobí, pokiaľ existujú nevyužité výr. kapacity!!!</a:t>
            </a:r>
          </a:p>
          <a:p>
            <a:pPr>
              <a:buFontTx/>
              <a:buNone/>
            </a:pPr>
            <a:endParaRPr lang="sk-SK" sz="2400" dirty="0"/>
          </a:p>
          <a:p>
            <a:pPr>
              <a:lnSpc>
                <a:spcPct val="60000"/>
              </a:lnSpc>
              <a:buFontTx/>
              <a:buNone/>
            </a:pPr>
            <a:r>
              <a:rPr lang="sk-SK" sz="2400" dirty="0">
                <a:sym typeface="Symbol" pitchFamily="18" charset="2"/>
              </a:rPr>
              <a:t>                                           </a:t>
            </a:r>
            <a:r>
              <a:rPr lang="sk-SK" sz="2400" dirty="0" smtClean="0">
                <a:sym typeface="Symbol" pitchFamily="18" charset="2"/>
              </a:rPr>
              <a:t>      </a:t>
            </a:r>
            <a:r>
              <a:rPr lang="sk-SK" sz="2400" b="1" dirty="0">
                <a:sym typeface="Symbol" pitchFamily="18" charset="2"/>
              </a:rPr>
              <a:t> Y                         1</a:t>
            </a:r>
            <a:endParaRPr lang="sk-SK" sz="2400" b="1" dirty="0"/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sk-SK" sz="2400" b="1" dirty="0">
                <a:sym typeface="Symbol" pitchFamily="18" charset="2"/>
              </a:rPr>
              <a:t>    Y  =  k .  I      k =   ;     k =  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sk-SK" sz="2400" b="1" dirty="0">
                <a:sym typeface="Symbol" pitchFamily="18" charset="2"/>
              </a:rPr>
              <a:t>                                            </a:t>
            </a:r>
            <a:r>
              <a:rPr lang="sk-SK" sz="2400" b="1" dirty="0" smtClean="0">
                <a:sym typeface="Symbol" pitchFamily="18" charset="2"/>
              </a:rPr>
              <a:t>      </a:t>
            </a:r>
            <a:r>
              <a:rPr lang="sk-SK" sz="2400" b="1" dirty="0">
                <a:sym typeface="Symbol" pitchFamily="18" charset="2"/>
              </a:rPr>
              <a:t> I                     1 – MPC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endParaRPr lang="sk-SK" sz="2400" b="1" dirty="0">
              <a:sym typeface="Symbol" pitchFamily="18" charset="2"/>
            </a:endParaRP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endParaRPr lang="sk-SK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95288" y="1052513"/>
            <a:ext cx="3384550" cy="2087562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sk-SK" sz="2400" b="1" dirty="0"/>
              <a:t>Domácnosti </a:t>
            </a:r>
            <a:endParaRPr lang="sk-SK" sz="2400" b="1" dirty="0" smtClean="0"/>
          </a:p>
          <a:p>
            <a:pPr algn="ctr"/>
            <a:r>
              <a:rPr lang="sk-SK" sz="2400" b="1" dirty="0" smtClean="0"/>
              <a:t>(Spotreba C)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716463" y="1052513"/>
            <a:ext cx="3743325" cy="2087562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sk-SK" sz="2400" b="1" dirty="0"/>
              <a:t>Podniky </a:t>
            </a:r>
            <a:endParaRPr lang="sk-SK" sz="2400" b="1" dirty="0" smtClean="0"/>
          </a:p>
          <a:p>
            <a:pPr algn="ctr"/>
            <a:r>
              <a:rPr lang="sk-SK" sz="2400" b="1" dirty="0" smtClean="0"/>
              <a:t>Investičný dopyt</a:t>
            </a:r>
          </a:p>
          <a:p>
            <a:pPr algn="ctr"/>
            <a:r>
              <a:rPr lang="sk-SK" sz="2400" b="1" dirty="0" smtClean="0"/>
              <a:t>(plánované investície)</a:t>
            </a:r>
            <a:endParaRPr lang="sk-SK" sz="2400" b="1" dirty="0"/>
          </a:p>
          <a:p>
            <a:pPr algn="ctr"/>
            <a:endParaRPr lang="sk-SK" sz="2400" b="1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779838" y="2420938"/>
            <a:ext cx="9366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3779838" y="1773238"/>
            <a:ext cx="9366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555875" y="3213100"/>
            <a:ext cx="287338" cy="1584325"/>
          </a:xfrm>
          <a:prstGeom prst="downArrow">
            <a:avLst>
              <a:gd name="adj1" fmla="val 50000"/>
              <a:gd name="adj2" fmla="val 1378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013450" y="3213100"/>
            <a:ext cx="287338" cy="1584325"/>
          </a:xfrm>
          <a:prstGeom prst="downArrow">
            <a:avLst>
              <a:gd name="adj1" fmla="val 50000"/>
              <a:gd name="adj2" fmla="val 1378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051050" y="4941888"/>
            <a:ext cx="4826000" cy="649287"/>
          </a:xfrm>
          <a:prstGeom prst="rect">
            <a:avLst/>
          </a:prstGeom>
          <a:solidFill>
            <a:srgbClr val="F1FB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000" b="1" dirty="0"/>
              <a:t>Tvorba HDP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 animBg="1"/>
      <p:bldP spid="266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sk-SK" sz="3600" b="1"/>
              <a:t>Domácnosť</a:t>
            </a:r>
            <a:endParaRPr lang="sk-SK" sz="3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b="1"/>
              <a:t>= </a:t>
            </a:r>
            <a:r>
              <a:rPr lang="sk-SK" sz="2400" b="1"/>
              <a:t>skupina jednotlivcov, ktorí sa opierajú o príbuzenské vzťahy a vzťahy vzájomnej náklonnosti</a:t>
            </a:r>
          </a:p>
          <a:p>
            <a:pPr>
              <a:buFontTx/>
              <a:buNone/>
            </a:pPr>
            <a:endParaRPr lang="sk-SK" sz="2400"/>
          </a:p>
          <a:p>
            <a:pPr>
              <a:buFontTx/>
              <a:buNone/>
            </a:pPr>
            <a:r>
              <a:rPr lang="sk-SK" sz="2400" b="1"/>
              <a:t>Funkcie:</a:t>
            </a:r>
          </a:p>
          <a:p>
            <a:pPr>
              <a:lnSpc>
                <a:spcPct val="120000"/>
              </a:lnSpc>
            </a:pPr>
            <a:r>
              <a:rPr lang="sk-SK" sz="2400"/>
              <a:t>poskytovanie služieb</a:t>
            </a:r>
          </a:p>
          <a:p>
            <a:pPr>
              <a:lnSpc>
                <a:spcPct val="120000"/>
              </a:lnSpc>
            </a:pPr>
            <a:r>
              <a:rPr lang="sk-SK" sz="2400"/>
              <a:t>regenerácia PS</a:t>
            </a:r>
          </a:p>
          <a:p>
            <a:pPr>
              <a:lnSpc>
                <a:spcPct val="120000"/>
              </a:lnSpc>
            </a:pPr>
            <a:r>
              <a:rPr lang="sk-SK" sz="2400"/>
              <a:t>miesto spotreby</a:t>
            </a:r>
          </a:p>
          <a:p>
            <a:pPr>
              <a:buFontTx/>
              <a:buNone/>
            </a:pPr>
            <a:endParaRPr lang="sk-SK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32" y="304800"/>
            <a:ext cx="8424936" cy="762000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Disponibilný príjem (</a:t>
            </a:r>
            <a:r>
              <a:rPr lang="sk-SK" sz="3600" b="1" dirty="0" err="1" smtClean="0"/>
              <a:t>Disposable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income</a:t>
            </a:r>
            <a:r>
              <a:rPr lang="sk-SK" sz="3600" b="1" dirty="0" smtClean="0"/>
              <a:t>)</a:t>
            </a:r>
            <a:endParaRPr lang="sk-SK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b="1" dirty="0" smtClean="0"/>
              <a:t>= je celkový bežný príjem (domácností), </a:t>
            </a:r>
            <a:r>
              <a:rPr lang="sk-SK" sz="2800" b="1" dirty="0" err="1" smtClean="0"/>
              <a:t>tj</a:t>
            </a:r>
            <a:r>
              <a:rPr lang="sk-SK" sz="2800" b="1" dirty="0" smtClean="0"/>
              <a:t>. mzdy, sociálne dávky a pod., očistený o bežné výdavky (dane, úroky a pod.).</a:t>
            </a:r>
          </a:p>
          <a:p>
            <a:pPr>
              <a:buFontTx/>
              <a:buNone/>
            </a:pPr>
            <a:endParaRPr lang="sk-SK" sz="2800" b="1" dirty="0" smtClean="0"/>
          </a:p>
          <a:p>
            <a:pPr>
              <a:buFontTx/>
              <a:buNone/>
            </a:pPr>
            <a:r>
              <a:rPr lang="sk-SK" sz="2800" b="1" dirty="0" smtClean="0"/>
              <a:t>= Objem prostriedkov, ktorí majú spotrebitelia (domácnosti) k dispozícií, ktorý môžu buď usporiť alebo spotrebovať.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153400" cy="1243013"/>
          </a:xfrm>
        </p:spPr>
        <p:txBody>
          <a:bodyPr>
            <a:normAutofit fontScale="90000"/>
          </a:bodyPr>
          <a:lstStyle/>
          <a:p>
            <a:pPr algn="l">
              <a:spcAft>
                <a:spcPts val="600"/>
              </a:spcAft>
            </a:pPr>
            <a:r>
              <a:rPr lang="sk-SK" sz="2800" b="1" u="sng" dirty="0"/>
              <a:t>Spotreba </a:t>
            </a:r>
            <a:r>
              <a:rPr lang="sk-SK" sz="2800" b="1" u="sng" dirty="0" smtClean="0"/>
              <a:t>domácností (</a:t>
            </a:r>
            <a:r>
              <a:rPr lang="sk-SK" sz="2800" b="1" u="sng" dirty="0" err="1" smtClean="0"/>
              <a:t>Consumption</a:t>
            </a:r>
            <a:r>
              <a:rPr lang="sk-SK" sz="2800" b="1" u="sng" dirty="0" smtClean="0"/>
              <a:t>)</a:t>
            </a:r>
            <a:br>
              <a:rPr lang="sk-SK" sz="2800" b="1" u="sng" dirty="0" smtClean="0"/>
            </a:br>
            <a:r>
              <a:rPr lang="sk-SK" sz="2800" b="1" dirty="0"/>
              <a:t/>
            </a:r>
            <a:br>
              <a:rPr lang="sk-SK" sz="2800" b="1" dirty="0"/>
            </a:br>
            <a:r>
              <a:rPr lang="sk-SK" sz="2400" b="1" dirty="0" smtClean="0"/>
              <a:t>= </a:t>
            </a:r>
            <a:r>
              <a:rPr lang="sk-SK" sz="2400" b="1" dirty="0"/>
              <a:t>tá časť disponibilného príjmu, ktorú domácnosti použijú na nákup </a:t>
            </a:r>
            <a:r>
              <a:rPr lang="sk-SK" sz="2400" b="1" dirty="0" err="1"/>
              <a:t>spotreb</a:t>
            </a:r>
            <a:r>
              <a:rPr lang="sk-SK" sz="2400" b="1" dirty="0"/>
              <a:t>. </a:t>
            </a:r>
            <a:r>
              <a:rPr lang="sk-SK" sz="2400" b="1" dirty="0" err="1"/>
              <a:t>SaS</a:t>
            </a:r>
            <a:endParaRPr lang="sk-SK" sz="24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10600" cy="47244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sk-SK" sz="2400" b="1" u="sng" dirty="0"/>
              <a:t>Spotrebná funkcia - </a:t>
            </a:r>
            <a:r>
              <a:rPr lang="sk-SK" sz="2400" b="1" u="sng" dirty="0" err="1"/>
              <a:t>matemat</a:t>
            </a:r>
            <a:r>
              <a:rPr lang="sk-SK" sz="2400" b="1" u="sng" dirty="0"/>
              <a:t>. vyjadrenie </a:t>
            </a:r>
            <a:r>
              <a:rPr lang="sk-SK" sz="2400" b="1" dirty="0"/>
              <a:t>:</a:t>
            </a:r>
          </a:p>
          <a:p>
            <a:pPr marL="609600" indent="-609600">
              <a:lnSpc>
                <a:spcPct val="30000"/>
              </a:lnSpc>
              <a:buFontTx/>
              <a:buNone/>
            </a:pPr>
            <a:endParaRPr lang="sk-SK" sz="2400" b="1" dirty="0"/>
          </a:p>
          <a:p>
            <a:pPr marL="609600" indent="-609600">
              <a:buFontTx/>
              <a:buAutoNum type="arabicPeriod"/>
            </a:pPr>
            <a:r>
              <a:rPr lang="sk-SK" sz="2000" dirty="0"/>
              <a:t>MIE úroveň:       </a:t>
            </a:r>
            <a:r>
              <a:rPr lang="sk-SK" sz="2000" b="1" dirty="0"/>
              <a:t>C = C</a:t>
            </a:r>
            <a:r>
              <a:rPr lang="sk-SK" sz="2000" b="1" baseline="-25000" dirty="0"/>
              <a:t>A</a:t>
            </a:r>
            <a:r>
              <a:rPr lang="sk-SK" sz="2000" b="1" dirty="0"/>
              <a:t> + MPC . </a:t>
            </a:r>
            <a:r>
              <a:rPr lang="sk-SK" sz="2000" b="1" dirty="0" err="1"/>
              <a:t>Yd</a:t>
            </a:r>
            <a:r>
              <a:rPr lang="sk-SK" sz="2000" b="1" dirty="0"/>
              <a:t>  </a:t>
            </a:r>
            <a:r>
              <a:rPr lang="sk-SK" sz="2000" dirty="0"/>
              <a:t>(individuálna spotrebná </a:t>
            </a:r>
            <a:r>
              <a:rPr lang="sk-SK" sz="2000" dirty="0" smtClean="0"/>
              <a:t>funkcia</a:t>
            </a:r>
            <a:r>
              <a:rPr lang="sk-SK" sz="20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sk-SK" sz="2000" dirty="0"/>
              <a:t>MAE -//-     :       </a:t>
            </a:r>
            <a:r>
              <a:rPr lang="sk-SK" sz="2000" b="1" dirty="0"/>
              <a:t>C = C</a:t>
            </a:r>
            <a:r>
              <a:rPr lang="sk-SK" sz="2000" b="1" baseline="-25000" dirty="0"/>
              <a:t>A</a:t>
            </a:r>
            <a:r>
              <a:rPr lang="sk-SK" sz="2000" b="1" dirty="0"/>
              <a:t> + MPC . Y</a:t>
            </a:r>
            <a:r>
              <a:rPr lang="sk-SK" sz="2000" dirty="0"/>
              <a:t>    </a:t>
            </a:r>
            <a:r>
              <a:rPr lang="sk-SK" sz="2000" dirty="0" smtClean="0"/>
              <a:t>(funkcia </a:t>
            </a:r>
            <a:r>
              <a:rPr lang="sk-SK" sz="2000" dirty="0"/>
              <a:t>agregátnej spotreby)</a:t>
            </a:r>
          </a:p>
          <a:p>
            <a:pPr marL="609600" indent="-609600">
              <a:buFontTx/>
              <a:buNone/>
            </a:pPr>
            <a:endParaRPr lang="sk-SK" sz="2000" dirty="0"/>
          </a:p>
          <a:p>
            <a:pPr marL="609600" indent="-609600">
              <a:buFontTx/>
              <a:buNone/>
            </a:pPr>
            <a:r>
              <a:rPr lang="sk-SK" sz="2000" b="1" dirty="0"/>
              <a:t>C</a:t>
            </a:r>
            <a:r>
              <a:rPr lang="sk-SK" sz="2000" b="1" baseline="-25000" dirty="0"/>
              <a:t>A </a:t>
            </a:r>
            <a:r>
              <a:rPr lang="sk-SK" sz="2000" b="1" dirty="0"/>
              <a:t>....  </a:t>
            </a:r>
            <a:r>
              <a:rPr lang="sk-SK" sz="2000" b="1" i="1" dirty="0"/>
              <a:t>autonómna spotreba</a:t>
            </a:r>
            <a:r>
              <a:rPr lang="sk-SK" sz="2000" dirty="0"/>
              <a:t> = tá časť spotreby, ktorú domácnosti realizujú pri nulovom </a:t>
            </a:r>
            <a:r>
              <a:rPr lang="sk-SK" sz="2000" dirty="0" smtClean="0"/>
              <a:t>dôchodku, nutná spotreba, existenčne nevyhnutné výdavky/statky</a:t>
            </a:r>
            <a:endParaRPr lang="sk-SK" sz="20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sk-SK" sz="2000" b="1" dirty="0"/>
              <a:t>MPC...</a:t>
            </a:r>
            <a:r>
              <a:rPr lang="sk-SK" sz="2000" b="1" i="1" dirty="0"/>
              <a:t>hraničný sklon k spotrebe</a:t>
            </a:r>
            <a:r>
              <a:rPr lang="sk-SK" sz="2000" dirty="0"/>
              <a:t> = číslo, ktoré vyjadruje, akú časť z dodatočnej jednotky príjmu určia domácnosti na C </a:t>
            </a:r>
          </a:p>
          <a:p>
            <a:pPr marL="609600" indent="-609600">
              <a:lnSpc>
                <a:spcPts val="1500"/>
              </a:lnSpc>
              <a:buFontTx/>
              <a:buNone/>
            </a:pPr>
            <a:r>
              <a:rPr lang="sk-SK" sz="2000" dirty="0"/>
              <a:t>	                               </a:t>
            </a:r>
            <a:r>
              <a:rPr lang="sk-SK" sz="2000" b="1" dirty="0"/>
              <a:t>MPC = </a:t>
            </a:r>
            <a:r>
              <a:rPr lang="sk-SK" sz="2000" b="1" u="sng" dirty="0" smtClean="0">
                <a:sym typeface="Symbol" pitchFamily="18" charset="2"/>
              </a:rPr>
              <a:t>  C </a:t>
            </a:r>
            <a:r>
              <a:rPr lang="sk-SK" sz="2000" u="sng" dirty="0" smtClean="0">
                <a:sym typeface="Symbol" pitchFamily="18" charset="2"/>
              </a:rPr>
              <a:t>(spotreba)</a:t>
            </a:r>
            <a:r>
              <a:rPr lang="sk-SK" sz="2000" b="1" u="sng" dirty="0" smtClean="0">
                <a:sym typeface="Symbol" pitchFamily="18" charset="2"/>
              </a:rPr>
              <a:t>  </a:t>
            </a:r>
          </a:p>
          <a:p>
            <a:pPr marL="609600" indent="-609600">
              <a:lnSpc>
                <a:spcPts val="1500"/>
              </a:lnSpc>
              <a:buFontTx/>
              <a:buNone/>
            </a:pPr>
            <a:r>
              <a:rPr lang="sk-SK" sz="2000" b="1" dirty="0">
                <a:sym typeface="Symbol" pitchFamily="18" charset="2"/>
              </a:rPr>
              <a:t> </a:t>
            </a:r>
            <a:r>
              <a:rPr lang="sk-SK" sz="2000" b="1" dirty="0" smtClean="0">
                <a:sym typeface="Symbol" pitchFamily="18" charset="2"/>
              </a:rPr>
              <a:t>                                                      </a:t>
            </a:r>
            <a:r>
              <a:rPr lang="sk-SK" sz="2000" b="1" dirty="0" err="1" smtClean="0">
                <a:sym typeface="Symbol" pitchFamily="18" charset="2"/>
              </a:rPr>
              <a:t>Yd</a:t>
            </a:r>
            <a:r>
              <a:rPr lang="sk-SK" sz="2000" b="1" dirty="0" smtClean="0">
                <a:sym typeface="Symbol" pitchFamily="18" charset="2"/>
              </a:rPr>
              <a:t> </a:t>
            </a:r>
            <a:r>
              <a:rPr lang="sk-SK" sz="2000" dirty="0" smtClean="0">
                <a:sym typeface="Symbol" pitchFamily="18" charset="2"/>
              </a:rPr>
              <a:t>(disponibilný príjem)</a:t>
            </a:r>
            <a:endParaRPr lang="sk-SK" sz="2000" b="1" dirty="0" smtClean="0">
              <a:sym typeface="Symbol" pitchFamily="18" charset="2"/>
            </a:endParaRPr>
          </a:p>
          <a:p>
            <a:pPr marL="609600" indent="-609600">
              <a:lnSpc>
                <a:spcPts val="2400"/>
              </a:lnSpc>
              <a:buFontTx/>
              <a:buNone/>
            </a:pPr>
            <a:endParaRPr lang="sk-SK" sz="2000" b="1" dirty="0"/>
          </a:p>
          <a:p>
            <a:pPr marL="609600" indent="-609600">
              <a:spcBef>
                <a:spcPts val="0"/>
              </a:spcBef>
              <a:buFontTx/>
              <a:buNone/>
            </a:pPr>
            <a:r>
              <a:rPr lang="sk-SK" sz="1800" dirty="0" err="1"/>
              <a:t>Yd</a:t>
            </a:r>
            <a:r>
              <a:rPr lang="sk-SK" sz="1800" dirty="0"/>
              <a:t>....   </a:t>
            </a:r>
            <a:r>
              <a:rPr lang="sk-SK" sz="1800" i="1" dirty="0"/>
              <a:t>disponibilný príjem</a:t>
            </a:r>
            <a:r>
              <a:rPr lang="sk-SK" sz="1800" dirty="0"/>
              <a:t> ; </a:t>
            </a:r>
            <a:endParaRPr lang="sk-SK" sz="1800" dirty="0" smtClean="0"/>
          </a:p>
          <a:p>
            <a:pPr marL="609600" indent="-609600">
              <a:spcBef>
                <a:spcPts val="0"/>
              </a:spcBef>
              <a:buFontTx/>
              <a:buNone/>
            </a:pPr>
            <a:r>
              <a:rPr lang="sk-SK" sz="1800" dirty="0" smtClean="0"/>
              <a:t>Y  </a:t>
            </a:r>
            <a:r>
              <a:rPr lang="sk-SK" sz="1800" dirty="0"/>
              <a:t>....   </a:t>
            </a:r>
            <a:r>
              <a:rPr lang="sk-SK" sz="1800" i="1" dirty="0"/>
              <a:t>národný dôchodok (resp</a:t>
            </a:r>
            <a:r>
              <a:rPr lang="sk-SK" sz="2000" i="1" dirty="0"/>
              <a:t>. </a:t>
            </a:r>
            <a:r>
              <a:rPr lang="sk-SK" sz="2000" i="1" dirty="0" smtClean="0"/>
              <a:t>výstup - v stave MAE rovnováhy)</a:t>
            </a:r>
            <a:endParaRPr lang="sk-SK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l"/>
            <a:r>
              <a:rPr lang="sk-SK" sz="2400" b="1" u="sng"/>
              <a:t>Spotrebná funkcia - grafické vyjadrenie: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5029200"/>
          </a:xfrm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sk-SK" sz="2000" b="1" dirty="0"/>
              <a:t>C                                             </a:t>
            </a:r>
            <a:r>
              <a:rPr lang="sk-SK" sz="2000" b="1" dirty="0" smtClean="0"/>
              <a:t>           </a:t>
            </a:r>
            <a:r>
              <a:rPr lang="sk-SK" sz="2000" b="1" dirty="0" err="1"/>
              <a:t>C=Yd</a:t>
            </a: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                          </a:t>
            </a:r>
          </a:p>
          <a:p>
            <a:pPr>
              <a:buFontTx/>
              <a:buNone/>
            </a:pPr>
            <a:r>
              <a:rPr lang="sk-SK" sz="2000" b="1" dirty="0"/>
              <a:t>                                                              </a:t>
            </a:r>
            <a:r>
              <a:rPr lang="sk-SK" sz="2000" b="1" dirty="0" smtClean="0"/>
              <a:t>             </a:t>
            </a:r>
            <a:r>
              <a:rPr lang="sk-SK" sz="2000" b="1" dirty="0"/>
              <a:t>C = C</a:t>
            </a:r>
            <a:r>
              <a:rPr lang="sk-SK" sz="2000" b="1" baseline="-25000" dirty="0"/>
              <a:t>A</a:t>
            </a:r>
            <a:r>
              <a:rPr lang="sk-SK" sz="2000" b="1" dirty="0"/>
              <a:t> + MPC . </a:t>
            </a:r>
            <a:r>
              <a:rPr lang="sk-SK" sz="2000" b="1" dirty="0" err="1"/>
              <a:t>Yd</a:t>
            </a:r>
            <a:r>
              <a:rPr lang="sk-SK" sz="2000" b="1" dirty="0"/>
              <a:t> </a:t>
            </a:r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r>
              <a:rPr lang="sk-SK" sz="2000" b="1" dirty="0">
                <a:solidFill>
                  <a:srgbClr val="FF0000"/>
                </a:solidFill>
              </a:rPr>
              <a:t>                    </a:t>
            </a:r>
            <a:r>
              <a:rPr lang="sk-SK" sz="2000" b="1" dirty="0" smtClean="0">
                <a:solidFill>
                  <a:srgbClr val="FF0000"/>
                </a:solidFill>
              </a:rPr>
              <a:t>      </a:t>
            </a:r>
            <a:r>
              <a:rPr lang="sk-SK" sz="2000" b="1" dirty="0">
                <a:solidFill>
                  <a:srgbClr val="FF0000"/>
                </a:solidFill>
              </a:rPr>
              <a:t>E</a:t>
            </a:r>
            <a:r>
              <a:rPr lang="sk-SK" sz="2000" b="1" dirty="0"/>
              <a:t>                                         </a:t>
            </a:r>
            <a:r>
              <a:rPr lang="sk-SK" sz="2000" b="1" dirty="0" smtClean="0"/>
              <a:t>      MPC </a:t>
            </a:r>
            <a:r>
              <a:rPr lang="sk-SK" sz="2000" b="1" dirty="0"/>
              <a:t>. </a:t>
            </a:r>
            <a:r>
              <a:rPr lang="sk-SK" sz="2000" b="1" dirty="0" err="1"/>
              <a:t>Yd</a:t>
            </a: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C</a:t>
            </a:r>
            <a:r>
              <a:rPr lang="sk-SK" sz="2000" b="1" baseline="-25000" dirty="0"/>
              <a:t>A</a:t>
            </a: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                                                                            </a:t>
            </a:r>
          </a:p>
          <a:p>
            <a:pPr>
              <a:buFontTx/>
              <a:buNone/>
            </a:pPr>
            <a:r>
              <a:rPr lang="sk-SK" sz="2000" b="1" dirty="0"/>
              <a:t>                                                                     </a:t>
            </a:r>
            <a:r>
              <a:rPr lang="sk-SK" sz="2000" b="1" dirty="0" smtClean="0"/>
              <a:t>               </a:t>
            </a:r>
            <a:r>
              <a:rPr lang="sk-SK" sz="2000" b="1" dirty="0" err="1" smtClean="0"/>
              <a:t>Yd</a:t>
            </a: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                           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066800" y="4876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066800" y="1676400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1066800" y="1752600"/>
            <a:ext cx="3124200" cy="312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066800" y="3581400"/>
            <a:ext cx="3886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699792" y="1268760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Úspory – spotreba je menšia ako príjem</a:t>
            </a:r>
            <a:endParaRPr lang="en-US" dirty="0"/>
          </a:p>
        </p:txBody>
      </p:sp>
      <p:sp>
        <p:nvSpPr>
          <p:cNvPr id="12" name="BlokTextu 11"/>
          <p:cNvSpPr txBox="1"/>
          <p:nvPr/>
        </p:nvSpPr>
        <p:spPr>
          <a:xfrm>
            <a:off x="2555776" y="5805264"/>
            <a:ext cx="525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Negatívne úspory (dlhy; spotreba je väčšia ako príjem)</a:t>
            </a:r>
            <a:endParaRPr lang="en-US" dirty="0"/>
          </a:p>
        </p:txBody>
      </p:sp>
      <p:cxnSp>
        <p:nvCxnSpPr>
          <p:cNvPr id="14" name="Rovná spojnica 13"/>
          <p:cNvCxnSpPr/>
          <p:nvPr/>
        </p:nvCxnSpPr>
        <p:spPr>
          <a:xfrm>
            <a:off x="1187624" y="4005064"/>
            <a:ext cx="0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1331640" y="3933056"/>
            <a:ext cx="0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1475656" y="3861048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1619672" y="3861048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1763688" y="3861048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>
            <a:off x="1907704" y="3789040"/>
            <a:ext cx="0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>
            <a:off x="2843808" y="3212976"/>
            <a:ext cx="0" cy="14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2915816" y="3140968"/>
            <a:ext cx="0" cy="182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>
            <a:off x="2987824" y="3068960"/>
            <a:ext cx="0" cy="2160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>
            <a:off x="3059832" y="2996952"/>
            <a:ext cx="0" cy="2160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nica 37"/>
          <p:cNvCxnSpPr/>
          <p:nvPr/>
        </p:nvCxnSpPr>
        <p:spPr>
          <a:xfrm>
            <a:off x="3131840" y="2924944"/>
            <a:ext cx="0" cy="288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>
            <a:off x="3203848" y="2852936"/>
            <a:ext cx="0" cy="360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1115616" y="2852936"/>
            <a:ext cx="3496816" cy="10793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1026" name="Picture 2" descr="C:\Users\Public\Pictures\Obrázo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556792"/>
            <a:ext cx="341312" cy="1584325"/>
          </a:xfrm>
          <a:prstGeom prst="rect">
            <a:avLst/>
          </a:prstGeom>
          <a:noFill/>
        </p:spPr>
      </p:pic>
      <p:pic>
        <p:nvPicPr>
          <p:cNvPr id="28" name="Picture 2" descr="C:\Users\Public\Pictures\Obrázo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176645">
            <a:off x="2036045" y="3840755"/>
            <a:ext cx="341312" cy="2205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8229600" cy="762000"/>
          </a:xfrm>
        </p:spPr>
        <p:txBody>
          <a:bodyPr/>
          <a:lstStyle/>
          <a:p>
            <a:pPr algn="l"/>
            <a:r>
              <a:rPr lang="sk-SK" sz="2400" b="1"/>
              <a:t>Faktory spotreby</a:t>
            </a:r>
            <a:r>
              <a:rPr lang="sk-SK" sz="2400"/>
              <a:t>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 numCol="2"/>
          <a:lstStyle/>
          <a:p>
            <a:r>
              <a:rPr lang="sk-SK" sz="2400" dirty="0" smtClean="0"/>
              <a:t>Mzda</a:t>
            </a:r>
          </a:p>
          <a:p>
            <a:r>
              <a:rPr lang="sk-SK" sz="2400" dirty="0" smtClean="0"/>
              <a:t>Záujmy</a:t>
            </a:r>
          </a:p>
          <a:p>
            <a:r>
              <a:rPr lang="sk-SK" sz="2400" dirty="0" smtClean="0"/>
              <a:t>Veľkosť spotreby</a:t>
            </a:r>
          </a:p>
          <a:p>
            <a:r>
              <a:rPr lang="sk-SK" sz="2400" dirty="0" smtClean="0"/>
              <a:t>Ročné obdobie (kúrenie v zime)</a:t>
            </a:r>
          </a:p>
          <a:p>
            <a:r>
              <a:rPr lang="sk-SK" sz="2400" dirty="0" smtClean="0"/>
              <a:t>Počet / Vek členov domácnosti</a:t>
            </a:r>
          </a:p>
          <a:p>
            <a:r>
              <a:rPr lang="sk-SK" sz="2400" dirty="0" smtClean="0"/>
              <a:t>Lokalita bývania</a:t>
            </a:r>
          </a:p>
          <a:p>
            <a:r>
              <a:rPr lang="sk-SK" sz="2400" dirty="0" smtClean="0"/>
              <a:t>Bohatstvo</a:t>
            </a:r>
          </a:p>
          <a:p>
            <a:r>
              <a:rPr lang="sk-SK" sz="2400" dirty="0" smtClean="0"/>
              <a:t>Prístup k úverom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366838"/>
          </a:xfrm>
        </p:spPr>
        <p:txBody>
          <a:bodyPr/>
          <a:lstStyle/>
          <a:p>
            <a:pPr algn="l">
              <a:lnSpc>
                <a:spcPct val="60000"/>
              </a:lnSpc>
            </a:pPr>
            <a:r>
              <a:rPr lang="sk-SK" sz="2800" b="1" dirty="0"/>
              <a:t>Úspory </a:t>
            </a:r>
            <a:r>
              <a:rPr lang="sk-SK" sz="2800" b="1" dirty="0" smtClean="0"/>
              <a:t>(</a:t>
            </a:r>
            <a:r>
              <a:rPr lang="sk-SK" sz="2800" b="1" dirty="0" err="1" smtClean="0"/>
              <a:t>Savings</a:t>
            </a:r>
            <a:r>
              <a:rPr lang="sk-SK" sz="2800" b="1" dirty="0" smtClean="0"/>
              <a:t>)</a:t>
            </a:r>
            <a:r>
              <a:rPr lang="sk-SK" sz="2800" b="1" dirty="0"/>
              <a:t/>
            </a:r>
            <a:br>
              <a:rPr lang="sk-SK" sz="2800" b="1" dirty="0"/>
            </a:br>
            <a:r>
              <a:rPr lang="sk-SK" sz="2800" b="1" dirty="0"/>
              <a:t/>
            </a:r>
            <a:br>
              <a:rPr lang="sk-SK" sz="2800" b="1" dirty="0"/>
            </a:br>
            <a:r>
              <a:rPr lang="sk-SK" sz="2400" b="1" dirty="0"/>
              <a:t>= časť </a:t>
            </a:r>
            <a:r>
              <a:rPr lang="sk-SK" sz="2400" b="1" dirty="0" err="1"/>
              <a:t>Yd</a:t>
            </a:r>
            <a:r>
              <a:rPr lang="sk-SK" sz="2400" b="1" dirty="0"/>
              <a:t>, ktorú domácnosti odložia pre budúce použitie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sk-SK" sz="2400" b="1" u="sng" dirty="0"/>
              <a:t>Úsporová funkcia – </a:t>
            </a:r>
            <a:r>
              <a:rPr lang="sk-SK" sz="2400" b="1" u="sng" dirty="0" err="1"/>
              <a:t>matemat</a:t>
            </a:r>
            <a:r>
              <a:rPr lang="sk-SK" sz="2400" b="1" u="sng" dirty="0"/>
              <a:t>. </a:t>
            </a:r>
            <a:r>
              <a:rPr lang="sk-SK" sz="2400" b="1" u="sng" dirty="0" err="1"/>
              <a:t>vyj</a:t>
            </a:r>
            <a:r>
              <a:rPr lang="sk-SK" sz="2400" b="1" u="sng" dirty="0"/>
              <a:t>.:</a:t>
            </a:r>
          </a:p>
          <a:p>
            <a:pPr marL="609600" indent="-609600">
              <a:lnSpc>
                <a:spcPct val="40000"/>
              </a:lnSpc>
              <a:buFontTx/>
              <a:buNone/>
            </a:pPr>
            <a:endParaRPr lang="sk-SK" sz="2400" b="1" u="sng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sk-SK" sz="2000" dirty="0"/>
              <a:t>MIE úroveň :  	</a:t>
            </a:r>
            <a:r>
              <a:rPr lang="sk-SK" sz="2000" b="1" dirty="0"/>
              <a:t>S = - C</a:t>
            </a:r>
            <a:r>
              <a:rPr lang="sk-SK" sz="2000" b="1" baseline="-25000" dirty="0"/>
              <a:t>A</a:t>
            </a:r>
            <a:r>
              <a:rPr lang="sk-SK" sz="2000" b="1" dirty="0"/>
              <a:t> + MPS . </a:t>
            </a:r>
            <a:r>
              <a:rPr lang="sk-SK" sz="2000" b="1" dirty="0" err="1"/>
              <a:t>Yd</a:t>
            </a:r>
            <a:endParaRPr lang="sk-SK" sz="2000" b="1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sk-SK" sz="2000" dirty="0"/>
              <a:t>MAE -//-     :  	</a:t>
            </a:r>
            <a:r>
              <a:rPr lang="sk-SK" sz="2000" b="1" dirty="0"/>
              <a:t>S = - C</a:t>
            </a:r>
            <a:r>
              <a:rPr lang="sk-SK" sz="2000" b="1" baseline="-25000" dirty="0"/>
              <a:t>A</a:t>
            </a:r>
            <a:r>
              <a:rPr lang="sk-SK" sz="2000" b="1" dirty="0"/>
              <a:t> + MPS . Y</a:t>
            </a:r>
            <a:endParaRPr lang="sk-SK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sk-SK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sk-SK" sz="2000" b="1" dirty="0"/>
              <a:t>MPS... </a:t>
            </a:r>
            <a:r>
              <a:rPr lang="sk-SK" sz="2000" b="1" i="1" dirty="0"/>
              <a:t>hraničný sklon k úsporám</a:t>
            </a:r>
            <a:r>
              <a:rPr lang="sk-SK" sz="2000" dirty="0"/>
              <a:t> = číslo, ktoré vyjadruje, akú časť </a:t>
            </a:r>
            <a:r>
              <a:rPr lang="sk-SK" sz="2000" dirty="0" smtClean="0"/>
              <a:t>z </a:t>
            </a:r>
            <a:r>
              <a:rPr lang="sk-SK" sz="2000" dirty="0"/>
              <a:t>dodatočnej jednotky príjmu určia domácnosti na </a:t>
            </a:r>
            <a:r>
              <a:rPr lang="sk-SK" sz="2000" dirty="0" smtClean="0"/>
              <a:t>S; akú časť z príjmu ušetrí domácnosť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sk-SK" sz="2000" dirty="0"/>
          </a:p>
          <a:p>
            <a:pPr marL="609600" indent="-609600">
              <a:lnSpc>
                <a:spcPts val="1500"/>
              </a:lnSpc>
              <a:buFontTx/>
              <a:buNone/>
            </a:pPr>
            <a:r>
              <a:rPr lang="sk-SK" sz="2000" dirty="0"/>
              <a:t>	                               </a:t>
            </a:r>
            <a:r>
              <a:rPr lang="sk-SK" sz="2000" b="1" dirty="0"/>
              <a:t>MPS = </a:t>
            </a:r>
            <a:r>
              <a:rPr lang="sk-SK" sz="2000" b="1" u="sng" dirty="0" smtClean="0">
                <a:sym typeface="Symbol" pitchFamily="18" charset="2"/>
              </a:rPr>
              <a:t>   S</a:t>
            </a:r>
            <a:r>
              <a:rPr lang="sk-SK" sz="2000" b="1" dirty="0" smtClean="0">
                <a:sym typeface="Symbol" pitchFamily="18" charset="2"/>
              </a:rPr>
              <a:t> </a:t>
            </a:r>
          </a:p>
          <a:p>
            <a:pPr marL="609600" indent="-609600">
              <a:lnSpc>
                <a:spcPts val="1500"/>
              </a:lnSpc>
              <a:buFontTx/>
              <a:buNone/>
            </a:pPr>
            <a:r>
              <a:rPr lang="sk-SK" sz="2000" b="1" dirty="0">
                <a:sym typeface="Symbol" pitchFamily="18" charset="2"/>
              </a:rPr>
              <a:t> </a:t>
            </a:r>
            <a:r>
              <a:rPr lang="sk-SK" sz="2000" b="1" dirty="0" smtClean="0">
                <a:sym typeface="Symbol" pitchFamily="18" charset="2"/>
              </a:rPr>
              <a:t>                                                      </a:t>
            </a:r>
            <a:r>
              <a:rPr lang="sk-SK" sz="2000" b="1" dirty="0" err="1" smtClean="0">
                <a:sym typeface="Symbol" pitchFamily="18" charset="2"/>
              </a:rPr>
              <a:t>Yd</a:t>
            </a:r>
            <a:endParaRPr lang="sk-SK" sz="2000" b="1" dirty="0" smtClean="0">
              <a:sym typeface="Symbol" pitchFamily="18" charset="2"/>
            </a:endParaRPr>
          </a:p>
          <a:p>
            <a:pPr marL="609600" indent="-609600">
              <a:lnSpc>
                <a:spcPct val="120000"/>
              </a:lnSpc>
              <a:buFontTx/>
              <a:buNone/>
            </a:pPr>
            <a:endParaRPr lang="sk-SK" sz="2000" b="1" dirty="0">
              <a:sym typeface="Symbol" pitchFamily="18" charset="2"/>
            </a:endParaRP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sk-SK" sz="2000" b="1" dirty="0" smtClean="0">
                <a:sym typeface="Symbol" pitchFamily="18" charset="2"/>
              </a:rPr>
              <a:t>                        MPC </a:t>
            </a:r>
            <a:r>
              <a:rPr lang="sk-SK" sz="2000" dirty="0" smtClean="0">
                <a:sym typeface="Symbol" pitchFamily="18" charset="2"/>
              </a:rPr>
              <a:t>(úspory)</a:t>
            </a:r>
            <a:r>
              <a:rPr lang="sk-SK" sz="2000" b="1" dirty="0" smtClean="0">
                <a:sym typeface="Symbol" pitchFamily="18" charset="2"/>
              </a:rPr>
              <a:t> </a:t>
            </a:r>
            <a:r>
              <a:rPr lang="sk-SK" sz="2000" b="1" dirty="0">
                <a:sym typeface="Symbol" pitchFamily="18" charset="2"/>
              </a:rPr>
              <a:t>+ </a:t>
            </a:r>
            <a:r>
              <a:rPr lang="sk-SK" sz="2000" b="1" dirty="0" smtClean="0">
                <a:sym typeface="Symbol" pitchFamily="18" charset="2"/>
              </a:rPr>
              <a:t>MPS </a:t>
            </a:r>
            <a:r>
              <a:rPr lang="sk-SK" sz="2000" dirty="0" smtClean="0">
                <a:sym typeface="Symbol" pitchFamily="18" charset="2"/>
              </a:rPr>
              <a:t>(spotreba)</a:t>
            </a:r>
            <a:r>
              <a:rPr lang="sk-SK" sz="2000" b="1" dirty="0" smtClean="0">
                <a:sym typeface="Symbol" pitchFamily="18" charset="2"/>
              </a:rPr>
              <a:t> </a:t>
            </a:r>
            <a:r>
              <a:rPr lang="sk-SK" sz="2000" b="1" dirty="0">
                <a:sym typeface="Symbol" pitchFamily="18" charset="2"/>
              </a:rPr>
              <a:t>= 1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sk-SK" sz="2000" b="1" dirty="0"/>
              <a:t>   </a:t>
            </a:r>
            <a:r>
              <a:rPr lang="sk-SK" sz="2000" b="1" dirty="0" smtClean="0"/>
              <a:t>                     </a:t>
            </a:r>
            <a:r>
              <a:rPr lang="sk-SK" sz="2000" b="1" dirty="0" err="1" smtClean="0"/>
              <a:t>Yd</a:t>
            </a:r>
            <a:r>
              <a:rPr lang="sk-SK" sz="2000" b="1" dirty="0" smtClean="0"/>
              <a:t> </a:t>
            </a:r>
            <a:r>
              <a:rPr lang="sk-SK" sz="2000" dirty="0" smtClean="0"/>
              <a:t>(disponibilný príjem)</a:t>
            </a:r>
            <a:r>
              <a:rPr lang="sk-SK" sz="2000" b="1" dirty="0" smtClean="0"/>
              <a:t> </a:t>
            </a:r>
            <a:r>
              <a:rPr lang="sk-SK" sz="2000" b="1" dirty="0"/>
              <a:t>= </a:t>
            </a:r>
            <a:r>
              <a:rPr lang="sk-SK" sz="2000" b="1" dirty="0" smtClean="0"/>
              <a:t>C </a:t>
            </a:r>
            <a:r>
              <a:rPr lang="sk-SK" sz="2000" dirty="0" smtClean="0"/>
              <a:t>(spotreba)</a:t>
            </a:r>
            <a:r>
              <a:rPr lang="sk-SK" sz="2000" b="1" dirty="0" smtClean="0"/>
              <a:t> </a:t>
            </a:r>
            <a:r>
              <a:rPr lang="sk-SK" sz="2000" b="1" dirty="0"/>
              <a:t>+ S </a:t>
            </a:r>
            <a:r>
              <a:rPr lang="sk-SK" sz="2000" dirty="0" smtClean="0"/>
              <a:t>(úspory)</a:t>
            </a:r>
            <a:r>
              <a:rPr lang="sk-SK" sz="2000" b="1" dirty="0" smtClean="0"/>
              <a:t> </a:t>
            </a:r>
            <a:r>
              <a:rPr lang="sk-SK" sz="2000" dirty="0"/>
              <a:t>(MIE)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sk-SK" sz="2000" b="1" dirty="0"/>
              <a:t>   </a:t>
            </a:r>
            <a:r>
              <a:rPr lang="sk-SK" sz="2000" b="1" dirty="0" smtClean="0"/>
              <a:t>                     Y </a:t>
            </a:r>
            <a:r>
              <a:rPr lang="sk-SK" sz="2000" dirty="0" smtClean="0"/>
              <a:t>(národný dôchodok)</a:t>
            </a:r>
            <a:r>
              <a:rPr lang="sk-SK" sz="2000" b="1" dirty="0" smtClean="0"/>
              <a:t> </a:t>
            </a:r>
            <a:r>
              <a:rPr lang="sk-SK" sz="2000" b="1" dirty="0"/>
              <a:t>= </a:t>
            </a:r>
            <a:r>
              <a:rPr lang="sk-SK" sz="2000" b="1" dirty="0" smtClean="0"/>
              <a:t>C</a:t>
            </a:r>
            <a:r>
              <a:rPr lang="sk-SK" sz="2000" dirty="0" smtClean="0"/>
              <a:t> (spotreba)</a:t>
            </a:r>
            <a:r>
              <a:rPr lang="sk-SK" sz="2000" b="1" dirty="0" smtClean="0"/>
              <a:t> </a:t>
            </a:r>
            <a:r>
              <a:rPr lang="sk-SK" sz="2000" b="1" dirty="0"/>
              <a:t>+ S </a:t>
            </a:r>
            <a:r>
              <a:rPr lang="sk-SK" sz="2000" dirty="0" smtClean="0"/>
              <a:t>(úspory)</a:t>
            </a:r>
            <a:r>
              <a:rPr lang="sk-SK" sz="2000" b="1" dirty="0" smtClean="0"/>
              <a:t> </a:t>
            </a:r>
            <a:r>
              <a:rPr lang="sk-SK" sz="2000" dirty="0"/>
              <a:t>(MAE)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sk-SK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sk-SK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algn="l"/>
            <a:r>
              <a:rPr lang="sk-SK" sz="2400" b="1" u="sng"/>
              <a:t>Úsporová funkcia - grafické vyjadrenie: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b="1" dirty="0"/>
              <a:t> S                                                      </a:t>
            </a:r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                                                            </a:t>
            </a:r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                                                                    </a:t>
            </a:r>
            <a:r>
              <a:rPr lang="sk-SK" sz="2000" b="1" dirty="0" smtClean="0"/>
              <a:t>              </a:t>
            </a:r>
            <a:r>
              <a:rPr lang="sk-SK" sz="2000" b="1" dirty="0"/>
              <a:t>S = - C</a:t>
            </a:r>
            <a:r>
              <a:rPr lang="sk-SK" sz="2000" b="1" baseline="-25000" dirty="0"/>
              <a:t>A</a:t>
            </a:r>
            <a:r>
              <a:rPr lang="sk-SK" sz="2000" b="1" dirty="0"/>
              <a:t> + MPS . </a:t>
            </a:r>
            <a:r>
              <a:rPr lang="sk-SK" sz="2000" b="1" dirty="0" err="1"/>
              <a:t>Yd</a:t>
            </a: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r>
              <a:rPr lang="sk-SK" sz="2000" b="1" dirty="0">
                <a:solidFill>
                  <a:srgbClr val="FF0000"/>
                </a:solidFill>
              </a:rPr>
              <a:t>                          </a:t>
            </a:r>
            <a:r>
              <a:rPr lang="sk-SK" sz="2000" b="1" dirty="0" smtClean="0">
                <a:solidFill>
                  <a:srgbClr val="FF0000"/>
                </a:solidFill>
              </a:rPr>
              <a:t>      </a:t>
            </a:r>
            <a:r>
              <a:rPr lang="sk-SK" sz="2000" b="1" dirty="0">
                <a:solidFill>
                  <a:srgbClr val="FF0000"/>
                </a:solidFill>
              </a:rPr>
              <a:t>E</a:t>
            </a:r>
          </a:p>
          <a:p>
            <a:pPr>
              <a:buFontTx/>
              <a:buNone/>
            </a:pPr>
            <a:r>
              <a:rPr lang="sk-SK" sz="2000" b="1" dirty="0"/>
              <a:t>                                                                                  </a:t>
            </a:r>
            <a:r>
              <a:rPr lang="sk-SK" sz="2000" b="1" dirty="0" smtClean="0"/>
              <a:t>            </a:t>
            </a:r>
            <a:r>
              <a:rPr lang="sk-SK" sz="2000" b="1" dirty="0" err="1" smtClean="0"/>
              <a:t>Yd</a:t>
            </a: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- C</a:t>
            </a:r>
            <a:r>
              <a:rPr lang="sk-SK" sz="2000" b="1" baseline="-25000" dirty="0"/>
              <a:t>A</a:t>
            </a: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990600" y="16002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990600" y="4114800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990600" y="3200400"/>
            <a:ext cx="4114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14"/>
            <a:ext cx="7772400" cy="762000"/>
          </a:xfrm>
        </p:spPr>
        <p:txBody>
          <a:bodyPr/>
          <a:lstStyle/>
          <a:p>
            <a:r>
              <a:rPr lang="sk-SK" sz="3600" b="1" dirty="0"/>
              <a:t>Podnik</a:t>
            </a:r>
            <a:endParaRPr lang="sk-SK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686800" cy="56959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2000" b="1" dirty="0"/>
              <a:t>= ekonomicky a právne samostatná jednotka založená za účelom podnikania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1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b="1" dirty="0"/>
              <a:t>Funkcie:</a:t>
            </a:r>
          </a:p>
          <a:p>
            <a:pPr marL="762000" lvl="1" indent="-304800">
              <a:lnSpc>
                <a:spcPct val="80000"/>
              </a:lnSpc>
              <a:buFontTx/>
              <a:buChar char="•"/>
            </a:pPr>
            <a:r>
              <a:rPr lang="sk-SK" sz="2000" dirty="0" smtClean="0"/>
              <a:t>Zisťovanie požiadaviek trhu (prieskum trhu)</a:t>
            </a:r>
          </a:p>
          <a:p>
            <a:pPr marL="762000" lvl="1" indent="-304800">
              <a:lnSpc>
                <a:spcPct val="80000"/>
              </a:lnSpc>
              <a:buFontTx/>
              <a:buChar char="•"/>
            </a:pPr>
            <a:r>
              <a:rPr lang="sk-SK" sz="2000" dirty="0" smtClean="0"/>
              <a:t>Max. uspokojovanie požiadaviek trhu</a:t>
            </a:r>
            <a:endParaRPr lang="sk-SK" sz="2000" dirty="0"/>
          </a:p>
          <a:p>
            <a:pPr marL="762000" lvl="1" indent="-304800">
              <a:lnSpc>
                <a:spcPct val="80000"/>
              </a:lnSpc>
              <a:buFontTx/>
              <a:buChar char="•"/>
            </a:pPr>
            <a:endParaRPr lang="sk-SK" sz="2000" dirty="0" smtClean="0"/>
          </a:p>
          <a:p>
            <a:pPr marL="361950" indent="-304800">
              <a:lnSpc>
                <a:spcPct val="80000"/>
              </a:lnSpc>
              <a:buNone/>
            </a:pPr>
            <a:r>
              <a:rPr lang="sk-SK" sz="2000" b="1" dirty="0" smtClean="0"/>
              <a:t>Cieľ</a:t>
            </a:r>
            <a:r>
              <a:rPr lang="sk-SK" sz="2000" dirty="0" smtClean="0"/>
              <a:t>:</a:t>
            </a:r>
          </a:p>
          <a:p>
            <a:pPr marL="762000" lvl="1" indent="-304800">
              <a:lnSpc>
                <a:spcPct val="80000"/>
              </a:lnSpc>
              <a:buFont typeface="Arial" pitchFamily="34" charset="0"/>
              <a:buChar char="•"/>
            </a:pPr>
            <a:r>
              <a:rPr lang="sk-SK" sz="2000" dirty="0" smtClean="0"/>
              <a:t>Maximalizácia zisku</a:t>
            </a:r>
          </a:p>
          <a:p>
            <a:pPr marL="361950" indent="-304800">
              <a:lnSpc>
                <a:spcPct val="80000"/>
              </a:lnSpc>
              <a:buNone/>
            </a:pPr>
            <a:endParaRPr lang="sk-SK" sz="2000" dirty="0" smtClean="0"/>
          </a:p>
          <a:p>
            <a:pPr marL="361950" indent="-304800">
              <a:lnSpc>
                <a:spcPct val="80000"/>
              </a:lnSpc>
              <a:buNone/>
            </a:pPr>
            <a:endParaRPr lang="sk-SK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b="1" dirty="0" smtClean="0"/>
              <a:t>Obmedzujúce </a:t>
            </a:r>
            <a:r>
              <a:rPr lang="sk-SK" sz="2000" b="1" dirty="0"/>
              <a:t>faktory:</a:t>
            </a:r>
          </a:p>
          <a:p>
            <a:pPr>
              <a:lnSpc>
                <a:spcPct val="80000"/>
              </a:lnSpc>
            </a:pPr>
            <a:endParaRPr lang="sk-SK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/>
              <a:t> </a:t>
            </a:r>
            <a:r>
              <a:rPr lang="sk-SK" sz="2000" dirty="0">
                <a:sym typeface="Symbol" pitchFamily="18" charset="2"/>
              </a:rPr>
              <a:t>          							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dirty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                  </a:t>
            </a:r>
            <a:endParaRPr lang="sk-SK" sz="2000" dirty="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8615422">
            <a:off x="3036888" y="4560763"/>
            <a:ext cx="1190625" cy="333375"/>
          </a:xfrm>
          <a:prstGeom prst="rightArrow">
            <a:avLst>
              <a:gd name="adj1" fmla="val 33991"/>
              <a:gd name="adj2" fmla="val 89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5400000">
            <a:off x="4368800" y="4651388"/>
            <a:ext cx="936625" cy="333375"/>
          </a:xfrm>
          <a:prstGeom prst="rightArrow">
            <a:avLst>
              <a:gd name="adj1" fmla="val 33991"/>
              <a:gd name="adj2" fmla="val 703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3584661">
            <a:off x="5240049" y="5027648"/>
            <a:ext cx="1878611" cy="310134"/>
          </a:xfrm>
          <a:prstGeom prst="rightArrow">
            <a:avLst>
              <a:gd name="adj1" fmla="val 33991"/>
              <a:gd name="adj2" fmla="val 1538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779912" y="3789040"/>
            <a:ext cx="245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Obmedzenosť zdrojov</a:t>
            </a:r>
            <a:endParaRPr lang="en-US" sz="2000" dirty="0"/>
          </a:p>
        </p:txBody>
      </p:sp>
      <p:sp>
        <p:nvSpPr>
          <p:cNvPr id="8" name="BlokTextu 7"/>
          <p:cNvSpPr txBox="1"/>
          <p:nvPr/>
        </p:nvSpPr>
        <p:spPr>
          <a:xfrm>
            <a:off x="2195736" y="5085184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hospodárenie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animBg="1"/>
      <p:bldP spid="12293" grpId="0" animBg="1"/>
      <p:bldP spid="12294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701</Words>
  <Application>Microsoft Office PowerPoint</Application>
  <PresentationFormat>Prezentácia na obrazovke (4:3)</PresentationFormat>
  <Paragraphs>257</Paragraphs>
  <Slides>17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Účastníci trhu – domácnosti, podniky</vt:lpstr>
      <vt:lpstr>Domácnosť</vt:lpstr>
      <vt:lpstr>Disponibilný príjem (Disposable income)</vt:lpstr>
      <vt:lpstr>Spotreba domácností (Consumption)  = tá časť disponibilného príjmu, ktorú domácnosti použijú na nákup spotreb. SaS</vt:lpstr>
      <vt:lpstr>Spotrebná funkcia - grafické vyjadrenie:</vt:lpstr>
      <vt:lpstr>Faktory spotreby:</vt:lpstr>
      <vt:lpstr>Úspory (Savings)  = časť Yd, ktorú domácnosti odložia pre budúce použitie</vt:lpstr>
      <vt:lpstr>Úsporová funkcia - grafické vyjadrenie:</vt:lpstr>
      <vt:lpstr>Podnik</vt:lpstr>
      <vt:lpstr>Snímka 10</vt:lpstr>
      <vt:lpstr>Snímka 11</vt:lpstr>
      <vt:lpstr>Snímka 12</vt:lpstr>
      <vt:lpstr>      Investičný dopyt podnikov (plánované investície)       = plánované zvýšenie reálneho kapitálu a zásob (aj nákup IKT)         - predpoklad tvorby ID -  </vt:lpstr>
      <vt:lpstr>Snímka 14</vt:lpstr>
      <vt:lpstr>Účinky investícií</vt:lpstr>
      <vt:lpstr>Investičný multiplikátor</vt:lpstr>
      <vt:lpstr>Snímka 17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Účastníci trhu – domácnosti, podniky</dc:title>
  <dc:creator>frb202</dc:creator>
  <cp:lastModifiedBy>Andrej</cp:lastModifiedBy>
  <cp:revision>79</cp:revision>
  <dcterms:created xsi:type="dcterms:W3CDTF">2013-10-25T08:46:33Z</dcterms:created>
  <dcterms:modified xsi:type="dcterms:W3CDTF">2014-01-12T14:56:00Z</dcterms:modified>
</cp:coreProperties>
</file>