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8" r:id="rId2"/>
    <p:sldId id="258" r:id="rId3"/>
    <p:sldId id="261" r:id="rId4"/>
    <p:sldId id="262" r:id="rId5"/>
    <p:sldId id="325" r:id="rId6"/>
    <p:sldId id="263" r:id="rId7"/>
    <p:sldId id="300" r:id="rId8"/>
    <p:sldId id="264" r:id="rId9"/>
    <p:sldId id="336" r:id="rId10"/>
    <p:sldId id="341" r:id="rId11"/>
    <p:sldId id="335" r:id="rId12"/>
    <p:sldId id="308" r:id="rId13"/>
    <p:sldId id="328" r:id="rId14"/>
    <p:sldId id="324" r:id="rId15"/>
    <p:sldId id="287" r:id="rId16"/>
    <p:sldId id="339" r:id="rId17"/>
    <p:sldId id="338" r:id="rId18"/>
    <p:sldId id="342" r:id="rId19"/>
    <p:sldId id="269" r:id="rId20"/>
    <p:sldId id="315" r:id="rId21"/>
    <p:sldId id="312" r:id="rId22"/>
    <p:sldId id="311" r:id="rId23"/>
    <p:sldId id="272" r:id="rId2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FE1"/>
    <a:srgbClr val="E7F4F5"/>
    <a:srgbClr val="DCEFF0"/>
    <a:srgbClr val="A50021"/>
    <a:srgbClr val="E0FFC1"/>
    <a:srgbClr val="FFCCFF"/>
    <a:srgbClr val="CC0000"/>
    <a:srgbClr val="C9E7E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69646" autoAdjust="0"/>
  </p:normalViewPr>
  <p:slideViewPr>
    <p:cSldViewPr>
      <p:cViewPr varScale="1">
        <p:scale>
          <a:sx n="50" d="100"/>
          <a:sy n="50" d="100"/>
        </p:scale>
        <p:origin x="-19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1038" y="21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F9946-631B-45D5-B8FB-7854E03CD159}" type="datetimeFigureOut">
              <a:rPr lang="sk-SK" smtClean="0"/>
              <a:pPr/>
              <a:t>16. 11. 2013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9B841-093A-4250-8A47-C6D80F73FE2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akonypreludi.sk/zz/2012-438#f7141741" TargetMode="External"/><Relationship Id="rId13" Type="http://schemas.openxmlformats.org/officeDocument/2006/relationships/hyperlink" Target="http://www.zakonypreludi.sk/zz/2012-438#f7141744" TargetMode="External"/><Relationship Id="rId18" Type="http://schemas.openxmlformats.org/officeDocument/2006/relationships/hyperlink" Target="http://www.zakonypreludi.sk/zz/2003-553#f6127088" TargetMode="External"/><Relationship Id="rId3" Type="http://schemas.openxmlformats.org/officeDocument/2006/relationships/hyperlink" Target="http://www.zakonypreludi.sk/zz/2012-438#f7141723" TargetMode="External"/><Relationship Id="rId21" Type="http://schemas.openxmlformats.org/officeDocument/2006/relationships/hyperlink" Target="http://www.zakonypreludi.sk/zz/2012-438#f7141751" TargetMode="External"/><Relationship Id="rId7" Type="http://schemas.openxmlformats.org/officeDocument/2006/relationships/hyperlink" Target="http://www.zakonypreludi.sk/zz/2012-438#f7141738" TargetMode="External"/><Relationship Id="rId12" Type="http://schemas.openxmlformats.org/officeDocument/2006/relationships/hyperlink" Target="http://www.zakonypreludi.sk/zz/2012-438#f7141743" TargetMode="External"/><Relationship Id="rId17" Type="http://schemas.openxmlformats.org/officeDocument/2006/relationships/hyperlink" Target="http://www.zakonypreludi.sk/zz/2012-438#f7141748" TargetMode="External"/><Relationship Id="rId25" Type="http://schemas.openxmlformats.org/officeDocument/2006/relationships/hyperlink" Target="http://www.zakonypreludi.sk/zz/2012-438#f7141755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www.zakonypreludi.sk/zz/2012-438#f7141747" TargetMode="External"/><Relationship Id="rId20" Type="http://schemas.openxmlformats.org/officeDocument/2006/relationships/hyperlink" Target="http://www.zakonypreludi.sk/zz/2012-438#f7141750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zakonypreludi.sk/zz/2012-438#f7141735" TargetMode="External"/><Relationship Id="rId11" Type="http://schemas.openxmlformats.org/officeDocument/2006/relationships/hyperlink" Target="http://www.zakonypreludi.sk/zz/2012-438#f7141742" TargetMode="External"/><Relationship Id="rId24" Type="http://schemas.openxmlformats.org/officeDocument/2006/relationships/hyperlink" Target="http://www.zakonypreludi.sk/zz/2012-438#f7141754" TargetMode="External"/><Relationship Id="rId5" Type="http://schemas.openxmlformats.org/officeDocument/2006/relationships/hyperlink" Target="http://www.zakonypreludi.sk/zz/2012-438#f7141732" TargetMode="External"/><Relationship Id="rId15" Type="http://schemas.openxmlformats.org/officeDocument/2006/relationships/hyperlink" Target="http://www.zakonypreludi.sk/zz/2012-438#f7141746" TargetMode="External"/><Relationship Id="rId23" Type="http://schemas.openxmlformats.org/officeDocument/2006/relationships/hyperlink" Target="http://www.zakonypreludi.sk/zz/2012-438#f7141753" TargetMode="External"/><Relationship Id="rId10" Type="http://schemas.openxmlformats.org/officeDocument/2006/relationships/hyperlink" Target="http://www.zakonypreludi.sk/zz/2012-438#f7141688" TargetMode="External"/><Relationship Id="rId19" Type="http://schemas.openxmlformats.org/officeDocument/2006/relationships/hyperlink" Target="http://www.zakonypreludi.sk/zz/2012-438#f7141749" TargetMode="External"/><Relationship Id="rId4" Type="http://schemas.openxmlformats.org/officeDocument/2006/relationships/hyperlink" Target="http://www.zakonypreludi.sk/zz/2012-438#f7141726" TargetMode="External"/><Relationship Id="rId9" Type="http://schemas.openxmlformats.org/officeDocument/2006/relationships/hyperlink" Target="http://www.zakonypreludi.sk/zz/2012-438#f7141687" TargetMode="External"/><Relationship Id="rId14" Type="http://schemas.openxmlformats.org/officeDocument/2006/relationships/hyperlink" Target="http://www.zakonypreludi.sk/zz/2012-438#f7141745" TargetMode="External"/><Relationship Id="rId22" Type="http://schemas.openxmlformats.org/officeDocument/2006/relationships/hyperlink" Target="http://www.zakonypreludi.sk/zz/2012-438#f714175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Čím menej</a:t>
            </a:r>
            <a:r>
              <a:rPr lang="sk-SK" baseline="0" dirty="0" smtClean="0"/>
              <a:t> štát zasahuje do trhových procesov v krajine, tým je </a:t>
            </a:r>
            <a:r>
              <a:rPr lang="sk-SK" baseline="0" smtClean="0"/>
              <a:t>ekonomika vyspelejšia.</a:t>
            </a:r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§ 1</a:t>
            </a:r>
          </a:p>
          <a:p>
            <a:r>
              <a:rPr lang="en-US" dirty="0" smtClean="0"/>
              <a:t>(1) </a:t>
            </a:r>
            <a:r>
              <a:rPr lang="en-US" dirty="0" err="1" smtClean="0"/>
              <a:t>Celkové</a:t>
            </a:r>
            <a:r>
              <a:rPr lang="en-US" dirty="0" smtClean="0"/>
              <a:t> </a:t>
            </a:r>
            <a:r>
              <a:rPr lang="en-US" dirty="0" err="1" smtClean="0"/>
              <a:t>príjmy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rozpočtujú</a:t>
            </a:r>
            <a:r>
              <a:rPr lang="en-US" dirty="0" smtClean="0"/>
              <a:t> </a:t>
            </a:r>
            <a:r>
              <a:rPr lang="en-US" dirty="0" err="1" smtClean="0"/>
              <a:t>sumou</a:t>
            </a:r>
            <a:r>
              <a:rPr lang="en-US" dirty="0" smtClean="0"/>
              <a:t> 13 916 196 302 </a:t>
            </a:r>
            <a:r>
              <a:rPr lang="en-US" dirty="0" err="1" smtClean="0"/>
              <a:t>eur</a:t>
            </a:r>
            <a:r>
              <a:rPr lang="en-US" dirty="0" smtClean="0"/>
              <a:t>. </a:t>
            </a:r>
            <a:r>
              <a:rPr lang="en-US" dirty="0" err="1" smtClean="0"/>
              <a:t>Celkové</a:t>
            </a:r>
            <a:r>
              <a:rPr lang="en-US" dirty="0" smtClean="0"/>
              <a:t> </a:t>
            </a:r>
            <a:r>
              <a:rPr lang="en-US" dirty="0" err="1" smtClean="0"/>
              <a:t>výdavky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určujú</a:t>
            </a:r>
            <a:r>
              <a:rPr lang="en-US" dirty="0" smtClean="0"/>
              <a:t> </a:t>
            </a:r>
            <a:r>
              <a:rPr lang="en-US" dirty="0" err="1" smtClean="0"/>
              <a:t>sumou</a:t>
            </a:r>
            <a:r>
              <a:rPr lang="en-US" dirty="0" smtClean="0"/>
              <a:t> 17 001 504 832 </a:t>
            </a:r>
            <a:r>
              <a:rPr lang="en-US" dirty="0" err="1" smtClean="0"/>
              <a:t>eur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Schodok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určuje</a:t>
            </a:r>
            <a:r>
              <a:rPr lang="en-US" dirty="0" smtClean="0"/>
              <a:t> </a:t>
            </a:r>
            <a:r>
              <a:rPr lang="en-US" dirty="0" err="1" smtClean="0"/>
              <a:t>sumou</a:t>
            </a:r>
            <a:r>
              <a:rPr lang="en-US" dirty="0" smtClean="0"/>
              <a:t> 3 085 308 530 </a:t>
            </a:r>
            <a:r>
              <a:rPr lang="en-US" dirty="0" err="1" smtClean="0"/>
              <a:t>eur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(3) </a:t>
            </a:r>
            <a:r>
              <a:rPr lang="en-US" dirty="0" err="1" smtClean="0"/>
              <a:t>Celkový</a:t>
            </a:r>
            <a:r>
              <a:rPr lang="en-US" dirty="0" smtClean="0"/>
              <a:t> </a:t>
            </a:r>
            <a:r>
              <a:rPr lang="en-US" dirty="0" err="1" smtClean="0"/>
              <a:t>prehľad</a:t>
            </a:r>
            <a:r>
              <a:rPr lang="en-US" dirty="0" smtClean="0"/>
              <a:t> </a:t>
            </a:r>
            <a:r>
              <a:rPr lang="en-US" dirty="0" err="1" smtClean="0"/>
              <a:t>príjmov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a </a:t>
            </a:r>
            <a:r>
              <a:rPr lang="en-US" dirty="0" err="1" smtClean="0"/>
              <a:t>výdavkov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je </a:t>
            </a:r>
            <a:r>
              <a:rPr lang="en-US" dirty="0" err="1" smtClean="0"/>
              <a:t>uvedený</a:t>
            </a:r>
            <a:r>
              <a:rPr lang="en-US" dirty="0" smtClean="0"/>
              <a:t> v </a:t>
            </a:r>
            <a:r>
              <a:rPr lang="en-US" dirty="0" err="1" smtClean="0">
                <a:hlinkClick r:id="rId3"/>
              </a:rPr>
              <a:t>prílohe</a:t>
            </a:r>
            <a:r>
              <a:rPr lang="en-US" dirty="0" smtClean="0">
                <a:hlinkClick r:id="rId3"/>
              </a:rPr>
              <a:t> č.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Rozdelenie</a:t>
            </a:r>
            <a:r>
              <a:rPr lang="en-US" dirty="0" smtClean="0"/>
              <a:t> </a:t>
            </a:r>
            <a:r>
              <a:rPr lang="en-US" dirty="0" err="1" smtClean="0"/>
              <a:t>príjmov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a </a:t>
            </a:r>
            <a:r>
              <a:rPr lang="en-US" dirty="0" err="1" smtClean="0"/>
              <a:t>výdavkov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do </a:t>
            </a:r>
            <a:r>
              <a:rPr lang="en-US" dirty="0" err="1" smtClean="0"/>
              <a:t>jednotlivých</a:t>
            </a:r>
            <a:r>
              <a:rPr lang="en-US" dirty="0" smtClean="0"/>
              <a:t> </a:t>
            </a:r>
            <a:r>
              <a:rPr lang="en-US" dirty="0" err="1" smtClean="0"/>
              <a:t>kapitol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je </a:t>
            </a:r>
            <a:r>
              <a:rPr lang="en-US" dirty="0" err="1" smtClean="0"/>
              <a:t>uvedené</a:t>
            </a:r>
            <a:r>
              <a:rPr lang="en-US" dirty="0" smtClean="0"/>
              <a:t> v </a:t>
            </a:r>
            <a:r>
              <a:rPr lang="en-US" dirty="0" err="1" smtClean="0">
                <a:hlinkClick r:id="rId4"/>
              </a:rPr>
              <a:t>prílohách</a:t>
            </a:r>
            <a:r>
              <a:rPr lang="en-US" dirty="0" smtClean="0">
                <a:hlinkClick r:id="rId4"/>
              </a:rPr>
              <a:t> č. 2 a 3</a:t>
            </a:r>
            <a:r>
              <a:rPr lang="en-US" dirty="0" smtClean="0"/>
              <a:t>. </a:t>
            </a:r>
            <a:r>
              <a:rPr lang="en-US" dirty="0" err="1" smtClean="0"/>
              <a:t>Výdavky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realizáciu</a:t>
            </a:r>
            <a:r>
              <a:rPr lang="en-US" dirty="0" smtClean="0"/>
              <a:t> </a:t>
            </a:r>
            <a:r>
              <a:rPr lang="en-US" dirty="0" err="1" smtClean="0"/>
              <a:t>programov</a:t>
            </a:r>
            <a:r>
              <a:rPr lang="en-US" dirty="0" smtClean="0"/>
              <a:t> </a:t>
            </a:r>
            <a:r>
              <a:rPr lang="en-US" dirty="0" err="1" smtClean="0"/>
              <a:t>vlády</a:t>
            </a:r>
            <a:r>
              <a:rPr lang="en-US" dirty="0" smtClean="0"/>
              <a:t> </a:t>
            </a:r>
            <a:r>
              <a:rPr lang="en-US" dirty="0" err="1" smtClean="0"/>
              <a:t>Slovenskej</a:t>
            </a:r>
            <a:r>
              <a:rPr lang="en-US" dirty="0" smtClean="0"/>
              <a:t> </a:t>
            </a:r>
            <a:r>
              <a:rPr lang="en-US" dirty="0" err="1" smtClean="0"/>
              <a:t>republiky</a:t>
            </a:r>
            <a:r>
              <a:rPr lang="en-US" dirty="0" smtClean="0"/>
              <a:t> </a:t>
            </a:r>
            <a:r>
              <a:rPr lang="en-US" dirty="0" err="1" smtClean="0"/>
              <a:t>sú</a:t>
            </a:r>
            <a:r>
              <a:rPr lang="en-US" dirty="0" smtClean="0"/>
              <a:t> </a:t>
            </a:r>
            <a:r>
              <a:rPr lang="en-US" dirty="0" err="1" smtClean="0"/>
              <a:t>uvedené</a:t>
            </a:r>
            <a:r>
              <a:rPr lang="en-US" dirty="0" smtClean="0"/>
              <a:t> v </a:t>
            </a:r>
            <a:r>
              <a:rPr lang="en-US" dirty="0" err="1" smtClean="0">
                <a:hlinkClick r:id="rId5"/>
              </a:rPr>
              <a:t>prílohe</a:t>
            </a:r>
            <a:r>
              <a:rPr lang="en-US" dirty="0" smtClean="0">
                <a:hlinkClick r:id="rId5"/>
              </a:rPr>
              <a:t> č. 4</a:t>
            </a:r>
            <a:r>
              <a:rPr lang="en-US" dirty="0" smtClean="0"/>
              <a:t>.</a:t>
            </a:r>
          </a:p>
          <a:p>
            <a:r>
              <a:rPr lang="en-US" dirty="0" smtClean="0"/>
              <a:t>(5)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 </a:t>
            </a:r>
            <a:r>
              <a:rPr lang="en-US" dirty="0" err="1" smtClean="0"/>
              <a:t>roku</a:t>
            </a:r>
            <a:r>
              <a:rPr lang="en-US" dirty="0" smtClean="0"/>
              <a:t> 2013 </a:t>
            </a:r>
            <a:r>
              <a:rPr lang="en-US" dirty="0" err="1" smtClean="0"/>
              <a:t>poskytujú</a:t>
            </a:r>
            <a:r>
              <a:rPr lang="en-US" dirty="0" smtClean="0"/>
              <a:t> do </a:t>
            </a:r>
            <a:r>
              <a:rPr lang="en-US" dirty="0" err="1" smtClean="0"/>
              <a:t>rozpočtov</a:t>
            </a:r>
            <a:r>
              <a:rPr lang="en-US" dirty="0" smtClean="0"/>
              <a:t> </a:t>
            </a:r>
            <a:r>
              <a:rPr lang="en-US" dirty="0" err="1" smtClean="0"/>
              <a:t>obcí</a:t>
            </a:r>
            <a:r>
              <a:rPr lang="en-US" dirty="0" smtClean="0"/>
              <a:t> a do </a:t>
            </a:r>
            <a:r>
              <a:rPr lang="en-US" dirty="0" err="1" smtClean="0"/>
              <a:t>rozpočtov</a:t>
            </a:r>
            <a:r>
              <a:rPr lang="en-US" dirty="0" smtClean="0"/>
              <a:t> </a:t>
            </a:r>
            <a:r>
              <a:rPr lang="en-US" dirty="0" err="1" smtClean="0"/>
              <a:t>vyšších</a:t>
            </a:r>
            <a:r>
              <a:rPr lang="en-US" dirty="0" smtClean="0"/>
              <a:t> </a:t>
            </a:r>
            <a:r>
              <a:rPr lang="en-US" dirty="0" err="1" smtClean="0"/>
              <a:t>územných</a:t>
            </a:r>
            <a:r>
              <a:rPr lang="en-US" dirty="0" smtClean="0"/>
              <a:t> </a:t>
            </a:r>
            <a:r>
              <a:rPr lang="en-US" dirty="0" err="1" smtClean="0"/>
              <a:t>celkov</a:t>
            </a:r>
            <a:r>
              <a:rPr lang="en-US" dirty="0" smtClean="0"/>
              <a:t> </a:t>
            </a:r>
            <a:r>
              <a:rPr lang="en-US" dirty="0" err="1" smtClean="0"/>
              <a:t>dotácie</a:t>
            </a:r>
            <a:r>
              <a:rPr lang="en-US" dirty="0" smtClean="0"/>
              <a:t>, </a:t>
            </a:r>
            <a:r>
              <a:rPr lang="en-US" dirty="0" err="1" smtClean="0"/>
              <a:t>ktorých</a:t>
            </a:r>
            <a:r>
              <a:rPr lang="en-US" dirty="0" smtClean="0"/>
              <a:t> </a:t>
            </a:r>
            <a:r>
              <a:rPr lang="en-US" dirty="0" err="1" smtClean="0"/>
              <a:t>prehľad</a:t>
            </a:r>
            <a:r>
              <a:rPr lang="en-US" dirty="0" smtClean="0"/>
              <a:t> je </a:t>
            </a:r>
            <a:r>
              <a:rPr lang="en-US" dirty="0" err="1" smtClean="0"/>
              <a:t>uvedený</a:t>
            </a:r>
            <a:r>
              <a:rPr lang="en-US" dirty="0" smtClean="0"/>
              <a:t> v </a:t>
            </a:r>
            <a:r>
              <a:rPr lang="en-US" dirty="0" err="1" smtClean="0">
                <a:hlinkClick r:id="rId6"/>
              </a:rPr>
              <a:t>prílohe</a:t>
            </a:r>
            <a:r>
              <a:rPr lang="en-US" dirty="0" smtClean="0">
                <a:hlinkClick r:id="rId6"/>
              </a:rPr>
              <a:t> č. 5</a:t>
            </a:r>
            <a:r>
              <a:rPr lang="en-US" dirty="0" smtClean="0"/>
              <a:t>, v </a:t>
            </a:r>
            <a:r>
              <a:rPr lang="en-US" dirty="0" err="1" smtClean="0"/>
              <a:t>celkovej</a:t>
            </a:r>
            <a:r>
              <a:rPr lang="en-US" dirty="0" smtClean="0"/>
              <a:t> </a:t>
            </a:r>
            <a:r>
              <a:rPr lang="en-US" dirty="0" err="1" smtClean="0"/>
              <a:t>sume</a:t>
            </a:r>
            <a:r>
              <a:rPr lang="en-US" dirty="0" smtClean="0"/>
              <a:t> 1 063 581 678 </a:t>
            </a:r>
            <a:r>
              <a:rPr lang="en-US" dirty="0" err="1" smtClean="0"/>
              <a:t>eur</a:t>
            </a:r>
            <a:r>
              <a:rPr lang="en-US" dirty="0" smtClean="0"/>
              <a:t>; z </a:t>
            </a:r>
            <a:r>
              <a:rPr lang="en-US" dirty="0" err="1" smtClean="0"/>
              <a:t>toho</a:t>
            </a:r>
            <a:r>
              <a:rPr lang="en-US" dirty="0" smtClean="0"/>
              <a:t> do </a:t>
            </a:r>
            <a:r>
              <a:rPr lang="en-US" dirty="0" err="1" smtClean="0"/>
              <a:t>rozpočtov</a:t>
            </a:r>
            <a:r>
              <a:rPr lang="en-US" dirty="0" smtClean="0"/>
              <a:t> </a:t>
            </a:r>
            <a:r>
              <a:rPr lang="en-US" dirty="0" err="1" smtClean="0"/>
              <a:t>obcí</a:t>
            </a:r>
            <a:r>
              <a:rPr lang="en-US" dirty="0" smtClean="0"/>
              <a:t> 674 938 690 </a:t>
            </a:r>
            <a:r>
              <a:rPr lang="en-US" dirty="0" err="1" smtClean="0"/>
              <a:t>eur</a:t>
            </a:r>
            <a:r>
              <a:rPr lang="en-US" dirty="0" smtClean="0"/>
              <a:t> a do </a:t>
            </a:r>
            <a:r>
              <a:rPr lang="en-US" dirty="0" err="1" smtClean="0"/>
              <a:t>rozpočtov</a:t>
            </a:r>
            <a:r>
              <a:rPr lang="en-US" dirty="0" smtClean="0"/>
              <a:t> </a:t>
            </a:r>
            <a:r>
              <a:rPr lang="en-US" dirty="0" err="1" smtClean="0"/>
              <a:t>vyšších</a:t>
            </a:r>
            <a:r>
              <a:rPr lang="en-US" dirty="0" smtClean="0"/>
              <a:t> </a:t>
            </a:r>
            <a:r>
              <a:rPr lang="en-US" dirty="0" err="1" smtClean="0"/>
              <a:t>územných</a:t>
            </a:r>
            <a:r>
              <a:rPr lang="en-US" dirty="0" smtClean="0"/>
              <a:t> </a:t>
            </a:r>
            <a:r>
              <a:rPr lang="en-US" dirty="0" err="1" smtClean="0"/>
              <a:t>celkov</a:t>
            </a:r>
            <a:r>
              <a:rPr lang="en-US" dirty="0" smtClean="0"/>
              <a:t> 388 642 988 </a:t>
            </a:r>
            <a:r>
              <a:rPr lang="en-US" dirty="0" err="1" smtClean="0"/>
              <a:t>eur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(6) </a:t>
            </a:r>
            <a:r>
              <a:rPr lang="en-US" dirty="0" err="1" smtClean="0"/>
              <a:t>Rezervy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 </a:t>
            </a:r>
            <a:r>
              <a:rPr lang="en-US" dirty="0" err="1" smtClean="0"/>
              <a:t>roku</a:t>
            </a:r>
            <a:r>
              <a:rPr lang="en-US" dirty="0" smtClean="0"/>
              <a:t> 2013 </a:t>
            </a:r>
            <a:r>
              <a:rPr lang="en-US" dirty="0" err="1" smtClean="0"/>
              <a:t>rozpočtujú</a:t>
            </a:r>
            <a:r>
              <a:rPr lang="en-US" dirty="0" smtClean="0"/>
              <a:t> v </a:t>
            </a:r>
            <a:r>
              <a:rPr lang="en-US" dirty="0" err="1" smtClean="0"/>
              <a:t>celkovej</a:t>
            </a:r>
            <a:r>
              <a:rPr lang="en-US" dirty="0" smtClean="0"/>
              <a:t> </a:t>
            </a:r>
            <a:r>
              <a:rPr lang="en-US" dirty="0" err="1" smtClean="0"/>
              <a:t>sume</a:t>
            </a:r>
            <a:r>
              <a:rPr lang="en-US" dirty="0" smtClean="0"/>
              <a:t> 57 160 296 </a:t>
            </a:r>
            <a:r>
              <a:rPr lang="en-US" dirty="0" err="1" smtClean="0"/>
              <a:t>eur</a:t>
            </a:r>
            <a:r>
              <a:rPr lang="en-US" dirty="0" smtClean="0"/>
              <a:t>;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rozdelenie</a:t>
            </a:r>
            <a:r>
              <a:rPr lang="en-US" dirty="0" smtClean="0"/>
              <a:t> je </a:t>
            </a:r>
            <a:r>
              <a:rPr lang="en-US" dirty="0" err="1" smtClean="0"/>
              <a:t>uvedené</a:t>
            </a:r>
            <a:r>
              <a:rPr lang="en-US" dirty="0" smtClean="0"/>
              <a:t> v </a:t>
            </a:r>
            <a:r>
              <a:rPr lang="en-US" dirty="0" err="1" smtClean="0">
                <a:hlinkClick r:id="rId7"/>
              </a:rPr>
              <a:t>prílohe</a:t>
            </a:r>
            <a:r>
              <a:rPr lang="en-US" dirty="0" smtClean="0">
                <a:hlinkClick r:id="rId7"/>
              </a:rPr>
              <a:t> č. 6</a:t>
            </a:r>
            <a:r>
              <a:rPr lang="en-US" dirty="0" smtClean="0"/>
              <a:t>.</a:t>
            </a:r>
          </a:p>
          <a:p>
            <a:r>
              <a:rPr lang="en-US" dirty="0" smtClean="0"/>
              <a:t>§ 2</a:t>
            </a:r>
          </a:p>
          <a:p>
            <a:r>
              <a:rPr lang="en-US" dirty="0" smtClean="0"/>
              <a:t>(1) </a:t>
            </a:r>
            <a:r>
              <a:rPr lang="en-US" dirty="0" err="1" smtClean="0"/>
              <a:t>Vláda</a:t>
            </a:r>
            <a:r>
              <a:rPr lang="en-US" dirty="0" smtClean="0"/>
              <a:t> </a:t>
            </a:r>
            <a:r>
              <a:rPr lang="en-US" dirty="0" err="1" smtClean="0"/>
              <a:t>Slovenskej</a:t>
            </a:r>
            <a:r>
              <a:rPr lang="en-US" dirty="0" smtClean="0"/>
              <a:t> </a:t>
            </a:r>
            <a:r>
              <a:rPr lang="en-US" dirty="0" err="1" smtClean="0"/>
              <a:t>republiky</a:t>
            </a:r>
            <a:r>
              <a:rPr lang="en-US" dirty="0" smtClean="0"/>
              <a:t> </a:t>
            </a:r>
            <a:r>
              <a:rPr lang="en-US" dirty="0" err="1" smtClean="0"/>
              <a:t>alebo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základe</a:t>
            </a:r>
            <a:r>
              <a:rPr lang="en-US" dirty="0" smtClean="0"/>
              <a:t> </a:t>
            </a:r>
            <a:r>
              <a:rPr lang="en-US" dirty="0" err="1" smtClean="0"/>
              <a:t>jej</a:t>
            </a:r>
            <a:r>
              <a:rPr lang="en-US" dirty="0" smtClean="0"/>
              <a:t> </a:t>
            </a:r>
            <a:r>
              <a:rPr lang="en-US" dirty="0" err="1" smtClean="0"/>
              <a:t>splnomocnenia</a:t>
            </a:r>
            <a:r>
              <a:rPr lang="en-US" dirty="0" smtClean="0"/>
              <a:t> minister </a:t>
            </a:r>
            <a:r>
              <a:rPr lang="en-US" dirty="0" err="1" smtClean="0"/>
              <a:t>financií</a:t>
            </a:r>
            <a:r>
              <a:rPr lang="en-US" dirty="0" smtClean="0"/>
              <a:t> </a:t>
            </a:r>
            <a:r>
              <a:rPr lang="en-US" dirty="0" err="1" smtClean="0"/>
              <a:t>Slovenskej</a:t>
            </a:r>
            <a:r>
              <a:rPr lang="en-US" dirty="0" smtClean="0"/>
              <a:t> </a:t>
            </a:r>
            <a:r>
              <a:rPr lang="en-US" dirty="0" err="1" smtClean="0"/>
              <a:t>republiky</a:t>
            </a:r>
            <a:r>
              <a:rPr lang="en-US" dirty="0" smtClean="0"/>
              <a:t> </a:t>
            </a:r>
            <a:r>
              <a:rPr lang="en-US" dirty="0" err="1" smtClean="0"/>
              <a:t>môže</a:t>
            </a:r>
            <a:r>
              <a:rPr lang="en-US" dirty="0" smtClean="0"/>
              <a:t> v </a:t>
            </a:r>
            <a:r>
              <a:rPr lang="en-US" dirty="0" err="1" smtClean="0"/>
              <a:t>priebehu</a:t>
            </a:r>
            <a:r>
              <a:rPr lang="en-US" dirty="0" smtClean="0"/>
              <a:t> </a:t>
            </a:r>
            <a:r>
              <a:rPr lang="en-US" dirty="0" err="1" smtClean="0"/>
              <a:t>roka</a:t>
            </a:r>
            <a:r>
              <a:rPr lang="en-US" dirty="0" smtClean="0"/>
              <a:t> </a:t>
            </a:r>
            <a:r>
              <a:rPr lang="en-US" dirty="0" err="1" smtClean="0"/>
              <a:t>upraviť</a:t>
            </a:r>
            <a:r>
              <a:rPr lang="en-US" dirty="0" smtClean="0"/>
              <a:t> </a:t>
            </a:r>
            <a:r>
              <a:rPr lang="en-US" dirty="0" err="1" smtClean="0"/>
              <a:t>záväzné</a:t>
            </a:r>
            <a:r>
              <a:rPr lang="en-US" dirty="0" smtClean="0"/>
              <a:t> </a:t>
            </a:r>
            <a:r>
              <a:rPr lang="en-US" dirty="0" err="1" smtClean="0"/>
              <a:t>ukazovatele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uvedené</a:t>
            </a:r>
            <a:r>
              <a:rPr lang="en-US" dirty="0" smtClean="0"/>
              <a:t> v </a:t>
            </a:r>
            <a:r>
              <a:rPr lang="en-US" dirty="0" err="1" smtClean="0">
                <a:hlinkClick r:id="rId4"/>
              </a:rPr>
              <a:t>prílohách</a:t>
            </a:r>
            <a:r>
              <a:rPr lang="en-US" dirty="0" smtClean="0">
                <a:hlinkClick r:id="rId4"/>
              </a:rPr>
              <a:t> č. 2 </a:t>
            </a:r>
            <a:r>
              <a:rPr lang="en-US" dirty="0" err="1" smtClean="0">
                <a:hlinkClick r:id="rId4"/>
              </a:rPr>
              <a:t>až</a:t>
            </a:r>
            <a:r>
              <a:rPr lang="en-US" dirty="0" smtClean="0">
                <a:hlinkClick r:id="rId4"/>
              </a:rPr>
              <a:t> 6</a:t>
            </a:r>
            <a:r>
              <a:rPr lang="en-US" dirty="0" smtClean="0"/>
              <a:t>. </a:t>
            </a:r>
            <a:r>
              <a:rPr lang="en-US" dirty="0" err="1" smtClean="0"/>
              <a:t>Vláda</a:t>
            </a:r>
            <a:r>
              <a:rPr lang="en-US" dirty="0" smtClean="0"/>
              <a:t> </a:t>
            </a:r>
            <a:r>
              <a:rPr lang="en-US" dirty="0" err="1" smtClean="0"/>
              <a:t>Slovenskej</a:t>
            </a:r>
            <a:r>
              <a:rPr lang="en-US" dirty="0" smtClean="0"/>
              <a:t> </a:t>
            </a:r>
            <a:r>
              <a:rPr lang="en-US" dirty="0" err="1" smtClean="0"/>
              <a:t>republiky</a:t>
            </a:r>
            <a:r>
              <a:rPr lang="en-US" dirty="0" smtClean="0"/>
              <a:t> </a:t>
            </a:r>
            <a:r>
              <a:rPr lang="en-US" dirty="0" err="1" smtClean="0"/>
              <a:t>alebo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základe</a:t>
            </a:r>
            <a:r>
              <a:rPr lang="en-US" dirty="0" smtClean="0"/>
              <a:t> </a:t>
            </a:r>
            <a:r>
              <a:rPr lang="en-US" dirty="0" err="1" smtClean="0"/>
              <a:t>jej</a:t>
            </a:r>
            <a:r>
              <a:rPr lang="en-US" dirty="0" smtClean="0"/>
              <a:t> </a:t>
            </a:r>
            <a:r>
              <a:rPr lang="en-US" dirty="0" err="1" smtClean="0"/>
              <a:t>splnomocnenia</a:t>
            </a:r>
            <a:r>
              <a:rPr lang="en-US" dirty="0" smtClean="0"/>
              <a:t> minister </a:t>
            </a:r>
            <a:r>
              <a:rPr lang="en-US" dirty="0" err="1" smtClean="0"/>
              <a:t>financií</a:t>
            </a:r>
            <a:r>
              <a:rPr lang="en-US" dirty="0" smtClean="0"/>
              <a:t> </a:t>
            </a:r>
            <a:r>
              <a:rPr lang="en-US" dirty="0" err="1" smtClean="0"/>
              <a:t>Slovenskej</a:t>
            </a:r>
            <a:r>
              <a:rPr lang="en-US" dirty="0" smtClean="0"/>
              <a:t> </a:t>
            </a:r>
            <a:r>
              <a:rPr lang="en-US" dirty="0" err="1" smtClean="0"/>
              <a:t>republiky</a:t>
            </a:r>
            <a:r>
              <a:rPr lang="en-US" dirty="0" smtClean="0"/>
              <a:t> </a:t>
            </a:r>
            <a:r>
              <a:rPr lang="en-US" dirty="0" err="1" smtClean="0"/>
              <a:t>vykonáva</a:t>
            </a:r>
            <a:r>
              <a:rPr lang="en-US" dirty="0" smtClean="0"/>
              <a:t> v </a:t>
            </a:r>
            <a:r>
              <a:rPr lang="en-US" dirty="0" err="1" smtClean="0"/>
              <a:t>roku</a:t>
            </a:r>
            <a:r>
              <a:rPr lang="en-US" dirty="0" smtClean="0"/>
              <a:t> 2013 </a:t>
            </a:r>
            <a:r>
              <a:rPr lang="en-US" dirty="0" err="1" smtClean="0"/>
              <a:t>úpravy</a:t>
            </a:r>
            <a:r>
              <a:rPr lang="en-US" dirty="0" smtClean="0"/>
              <a:t> v </a:t>
            </a:r>
            <a:r>
              <a:rPr lang="en-US" dirty="0" err="1" smtClean="0"/>
              <a:t>systemizácii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osobitných</a:t>
            </a:r>
            <a:r>
              <a:rPr lang="en-US" dirty="0" smtClean="0"/>
              <a:t> predpisov.</a:t>
            </a:r>
            <a:r>
              <a:rPr lang="en-US" baseline="30000" dirty="0" smtClean="0">
                <a:hlinkClick r:id="rId8"/>
              </a:rPr>
              <a:t>1</a:t>
            </a:r>
            <a:r>
              <a:rPr lang="en-US" dirty="0" smtClean="0">
                <a:hlinkClick r:id="rId8"/>
              </a:rPr>
              <a:t>)</a:t>
            </a:r>
            <a:endParaRPr lang="en-US" dirty="0" smtClean="0"/>
          </a:p>
          <a:p>
            <a:r>
              <a:rPr lang="en-US" dirty="0" smtClean="0"/>
              <a:t>(2) </a:t>
            </a:r>
            <a:r>
              <a:rPr lang="en-US" dirty="0" err="1" smtClean="0"/>
              <a:t>Úpravami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odseku</a:t>
            </a:r>
            <a:r>
              <a:rPr lang="en-US" dirty="0" smtClean="0"/>
              <a:t> 1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celkové</a:t>
            </a:r>
            <a:r>
              <a:rPr lang="en-US" dirty="0" smtClean="0"/>
              <a:t> </a:t>
            </a:r>
            <a:r>
              <a:rPr lang="en-US" dirty="0" err="1" smtClean="0"/>
              <a:t>výdavky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uvedené</a:t>
            </a:r>
            <a:r>
              <a:rPr lang="en-US" dirty="0" smtClean="0"/>
              <a:t> v </a:t>
            </a:r>
            <a:r>
              <a:rPr lang="en-US" dirty="0" smtClean="0">
                <a:hlinkClick r:id="rId9"/>
              </a:rPr>
              <a:t>§ 1 </a:t>
            </a:r>
            <a:r>
              <a:rPr lang="en-US" dirty="0" err="1" smtClean="0">
                <a:hlinkClick r:id="rId9"/>
              </a:rPr>
              <a:t>ods</a:t>
            </a:r>
            <a:r>
              <a:rPr lang="en-US" dirty="0" smtClean="0">
                <a:hlinkClick r:id="rId9"/>
              </a:rPr>
              <a:t>. 1</a:t>
            </a:r>
            <a:r>
              <a:rPr lang="en-US" dirty="0" smtClean="0"/>
              <a:t> </a:t>
            </a:r>
            <a:r>
              <a:rPr lang="en-US" dirty="0" err="1" smtClean="0"/>
              <a:t>môžu</a:t>
            </a:r>
            <a:r>
              <a:rPr lang="en-US" dirty="0" smtClean="0"/>
              <a:t> </a:t>
            </a:r>
            <a:r>
              <a:rPr lang="en-US" dirty="0" err="1" smtClean="0"/>
              <a:t>prekročiť</a:t>
            </a:r>
            <a:r>
              <a:rPr lang="en-US" dirty="0" smtClean="0"/>
              <a:t> </a:t>
            </a:r>
            <a:r>
              <a:rPr lang="en-US" dirty="0" err="1" smtClean="0"/>
              <a:t>najviac</a:t>
            </a:r>
            <a:r>
              <a:rPr lang="en-US" dirty="0" smtClean="0"/>
              <a:t> o 1 %. </a:t>
            </a:r>
            <a:r>
              <a:rPr lang="en-US" dirty="0" err="1" smtClean="0"/>
              <a:t>Úpravami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odseku</a:t>
            </a:r>
            <a:r>
              <a:rPr lang="en-US" dirty="0" smtClean="0"/>
              <a:t> 1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nesmie</a:t>
            </a:r>
            <a:r>
              <a:rPr lang="en-US" dirty="0" smtClean="0"/>
              <a:t> </a:t>
            </a:r>
            <a:r>
              <a:rPr lang="en-US" dirty="0" err="1" smtClean="0"/>
              <a:t>zvýšiť</a:t>
            </a:r>
            <a:r>
              <a:rPr lang="en-US" dirty="0" smtClean="0"/>
              <a:t> </a:t>
            </a:r>
            <a:r>
              <a:rPr lang="en-US" dirty="0" err="1" smtClean="0"/>
              <a:t>schodok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smtClean="0">
                <a:hlinkClick r:id="rId10"/>
              </a:rPr>
              <a:t>§ 1 </a:t>
            </a:r>
            <a:r>
              <a:rPr lang="en-US" dirty="0" err="1" smtClean="0">
                <a:hlinkClick r:id="rId10"/>
              </a:rPr>
              <a:t>ods</a:t>
            </a:r>
            <a:r>
              <a:rPr lang="en-US" dirty="0" smtClean="0">
                <a:hlinkClick r:id="rId10"/>
              </a:rPr>
              <a:t>. 2</a:t>
            </a:r>
            <a:r>
              <a:rPr lang="en-US" dirty="0" smtClean="0"/>
              <a:t>.</a:t>
            </a:r>
          </a:p>
          <a:p>
            <a:r>
              <a:rPr lang="en-US" dirty="0" smtClean="0"/>
              <a:t>§ 3</a:t>
            </a:r>
          </a:p>
          <a:p>
            <a:r>
              <a:rPr lang="en-US" dirty="0" smtClean="0"/>
              <a:t>(1) </a:t>
            </a:r>
            <a:r>
              <a:rPr lang="en-US" dirty="0" err="1" smtClean="0"/>
              <a:t>Štátny</a:t>
            </a:r>
            <a:r>
              <a:rPr lang="en-US" dirty="0" smtClean="0"/>
              <a:t> </a:t>
            </a:r>
            <a:r>
              <a:rPr lang="en-US" dirty="0" err="1" smtClean="0"/>
              <a:t>príspevok</a:t>
            </a:r>
            <a:r>
              <a:rPr lang="en-US" dirty="0" smtClean="0"/>
              <a:t> </a:t>
            </a:r>
            <a:r>
              <a:rPr lang="en-US" dirty="0" err="1" smtClean="0"/>
              <a:t>poskytovaný</a:t>
            </a:r>
            <a:r>
              <a:rPr lang="en-US" dirty="0" smtClean="0"/>
              <a:t> </a:t>
            </a:r>
            <a:r>
              <a:rPr lang="en-US" dirty="0" err="1" smtClean="0"/>
              <a:t>poberateľovi</a:t>
            </a:r>
            <a:r>
              <a:rPr lang="en-US" dirty="0" smtClean="0"/>
              <a:t> </a:t>
            </a:r>
            <a:r>
              <a:rPr lang="en-US" dirty="0" err="1" smtClean="0"/>
              <a:t>hypotekárneho</a:t>
            </a:r>
            <a:r>
              <a:rPr lang="en-US" dirty="0" smtClean="0"/>
              <a:t> </a:t>
            </a:r>
            <a:r>
              <a:rPr lang="en-US" dirty="0" err="1" smtClean="0"/>
              <a:t>úveru</a:t>
            </a:r>
            <a:r>
              <a:rPr lang="en-US" dirty="0" smtClean="0"/>
              <a:t> z </a:t>
            </a:r>
            <a:r>
              <a:rPr lang="en-US" dirty="0" err="1" smtClean="0"/>
              <a:t>prostriedkov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osobitného</a:t>
            </a:r>
            <a:r>
              <a:rPr lang="en-US" dirty="0" smtClean="0"/>
              <a:t> predpisu</a:t>
            </a:r>
            <a:r>
              <a:rPr lang="en-US" baseline="30000" dirty="0" smtClean="0">
                <a:hlinkClick r:id="rId11"/>
              </a:rPr>
              <a:t>2</a:t>
            </a:r>
            <a:r>
              <a:rPr lang="en-US" dirty="0" smtClean="0">
                <a:hlinkClick r:id="rId11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určuje</a:t>
            </a:r>
            <a:r>
              <a:rPr lang="en-US" dirty="0" smtClean="0"/>
              <a:t>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výške</a:t>
            </a:r>
            <a:r>
              <a:rPr lang="en-US" dirty="0" smtClean="0"/>
              <a:t> 0 % </a:t>
            </a:r>
            <a:r>
              <a:rPr lang="en-US" dirty="0" err="1" smtClean="0"/>
              <a:t>ročne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Štátny</a:t>
            </a:r>
            <a:r>
              <a:rPr lang="en-US" dirty="0" smtClean="0"/>
              <a:t> </a:t>
            </a:r>
            <a:r>
              <a:rPr lang="en-US" dirty="0" err="1" smtClean="0"/>
              <a:t>príspevok</a:t>
            </a:r>
            <a:r>
              <a:rPr lang="en-US" dirty="0" smtClean="0"/>
              <a:t> pre </a:t>
            </a:r>
            <a:r>
              <a:rPr lang="en-US" dirty="0" err="1" smtClean="0"/>
              <a:t>mladých</a:t>
            </a:r>
            <a:r>
              <a:rPr lang="en-US" dirty="0" smtClean="0"/>
              <a:t> </a:t>
            </a:r>
            <a:r>
              <a:rPr lang="en-US" dirty="0" err="1" smtClean="0"/>
              <a:t>poskytovaný</a:t>
            </a:r>
            <a:r>
              <a:rPr lang="en-US" dirty="0" smtClean="0"/>
              <a:t> </a:t>
            </a:r>
            <a:r>
              <a:rPr lang="en-US" dirty="0" err="1" smtClean="0"/>
              <a:t>mladému</a:t>
            </a:r>
            <a:r>
              <a:rPr lang="en-US" dirty="0" smtClean="0"/>
              <a:t> </a:t>
            </a:r>
            <a:r>
              <a:rPr lang="en-US" dirty="0" err="1" smtClean="0"/>
              <a:t>poberateľovi</a:t>
            </a:r>
            <a:r>
              <a:rPr lang="en-US" dirty="0" smtClean="0"/>
              <a:t> </a:t>
            </a:r>
            <a:r>
              <a:rPr lang="en-US" dirty="0" err="1" smtClean="0"/>
              <a:t>hypotekárneho</a:t>
            </a:r>
            <a:r>
              <a:rPr lang="en-US" dirty="0" smtClean="0"/>
              <a:t> </a:t>
            </a:r>
            <a:r>
              <a:rPr lang="en-US" dirty="0" err="1" smtClean="0"/>
              <a:t>úveru</a:t>
            </a:r>
            <a:r>
              <a:rPr lang="en-US" dirty="0" smtClean="0"/>
              <a:t> z </a:t>
            </a:r>
            <a:r>
              <a:rPr lang="en-US" dirty="0" err="1" smtClean="0"/>
              <a:t>prostriedkov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osobitného</a:t>
            </a:r>
            <a:r>
              <a:rPr lang="en-US" dirty="0" smtClean="0"/>
              <a:t> predpisu</a:t>
            </a:r>
            <a:r>
              <a:rPr lang="en-US" baseline="30000" dirty="0" smtClean="0">
                <a:hlinkClick r:id="rId12"/>
              </a:rPr>
              <a:t>3</a:t>
            </a:r>
            <a:r>
              <a:rPr lang="en-US" dirty="0" smtClean="0">
                <a:hlinkClick r:id="rId12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určuje</a:t>
            </a:r>
            <a:r>
              <a:rPr lang="en-US" dirty="0" smtClean="0"/>
              <a:t>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výške</a:t>
            </a:r>
            <a:r>
              <a:rPr lang="en-US" dirty="0" smtClean="0"/>
              <a:t> 2 % </a:t>
            </a:r>
            <a:r>
              <a:rPr lang="en-US" dirty="0" err="1" smtClean="0"/>
              <a:t>ročne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(3) </a:t>
            </a:r>
            <a:r>
              <a:rPr lang="en-US" dirty="0" err="1" smtClean="0"/>
              <a:t>Štátny</a:t>
            </a:r>
            <a:r>
              <a:rPr lang="en-US" dirty="0" smtClean="0"/>
              <a:t> </a:t>
            </a:r>
            <a:r>
              <a:rPr lang="en-US" dirty="0" err="1" smtClean="0"/>
              <a:t>príspevok</a:t>
            </a:r>
            <a:r>
              <a:rPr lang="en-US" dirty="0" smtClean="0"/>
              <a:t> pre </a:t>
            </a:r>
            <a:r>
              <a:rPr lang="en-US" dirty="0" err="1" smtClean="0"/>
              <a:t>mladomanželov</a:t>
            </a:r>
            <a:r>
              <a:rPr lang="en-US" dirty="0" smtClean="0"/>
              <a:t> </a:t>
            </a:r>
            <a:r>
              <a:rPr lang="en-US" dirty="0" err="1" smtClean="0"/>
              <a:t>poskytovaný</a:t>
            </a:r>
            <a:r>
              <a:rPr lang="en-US" dirty="0" smtClean="0"/>
              <a:t> </a:t>
            </a:r>
            <a:r>
              <a:rPr lang="en-US" dirty="0" err="1" smtClean="0"/>
              <a:t>mladomanželom</a:t>
            </a:r>
            <a:r>
              <a:rPr lang="en-US" dirty="0" smtClean="0"/>
              <a:t> z </a:t>
            </a:r>
            <a:r>
              <a:rPr lang="en-US" dirty="0" err="1" smtClean="0"/>
              <a:t>prostriedkov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osobitného</a:t>
            </a:r>
            <a:r>
              <a:rPr lang="en-US" dirty="0" smtClean="0"/>
              <a:t> predpisu</a:t>
            </a:r>
            <a:r>
              <a:rPr lang="en-US" baseline="30000" dirty="0" smtClean="0">
                <a:hlinkClick r:id="rId13"/>
              </a:rPr>
              <a:t>4</a:t>
            </a:r>
            <a:r>
              <a:rPr lang="en-US" dirty="0" smtClean="0">
                <a:hlinkClick r:id="rId13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určuje</a:t>
            </a:r>
            <a:r>
              <a:rPr lang="en-US" dirty="0" smtClean="0"/>
              <a:t>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výške</a:t>
            </a:r>
            <a:r>
              <a:rPr lang="en-US" dirty="0" smtClean="0"/>
              <a:t> 3 % </a:t>
            </a:r>
            <a:r>
              <a:rPr lang="en-US" dirty="0" err="1" smtClean="0"/>
              <a:t>ročne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§ 4</a:t>
            </a:r>
          </a:p>
          <a:p>
            <a:r>
              <a:rPr lang="en-US" dirty="0" smtClean="0"/>
              <a:t>(1) </a:t>
            </a:r>
            <a:r>
              <a:rPr lang="en-US" dirty="0" err="1" smtClean="0"/>
              <a:t>Objem</a:t>
            </a:r>
            <a:r>
              <a:rPr lang="en-US" dirty="0" smtClean="0"/>
              <a:t> </a:t>
            </a:r>
            <a:r>
              <a:rPr lang="en-US" dirty="0" err="1" smtClean="0"/>
              <a:t>záväzkov</a:t>
            </a:r>
            <a:r>
              <a:rPr lang="en-US" dirty="0" smtClean="0"/>
              <a:t> </a:t>
            </a:r>
            <a:r>
              <a:rPr lang="en-US" dirty="0" err="1" smtClean="0"/>
              <a:t>štátu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splátky</a:t>
            </a:r>
            <a:r>
              <a:rPr lang="en-US" dirty="0" smtClean="0"/>
              <a:t> </a:t>
            </a:r>
            <a:r>
              <a:rPr lang="en-US" dirty="0" err="1" smtClean="0"/>
              <a:t>istín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dlhu</a:t>
            </a:r>
            <a:r>
              <a:rPr lang="en-US" dirty="0" smtClean="0"/>
              <a:t> v </a:t>
            </a:r>
            <a:r>
              <a:rPr lang="en-US" dirty="0" err="1" smtClean="0"/>
              <a:t>roku</a:t>
            </a:r>
            <a:r>
              <a:rPr lang="en-US" dirty="0" smtClean="0"/>
              <a:t> 2013 je 8 338 293 204 eur.</a:t>
            </a:r>
            <a:r>
              <a:rPr lang="en-US" baseline="30000" dirty="0" smtClean="0">
                <a:hlinkClick r:id="rId14"/>
              </a:rPr>
              <a:t>5</a:t>
            </a:r>
            <a:r>
              <a:rPr lang="en-US" dirty="0" smtClean="0">
                <a:hlinkClick r:id="rId14"/>
              </a:rPr>
              <a:t>)</a:t>
            </a:r>
            <a:endParaRPr lang="en-US" dirty="0" smtClean="0"/>
          </a:p>
          <a:p>
            <a:r>
              <a:rPr lang="en-US" dirty="0" smtClean="0"/>
              <a:t>(2) </a:t>
            </a:r>
            <a:r>
              <a:rPr lang="en-US" dirty="0" err="1" smtClean="0"/>
              <a:t>Vláda</a:t>
            </a:r>
            <a:r>
              <a:rPr lang="en-US" dirty="0" smtClean="0"/>
              <a:t> </a:t>
            </a:r>
            <a:r>
              <a:rPr lang="en-US" dirty="0" err="1" smtClean="0"/>
              <a:t>Slovenskej</a:t>
            </a:r>
            <a:r>
              <a:rPr lang="en-US" dirty="0" smtClean="0"/>
              <a:t> </a:t>
            </a:r>
            <a:r>
              <a:rPr lang="en-US" dirty="0" err="1" smtClean="0"/>
              <a:t>republiky</a:t>
            </a:r>
            <a:r>
              <a:rPr lang="en-US" dirty="0" smtClean="0"/>
              <a:t> je </a:t>
            </a:r>
            <a:r>
              <a:rPr lang="en-US" dirty="0" err="1" smtClean="0"/>
              <a:t>oprávnená</a:t>
            </a:r>
            <a:r>
              <a:rPr lang="en-US" dirty="0" smtClean="0"/>
              <a:t> v </a:t>
            </a:r>
            <a:r>
              <a:rPr lang="en-US" dirty="0" err="1" smtClean="0"/>
              <a:t>roku</a:t>
            </a:r>
            <a:r>
              <a:rPr lang="en-US" dirty="0" smtClean="0"/>
              <a:t> 2013 </a:t>
            </a:r>
            <a:r>
              <a:rPr lang="en-US" dirty="0" err="1" smtClean="0"/>
              <a:t>prevziať</a:t>
            </a:r>
            <a:r>
              <a:rPr lang="en-US" dirty="0" smtClean="0"/>
              <a:t> </a:t>
            </a:r>
            <a:r>
              <a:rPr lang="en-US" dirty="0" err="1" smtClean="0"/>
              <a:t>rámcový</a:t>
            </a:r>
            <a:r>
              <a:rPr lang="en-US" dirty="0" smtClean="0"/>
              <a:t> </a:t>
            </a:r>
            <a:r>
              <a:rPr lang="en-US" dirty="0" err="1" smtClean="0"/>
              <a:t>úver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</a:t>
            </a:r>
            <a:r>
              <a:rPr lang="en-US" dirty="0" err="1" smtClean="0"/>
              <a:t>Rozvojovej</a:t>
            </a:r>
            <a:r>
              <a:rPr lang="en-US" dirty="0" smtClean="0"/>
              <a:t> </a:t>
            </a:r>
            <a:r>
              <a:rPr lang="en-US" dirty="0" err="1" smtClean="0"/>
              <a:t>banky</a:t>
            </a:r>
            <a:r>
              <a:rPr lang="en-US" dirty="0" smtClean="0"/>
              <a:t> </a:t>
            </a:r>
            <a:r>
              <a:rPr lang="en-US" dirty="0" err="1" smtClean="0"/>
              <a:t>Rady</a:t>
            </a:r>
            <a:r>
              <a:rPr lang="en-US" dirty="0" smtClean="0"/>
              <a:t> </a:t>
            </a:r>
            <a:r>
              <a:rPr lang="en-US" dirty="0" err="1" smtClean="0"/>
              <a:t>Európy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účely</a:t>
            </a:r>
            <a:r>
              <a:rPr lang="en-US" dirty="0" smtClean="0"/>
              <a:t> </a:t>
            </a:r>
            <a:r>
              <a:rPr lang="en-US" dirty="0" err="1" smtClean="0"/>
              <a:t>financovania</a:t>
            </a:r>
            <a:r>
              <a:rPr lang="en-US" dirty="0" smtClean="0"/>
              <a:t> </a:t>
            </a:r>
            <a:r>
              <a:rPr lang="en-US" dirty="0" err="1" smtClean="0"/>
              <a:t>posilnenia</a:t>
            </a:r>
            <a:r>
              <a:rPr lang="en-US" dirty="0" smtClean="0"/>
              <a:t> </a:t>
            </a:r>
            <a:r>
              <a:rPr lang="en-US" dirty="0" err="1" smtClean="0"/>
              <a:t>sociálnej</a:t>
            </a:r>
            <a:r>
              <a:rPr lang="en-US" dirty="0" smtClean="0"/>
              <a:t> </a:t>
            </a:r>
            <a:r>
              <a:rPr lang="en-US" dirty="0" err="1" smtClean="0"/>
              <a:t>integrácie</a:t>
            </a:r>
            <a:r>
              <a:rPr lang="en-US" dirty="0" smtClean="0"/>
              <a:t>, </a:t>
            </a:r>
            <a:r>
              <a:rPr lang="en-US" dirty="0" err="1" smtClean="0"/>
              <a:t>riadenia</a:t>
            </a:r>
            <a:r>
              <a:rPr lang="en-US" dirty="0" smtClean="0"/>
              <a:t> </a:t>
            </a:r>
            <a:r>
              <a:rPr lang="en-US" dirty="0" err="1" smtClean="0"/>
              <a:t>životného</a:t>
            </a:r>
            <a:r>
              <a:rPr lang="en-US" dirty="0" smtClean="0"/>
              <a:t> </a:t>
            </a:r>
            <a:r>
              <a:rPr lang="en-US" dirty="0" err="1" smtClean="0"/>
              <a:t>prostredia</a:t>
            </a:r>
            <a:r>
              <a:rPr lang="en-US" dirty="0" smtClean="0"/>
              <a:t>, </a:t>
            </a:r>
            <a:r>
              <a:rPr lang="en-US" dirty="0" err="1" smtClean="0"/>
              <a:t>pomoci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prírodných</a:t>
            </a:r>
            <a:r>
              <a:rPr lang="en-US" dirty="0" smtClean="0"/>
              <a:t> </a:t>
            </a:r>
            <a:r>
              <a:rPr lang="en-US" dirty="0" err="1" smtClean="0"/>
              <a:t>katastrofách</a:t>
            </a:r>
            <a:r>
              <a:rPr lang="en-US" dirty="0" smtClean="0"/>
              <a:t> 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rozvoj</a:t>
            </a:r>
            <a:r>
              <a:rPr lang="en-US" dirty="0" smtClean="0"/>
              <a:t> </a:t>
            </a:r>
            <a:r>
              <a:rPr lang="en-US" dirty="0" err="1" smtClean="0"/>
              <a:t>ľudského</a:t>
            </a:r>
            <a:r>
              <a:rPr lang="en-US" dirty="0" smtClean="0"/>
              <a:t> </a:t>
            </a:r>
            <a:r>
              <a:rPr lang="en-US" dirty="0" err="1" smtClean="0"/>
              <a:t>kapitálu</a:t>
            </a:r>
            <a:r>
              <a:rPr lang="en-US" dirty="0" smtClean="0"/>
              <a:t> </a:t>
            </a:r>
            <a:r>
              <a:rPr lang="en-US" dirty="0" err="1" smtClean="0"/>
              <a:t>až</a:t>
            </a:r>
            <a:r>
              <a:rPr lang="en-US" dirty="0" smtClean="0"/>
              <a:t> do </a:t>
            </a:r>
            <a:r>
              <a:rPr lang="en-US" dirty="0" err="1" smtClean="0"/>
              <a:t>výšky</a:t>
            </a:r>
            <a:r>
              <a:rPr lang="en-US" dirty="0" smtClean="0"/>
              <a:t> 150 000 000 </a:t>
            </a:r>
            <a:r>
              <a:rPr lang="en-US" dirty="0" err="1" smtClean="0"/>
              <a:t>eur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§ 5</a:t>
            </a:r>
          </a:p>
          <a:p>
            <a:r>
              <a:rPr lang="en-US" dirty="0" smtClean="0"/>
              <a:t>(1) </a:t>
            </a:r>
            <a:r>
              <a:rPr lang="en-US" dirty="0" err="1" smtClean="0"/>
              <a:t>Platové</a:t>
            </a:r>
            <a:r>
              <a:rPr lang="en-US" dirty="0" smtClean="0"/>
              <a:t> tarify</a:t>
            </a:r>
            <a:r>
              <a:rPr lang="en-US" baseline="30000" dirty="0" smtClean="0">
                <a:hlinkClick r:id="rId15"/>
              </a:rPr>
              <a:t>6</a:t>
            </a:r>
            <a:r>
              <a:rPr lang="en-US" dirty="0" smtClean="0">
                <a:hlinkClick r:id="rId15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 </a:t>
            </a:r>
            <a:r>
              <a:rPr lang="en-US" dirty="0" err="1" smtClean="0"/>
              <a:t>roku</a:t>
            </a:r>
            <a:r>
              <a:rPr lang="en-US" dirty="0" smtClean="0"/>
              <a:t> 2013 </a:t>
            </a:r>
            <a:r>
              <a:rPr lang="en-US" dirty="0" err="1" smtClean="0"/>
              <a:t>zvýšia</a:t>
            </a:r>
            <a:r>
              <a:rPr lang="en-US" dirty="0" smtClean="0"/>
              <a:t> o 0 % </a:t>
            </a:r>
            <a:r>
              <a:rPr lang="en-US" dirty="0" err="1" smtClean="0"/>
              <a:t>od</a:t>
            </a:r>
            <a:r>
              <a:rPr lang="en-US" dirty="0" smtClean="0"/>
              <a:t> 1. </a:t>
            </a:r>
            <a:r>
              <a:rPr lang="en-US" dirty="0" err="1" smtClean="0"/>
              <a:t>januára</a:t>
            </a:r>
            <a:r>
              <a:rPr lang="en-US" dirty="0" smtClean="0"/>
              <a:t> 2013, 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 </a:t>
            </a:r>
            <a:r>
              <a:rPr lang="en-US" dirty="0" err="1" smtClean="0"/>
              <a:t>kolektívnej</a:t>
            </a:r>
            <a:r>
              <a:rPr lang="en-US" dirty="0" smtClean="0"/>
              <a:t> </a:t>
            </a:r>
            <a:r>
              <a:rPr lang="en-US" dirty="0" err="1" smtClean="0"/>
              <a:t>zmluve</a:t>
            </a:r>
            <a:r>
              <a:rPr lang="en-US" dirty="0" smtClean="0"/>
              <a:t> </a:t>
            </a:r>
            <a:r>
              <a:rPr lang="en-US" dirty="0" err="1" smtClean="0"/>
              <a:t>vyššieho</a:t>
            </a:r>
            <a:r>
              <a:rPr lang="en-US" dirty="0" smtClean="0"/>
              <a:t> stupňa</a:t>
            </a:r>
            <a:r>
              <a:rPr lang="en-US" baseline="30000" dirty="0" smtClean="0">
                <a:hlinkClick r:id="rId16"/>
              </a:rPr>
              <a:t>7</a:t>
            </a:r>
            <a:r>
              <a:rPr lang="en-US" dirty="0" smtClean="0">
                <a:hlinkClick r:id="rId16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nedohodne</a:t>
            </a:r>
            <a:r>
              <a:rPr lang="en-US" dirty="0" smtClean="0"/>
              <a:t> </a:t>
            </a:r>
            <a:r>
              <a:rPr lang="en-US" dirty="0" err="1" smtClean="0"/>
              <a:t>inak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Stupnica</a:t>
            </a:r>
            <a:r>
              <a:rPr lang="en-US" dirty="0" smtClean="0"/>
              <a:t> </a:t>
            </a:r>
            <a:r>
              <a:rPr lang="en-US" dirty="0" err="1" smtClean="0"/>
              <a:t>platových</a:t>
            </a:r>
            <a:r>
              <a:rPr lang="en-US" dirty="0" smtClean="0"/>
              <a:t> taríf</a:t>
            </a:r>
            <a:r>
              <a:rPr lang="en-US" baseline="30000" dirty="0" smtClean="0">
                <a:hlinkClick r:id="rId17"/>
              </a:rPr>
              <a:t>8</a:t>
            </a:r>
            <a:r>
              <a:rPr lang="en-US" dirty="0" smtClean="0">
                <a:hlinkClick r:id="rId17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 </a:t>
            </a:r>
            <a:r>
              <a:rPr lang="en-US" dirty="0" err="1" smtClean="0"/>
              <a:t>roku</a:t>
            </a:r>
            <a:r>
              <a:rPr lang="en-US" dirty="0" smtClean="0"/>
              <a:t> 2013 </a:t>
            </a:r>
            <a:r>
              <a:rPr lang="en-US" dirty="0" err="1" smtClean="0"/>
              <a:t>zvýši</a:t>
            </a:r>
            <a:r>
              <a:rPr lang="en-US" dirty="0" smtClean="0"/>
              <a:t> o 0 % </a:t>
            </a:r>
            <a:r>
              <a:rPr lang="en-US" dirty="0" err="1" smtClean="0"/>
              <a:t>od</a:t>
            </a:r>
            <a:r>
              <a:rPr lang="en-US" dirty="0" smtClean="0"/>
              <a:t> 1. </a:t>
            </a:r>
            <a:r>
              <a:rPr lang="en-US" dirty="0" err="1" smtClean="0"/>
              <a:t>januára</a:t>
            </a:r>
            <a:r>
              <a:rPr lang="en-US" dirty="0" smtClean="0"/>
              <a:t> 2013, s </a:t>
            </a:r>
            <a:r>
              <a:rPr lang="en-US" dirty="0" err="1" smtClean="0"/>
              <a:t>výnimkou</a:t>
            </a:r>
            <a:r>
              <a:rPr lang="en-US" dirty="0" smtClean="0"/>
              <a:t> </a:t>
            </a:r>
            <a:r>
              <a:rPr lang="en-US" dirty="0" err="1" smtClean="0"/>
              <a:t>stupnice</a:t>
            </a:r>
            <a:r>
              <a:rPr lang="en-US" dirty="0" smtClean="0"/>
              <a:t> </a:t>
            </a:r>
            <a:r>
              <a:rPr lang="en-US" dirty="0" err="1" smtClean="0"/>
              <a:t>platových</a:t>
            </a:r>
            <a:r>
              <a:rPr lang="en-US" dirty="0" smtClean="0"/>
              <a:t> </a:t>
            </a:r>
            <a:r>
              <a:rPr lang="en-US" dirty="0" err="1" smtClean="0"/>
              <a:t>taríf</a:t>
            </a:r>
            <a:r>
              <a:rPr lang="en-US" dirty="0" smtClean="0"/>
              <a:t> </a:t>
            </a:r>
            <a:r>
              <a:rPr lang="en-US" dirty="0" err="1" smtClean="0"/>
              <a:t>pedagogických</a:t>
            </a:r>
            <a:r>
              <a:rPr lang="en-US" dirty="0" smtClean="0"/>
              <a:t> </a:t>
            </a:r>
            <a:r>
              <a:rPr lang="en-US" dirty="0" err="1" smtClean="0"/>
              <a:t>zamestnancov</a:t>
            </a:r>
            <a:r>
              <a:rPr lang="en-US" dirty="0" smtClean="0"/>
              <a:t> a </a:t>
            </a:r>
            <a:r>
              <a:rPr lang="en-US" dirty="0" err="1" smtClean="0"/>
              <a:t>odborných</a:t>
            </a:r>
            <a:r>
              <a:rPr lang="en-US" dirty="0" smtClean="0"/>
              <a:t> </a:t>
            </a:r>
            <a:r>
              <a:rPr lang="en-US" dirty="0" err="1" smtClean="0"/>
              <a:t>zamestnancov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>
                <a:hlinkClick r:id="rId18"/>
              </a:rPr>
              <a:t>prílohy</a:t>
            </a:r>
            <a:r>
              <a:rPr lang="en-US" dirty="0" smtClean="0">
                <a:hlinkClick r:id="rId18"/>
              </a:rPr>
              <a:t> č. 7 k </a:t>
            </a:r>
            <a:r>
              <a:rPr lang="en-US" dirty="0" err="1" smtClean="0">
                <a:hlinkClick r:id="rId18"/>
              </a:rPr>
              <a:t>zákonu</a:t>
            </a:r>
            <a:r>
              <a:rPr lang="en-US" dirty="0" smtClean="0">
                <a:hlinkClick r:id="rId18"/>
              </a:rPr>
              <a:t> č. 553/2003 Z. z.</a:t>
            </a:r>
            <a:r>
              <a:rPr lang="en-US" dirty="0" smtClean="0"/>
              <a:t>, </a:t>
            </a:r>
            <a:r>
              <a:rPr lang="en-US" dirty="0" err="1" smtClean="0"/>
              <a:t>ktorá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1. </a:t>
            </a:r>
            <a:r>
              <a:rPr lang="en-US" dirty="0" err="1" smtClean="0"/>
              <a:t>januára</a:t>
            </a:r>
            <a:r>
              <a:rPr lang="en-US" dirty="0" smtClean="0"/>
              <a:t> 2013 </a:t>
            </a:r>
            <a:r>
              <a:rPr lang="en-US" dirty="0" err="1" smtClean="0"/>
              <a:t>zvýši</a:t>
            </a:r>
            <a:r>
              <a:rPr lang="en-US" dirty="0" smtClean="0"/>
              <a:t> o 5 %, 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 </a:t>
            </a:r>
            <a:r>
              <a:rPr lang="en-US" dirty="0" err="1" smtClean="0"/>
              <a:t>kolektívnej</a:t>
            </a:r>
            <a:r>
              <a:rPr lang="en-US" dirty="0" smtClean="0"/>
              <a:t> </a:t>
            </a:r>
            <a:r>
              <a:rPr lang="en-US" dirty="0" err="1" smtClean="0"/>
              <a:t>zmluve</a:t>
            </a:r>
            <a:r>
              <a:rPr lang="en-US" dirty="0" smtClean="0"/>
              <a:t> </a:t>
            </a:r>
            <a:r>
              <a:rPr lang="en-US" dirty="0" err="1" smtClean="0"/>
              <a:t>vyššieho</a:t>
            </a:r>
            <a:r>
              <a:rPr lang="en-US" dirty="0" smtClean="0"/>
              <a:t> stupňa</a:t>
            </a:r>
            <a:r>
              <a:rPr lang="en-US" baseline="30000" dirty="0" smtClean="0">
                <a:hlinkClick r:id="rId19"/>
              </a:rPr>
              <a:t>9</a:t>
            </a:r>
            <a:r>
              <a:rPr lang="en-US" dirty="0" smtClean="0">
                <a:hlinkClick r:id="rId19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nedohodne</a:t>
            </a:r>
            <a:r>
              <a:rPr lang="en-US" dirty="0" smtClean="0"/>
              <a:t> </a:t>
            </a:r>
            <a:r>
              <a:rPr lang="en-US" dirty="0" err="1" smtClean="0"/>
              <a:t>inak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(3) </a:t>
            </a:r>
            <a:r>
              <a:rPr lang="en-US" dirty="0" err="1" smtClean="0"/>
              <a:t>Stupnica</a:t>
            </a:r>
            <a:r>
              <a:rPr lang="en-US" dirty="0" smtClean="0"/>
              <a:t> </a:t>
            </a:r>
            <a:r>
              <a:rPr lang="en-US" dirty="0" err="1" smtClean="0"/>
              <a:t>platových</a:t>
            </a:r>
            <a:r>
              <a:rPr lang="en-US" dirty="0" smtClean="0"/>
              <a:t> </a:t>
            </a:r>
            <a:r>
              <a:rPr lang="en-US" dirty="0" err="1" smtClean="0"/>
              <a:t>taríf</a:t>
            </a:r>
            <a:r>
              <a:rPr lang="en-US" dirty="0" smtClean="0"/>
              <a:t> </a:t>
            </a:r>
            <a:r>
              <a:rPr lang="en-US" dirty="0" err="1" smtClean="0"/>
              <a:t>príslušníkov</a:t>
            </a:r>
            <a:r>
              <a:rPr lang="en-US" dirty="0" smtClean="0"/>
              <a:t> </a:t>
            </a:r>
            <a:r>
              <a:rPr lang="en-US" dirty="0" err="1" smtClean="0"/>
              <a:t>Hasičského</a:t>
            </a:r>
            <a:r>
              <a:rPr lang="en-US" dirty="0" smtClean="0"/>
              <a:t> a </a:t>
            </a:r>
            <a:r>
              <a:rPr lang="en-US" dirty="0" err="1" smtClean="0"/>
              <a:t>záchranného</a:t>
            </a:r>
            <a:r>
              <a:rPr lang="en-US" dirty="0" smtClean="0"/>
              <a:t> </a:t>
            </a:r>
            <a:r>
              <a:rPr lang="en-US" dirty="0" err="1" smtClean="0"/>
              <a:t>zboru</a:t>
            </a:r>
            <a:r>
              <a:rPr lang="en-US" dirty="0" smtClean="0"/>
              <a:t> a </a:t>
            </a:r>
            <a:r>
              <a:rPr lang="en-US" dirty="0" err="1" smtClean="0"/>
              <a:t>Horskej</a:t>
            </a:r>
            <a:r>
              <a:rPr lang="en-US" dirty="0" smtClean="0"/>
              <a:t> </a:t>
            </a:r>
            <a:r>
              <a:rPr lang="en-US" dirty="0" err="1" smtClean="0"/>
              <a:t>záchrannej</a:t>
            </a:r>
            <a:r>
              <a:rPr lang="en-US" dirty="0" smtClean="0"/>
              <a:t> služby</a:t>
            </a:r>
            <a:r>
              <a:rPr lang="en-US" baseline="30000" dirty="0" smtClean="0">
                <a:hlinkClick r:id="rId20"/>
              </a:rPr>
              <a:t>10</a:t>
            </a:r>
            <a:r>
              <a:rPr lang="en-US" dirty="0" smtClean="0">
                <a:hlinkClick r:id="rId20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 </a:t>
            </a:r>
            <a:r>
              <a:rPr lang="en-US" dirty="0" err="1" smtClean="0"/>
              <a:t>roku</a:t>
            </a:r>
            <a:r>
              <a:rPr lang="en-US" dirty="0" smtClean="0"/>
              <a:t> 2013 </a:t>
            </a:r>
            <a:r>
              <a:rPr lang="en-US" dirty="0" err="1" smtClean="0"/>
              <a:t>zvýši</a:t>
            </a:r>
            <a:r>
              <a:rPr lang="en-US" dirty="0" smtClean="0"/>
              <a:t> o 0 % </a:t>
            </a:r>
            <a:r>
              <a:rPr lang="en-US" dirty="0" err="1" smtClean="0"/>
              <a:t>od</a:t>
            </a:r>
            <a:r>
              <a:rPr lang="en-US" dirty="0" smtClean="0"/>
              <a:t> 1. </a:t>
            </a:r>
            <a:r>
              <a:rPr lang="en-US" dirty="0" err="1" smtClean="0"/>
              <a:t>januára</a:t>
            </a:r>
            <a:r>
              <a:rPr lang="en-US" dirty="0" smtClean="0"/>
              <a:t> 2013.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Funkčné</a:t>
            </a:r>
            <a:r>
              <a:rPr lang="en-US" dirty="0" smtClean="0"/>
              <a:t> platy </a:t>
            </a:r>
            <a:r>
              <a:rPr lang="en-US" dirty="0" err="1" smtClean="0"/>
              <a:t>príslušníkov</a:t>
            </a:r>
            <a:r>
              <a:rPr lang="en-US" dirty="0" smtClean="0"/>
              <a:t> </a:t>
            </a:r>
            <a:r>
              <a:rPr lang="en-US" dirty="0" err="1" smtClean="0"/>
              <a:t>Policajného</a:t>
            </a:r>
            <a:r>
              <a:rPr lang="en-US" dirty="0" smtClean="0"/>
              <a:t> </a:t>
            </a:r>
            <a:r>
              <a:rPr lang="en-US" dirty="0" err="1" smtClean="0"/>
              <a:t>zboru</a:t>
            </a:r>
            <a:r>
              <a:rPr lang="en-US" dirty="0" smtClean="0"/>
              <a:t>, </a:t>
            </a:r>
            <a:r>
              <a:rPr lang="en-US" dirty="0" err="1" smtClean="0"/>
              <a:t>Slovenskej</a:t>
            </a:r>
            <a:r>
              <a:rPr lang="en-US" dirty="0" smtClean="0"/>
              <a:t> </a:t>
            </a:r>
            <a:r>
              <a:rPr lang="en-US" dirty="0" err="1" smtClean="0"/>
              <a:t>informačnej</a:t>
            </a:r>
            <a:r>
              <a:rPr lang="en-US" dirty="0" smtClean="0"/>
              <a:t> </a:t>
            </a:r>
            <a:r>
              <a:rPr lang="en-US" dirty="0" err="1" smtClean="0"/>
              <a:t>služby</a:t>
            </a:r>
            <a:r>
              <a:rPr lang="en-US" dirty="0" smtClean="0"/>
              <a:t>, </a:t>
            </a:r>
            <a:r>
              <a:rPr lang="en-US" dirty="0" err="1" smtClean="0"/>
              <a:t>Zboru</a:t>
            </a:r>
            <a:r>
              <a:rPr lang="en-US" dirty="0" smtClean="0"/>
              <a:t> </a:t>
            </a:r>
            <a:r>
              <a:rPr lang="en-US" dirty="0" err="1" smtClean="0"/>
              <a:t>väzenskej</a:t>
            </a:r>
            <a:r>
              <a:rPr lang="en-US" dirty="0" smtClean="0"/>
              <a:t> a </a:t>
            </a:r>
            <a:r>
              <a:rPr lang="en-US" dirty="0" err="1" smtClean="0"/>
              <a:t>justičnej</a:t>
            </a:r>
            <a:r>
              <a:rPr lang="en-US" dirty="0" smtClean="0"/>
              <a:t> </a:t>
            </a:r>
            <a:r>
              <a:rPr lang="en-US" dirty="0" err="1" smtClean="0"/>
              <a:t>stráže</a:t>
            </a:r>
            <a:r>
              <a:rPr lang="en-US" dirty="0" smtClean="0"/>
              <a:t>, </a:t>
            </a:r>
            <a:r>
              <a:rPr lang="en-US" dirty="0" err="1" smtClean="0"/>
              <a:t>Národného</a:t>
            </a:r>
            <a:r>
              <a:rPr lang="en-US" dirty="0" smtClean="0"/>
              <a:t> </a:t>
            </a:r>
            <a:r>
              <a:rPr lang="en-US" dirty="0" err="1" smtClean="0"/>
              <a:t>bezpečnostného</a:t>
            </a:r>
            <a:r>
              <a:rPr lang="en-US" dirty="0" smtClean="0"/>
              <a:t> </a:t>
            </a:r>
            <a:r>
              <a:rPr lang="en-US" dirty="0" err="1" smtClean="0"/>
              <a:t>úradu</a:t>
            </a:r>
            <a:r>
              <a:rPr lang="en-US" dirty="0" smtClean="0"/>
              <a:t> a colníkov</a:t>
            </a:r>
            <a:r>
              <a:rPr lang="en-US" baseline="30000" dirty="0" smtClean="0">
                <a:hlinkClick r:id="rId21"/>
              </a:rPr>
              <a:t>11</a:t>
            </a:r>
            <a:r>
              <a:rPr lang="en-US" dirty="0" smtClean="0">
                <a:hlinkClick r:id="rId21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 </a:t>
            </a:r>
            <a:r>
              <a:rPr lang="en-US" dirty="0" err="1" smtClean="0"/>
              <a:t>roku</a:t>
            </a:r>
            <a:r>
              <a:rPr lang="en-US" dirty="0" smtClean="0"/>
              <a:t> 2013 </a:t>
            </a:r>
            <a:r>
              <a:rPr lang="en-US" dirty="0" err="1" smtClean="0"/>
              <a:t>zvýšia</a:t>
            </a:r>
            <a:r>
              <a:rPr lang="en-US" dirty="0" smtClean="0"/>
              <a:t> o 0 % </a:t>
            </a:r>
            <a:r>
              <a:rPr lang="en-US" dirty="0" err="1" smtClean="0"/>
              <a:t>od</a:t>
            </a:r>
            <a:r>
              <a:rPr lang="en-US" dirty="0" smtClean="0"/>
              <a:t> 1. </a:t>
            </a:r>
            <a:r>
              <a:rPr lang="en-US" dirty="0" err="1" smtClean="0"/>
              <a:t>januára</a:t>
            </a:r>
            <a:r>
              <a:rPr lang="en-US" dirty="0" smtClean="0"/>
              <a:t> 2013.</a:t>
            </a:r>
          </a:p>
          <a:p>
            <a:r>
              <a:rPr lang="en-US" dirty="0" smtClean="0"/>
              <a:t>(5) </a:t>
            </a:r>
            <a:r>
              <a:rPr lang="en-US" dirty="0" err="1" smtClean="0"/>
              <a:t>Hodnostné</a:t>
            </a:r>
            <a:r>
              <a:rPr lang="en-US" dirty="0" smtClean="0"/>
              <a:t> platy </a:t>
            </a:r>
            <a:r>
              <a:rPr lang="en-US" dirty="0" err="1" smtClean="0"/>
              <a:t>profesionálnych</a:t>
            </a:r>
            <a:r>
              <a:rPr lang="en-US" dirty="0" smtClean="0"/>
              <a:t> vojakov</a:t>
            </a:r>
            <a:r>
              <a:rPr lang="en-US" baseline="30000" dirty="0" smtClean="0">
                <a:hlinkClick r:id="rId22"/>
              </a:rPr>
              <a:t>12</a:t>
            </a:r>
            <a:r>
              <a:rPr lang="en-US" dirty="0" smtClean="0">
                <a:hlinkClick r:id="rId22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 </a:t>
            </a:r>
            <a:r>
              <a:rPr lang="en-US" dirty="0" err="1" smtClean="0"/>
              <a:t>roku</a:t>
            </a:r>
            <a:r>
              <a:rPr lang="en-US" dirty="0" smtClean="0"/>
              <a:t> 2013 </a:t>
            </a:r>
            <a:r>
              <a:rPr lang="en-US" dirty="0" err="1" smtClean="0"/>
              <a:t>zvýšia</a:t>
            </a:r>
            <a:r>
              <a:rPr lang="en-US" dirty="0" smtClean="0"/>
              <a:t> o 0 % </a:t>
            </a:r>
            <a:r>
              <a:rPr lang="en-US" dirty="0" err="1" smtClean="0"/>
              <a:t>od</a:t>
            </a:r>
            <a:r>
              <a:rPr lang="en-US" dirty="0" smtClean="0"/>
              <a:t> 1. </a:t>
            </a:r>
            <a:r>
              <a:rPr lang="en-US" dirty="0" err="1" smtClean="0"/>
              <a:t>januára</a:t>
            </a:r>
            <a:r>
              <a:rPr lang="en-US" dirty="0" smtClean="0"/>
              <a:t> 2013.</a:t>
            </a:r>
          </a:p>
          <a:p>
            <a:r>
              <a:rPr lang="en-US" dirty="0" smtClean="0"/>
              <a:t>(6) 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odseku</a:t>
            </a:r>
            <a:r>
              <a:rPr lang="en-US" dirty="0" smtClean="0"/>
              <a:t> 1 v </a:t>
            </a:r>
            <a:r>
              <a:rPr lang="en-US" dirty="0" err="1" smtClean="0"/>
              <a:t>kolektívnej</a:t>
            </a:r>
            <a:r>
              <a:rPr lang="en-US" dirty="0" smtClean="0"/>
              <a:t> </a:t>
            </a:r>
            <a:r>
              <a:rPr lang="en-US" dirty="0" err="1" smtClean="0"/>
              <a:t>zmluve</a:t>
            </a:r>
            <a:r>
              <a:rPr lang="en-US" dirty="0" smtClean="0"/>
              <a:t> </a:t>
            </a:r>
            <a:r>
              <a:rPr lang="en-US" dirty="0" err="1" smtClean="0"/>
              <a:t>vyššieho</a:t>
            </a:r>
            <a:r>
              <a:rPr lang="en-US" dirty="0" smtClean="0"/>
              <a:t> </a:t>
            </a:r>
            <a:r>
              <a:rPr lang="en-US" dirty="0" err="1" smtClean="0"/>
              <a:t>stupňa</a:t>
            </a:r>
            <a:r>
              <a:rPr lang="en-US" dirty="0" smtClean="0"/>
              <a:t> v </a:t>
            </a:r>
            <a:r>
              <a:rPr lang="en-US" dirty="0" err="1" smtClean="0"/>
              <a:t>štátnej</a:t>
            </a:r>
            <a:r>
              <a:rPr lang="en-US" dirty="0" smtClean="0"/>
              <a:t> </a:t>
            </a:r>
            <a:r>
              <a:rPr lang="en-US" dirty="0" err="1" smtClean="0"/>
              <a:t>službe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</a:t>
            </a:r>
            <a:r>
              <a:rPr lang="en-US" dirty="0" err="1" smtClean="0"/>
              <a:t>dohodne</a:t>
            </a:r>
            <a:r>
              <a:rPr lang="en-US" dirty="0" smtClean="0"/>
              <a:t> </a:t>
            </a:r>
            <a:r>
              <a:rPr lang="en-US" dirty="0" err="1" smtClean="0"/>
              <a:t>iné</a:t>
            </a:r>
            <a:r>
              <a:rPr lang="en-US" dirty="0" smtClean="0"/>
              <a:t> </a:t>
            </a:r>
            <a:r>
              <a:rPr lang="en-US" dirty="0" err="1" smtClean="0"/>
              <a:t>percento</a:t>
            </a:r>
            <a:r>
              <a:rPr lang="en-US" dirty="0" smtClean="0"/>
              <a:t> </a:t>
            </a:r>
            <a:r>
              <a:rPr lang="en-US" dirty="0" err="1" smtClean="0"/>
              <a:t>zvýšenia</a:t>
            </a:r>
            <a:r>
              <a:rPr lang="en-US" dirty="0" smtClean="0"/>
              <a:t> </a:t>
            </a:r>
            <a:r>
              <a:rPr lang="en-US" dirty="0" err="1" smtClean="0"/>
              <a:t>platových</a:t>
            </a:r>
            <a:r>
              <a:rPr lang="en-US" dirty="0" smtClean="0"/>
              <a:t> </a:t>
            </a:r>
            <a:r>
              <a:rPr lang="en-US" dirty="0" err="1" smtClean="0"/>
              <a:t>taríf</a:t>
            </a:r>
            <a:r>
              <a:rPr lang="en-US" dirty="0" smtClean="0"/>
              <a:t> a </a:t>
            </a:r>
            <a:r>
              <a:rPr lang="en-US" dirty="0" err="1" smtClean="0"/>
              <a:t>iný</a:t>
            </a:r>
            <a:r>
              <a:rPr lang="en-US" dirty="0" smtClean="0"/>
              <a:t> </a:t>
            </a:r>
            <a:r>
              <a:rPr lang="en-US" dirty="0" err="1" smtClean="0"/>
              <a:t>termín</a:t>
            </a:r>
            <a:r>
              <a:rPr lang="en-US" dirty="0" smtClean="0"/>
              <a:t> </a:t>
            </a:r>
            <a:r>
              <a:rPr lang="en-US" dirty="0" err="1" smtClean="0"/>
              <a:t>účinnosti</a:t>
            </a:r>
            <a:r>
              <a:rPr lang="en-US" dirty="0" smtClean="0"/>
              <a:t>, </a:t>
            </a:r>
            <a:r>
              <a:rPr lang="en-US" dirty="0" err="1" smtClean="0"/>
              <a:t>rovnaké</a:t>
            </a:r>
            <a:r>
              <a:rPr lang="en-US" dirty="0" smtClean="0"/>
              <a:t> </a:t>
            </a:r>
            <a:r>
              <a:rPr lang="en-US" dirty="0" err="1" smtClean="0"/>
              <a:t>percento</a:t>
            </a:r>
            <a:r>
              <a:rPr lang="en-US" dirty="0" smtClean="0"/>
              <a:t> </a:t>
            </a:r>
            <a:r>
              <a:rPr lang="en-US" dirty="0" err="1" smtClean="0"/>
              <a:t>zvýšenia</a:t>
            </a:r>
            <a:r>
              <a:rPr lang="en-US" dirty="0" smtClean="0"/>
              <a:t> a </a:t>
            </a:r>
            <a:r>
              <a:rPr lang="en-US" dirty="0" err="1" smtClean="0"/>
              <a:t>rovnaký</a:t>
            </a:r>
            <a:r>
              <a:rPr lang="en-US" dirty="0" smtClean="0"/>
              <a:t> </a:t>
            </a:r>
            <a:r>
              <a:rPr lang="en-US" dirty="0" err="1" smtClean="0"/>
              <a:t>termín</a:t>
            </a:r>
            <a:r>
              <a:rPr lang="en-US" dirty="0" smtClean="0"/>
              <a:t> </a:t>
            </a:r>
            <a:r>
              <a:rPr lang="en-US" dirty="0" err="1" smtClean="0"/>
              <a:t>účinnosti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v </a:t>
            </a:r>
            <a:r>
              <a:rPr lang="en-US" dirty="0" err="1" smtClean="0"/>
              <a:t>roku</a:t>
            </a:r>
            <a:r>
              <a:rPr lang="en-US" dirty="0" smtClean="0"/>
              <a:t> 2013 </a:t>
            </a:r>
            <a:r>
              <a:rPr lang="en-US" dirty="0" err="1" smtClean="0"/>
              <a:t>uplatní</a:t>
            </a:r>
            <a:r>
              <a:rPr lang="en-US" dirty="0" smtClean="0"/>
              <a:t> </a:t>
            </a:r>
            <a:r>
              <a:rPr lang="en-US" dirty="0" err="1" smtClean="0"/>
              <a:t>pri</a:t>
            </a:r>
            <a:r>
              <a:rPr lang="en-US" dirty="0" smtClean="0"/>
              <a:t> </a:t>
            </a:r>
            <a:r>
              <a:rPr lang="en-US" dirty="0" err="1" smtClean="0"/>
              <a:t>zvýšení</a:t>
            </a:r>
            <a:r>
              <a:rPr lang="en-US" dirty="0" smtClean="0"/>
              <a:t> </a:t>
            </a:r>
            <a:r>
              <a:rPr lang="en-US" dirty="0" err="1" smtClean="0"/>
              <a:t>stupnice</a:t>
            </a:r>
            <a:r>
              <a:rPr lang="en-US" dirty="0" smtClean="0"/>
              <a:t> </a:t>
            </a:r>
            <a:r>
              <a:rPr lang="en-US" dirty="0" err="1" smtClean="0"/>
              <a:t>platových</a:t>
            </a:r>
            <a:r>
              <a:rPr lang="en-US" dirty="0" smtClean="0"/>
              <a:t> </a:t>
            </a:r>
            <a:r>
              <a:rPr lang="en-US" dirty="0" err="1" smtClean="0"/>
              <a:t>taríf</a:t>
            </a:r>
            <a:r>
              <a:rPr lang="en-US" dirty="0" smtClean="0"/>
              <a:t> </a:t>
            </a:r>
            <a:r>
              <a:rPr lang="en-US" dirty="0" err="1" smtClean="0"/>
              <a:t>príslušníkov</a:t>
            </a:r>
            <a:r>
              <a:rPr lang="en-US" dirty="0" smtClean="0"/>
              <a:t> </a:t>
            </a:r>
            <a:r>
              <a:rPr lang="en-US" dirty="0" err="1" smtClean="0"/>
              <a:t>Hasičského</a:t>
            </a:r>
            <a:r>
              <a:rPr lang="en-US" dirty="0" smtClean="0"/>
              <a:t> a </a:t>
            </a:r>
            <a:r>
              <a:rPr lang="en-US" dirty="0" err="1" smtClean="0"/>
              <a:t>záchranného</a:t>
            </a:r>
            <a:r>
              <a:rPr lang="en-US" dirty="0" smtClean="0"/>
              <a:t> </a:t>
            </a:r>
            <a:r>
              <a:rPr lang="en-US" dirty="0" err="1" smtClean="0"/>
              <a:t>zboru</a:t>
            </a:r>
            <a:r>
              <a:rPr lang="en-US" dirty="0" smtClean="0"/>
              <a:t> a </a:t>
            </a:r>
            <a:r>
              <a:rPr lang="en-US" dirty="0" err="1" smtClean="0"/>
              <a:t>Horskej</a:t>
            </a:r>
            <a:r>
              <a:rPr lang="en-US" dirty="0" smtClean="0"/>
              <a:t> </a:t>
            </a:r>
            <a:r>
              <a:rPr lang="en-US" dirty="0" err="1" smtClean="0"/>
              <a:t>záchrannej</a:t>
            </a:r>
            <a:r>
              <a:rPr lang="en-US" dirty="0" smtClean="0"/>
              <a:t> </a:t>
            </a:r>
            <a:r>
              <a:rPr lang="en-US" dirty="0" err="1" smtClean="0"/>
              <a:t>služby</a:t>
            </a:r>
            <a:r>
              <a:rPr lang="en-US" dirty="0" smtClean="0"/>
              <a:t>, </a:t>
            </a:r>
            <a:r>
              <a:rPr lang="en-US" dirty="0" err="1" smtClean="0"/>
              <a:t>funkčných</a:t>
            </a:r>
            <a:r>
              <a:rPr lang="en-US" dirty="0" smtClean="0"/>
              <a:t> </a:t>
            </a:r>
            <a:r>
              <a:rPr lang="en-US" dirty="0" err="1" smtClean="0"/>
              <a:t>platov</a:t>
            </a:r>
            <a:r>
              <a:rPr lang="en-US" dirty="0" smtClean="0"/>
              <a:t> </a:t>
            </a:r>
            <a:r>
              <a:rPr lang="en-US" dirty="0" err="1" smtClean="0"/>
              <a:t>policajtov</a:t>
            </a:r>
            <a:r>
              <a:rPr lang="en-US" dirty="0" smtClean="0"/>
              <a:t> a </a:t>
            </a:r>
            <a:r>
              <a:rPr lang="en-US" dirty="0" err="1" smtClean="0"/>
              <a:t>colníkov</a:t>
            </a:r>
            <a:r>
              <a:rPr lang="en-US" dirty="0" smtClean="0"/>
              <a:t> a </a:t>
            </a:r>
            <a:r>
              <a:rPr lang="en-US" dirty="0" err="1" smtClean="0"/>
              <a:t>hodnostných</a:t>
            </a:r>
            <a:r>
              <a:rPr lang="en-US" dirty="0" smtClean="0"/>
              <a:t> </a:t>
            </a:r>
            <a:r>
              <a:rPr lang="en-US" dirty="0" err="1" smtClean="0"/>
              <a:t>platov</a:t>
            </a:r>
            <a:r>
              <a:rPr lang="en-US" dirty="0" smtClean="0"/>
              <a:t> </a:t>
            </a:r>
            <a:r>
              <a:rPr lang="en-US" dirty="0" err="1" smtClean="0"/>
              <a:t>profesionálnych</a:t>
            </a:r>
            <a:r>
              <a:rPr lang="en-US" dirty="0" smtClean="0"/>
              <a:t> vojakov.</a:t>
            </a:r>
            <a:r>
              <a:rPr lang="en-US" baseline="30000" dirty="0" smtClean="0">
                <a:hlinkClick r:id="rId23"/>
              </a:rPr>
              <a:t>13</a:t>
            </a:r>
            <a:r>
              <a:rPr lang="en-US" dirty="0" smtClean="0">
                <a:hlinkClick r:id="rId23"/>
              </a:rPr>
              <a:t>)</a:t>
            </a:r>
            <a:endParaRPr lang="en-US" dirty="0" smtClean="0"/>
          </a:p>
          <a:p>
            <a:r>
              <a:rPr lang="en-US" dirty="0" smtClean="0"/>
              <a:t>§ 6</a:t>
            </a:r>
          </a:p>
          <a:p>
            <a:r>
              <a:rPr lang="en-US" dirty="0" smtClean="0"/>
              <a:t>(1) </a:t>
            </a:r>
            <a:r>
              <a:rPr lang="en-US" dirty="0" err="1" smtClean="0"/>
              <a:t>Lesy</a:t>
            </a:r>
            <a:r>
              <a:rPr lang="en-US" dirty="0" smtClean="0"/>
              <a:t> </a:t>
            </a:r>
            <a:r>
              <a:rPr lang="en-US" dirty="0" err="1" smtClean="0"/>
              <a:t>Slovenskej</a:t>
            </a:r>
            <a:r>
              <a:rPr lang="en-US" dirty="0" smtClean="0"/>
              <a:t> </a:t>
            </a:r>
            <a:r>
              <a:rPr lang="en-US" dirty="0" err="1" smtClean="0"/>
              <a:t>republiky</a:t>
            </a:r>
            <a:r>
              <a:rPr lang="en-US" dirty="0" smtClean="0"/>
              <a:t>, š. p., </a:t>
            </a:r>
            <a:r>
              <a:rPr lang="en-US" dirty="0" err="1" smtClean="0"/>
              <a:t>odvedú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 do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osobitný</a:t>
            </a:r>
            <a:r>
              <a:rPr lang="en-US" dirty="0" smtClean="0"/>
              <a:t> </a:t>
            </a:r>
            <a:r>
              <a:rPr lang="en-US" dirty="0" err="1" smtClean="0"/>
              <a:t>odvod</a:t>
            </a:r>
            <a:r>
              <a:rPr lang="en-US" dirty="0" smtClean="0"/>
              <a:t>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zisku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zdanení</a:t>
            </a:r>
            <a:r>
              <a:rPr lang="en-US" baseline="30000" dirty="0" smtClean="0">
                <a:hlinkClick r:id="rId24"/>
              </a:rPr>
              <a:t>14</a:t>
            </a:r>
            <a:r>
              <a:rPr lang="en-US" dirty="0" smtClean="0">
                <a:hlinkClick r:id="rId24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ďalej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„</a:t>
            </a:r>
            <a:r>
              <a:rPr lang="en-US" dirty="0" err="1" smtClean="0"/>
              <a:t>osobitný</a:t>
            </a:r>
            <a:r>
              <a:rPr lang="en-US" dirty="0" smtClean="0"/>
              <a:t> </a:t>
            </a:r>
            <a:r>
              <a:rPr lang="en-US" dirty="0" err="1" smtClean="0"/>
              <a:t>odvod</a:t>
            </a:r>
            <a:r>
              <a:rPr lang="en-US" dirty="0" smtClean="0"/>
              <a:t>“) v </a:t>
            </a:r>
            <a:r>
              <a:rPr lang="en-US" dirty="0" err="1" smtClean="0"/>
              <a:t>sume</a:t>
            </a:r>
            <a:r>
              <a:rPr lang="en-US" dirty="0" smtClean="0"/>
              <a:t> 5 000 000 </a:t>
            </a:r>
            <a:r>
              <a:rPr lang="en-US" dirty="0" err="1" smtClean="0"/>
              <a:t>eur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(2) Na </a:t>
            </a:r>
            <a:r>
              <a:rPr lang="en-US" dirty="0" err="1" smtClean="0"/>
              <a:t>úhradu</a:t>
            </a:r>
            <a:r>
              <a:rPr lang="en-US" dirty="0" smtClean="0"/>
              <a:t> </a:t>
            </a:r>
            <a:r>
              <a:rPr lang="en-US" dirty="0" err="1" smtClean="0"/>
              <a:t>osobitného</a:t>
            </a:r>
            <a:r>
              <a:rPr lang="en-US" dirty="0" smtClean="0"/>
              <a:t> </a:t>
            </a:r>
            <a:r>
              <a:rPr lang="en-US" dirty="0" err="1" smtClean="0"/>
              <a:t>odvodu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odseku</a:t>
            </a:r>
            <a:r>
              <a:rPr lang="en-US" dirty="0" smtClean="0"/>
              <a:t> 1 </a:t>
            </a:r>
            <a:r>
              <a:rPr lang="en-US" dirty="0" err="1" smtClean="0"/>
              <a:t>odvedú</a:t>
            </a:r>
            <a:r>
              <a:rPr lang="en-US" dirty="0" smtClean="0"/>
              <a:t> </a:t>
            </a:r>
            <a:r>
              <a:rPr lang="en-US" dirty="0" err="1" smtClean="0"/>
              <a:t>Lesy</a:t>
            </a:r>
            <a:r>
              <a:rPr lang="en-US" dirty="0" smtClean="0"/>
              <a:t> </a:t>
            </a:r>
            <a:r>
              <a:rPr lang="en-US" dirty="0" err="1" smtClean="0"/>
              <a:t>Slovenskej</a:t>
            </a:r>
            <a:r>
              <a:rPr lang="en-US" dirty="0" smtClean="0"/>
              <a:t> </a:t>
            </a:r>
            <a:r>
              <a:rPr lang="en-US" dirty="0" err="1" smtClean="0"/>
              <a:t>republiky</a:t>
            </a:r>
            <a:r>
              <a:rPr lang="en-US" dirty="0" smtClean="0"/>
              <a:t>, š. p.,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príjmový</a:t>
            </a:r>
            <a:r>
              <a:rPr lang="en-US" dirty="0" smtClean="0"/>
              <a:t> </a:t>
            </a:r>
            <a:r>
              <a:rPr lang="en-US" dirty="0" err="1" smtClean="0"/>
              <a:t>rozpočtový</a:t>
            </a:r>
            <a:r>
              <a:rPr lang="en-US" dirty="0" smtClean="0"/>
              <a:t> </a:t>
            </a:r>
            <a:r>
              <a:rPr lang="en-US" dirty="0" err="1" smtClean="0"/>
              <a:t>účet</a:t>
            </a:r>
            <a:r>
              <a:rPr lang="en-US" dirty="0" smtClean="0"/>
              <a:t> </a:t>
            </a:r>
            <a:r>
              <a:rPr lang="en-US" dirty="0" err="1" smtClean="0"/>
              <a:t>kapitoly</a:t>
            </a:r>
            <a:r>
              <a:rPr lang="en-US" dirty="0" smtClean="0"/>
              <a:t> </a:t>
            </a:r>
            <a:r>
              <a:rPr lang="en-US" dirty="0" err="1" smtClean="0"/>
              <a:t>štátneho</a:t>
            </a:r>
            <a:r>
              <a:rPr lang="en-US" dirty="0" smtClean="0"/>
              <a:t> </a:t>
            </a:r>
            <a:r>
              <a:rPr lang="en-US" dirty="0" err="1" smtClean="0"/>
              <a:t>rozpočtu</a:t>
            </a:r>
            <a:r>
              <a:rPr lang="en-US" dirty="0" smtClean="0"/>
              <a:t> </a:t>
            </a:r>
            <a:r>
              <a:rPr lang="en-US" dirty="0" err="1" smtClean="0"/>
              <a:t>Ministerstva</a:t>
            </a:r>
            <a:r>
              <a:rPr lang="en-US" dirty="0" smtClean="0"/>
              <a:t> </a:t>
            </a:r>
            <a:r>
              <a:rPr lang="en-US" dirty="0" err="1" smtClean="0"/>
              <a:t>pôdohospodárstva</a:t>
            </a:r>
            <a:r>
              <a:rPr lang="en-US" dirty="0" smtClean="0"/>
              <a:t> a </a:t>
            </a:r>
            <a:r>
              <a:rPr lang="en-US" dirty="0" err="1" smtClean="0"/>
              <a:t>rozvoja</a:t>
            </a:r>
            <a:r>
              <a:rPr lang="en-US" dirty="0" smtClean="0"/>
              <a:t> </a:t>
            </a:r>
            <a:r>
              <a:rPr lang="en-US" dirty="0" err="1" smtClean="0"/>
              <a:t>vidieka</a:t>
            </a:r>
            <a:r>
              <a:rPr lang="en-US" dirty="0" smtClean="0"/>
              <a:t> </a:t>
            </a:r>
            <a:r>
              <a:rPr lang="en-US" dirty="0" err="1" smtClean="0"/>
              <a:t>Slovenskej</a:t>
            </a:r>
            <a:r>
              <a:rPr lang="en-US" dirty="0" smtClean="0"/>
              <a:t> </a:t>
            </a:r>
            <a:r>
              <a:rPr lang="en-US" dirty="0" err="1" smtClean="0"/>
              <a:t>republiky</a:t>
            </a:r>
            <a:r>
              <a:rPr lang="en-US" dirty="0" smtClean="0"/>
              <a:t> </a:t>
            </a:r>
            <a:r>
              <a:rPr lang="en-US" dirty="0" err="1" smtClean="0"/>
              <a:t>preddavok</a:t>
            </a:r>
            <a:r>
              <a:rPr lang="en-US" dirty="0" smtClean="0"/>
              <a:t> v </a:t>
            </a:r>
            <a:r>
              <a:rPr lang="en-US" dirty="0" err="1" smtClean="0"/>
              <a:t>sume</a:t>
            </a:r>
            <a:r>
              <a:rPr lang="en-US" dirty="0" smtClean="0"/>
              <a:t> 5 000 000 </a:t>
            </a:r>
            <a:r>
              <a:rPr lang="en-US" dirty="0" err="1" smtClean="0"/>
              <a:t>eur</a:t>
            </a:r>
            <a:r>
              <a:rPr lang="en-US" dirty="0" smtClean="0"/>
              <a:t> do 30. </a:t>
            </a:r>
            <a:r>
              <a:rPr lang="en-US" dirty="0" err="1" smtClean="0"/>
              <a:t>novembra</a:t>
            </a:r>
            <a:r>
              <a:rPr lang="en-US" dirty="0" smtClean="0"/>
              <a:t> 2013.</a:t>
            </a:r>
          </a:p>
          <a:p>
            <a:r>
              <a:rPr lang="en-US" dirty="0" smtClean="0"/>
              <a:t>(3) </a:t>
            </a:r>
            <a:r>
              <a:rPr lang="en-US" dirty="0" err="1" smtClean="0"/>
              <a:t>Zúčtovanie</a:t>
            </a:r>
            <a:r>
              <a:rPr lang="en-US" dirty="0" smtClean="0"/>
              <a:t> </a:t>
            </a:r>
            <a:r>
              <a:rPr lang="en-US" dirty="0" err="1" smtClean="0"/>
              <a:t>osobitného</a:t>
            </a:r>
            <a:r>
              <a:rPr lang="en-US" dirty="0" smtClean="0"/>
              <a:t> </a:t>
            </a:r>
            <a:r>
              <a:rPr lang="en-US" dirty="0" err="1" smtClean="0"/>
              <a:t>odvodu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odseku</a:t>
            </a:r>
            <a:r>
              <a:rPr lang="en-US" dirty="0" smtClean="0"/>
              <a:t> 1 so </a:t>
            </a:r>
            <a:r>
              <a:rPr lang="en-US" dirty="0" err="1" smtClean="0"/>
              <a:t>štátnym</a:t>
            </a:r>
            <a:r>
              <a:rPr lang="en-US" dirty="0" smtClean="0"/>
              <a:t> </a:t>
            </a:r>
            <a:r>
              <a:rPr lang="en-US" dirty="0" err="1" smtClean="0"/>
              <a:t>rozpočtom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vykoná</a:t>
            </a:r>
            <a:r>
              <a:rPr lang="en-US" dirty="0" smtClean="0"/>
              <a:t> v </a:t>
            </a:r>
            <a:r>
              <a:rPr lang="en-US" dirty="0" err="1" smtClean="0"/>
              <a:t>termíne</a:t>
            </a:r>
            <a:r>
              <a:rPr lang="en-US" dirty="0" smtClean="0"/>
              <a:t> </a:t>
            </a:r>
            <a:r>
              <a:rPr lang="en-US" dirty="0" err="1" smtClean="0"/>
              <a:t>určenom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zúčtovanie</a:t>
            </a:r>
            <a:r>
              <a:rPr lang="en-US" dirty="0" smtClean="0"/>
              <a:t> </a:t>
            </a:r>
            <a:r>
              <a:rPr lang="en-US" dirty="0" err="1" smtClean="0"/>
              <a:t>vzťahov</a:t>
            </a:r>
            <a:r>
              <a:rPr lang="en-US" dirty="0" smtClean="0"/>
              <a:t> so </a:t>
            </a:r>
            <a:r>
              <a:rPr lang="en-US" dirty="0" err="1" smtClean="0"/>
              <a:t>štátnym</a:t>
            </a:r>
            <a:r>
              <a:rPr lang="en-US" dirty="0" smtClean="0"/>
              <a:t> </a:t>
            </a:r>
            <a:r>
              <a:rPr lang="en-US" dirty="0" err="1" smtClean="0"/>
              <a:t>rozpočtom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rok</a:t>
            </a:r>
            <a:r>
              <a:rPr lang="en-US" dirty="0" smtClean="0"/>
              <a:t> 2013.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Ak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osobitný</a:t>
            </a:r>
            <a:r>
              <a:rPr lang="en-US" dirty="0" smtClean="0"/>
              <a:t> </a:t>
            </a:r>
            <a:r>
              <a:rPr lang="en-US" dirty="0" err="1" smtClean="0"/>
              <a:t>odvod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odseku</a:t>
            </a:r>
            <a:r>
              <a:rPr lang="en-US" dirty="0" smtClean="0"/>
              <a:t> 1 </a:t>
            </a:r>
            <a:r>
              <a:rPr lang="en-US" dirty="0" err="1" smtClean="0"/>
              <a:t>nepostačujú</a:t>
            </a:r>
            <a:r>
              <a:rPr lang="en-US" dirty="0" smtClean="0"/>
              <a:t> </a:t>
            </a:r>
            <a:r>
              <a:rPr lang="en-US" dirty="0" err="1" smtClean="0"/>
              <a:t>prostriedky</a:t>
            </a:r>
            <a:r>
              <a:rPr lang="en-US" dirty="0" smtClean="0"/>
              <a:t> </a:t>
            </a:r>
            <a:r>
              <a:rPr lang="en-US" dirty="0" err="1" smtClean="0"/>
              <a:t>nerozdeleného</a:t>
            </a:r>
            <a:r>
              <a:rPr lang="en-US" dirty="0" smtClean="0"/>
              <a:t> </a:t>
            </a:r>
            <a:r>
              <a:rPr lang="en-US" dirty="0" err="1" smtClean="0"/>
              <a:t>zisku</a:t>
            </a:r>
            <a:r>
              <a:rPr lang="en-US" dirty="0" smtClean="0"/>
              <a:t>, </a:t>
            </a:r>
            <a:r>
              <a:rPr lang="en-US" dirty="0" err="1" smtClean="0"/>
              <a:t>znížia</a:t>
            </a:r>
            <a:r>
              <a:rPr lang="en-US" dirty="0" smtClean="0"/>
              <a:t> </a:t>
            </a:r>
            <a:r>
              <a:rPr lang="en-US" dirty="0" err="1" smtClean="0"/>
              <a:t>Lesy</a:t>
            </a:r>
            <a:r>
              <a:rPr lang="en-US" dirty="0" smtClean="0"/>
              <a:t> </a:t>
            </a:r>
            <a:r>
              <a:rPr lang="en-US" dirty="0" err="1" smtClean="0"/>
              <a:t>Slovenskej</a:t>
            </a:r>
            <a:r>
              <a:rPr lang="en-US" dirty="0" smtClean="0"/>
              <a:t> </a:t>
            </a:r>
            <a:r>
              <a:rPr lang="en-US" dirty="0" err="1" smtClean="0"/>
              <a:t>republiky</a:t>
            </a:r>
            <a:r>
              <a:rPr lang="en-US" dirty="0" smtClean="0"/>
              <a:t>, š. p., </a:t>
            </a:r>
            <a:r>
              <a:rPr lang="en-US" dirty="0" err="1" smtClean="0"/>
              <a:t>prídely</a:t>
            </a:r>
            <a:r>
              <a:rPr lang="en-US" dirty="0" smtClean="0"/>
              <a:t> do </a:t>
            </a:r>
            <a:r>
              <a:rPr lang="en-US" dirty="0" err="1" smtClean="0"/>
              <a:t>svojich</a:t>
            </a:r>
            <a:r>
              <a:rPr lang="en-US" dirty="0" smtClean="0"/>
              <a:t> </a:t>
            </a:r>
            <a:r>
              <a:rPr lang="en-US" dirty="0" err="1" smtClean="0"/>
              <a:t>fondov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osobitného</a:t>
            </a:r>
            <a:r>
              <a:rPr lang="en-US" dirty="0" smtClean="0"/>
              <a:t> predpisu,</a:t>
            </a:r>
            <a:r>
              <a:rPr lang="en-US" baseline="30000" dirty="0" smtClean="0">
                <a:hlinkClick r:id="rId25"/>
              </a:rPr>
              <a:t>15</a:t>
            </a:r>
            <a:r>
              <a:rPr lang="en-US" dirty="0" smtClean="0">
                <a:hlinkClick r:id="rId25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minimálna</a:t>
            </a:r>
            <a:r>
              <a:rPr lang="en-US" dirty="0" smtClean="0"/>
              <a:t> </a:t>
            </a:r>
            <a:r>
              <a:rPr lang="en-US" dirty="0" err="1" smtClean="0"/>
              <a:t>tvorba</a:t>
            </a:r>
            <a:r>
              <a:rPr lang="en-US" dirty="0" smtClean="0"/>
              <a:t> a </a:t>
            </a:r>
            <a:r>
              <a:rPr lang="en-US" dirty="0" err="1" smtClean="0"/>
              <a:t>minimálny</a:t>
            </a:r>
            <a:r>
              <a:rPr lang="en-US" dirty="0" smtClean="0"/>
              <a:t> </a:t>
            </a:r>
            <a:r>
              <a:rPr lang="en-US" dirty="0" err="1" smtClean="0"/>
              <a:t>zostatok</a:t>
            </a:r>
            <a:r>
              <a:rPr lang="en-US" dirty="0" smtClean="0"/>
              <a:t> </a:t>
            </a:r>
            <a:r>
              <a:rPr lang="en-US" dirty="0" err="1" smtClean="0"/>
              <a:t>rezervného</a:t>
            </a:r>
            <a:r>
              <a:rPr lang="en-US" dirty="0" smtClean="0"/>
              <a:t> </a:t>
            </a:r>
            <a:r>
              <a:rPr lang="en-US" dirty="0" err="1" smtClean="0"/>
              <a:t>fondu</a:t>
            </a:r>
            <a:r>
              <a:rPr lang="en-US" dirty="0" smtClean="0"/>
              <a:t> </a:t>
            </a:r>
            <a:r>
              <a:rPr lang="en-US" dirty="0" err="1" smtClean="0"/>
              <a:t>podľa</a:t>
            </a:r>
            <a:r>
              <a:rPr lang="en-US" dirty="0" smtClean="0"/>
              <a:t> </a:t>
            </a:r>
            <a:r>
              <a:rPr lang="en-US" dirty="0" err="1" smtClean="0"/>
              <a:t>osobitného</a:t>
            </a:r>
            <a:r>
              <a:rPr lang="en-US" dirty="0" smtClean="0"/>
              <a:t> predpisu</a:t>
            </a:r>
            <a:r>
              <a:rPr lang="en-US" baseline="30000" dirty="0" smtClean="0">
                <a:hlinkClick r:id="rId25"/>
              </a:rPr>
              <a:t>15</a:t>
            </a:r>
            <a:r>
              <a:rPr lang="en-US" dirty="0" smtClean="0">
                <a:hlinkClick r:id="rId25"/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ostávajú</a:t>
            </a:r>
            <a:r>
              <a:rPr lang="en-US" dirty="0" smtClean="0"/>
              <a:t> </a:t>
            </a:r>
            <a:r>
              <a:rPr lang="en-US" dirty="0" err="1" smtClean="0"/>
              <a:t>nedotknuté</a:t>
            </a:r>
            <a:r>
              <a:rPr lang="en-US" dirty="0" smtClean="0"/>
              <a:t>.</a:t>
            </a:r>
          </a:p>
          <a:p>
            <a:r>
              <a:rPr lang="en-US" dirty="0" smtClean="0"/>
              <a:t>§ 7</a:t>
            </a:r>
          </a:p>
          <a:p>
            <a:r>
              <a:rPr lang="en-US" dirty="0" err="1" smtClean="0"/>
              <a:t>Tento</a:t>
            </a:r>
            <a:r>
              <a:rPr lang="en-US" dirty="0" smtClean="0"/>
              <a:t> </a:t>
            </a:r>
            <a:r>
              <a:rPr lang="en-US" dirty="0" err="1" smtClean="0"/>
              <a:t>zákon</a:t>
            </a:r>
            <a:r>
              <a:rPr lang="en-US" dirty="0" smtClean="0"/>
              <a:t> </a:t>
            </a:r>
            <a:r>
              <a:rPr lang="en-US" dirty="0" err="1" smtClean="0"/>
              <a:t>nadobúda</a:t>
            </a:r>
            <a:r>
              <a:rPr lang="en-US" dirty="0" smtClean="0"/>
              <a:t> </a:t>
            </a:r>
            <a:r>
              <a:rPr lang="en-US" dirty="0" err="1" smtClean="0"/>
              <a:t>účinnosť</a:t>
            </a:r>
            <a:r>
              <a:rPr lang="en-US" dirty="0" smtClean="0"/>
              <a:t> 1. </a:t>
            </a:r>
            <a:r>
              <a:rPr lang="en-US" dirty="0" err="1" smtClean="0"/>
              <a:t>januára</a:t>
            </a:r>
            <a:r>
              <a:rPr lang="en-US" dirty="0" smtClean="0"/>
              <a:t> 2013.</a:t>
            </a:r>
          </a:p>
          <a:p>
            <a:r>
              <a:rPr lang="en-US" dirty="0" smtClean="0"/>
              <a:t>Ivan </a:t>
            </a:r>
            <a:r>
              <a:rPr lang="en-US" dirty="0" err="1" smtClean="0"/>
              <a:t>Gašparovič</a:t>
            </a:r>
            <a:r>
              <a:rPr lang="en-US" dirty="0" smtClean="0"/>
              <a:t> v. r.</a:t>
            </a:r>
          </a:p>
          <a:p>
            <a:r>
              <a:rPr lang="en-US" dirty="0" err="1" smtClean="0"/>
              <a:t>Pavol</a:t>
            </a:r>
            <a:r>
              <a:rPr lang="en-US" dirty="0" smtClean="0"/>
              <a:t> </a:t>
            </a:r>
            <a:r>
              <a:rPr lang="en-US" dirty="0" err="1" smtClean="0"/>
              <a:t>Paška</a:t>
            </a:r>
            <a:r>
              <a:rPr lang="en-US" dirty="0" smtClean="0"/>
              <a:t> v. r.</a:t>
            </a:r>
          </a:p>
          <a:p>
            <a:r>
              <a:rPr lang="en-US" dirty="0" smtClean="0"/>
              <a:t>Robert Fico v. r.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9B841-093A-4250-8A47-C6D80F73FE28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FC201-7AD1-4EAB-8118-5B6C0E69E20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1F209-6305-4239-9793-5A53F1FD84D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2B331-AF84-49DD-8283-4988B2763DA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8717BE3-224B-44A6-B1E5-4CDFE73EB44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267FE-AF98-4B25-A263-674DACD3D25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E64A7-D602-41E6-BEEE-3CF138CC575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BBA38-35FD-45A4-A749-643DE4ABE15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53DF5-D3D3-442D-A990-CF347CCC98C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C5B71-8E1A-4F18-8958-5F720BB5D55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0C97-07A8-4418-B535-917C8C4B655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F3FB8-EE46-47FF-8B88-76A4DE3540F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3F233-E96B-4F3D-8C83-B5F49459461E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CC1F93-B8D0-4D9F-B365-55F308B49074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Dokument_programu_Microsoft_Office_Word_97_-_20031.doc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r>
              <a:rPr lang="sk-SK" b="1"/>
              <a:t>Účastníci trhu - štát</a:t>
            </a:r>
            <a:endParaRPr lang="sk-SK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6150"/>
            <a:ext cx="8229600" cy="4525963"/>
          </a:xfrm>
        </p:spPr>
        <p:txBody>
          <a:bodyPr/>
          <a:lstStyle/>
          <a:p>
            <a:r>
              <a:rPr lang="sk-SK" sz="2800"/>
              <a:t>Funkcie štátu</a:t>
            </a:r>
          </a:p>
          <a:p>
            <a:r>
              <a:rPr lang="sk-SK" sz="2800"/>
              <a:t>Štátna regulácia</a:t>
            </a:r>
          </a:p>
          <a:p>
            <a:pPr lvl="1"/>
            <a:r>
              <a:rPr lang="sk-SK" sz="2400"/>
              <a:t>maximálna cena</a:t>
            </a:r>
          </a:p>
          <a:p>
            <a:pPr lvl="1"/>
            <a:r>
              <a:rPr lang="sk-SK" sz="2400"/>
              <a:t>minimálna cena</a:t>
            </a:r>
          </a:p>
          <a:p>
            <a:r>
              <a:rPr lang="sk-SK" sz="2800"/>
              <a:t>Štátny rozpočet, verejný rozpočet, dlh</a:t>
            </a:r>
          </a:p>
          <a:p>
            <a:r>
              <a:rPr lang="sk-SK" sz="2800"/>
              <a:t>Dane</a:t>
            </a:r>
          </a:p>
          <a:p>
            <a:endParaRPr lang="sk-SK" sz="2800"/>
          </a:p>
          <a:p>
            <a:endParaRPr lang="sk-SK"/>
          </a:p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sk-SK" sz="3600" b="1" dirty="0" smtClean="0"/>
              <a:t>Štruktúra ŠR</a:t>
            </a:r>
            <a:endParaRPr lang="sk-SK" sz="3600" b="1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825" y="1916832"/>
            <a:ext cx="8642350" cy="3960440"/>
            <a:chOff x="158" y="2325"/>
            <a:chExt cx="5444" cy="1088"/>
          </a:xfrm>
        </p:grpSpPr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4876" y="2370"/>
              <a:ext cx="726" cy="104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sk-SK" sz="2400" b="1"/>
                <a:t>výdavky</a:t>
              </a: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158" y="2325"/>
              <a:ext cx="726" cy="1043"/>
            </a:xfrm>
            <a:prstGeom prst="rect">
              <a:avLst/>
            </a:prstGeom>
            <a:solidFill>
              <a:srgbClr val="E0FF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sk-SK" sz="2400"/>
                <a:t>príjmy</a:t>
              </a:r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2471" y="2325"/>
              <a:ext cx="817" cy="1043"/>
            </a:xfrm>
            <a:prstGeom prst="rect">
              <a:avLst/>
            </a:prstGeom>
            <a:solidFill>
              <a:srgbClr val="E7F4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sk-SK" sz="2400" b="1"/>
                <a:t>ŠR</a:t>
              </a:r>
            </a:p>
          </p:txBody>
        </p:sp>
        <p:sp>
          <p:nvSpPr>
            <p:cNvPr id="104457" name="AutoShape 9"/>
            <p:cNvSpPr>
              <a:spLocks noChangeArrowheads="1"/>
            </p:cNvSpPr>
            <p:nvPr/>
          </p:nvSpPr>
          <p:spPr bwMode="auto">
            <a:xfrm>
              <a:off x="884" y="2404"/>
              <a:ext cx="1588" cy="451"/>
            </a:xfrm>
            <a:prstGeom prst="rightArrow">
              <a:avLst>
                <a:gd name="adj1" fmla="val 50000"/>
                <a:gd name="adj2" fmla="val 42193"/>
              </a:avLst>
            </a:prstGeom>
            <a:solidFill>
              <a:srgbClr val="E0FF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sk-SK" sz="2000" dirty="0" smtClean="0"/>
                <a:t>Daňové</a:t>
              </a:r>
            </a:p>
          </p:txBody>
        </p:sp>
        <p:sp>
          <p:nvSpPr>
            <p:cNvPr id="104458" name="AutoShape 10"/>
            <p:cNvSpPr>
              <a:spLocks noChangeArrowheads="1"/>
            </p:cNvSpPr>
            <p:nvPr/>
          </p:nvSpPr>
          <p:spPr bwMode="auto">
            <a:xfrm>
              <a:off x="884" y="2937"/>
              <a:ext cx="1633" cy="408"/>
            </a:xfrm>
            <a:prstGeom prst="rightArrow">
              <a:avLst>
                <a:gd name="adj1" fmla="val 50000"/>
                <a:gd name="adj2" fmla="val 51476"/>
              </a:avLst>
            </a:prstGeom>
            <a:solidFill>
              <a:srgbClr val="E0FFC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sk-SK" sz="2000" dirty="0"/>
                <a:t>N</a:t>
              </a:r>
              <a:r>
                <a:rPr lang="sk-SK" sz="2000" dirty="0" smtClean="0"/>
                <a:t>edaňové</a:t>
              </a:r>
              <a:endParaRPr lang="sk-SK" sz="2000" dirty="0"/>
            </a:p>
          </p:txBody>
        </p:sp>
        <p:sp>
          <p:nvSpPr>
            <p:cNvPr id="104459" name="AutoShape 11"/>
            <p:cNvSpPr>
              <a:spLocks noChangeArrowheads="1"/>
            </p:cNvSpPr>
            <p:nvPr/>
          </p:nvSpPr>
          <p:spPr bwMode="auto">
            <a:xfrm>
              <a:off x="3288" y="2415"/>
              <a:ext cx="1633" cy="408"/>
            </a:xfrm>
            <a:prstGeom prst="rightArrow">
              <a:avLst>
                <a:gd name="adj1" fmla="val 50000"/>
                <a:gd name="adj2" fmla="val 51476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sk-SK" b="1"/>
                <a:t>G</a:t>
              </a:r>
            </a:p>
          </p:txBody>
        </p:sp>
        <p:sp>
          <p:nvSpPr>
            <p:cNvPr id="104460" name="AutoShape 12"/>
            <p:cNvSpPr>
              <a:spLocks noChangeArrowheads="1"/>
            </p:cNvSpPr>
            <p:nvPr/>
          </p:nvSpPr>
          <p:spPr bwMode="auto">
            <a:xfrm>
              <a:off x="3288" y="2937"/>
              <a:ext cx="1633" cy="408"/>
            </a:xfrm>
            <a:prstGeom prst="rightArrow">
              <a:avLst>
                <a:gd name="adj1" fmla="val 50000"/>
                <a:gd name="adj2" fmla="val 51476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sk-SK" b="1"/>
                <a:t>TR</a:t>
              </a:r>
            </a:p>
          </p:txBody>
        </p:sp>
      </p:grpSp>
      <p:sp>
        <p:nvSpPr>
          <p:cNvPr id="11" name="BlokTextu 10"/>
          <p:cNvSpPr txBox="1"/>
          <p:nvPr/>
        </p:nvSpPr>
        <p:spPr>
          <a:xfrm>
            <a:off x="4067944" y="5934670"/>
            <a:ext cx="4839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G</a:t>
            </a:r>
            <a:r>
              <a:rPr lang="sk-SK" dirty="0" smtClean="0"/>
              <a:t> – výdavky vlády na nákup statkov a služieb</a:t>
            </a:r>
            <a:endParaRPr lang="en-US" dirty="0" smtClean="0"/>
          </a:p>
          <a:p>
            <a:r>
              <a:rPr lang="sk-SK" b="1" dirty="0" smtClean="0"/>
              <a:t>TR</a:t>
            </a:r>
            <a:r>
              <a:rPr lang="sk-SK" dirty="0" smtClean="0"/>
              <a:t> – transferové platby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k-SK" sz="2400" b="1" dirty="0"/>
              <a:t>príjmy:</a:t>
            </a:r>
          </a:p>
          <a:p>
            <a:pPr lvl="1">
              <a:lnSpc>
                <a:spcPct val="90000"/>
              </a:lnSpc>
            </a:pPr>
            <a:r>
              <a:rPr lang="sk-SK" sz="2000" dirty="0"/>
              <a:t>daňové – priame, nepriame dane </a:t>
            </a:r>
            <a:r>
              <a:rPr lang="sk-SK" sz="1800" dirty="0"/>
              <a:t>(</a:t>
            </a:r>
            <a:r>
              <a:rPr lang="sk-SK" sz="1800" i="1" dirty="0" smtClean="0"/>
              <a:t>v ŠR):</a:t>
            </a:r>
          </a:p>
          <a:p>
            <a:pPr lvl="1">
              <a:lnSpc>
                <a:spcPct val="90000"/>
              </a:lnSpc>
              <a:buNone/>
            </a:pPr>
            <a:r>
              <a:rPr lang="sk-SK" sz="1800" i="1" dirty="0" smtClean="0"/>
              <a:t>	</a:t>
            </a:r>
            <a:r>
              <a:rPr lang="sk-SK" sz="2000" i="1" dirty="0" smtClean="0"/>
              <a:t>Priame: </a:t>
            </a:r>
            <a:r>
              <a:rPr lang="sk-SK" sz="2000" i="1" dirty="0" smtClean="0"/>
              <a:t>Dane </a:t>
            </a:r>
            <a:r>
              <a:rPr lang="sk-SK" sz="2000" i="1" dirty="0"/>
              <a:t>z príjmu a majetku, Dane z tovarov a služieb</a:t>
            </a:r>
            <a:r>
              <a:rPr lang="sk-SK" sz="2000" i="1" dirty="0" smtClean="0"/>
              <a:t>, </a:t>
            </a:r>
            <a:r>
              <a:rPr lang="sk-SK" sz="2000" i="1" dirty="0"/>
              <a:t>Dane z medzinárodného obchodu, Miestne dane, Ostatné </a:t>
            </a:r>
            <a:r>
              <a:rPr lang="sk-SK" sz="2000" i="1"/>
              <a:t>dane </a:t>
            </a:r>
            <a:r>
              <a:rPr lang="sk-SK" sz="2000" i="1" smtClean="0"/>
              <a:t>– koncesionárske </a:t>
            </a:r>
            <a:r>
              <a:rPr lang="sk-SK" sz="2000" i="1" dirty="0" smtClean="0"/>
              <a:t>poplatky</a:t>
            </a:r>
            <a:endParaRPr lang="sk-SK" sz="2000" i="1" dirty="0"/>
          </a:p>
          <a:p>
            <a:pPr lvl="1">
              <a:lnSpc>
                <a:spcPct val="90000"/>
              </a:lnSpc>
              <a:buNone/>
            </a:pPr>
            <a:r>
              <a:rPr lang="sk-SK" sz="2000" i="1" dirty="0" smtClean="0"/>
              <a:t>	</a:t>
            </a:r>
            <a:r>
              <a:rPr lang="sk-SK" sz="2000" i="1" dirty="0" smtClean="0"/>
              <a:t>Nepriame: DPH, Spotrebné dane</a:t>
            </a:r>
            <a:endParaRPr lang="sk-SK" sz="2000" i="1" dirty="0"/>
          </a:p>
          <a:p>
            <a:pPr lvl="1">
              <a:lnSpc>
                <a:spcPct val="90000"/>
              </a:lnSpc>
            </a:pPr>
            <a:r>
              <a:rPr lang="sk-SK" sz="2000" dirty="0"/>
              <a:t>nedaňové </a:t>
            </a:r>
          </a:p>
          <a:p>
            <a:pPr lvl="2">
              <a:lnSpc>
                <a:spcPct val="90000"/>
              </a:lnSpc>
            </a:pPr>
            <a:r>
              <a:rPr lang="sk-SK" sz="2000" dirty="0"/>
              <a:t> granty, transfery - tuzemské, z rozpočtu EÚ</a:t>
            </a:r>
          </a:p>
          <a:p>
            <a:pPr lvl="2">
              <a:lnSpc>
                <a:spcPct val="90000"/>
              </a:lnSpc>
            </a:pPr>
            <a:r>
              <a:rPr lang="sk-SK" sz="2000" dirty="0"/>
              <a:t> súdne, správne poplatky, hospodársky výsledok štátnych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sk-SK" sz="2000" dirty="0"/>
              <a:t>    podnikov</a:t>
            </a:r>
          </a:p>
          <a:p>
            <a:pPr>
              <a:lnSpc>
                <a:spcPct val="90000"/>
              </a:lnSpc>
            </a:pPr>
            <a:endParaRPr lang="sk-SK" sz="1600" b="1" dirty="0"/>
          </a:p>
          <a:p>
            <a:pPr>
              <a:lnSpc>
                <a:spcPct val="90000"/>
              </a:lnSpc>
            </a:pPr>
            <a:endParaRPr lang="sk-SK" sz="900" b="1" dirty="0"/>
          </a:p>
          <a:p>
            <a:pPr>
              <a:lnSpc>
                <a:spcPct val="90000"/>
              </a:lnSpc>
            </a:pPr>
            <a:r>
              <a:rPr lang="sk-SK" sz="2400" b="1" dirty="0"/>
              <a:t>výdavky:</a:t>
            </a:r>
          </a:p>
          <a:p>
            <a:pPr lvl="1">
              <a:lnSpc>
                <a:spcPct val="90000"/>
              </a:lnSpc>
            </a:pPr>
            <a:r>
              <a:rPr lang="sk-SK" sz="2000" dirty="0"/>
              <a:t>výdavky vlády na nákup </a:t>
            </a:r>
            <a:r>
              <a:rPr lang="sk-SK" sz="2000" dirty="0" err="1"/>
              <a:t>SaS</a:t>
            </a:r>
            <a:r>
              <a:rPr lang="sk-SK" sz="2000" dirty="0"/>
              <a:t> (G) – prevádzka a mzdy </a:t>
            </a:r>
            <a:r>
              <a:rPr lang="sk-SK" sz="2000" dirty="0" smtClean="0"/>
              <a:t>št. </a:t>
            </a:r>
            <a:r>
              <a:rPr lang="sk-SK" sz="2000" dirty="0"/>
              <a:t>sektora</a:t>
            </a:r>
          </a:p>
          <a:p>
            <a:pPr lvl="1">
              <a:lnSpc>
                <a:spcPct val="90000"/>
              </a:lnSpc>
            </a:pPr>
            <a:r>
              <a:rPr lang="sk-SK" sz="2000" dirty="0"/>
              <a:t>transferové platby (TR) - štátne sociálne dávky (prídavky na deti, rodičovský príspevok), dávky v hmotnej </a:t>
            </a:r>
            <a:r>
              <a:rPr lang="sk-SK" sz="2000" dirty="0" smtClean="0"/>
              <a:t>núdzi</a:t>
            </a:r>
            <a:endParaRPr lang="sk-SK" sz="2400" dirty="0"/>
          </a:p>
          <a:p>
            <a:pPr>
              <a:lnSpc>
                <a:spcPct val="90000"/>
              </a:lnSpc>
            </a:pP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95288" y="1412875"/>
            <a:ext cx="2376487" cy="2087563"/>
          </a:xfrm>
          <a:prstGeom prst="rect">
            <a:avLst/>
          </a:prstGeom>
          <a:solidFill>
            <a:srgbClr val="E7F4F5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sk-SK" sz="2400" b="1" dirty="0" smtClean="0"/>
          </a:p>
          <a:p>
            <a:pPr algn="ctr"/>
            <a:endParaRPr lang="sk-SK" sz="2400" b="1" dirty="0" smtClean="0"/>
          </a:p>
          <a:p>
            <a:pPr algn="ctr"/>
            <a:r>
              <a:rPr lang="sk-SK" sz="2400" b="1" dirty="0" smtClean="0"/>
              <a:t>Domácnosti </a:t>
            </a:r>
            <a:endParaRPr lang="sk-SK" sz="2400" b="1" dirty="0"/>
          </a:p>
          <a:p>
            <a:pPr algn="ctr"/>
            <a:r>
              <a:rPr lang="sk-SK" sz="2400" dirty="0" smtClean="0"/>
              <a:t>Spotreba</a:t>
            </a:r>
          </a:p>
          <a:p>
            <a:pPr algn="ctr"/>
            <a:endParaRPr lang="sk-SK" sz="2400" dirty="0" smtClean="0"/>
          </a:p>
          <a:p>
            <a:pPr algn="ctr"/>
            <a:r>
              <a:rPr lang="sk-SK" sz="2400" dirty="0" smtClean="0"/>
              <a:t>C</a:t>
            </a:r>
          </a:p>
          <a:p>
            <a:pPr algn="ctr"/>
            <a:endParaRPr lang="sk-SK" sz="2400" dirty="0" smtClean="0"/>
          </a:p>
          <a:p>
            <a:pPr algn="ctr"/>
            <a:endParaRPr lang="sk-SK" sz="2400" dirty="0" smtClean="0"/>
          </a:p>
          <a:p>
            <a:pPr algn="ctr"/>
            <a:endParaRPr lang="sk-SK" sz="2400" dirty="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635375" y="1412875"/>
            <a:ext cx="2376488" cy="2087563"/>
          </a:xfrm>
          <a:prstGeom prst="rect">
            <a:avLst/>
          </a:prstGeom>
          <a:solidFill>
            <a:srgbClr val="E7F4F5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sk-SK" sz="2400" b="1" dirty="0" smtClean="0"/>
          </a:p>
          <a:p>
            <a:pPr algn="ctr"/>
            <a:endParaRPr lang="sk-SK" sz="2400" b="1" dirty="0" smtClean="0"/>
          </a:p>
          <a:p>
            <a:pPr algn="ctr"/>
            <a:endParaRPr lang="sk-SK" sz="2400" b="1" dirty="0" smtClean="0"/>
          </a:p>
          <a:p>
            <a:pPr algn="ctr"/>
            <a:r>
              <a:rPr lang="sk-SK" sz="2400" b="1" dirty="0" smtClean="0"/>
              <a:t>Podniky </a:t>
            </a:r>
          </a:p>
          <a:p>
            <a:pPr algn="ctr"/>
            <a:r>
              <a:rPr lang="sk-SK" sz="2400" dirty="0" err="1" smtClean="0"/>
              <a:t>Invesície</a:t>
            </a:r>
            <a:r>
              <a:rPr lang="sk-SK" sz="2400" dirty="0" smtClean="0"/>
              <a:t>, dopyt</a:t>
            </a:r>
          </a:p>
          <a:p>
            <a:pPr algn="ctr"/>
            <a:r>
              <a:rPr lang="sk-SK" sz="2400" dirty="0" smtClean="0"/>
              <a:t>(plán investícií)</a:t>
            </a:r>
          </a:p>
          <a:p>
            <a:pPr algn="ctr"/>
            <a:r>
              <a:rPr lang="sk-SK" sz="2400" dirty="0" smtClean="0"/>
              <a:t>I</a:t>
            </a:r>
            <a:endParaRPr lang="sk-SK" sz="2400" dirty="0"/>
          </a:p>
          <a:p>
            <a:pPr algn="ctr"/>
            <a:endParaRPr lang="sk-SK" sz="2400" b="1" dirty="0" smtClean="0"/>
          </a:p>
          <a:p>
            <a:pPr algn="ctr"/>
            <a:endParaRPr lang="sk-SK" sz="2400" b="1" dirty="0" smtClean="0"/>
          </a:p>
          <a:p>
            <a:pPr algn="ctr"/>
            <a:endParaRPr lang="sk-SK" sz="2400" b="1" dirty="0" smtClean="0"/>
          </a:p>
          <a:p>
            <a:pPr algn="ctr"/>
            <a:endParaRPr lang="sk-SK" sz="2400" b="1" dirty="0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2771775" y="2420938"/>
            <a:ext cx="9366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 flipH="1">
            <a:off x="2771775" y="1989138"/>
            <a:ext cx="9366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>
            <a:off x="1476375" y="3644900"/>
            <a:ext cx="287338" cy="1584325"/>
          </a:xfrm>
          <a:prstGeom prst="downArrow">
            <a:avLst>
              <a:gd name="adj1" fmla="val 50000"/>
              <a:gd name="adj2" fmla="val 1378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>
            <a:off x="4643438" y="3644900"/>
            <a:ext cx="287337" cy="1584325"/>
          </a:xfrm>
          <a:prstGeom prst="downArrow">
            <a:avLst>
              <a:gd name="adj1" fmla="val 50000"/>
              <a:gd name="adj2" fmla="val 137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258888" y="5516563"/>
            <a:ext cx="6769100" cy="649287"/>
          </a:xfrm>
          <a:prstGeom prst="rect">
            <a:avLst/>
          </a:prstGeom>
          <a:solidFill>
            <a:srgbClr val="F1FB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/>
              <a:t>Tvorba HDP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6443663" y="1412875"/>
            <a:ext cx="2449512" cy="2087563"/>
          </a:xfrm>
          <a:prstGeom prst="rect">
            <a:avLst/>
          </a:prstGeom>
          <a:solidFill>
            <a:srgbClr val="E7F4F5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ctr"/>
            <a:r>
              <a:rPr lang="sk-SK" sz="2400" b="1" dirty="0" smtClean="0"/>
              <a:t>Štát </a:t>
            </a:r>
            <a:r>
              <a:rPr lang="sk-SK" sz="2400" b="1" dirty="0"/>
              <a:t>(vláda)</a:t>
            </a:r>
          </a:p>
          <a:p>
            <a:pPr algn="ctr"/>
            <a:r>
              <a:rPr lang="sk-SK" sz="2400" dirty="0" smtClean="0"/>
              <a:t>Vládne výdavky</a:t>
            </a:r>
          </a:p>
          <a:p>
            <a:pPr algn="ctr"/>
            <a:r>
              <a:rPr lang="sk-SK" sz="2400" dirty="0" smtClean="0"/>
              <a:t>na nákup </a:t>
            </a:r>
            <a:r>
              <a:rPr lang="sk-SK" sz="2400" dirty="0" err="1" smtClean="0"/>
              <a:t>SaS</a:t>
            </a:r>
            <a:endParaRPr lang="sk-SK" sz="2400" dirty="0" smtClean="0"/>
          </a:p>
          <a:p>
            <a:pPr algn="ctr"/>
            <a:r>
              <a:rPr lang="sk-SK" sz="2400" dirty="0" smtClean="0"/>
              <a:t>G</a:t>
            </a:r>
            <a:endParaRPr lang="sk-SK" sz="2400" dirty="0"/>
          </a:p>
        </p:txBody>
      </p:sp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7237413" y="3716338"/>
            <a:ext cx="287337" cy="1584325"/>
          </a:xfrm>
          <a:prstGeom prst="downArrow">
            <a:avLst>
              <a:gd name="adj1" fmla="val 50000"/>
              <a:gd name="adj2" fmla="val 137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H="1">
            <a:off x="6011863" y="1916113"/>
            <a:ext cx="431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6084888" y="2420938"/>
            <a:ext cx="35877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 flipV="1">
            <a:off x="7524750" y="692150"/>
            <a:ext cx="0" cy="647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V="1">
            <a:off x="7740650" y="476250"/>
            <a:ext cx="0" cy="9366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stealth" w="lg" len="lg"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 flipV="1">
            <a:off x="1187450" y="476250"/>
            <a:ext cx="0" cy="863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V="1">
            <a:off x="1403350" y="692150"/>
            <a:ext cx="0" cy="647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stealth" w="lg" len="lg"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1403350" y="692150"/>
            <a:ext cx="6121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1187450" y="476250"/>
            <a:ext cx="65532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nimBg="1"/>
      <p:bldP spid="60423" grpId="0" animBg="1"/>
      <p:bldP spid="60424" grpId="0" animBg="1"/>
      <p:bldP spid="604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993775"/>
          </a:xfrm>
        </p:spPr>
        <p:txBody>
          <a:bodyPr/>
          <a:lstStyle/>
          <a:p>
            <a:r>
              <a:rPr lang="sk-SK" sz="3200" b="1"/>
              <a:t>Druhy ŠR</a:t>
            </a:r>
          </a:p>
        </p:txBody>
      </p:sp>
      <p:grpSp>
        <p:nvGrpSpPr>
          <p:cNvPr id="94263" name="Group 55"/>
          <p:cNvGrpSpPr>
            <a:grpSpLocks/>
          </p:cNvGrpSpPr>
          <p:nvPr/>
        </p:nvGrpSpPr>
        <p:grpSpPr bwMode="auto">
          <a:xfrm>
            <a:off x="250825" y="2060575"/>
            <a:ext cx="2665413" cy="3168650"/>
            <a:chOff x="158" y="1797"/>
            <a:chExt cx="1679" cy="1996"/>
          </a:xfrm>
        </p:grpSpPr>
        <p:grpSp>
          <p:nvGrpSpPr>
            <p:cNvPr id="94259" name="Group 51"/>
            <p:cNvGrpSpPr>
              <a:grpSpLocks/>
            </p:cNvGrpSpPr>
            <p:nvPr/>
          </p:nvGrpSpPr>
          <p:grpSpPr bwMode="auto">
            <a:xfrm>
              <a:off x="158" y="1797"/>
              <a:ext cx="1679" cy="1996"/>
              <a:chOff x="158" y="1797"/>
              <a:chExt cx="1679" cy="1996"/>
            </a:xfrm>
          </p:grpSpPr>
          <p:sp>
            <p:nvSpPr>
              <p:cNvPr id="94213" name="AutoShape 5"/>
              <p:cNvSpPr>
                <a:spLocks noChangeArrowheads="1"/>
              </p:cNvSpPr>
              <p:nvPr/>
            </p:nvSpPr>
            <p:spPr bwMode="auto">
              <a:xfrm>
                <a:off x="158" y="1797"/>
                <a:ext cx="1679" cy="1996"/>
              </a:xfrm>
              <a:prstGeom prst="roundRect">
                <a:avLst>
                  <a:gd name="adj" fmla="val 16667"/>
                </a:avLst>
              </a:prstGeom>
              <a:solidFill>
                <a:srgbClr val="E7F4F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sk-SK" sz="2400" b="1" dirty="0" smtClean="0"/>
                  <a:t>Vyrovnaný</a:t>
                </a:r>
              </a:p>
              <a:p>
                <a:pPr algn="ctr"/>
                <a:endParaRPr lang="sk-SK" sz="2400" b="1" dirty="0"/>
              </a:p>
              <a:p>
                <a:pPr algn="ctr"/>
                <a:r>
                  <a:rPr lang="sk-SK" sz="2400" b="1" dirty="0" smtClean="0"/>
                  <a:t>Príjmy = výdavky</a:t>
                </a:r>
              </a:p>
            </p:txBody>
          </p:sp>
          <p:sp>
            <p:nvSpPr>
              <p:cNvPr id="94249" name="Rectangle 41"/>
              <p:cNvSpPr>
                <a:spLocks noChangeArrowheads="1"/>
              </p:cNvSpPr>
              <p:nvPr/>
            </p:nvSpPr>
            <p:spPr bwMode="auto">
              <a:xfrm>
                <a:off x="975" y="2885"/>
                <a:ext cx="91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 dirty="0">
                  <a:cs typeface="Arial" pitchFamily="34" charset="0"/>
                </a:endParaRPr>
              </a:p>
            </p:txBody>
          </p:sp>
        </p:grp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>
              <a:off x="158" y="2160"/>
              <a:ext cx="1679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94265" name="Group 57"/>
          <p:cNvGrpSpPr>
            <a:grpSpLocks/>
          </p:cNvGrpSpPr>
          <p:nvPr/>
        </p:nvGrpSpPr>
        <p:grpSpPr bwMode="auto">
          <a:xfrm>
            <a:off x="3203575" y="2071678"/>
            <a:ext cx="2520950" cy="3168650"/>
            <a:chOff x="2018" y="1797"/>
            <a:chExt cx="1588" cy="1996"/>
          </a:xfrm>
        </p:grpSpPr>
        <p:grpSp>
          <p:nvGrpSpPr>
            <p:cNvPr id="94260" name="Group 52"/>
            <p:cNvGrpSpPr>
              <a:grpSpLocks/>
            </p:cNvGrpSpPr>
            <p:nvPr/>
          </p:nvGrpSpPr>
          <p:grpSpPr bwMode="auto">
            <a:xfrm>
              <a:off x="2018" y="1797"/>
              <a:ext cx="1588" cy="1996"/>
              <a:chOff x="2018" y="1797"/>
              <a:chExt cx="1588" cy="1996"/>
            </a:xfrm>
          </p:grpSpPr>
          <p:sp>
            <p:nvSpPr>
              <p:cNvPr id="94214" name="AutoShape 6"/>
              <p:cNvSpPr>
                <a:spLocks noChangeArrowheads="1"/>
              </p:cNvSpPr>
              <p:nvPr/>
            </p:nvSpPr>
            <p:spPr bwMode="auto">
              <a:xfrm>
                <a:off x="2018" y="1797"/>
                <a:ext cx="1588" cy="1996"/>
              </a:xfrm>
              <a:prstGeom prst="roundRect">
                <a:avLst>
                  <a:gd name="adj" fmla="val 16667"/>
                </a:avLst>
              </a:prstGeom>
              <a:solidFill>
                <a:srgbClr val="E7F4F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sk-SK" sz="2400" b="1" dirty="0" smtClean="0"/>
                  <a:t>Prebytkový</a:t>
                </a:r>
              </a:p>
              <a:p>
                <a:pPr algn="ctr"/>
                <a:endParaRPr lang="sk-SK" sz="2400" b="1" dirty="0" smtClean="0"/>
              </a:p>
              <a:p>
                <a:pPr algn="ctr"/>
                <a:r>
                  <a:rPr lang="sk-SK" sz="2400" b="1" dirty="0" smtClean="0"/>
                  <a:t>Príjmy &gt; výdavky</a:t>
                </a:r>
              </a:p>
            </p:txBody>
          </p:sp>
          <p:sp>
            <p:nvSpPr>
              <p:cNvPr id="94255" name="Rectangle 47"/>
              <p:cNvSpPr>
                <a:spLocks noChangeArrowheads="1"/>
              </p:cNvSpPr>
              <p:nvPr/>
            </p:nvSpPr>
            <p:spPr bwMode="auto">
              <a:xfrm>
                <a:off x="2699" y="2840"/>
                <a:ext cx="181" cy="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 b="1" dirty="0">
                  <a:cs typeface="Arial" pitchFamily="34" charset="0"/>
                </a:endParaRPr>
              </a:p>
            </p:txBody>
          </p:sp>
        </p:grp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>
              <a:off x="2018" y="2160"/>
              <a:ext cx="15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94267" name="Group 59"/>
          <p:cNvGrpSpPr>
            <a:grpSpLocks/>
          </p:cNvGrpSpPr>
          <p:nvPr/>
        </p:nvGrpSpPr>
        <p:grpSpPr bwMode="auto">
          <a:xfrm>
            <a:off x="6011863" y="2060575"/>
            <a:ext cx="2592387" cy="3168650"/>
            <a:chOff x="3787" y="1797"/>
            <a:chExt cx="1633" cy="1996"/>
          </a:xfrm>
        </p:grpSpPr>
        <p:sp>
          <p:nvSpPr>
            <p:cNvPr id="94215" name="AutoShape 7"/>
            <p:cNvSpPr>
              <a:spLocks noChangeArrowheads="1"/>
            </p:cNvSpPr>
            <p:nvPr/>
          </p:nvSpPr>
          <p:spPr bwMode="auto">
            <a:xfrm>
              <a:off x="3787" y="1797"/>
              <a:ext cx="1633" cy="1996"/>
            </a:xfrm>
            <a:prstGeom prst="roundRect">
              <a:avLst>
                <a:gd name="adj" fmla="val 16667"/>
              </a:avLst>
            </a:prstGeom>
            <a:solidFill>
              <a:srgbClr val="E7F4F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sk-SK" sz="2400" b="1" dirty="0" smtClean="0"/>
                <a:t>Deficitný</a:t>
              </a:r>
            </a:p>
            <a:p>
              <a:pPr algn="ctr"/>
              <a:endParaRPr lang="sk-SK" sz="2400" b="1" dirty="0" smtClean="0"/>
            </a:p>
            <a:p>
              <a:pPr algn="ctr"/>
              <a:r>
                <a:rPr lang="sk-SK" sz="2400" b="1" dirty="0" smtClean="0"/>
                <a:t>Príjmy &lt; výdavky</a:t>
              </a:r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>
              <a:off x="3787" y="2160"/>
              <a:ext cx="163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94268" name="AutoShape 60"/>
          <p:cNvSpPr>
            <a:spLocks noChangeArrowheads="1"/>
          </p:cNvSpPr>
          <p:nvPr/>
        </p:nvSpPr>
        <p:spPr bwMode="auto">
          <a:xfrm>
            <a:off x="7020272" y="3717032"/>
            <a:ext cx="576486" cy="1728093"/>
          </a:xfrm>
          <a:prstGeom prst="downArrow">
            <a:avLst>
              <a:gd name="adj1" fmla="val 50000"/>
              <a:gd name="adj2" fmla="val 6528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4269" name="Rectangle 61"/>
          <p:cNvSpPr>
            <a:spLocks noChangeArrowheads="1"/>
          </p:cNvSpPr>
          <p:nvPr/>
        </p:nvSpPr>
        <p:spPr bwMode="auto">
          <a:xfrm>
            <a:off x="6012160" y="5445125"/>
            <a:ext cx="2664296" cy="79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buFont typeface="Symbol" pitchFamily="18" charset="2"/>
              <a:buChar char="S"/>
            </a:pPr>
            <a:r>
              <a:rPr lang="sk-SK" sz="2000">
                <a:sym typeface="Symbol" pitchFamily="18" charset="2"/>
              </a:rPr>
              <a:t> deficitov ŠR </a:t>
            </a:r>
          </a:p>
          <a:p>
            <a:pPr algn="ctr">
              <a:buFont typeface="Symbol" pitchFamily="18" charset="2"/>
              <a:buNone/>
            </a:pPr>
            <a:r>
              <a:rPr lang="sk-SK" sz="2000">
                <a:sym typeface="Symbol" pitchFamily="18" charset="2"/>
              </a:rPr>
              <a:t>= </a:t>
            </a:r>
            <a:r>
              <a:rPr lang="sk-SK" sz="2000" b="1">
                <a:sym typeface="Symbol" pitchFamily="18" charset="2"/>
              </a:rPr>
              <a:t>štátny dlh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nimBg="1"/>
      <p:bldP spid="942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850900"/>
          </a:xfrm>
        </p:spPr>
        <p:txBody>
          <a:bodyPr/>
          <a:lstStyle/>
          <a:p>
            <a:r>
              <a:rPr lang="sk-SK" sz="2800" b="1">
                <a:sym typeface="Symbol" pitchFamily="18" charset="2"/>
              </a:rPr>
              <a:t>Zdroje financovania deficitu ŠR</a:t>
            </a:r>
          </a:p>
        </p:txBody>
      </p:sp>
      <p:sp>
        <p:nvSpPr>
          <p:cNvPr id="87047" name="AutoShape 7"/>
          <p:cNvSpPr>
            <a:spLocks noChangeArrowheads="1"/>
          </p:cNvSpPr>
          <p:nvPr/>
        </p:nvSpPr>
        <p:spPr bwMode="auto">
          <a:xfrm>
            <a:off x="1836738" y="4149725"/>
            <a:ext cx="287337" cy="863600"/>
          </a:xfrm>
          <a:prstGeom prst="downArrow">
            <a:avLst>
              <a:gd name="adj1" fmla="val 50000"/>
              <a:gd name="adj2" fmla="val 7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7048" name="AutoShape 8"/>
          <p:cNvSpPr>
            <a:spLocks noChangeArrowheads="1"/>
          </p:cNvSpPr>
          <p:nvPr/>
        </p:nvSpPr>
        <p:spPr bwMode="auto">
          <a:xfrm>
            <a:off x="6516688" y="4149725"/>
            <a:ext cx="287337" cy="863600"/>
          </a:xfrm>
          <a:prstGeom prst="downArrow">
            <a:avLst>
              <a:gd name="adj1" fmla="val 50000"/>
              <a:gd name="adj2" fmla="val 75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95288" y="5013325"/>
            <a:ext cx="3598862" cy="576263"/>
          </a:xfrm>
          <a:prstGeom prst="rect">
            <a:avLst/>
          </a:prstGeom>
          <a:solidFill>
            <a:srgbClr val="E0FF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/>
              <a:t>Vnútorný dlh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4787900" y="5013325"/>
            <a:ext cx="3887788" cy="576263"/>
          </a:xfrm>
          <a:prstGeom prst="rect">
            <a:avLst/>
          </a:prstGeom>
          <a:solidFill>
            <a:srgbClr val="DCEF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/>
              <a:t>Vonkajší dlh</a:t>
            </a:r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 flipH="1">
            <a:off x="2916238" y="836613"/>
            <a:ext cx="13684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4787900" y="836613"/>
            <a:ext cx="1223963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87056" name="Group 16"/>
          <p:cNvGrpSpPr>
            <a:grpSpLocks/>
          </p:cNvGrpSpPr>
          <p:nvPr/>
        </p:nvGrpSpPr>
        <p:grpSpPr bwMode="auto">
          <a:xfrm>
            <a:off x="395288" y="1557338"/>
            <a:ext cx="3671887" cy="2592387"/>
            <a:chOff x="249" y="981"/>
            <a:chExt cx="2313" cy="1633"/>
          </a:xfrm>
        </p:grpSpPr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249" y="981"/>
              <a:ext cx="2313" cy="1633"/>
            </a:xfrm>
            <a:prstGeom prst="rect">
              <a:avLst/>
            </a:prstGeom>
            <a:solidFill>
              <a:srgbClr val="E1FF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sk-SK" sz="2000" b="1" dirty="0"/>
                <a:t>                </a:t>
              </a:r>
              <a:r>
                <a:rPr lang="sk-SK" sz="2400" b="1" dirty="0" smtClean="0"/>
                <a:t>Vnútorné</a:t>
              </a:r>
            </a:p>
            <a:p>
              <a:endParaRPr lang="sk-SK" sz="1000" b="1" dirty="0"/>
            </a:p>
            <a:p>
              <a:pPr>
                <a:buFontTx/>
                <a:buChar char="-"/>
              </a:pPr>
              <a:r>
                <a:rPr lang="sk-SK" dirty="0" smtClean="0"/>
                <a:t>Úvery od komerčných bánk/</a:t>
              </a:r>
            </a:p>
            <a:p>
              <a:r>
                <a:rPr lang="sk-SK" dirty="0" smtClean="0"/>
                <a:t>centrálnej banky</a:t>
              </a:r>
            </a:p>
            <a:p>
              <a:pPr>
                <a:buFontTx/>
                <a:buChar char="-"/>
              </a:pPr>
              <a:r>
                <a:rPr lang="sk-SK" dirty="0" smtClean="0"/>
                <a:t>Štátne cenné papiere (štátne</a:t>
              </a:r>
            </a:p>
            <a:p>
              <a:r>
                <a:rPr lang="sk-SK" dirty="0" smtClean="0"/>
                <a:t>dlhopisy, štátne pokladničné</a:t>
              </a:r>
            </a:p>
            <a:p>
              <a:r>
                <a:rPr lang="sk-SK" dirty="0" smtClean="0"/>
                <a:t>poukážky)</a:t>
              </a:r>
            </a:p>
            <a:p>
              <a:pPr>
                <a:buFontTx/>
                <a:buChar char="-"/>
              </a:pPr>
              <a:r>
                <a:rPr lang="sk-SK" dirty="0" smtClean="0"/>
                <a:t>Emisia peňazí</a:t>
              </a:r>
            </a:p>
            <a:p>
              <a:pPr>
                <a:buFontTx/>
                <a:buChar char="-"/>
              </a:pPr>
              <a:r>
                <a:rPr lang="sk-SK" dirty="0" smtClean="0"/>
                <a:t>Predaj aktív</a:t>
              </a:r>
              <a:endParaRPr lang="sk-SK" dirty="0"/>
            </a:p>
            <a:p>
              <a:pPr>
                <a:buFontTx/>
                <a:buChar char="•"/>
              </a:pPr>
              <a:endParaRPr lang="sk-SK" sz="2400" dirty="0"/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249" y="1253"/>
              <a:ext cx="231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87058" name="Group 18"/>
          <p:cNvGrpSpPr>
            <a:grpSpLocks/>
          </p:cNvGrpSpPr>
          <p:nvPr/>
        </p:nvGrpSpPr>
        <p:grpSpPr bwMode="auto">
          <a:xfrm>
            <a:off x="4499992" y="1556792"/>
            <a:ext cx="4321175" cy="2592387"/>
            <a:chOff x="2880" y="981"/>
            <a:chExt cx="2722" cy="1633"/>
          </a:xfrm>
        </p:grpSpPr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2880" y="981"/>
              <a:ext cx="2722" cy="1633"/>
            </a:xfrm>
            <a:prstGeom prst="rect">
              <a:avLst/>
            </a:prstGeom>
            <a:solidFill>
              <a:srgbClr val="E7F4F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r>
                <a:rPr lang="sk-SK" sz="2000" b="1" dirty="0"/>
                <a:t>               </a:t>
              </a:r>
              <a:r>
                <a:rPr lang="sk-SK" sz="2400" b="1" dirty="0" smtClean="0"/>
                <a:t>Vonkajšie</a:t>
              </a:r>
            </a:p>
            <a:p>
              <a:endParaRPr lang="sk-SK" dirty="0" smtClean="0"/>
            </a:p>
            <a:p>
              <a:pPr>
                <a:buFontTx/>
                <a:buChar char="•"/>
              </a:pPr>
              <a:r>
                <a:rPr lang="sk-SK" dirty="0" smtClean="0"/>
                <a:t>Úvery od zahraničných </a:t>
              </a:r>
              <a:r>
                <a:rPr lang="sk-SK" dirty="0" err="1" smtClean="0"/>
                <a:t>baniek</a:t>
              </a:r>
              <a:endParaRPr lang="sk-SK" dirty="0" smtClean="0"/>
            </a:p>
            <a:p>
              <a:pPr>
                <a:buFontTx/>
                <a:buChar char="•"/>
              </a:pPr>
              <a:r>
                <a:rPr lang="sk-SK" dirty="0" smtClean="0"/>
                <a:t>Úver od svetovej banky</a:t>
              </a:r>
            </a:p>
            <a:p>
              <a:pPr>
                <a:buFontTx/>
                <a:buChar char="•"/>
              </a:pPr>
              <a:r>
                <a:rPr lang="sk-SK" dirty="0" smtClean="0"/>
                <a:t>Predaj </a:t>
              </a:r>
              <a:r>
                <a:rPr lang="sk-SK" dirty="0" err="1" smtClean="0"/>
                <a:t>Eurobondov</a:t>
              </a:r>
              <a:r>
                <a:rPr lang="sk-SK" dirty="0" smtClean="0"/>
                <a:t>(predaj</a:t>
              </a:r>
            </a:p>
            <a:p>
              <a:r>
                <a:rPr lang="sk-SK" dirty="0" smtClean="0"/>
                <a:t>cenných papierov zahraničiu</a:t>
              </a:r>
              <a:r>
                <a:rPr lang="sk-SK" sz="2400" dirty="0" smtClean="0"/>
                <a:t>)</a:t>
              </a:r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2880" y="1253"/>
              <a:ext cx="272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nimBg="1"/>
      <p:bldP spid="870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700981"/>
            <a:ext cx="8362950" cy="1223963"/>
          </a:xfrm>
        </p:spPr>
        <p:txBody>
          <a:bodyPr/>
          <a:lstStyle/>
          <a:p>
            <a:pPr algn="l"/>
            <a:r>
              <a:rPr lang="sk-SK" sz="2400" b="1" dirty="0">
                <a:sym typeface="Symbol" pitchFamily="18" charset="2"/>
              </a:rPr>
              <a:t>Verejný rozpočet</a:t>
            </a:r>
            <a:r>
              <a:rPr lang="sk-SK" sz="2400" dirty="0">
                <a:sym typeface="Symbol" pitchFamily="18" charset="2"/>
              </a:rPr>
              <a:t> = </a:t>
            </a:r>
            <a:r>
              <a:rPr lang="sk-SK" sz="2400" dirty="0" smtClean="0">
                <a:sym typeface="Symbol" pitchFamily="18" charset="2"/>
              </a:rPr>
              <a:t/>
            </a:r>
            <a:br>
              <a:rPr lang="sk-SK" sz="2400" dirty="0" smtClean="0">
                <a:sym typeface="Symbol" pitchFamily="18" charset="2"/>
              </a:rPr>
            </a:br>
            <a:r>
              <a:rPr lang="sk-SK" sz="2400" dirty="0" smtClean="0">
                <a:sym typeface="Symbol" pitchFamily="18" charset="2"/>
              </a:rPr>
              <a:t/>
            </a:r>
            <a:br>
              <a:rPr lang="sk-SK" sz="2400" dirty="0" smtClean="0">
                <a:sym typeface="Symbol" pitchFamily="18" charset="2"/>
              </a:rPr>
            </a:br>
            <a:r>
              <a:rPr lang="sk-SK" sz="2400" dirty="0" smtClean="0">
                <a:sym typeface="Symbol" pitchFamily="18" charset="2"/>
              </a:rPr>
              <a:t/>
            </a:r>
            <a:br>
              <a:rPr lang="sk-SK" sz="2400" dirty="0" smtClean="0">
                <a:sym typeface="Symbol" pitchFamily="18" charset="2"/>
              </a:rPr>
            </a:br>
            <a:r>
              <a:rPr lang="sk-SK" sz="2400" dirty="0" smtClean="0">
                <a:sym typeface="Symbol" pitchFamily="18" charset="2"/>
              </a:rPr>
              <a:t/>
            </a:r>
            <a:br>
              <a:rPr lang="sk-SK" sz="2400" dirty="0" smtClean="0">
                <a:sym typeface="Symbol" pitchFamily="18" charset="2"/>
              </a:rPr>
            </a:br>
            <a:r>
              <a:rPr lang="sk-SK" sz="2400" b="1" dirty="0" smtClean="0">
                <a:sym typeface="Symbol" pitchFamily="18" charset="2"/>
              </a:rPr>
              <a:t>ŠR</a:t>
            </a:r>
            <a:r>
              <a:rPr lang="sk-SK" sz="2400" dirty="0" smtClean="0">
                <a:sym typeface="Symbol" pitchFamily="18" charset="2"/>
              </a:rPr>
              <a:t> + </a:t>
            </a:r>
            <a:r>
              <a:rPr lang="sk-SK" sz="2400" dirty="0">
                <a:sym typeface="Symbol" pitchFamily="18" charset="2"/>
              </a:rPr>
              <a:t>rozpočty miest a obcí, </a:t>
            </a:r>
            <a:r>
              <a:rPr lang="sk-SK" sz="2400" dirty="0" smtClean="0">
                <a:sym typeface="Symbol" pitchFamily="18" charset="2"/>
              </a:rPr>
              <a:t>VÚC</a:t>
            </a:r>
            <a:r>
              <a:rPr lang="sk-SK" sz="2400" dirty="0">
                <a:sym typeface="Symbol" pitchFamily="18" charset="2"/>
              </a:rPr>
              <a:t>, </a:t>
            </a:r>
            <a:r>
              <a:rPr lang="sk-SK" sz="2400" dirty="0" err="1">
                <a:sym typeface="Symbol" pitchFamily="18" charset="2"/>
              </a:rPr>
              <a:t>zdravot</a:t>
            </a:r>
            <a:r>
              <a:rPr lang="sk-SK" sz="2400" dirty="0">
                <a:sym typeface="Symbol" pitchFamily="18" charset="2"/>
              </a:rPr>
              <a:t>. poisť., Sociálnej poisťovne, </a:t>
            </a:r>
            <a:r>
              <a:rPr lang="sk-SK" sz="2400" dirty="0" err="1">
                <a:sym typeface="Symbol" pitchFamily="18" charset="2"/>
              </a:rPr>
              <a:t>ÚPSVaR</a:t>
            </a:r>
            <a:r>
              <a:rPr lang="sk-SK" sz="2400" dirty="0">
                <a:sym typeface="Symbol" pitchFamily="18" charset="2"/>
              </a:rPr>
              <a:t>, VŠ, FNM, štátnych účelových fondov... </a:t>
            </a:r>
            <a:r>
              <a:rPr lang="sk-SK" sz="2400" dirty="0" smtClean="0">
                <a:sym typeface="Symbol" pitchFamily="18" charset="2"/>
              </a:rPr>
              <a:t/>
            </a:r>
            <a:br>
              <a:rPr lang="sk-SK" sz="2400" dirty="0" smtClean="0">
                <a:sym typeface="Symbol" pitchFamily="18" charset="2"/>
              </a:rPr>
            </a:br>
            <a:r>
              <a:rPr lang="sk-SK" sz="2400" dirty="0" smtClean="0">
                <a:sym typeface="Symbol" pitchFamily="18" charset="2"/>
              </a:rPr>
              <a:t/>
            </a:r>
            <a:br>
              <a:rPr lang="sk-SK" sz="2400" dirty="0" smtClean="0">
                <a:sym typeface="Symbol" pitchFamily="18" charset="2"/>
              </a:rPr>
            </a:br>
            <a:r>
              <a:rPr lang="sk-SK" sz="2400" dirty="0" smtClean="0">
                <a:sym typeface="Symbol" pitchFamily="18" charset="2"/>
              </a:rPr>
              <a:t>- </a:t>
            </a:r>
            <a:r>
              <a:rPr lang="sk-SK" sz="2400" dirty="0" smtClean="0"/>
              <a:t>Má vyššiu výpovednú hodnotu ako štátny rozpočet.</a:t>
            </a:r>
            <a:br>
              <a:rPr lang="sk-SK" sz="2400" dirty="0" smtClean="0"/>
            </a:br>
            <a:r>
              <a:rPr lang="sk-SK" sz="2400" dirty="0" smtClean="0">
                <a:sym typeface="Symbol" pitchFamily="18" charset="2"/>
              </a:rPr>
              <a:t/>
            </a:r>
            <a:br>
              <a:rPr lang="sk-SK" sz="2400" dirty="0" smtClean="0">
                <a:sym typeface="Symbol" pitchFamily="18" charset="2"/>
              </a:rPr>
            </a:br>
            <a:r>
              <a:rPr lang="sk-SK" sz="2400" dirty="0" smtClean="0">
                <a:sym typeface="Symbol" pitchFamily="18" charset="2"/>
              </a:rPr>
              <a:t> </a:t>
            </a:r>
            <a:r>
              <a:rPr lang="sk-SK" sz="2400" b="1" dirty="0">
                <a:sym typeface="Symbol" pitchFamily="18" charset="2"/>
              </a:rPr>
              <a:t>verejný dlh</a:t>
            </a:r>
            <a:r>
              <a:rPr lang="sk-SK" sz="2400" dirty="0">
                <a:sym typeface="Symbol" pitchFamily="18" charset="2"/>
              </a:rPr>
              <a:t> </a:t>
            </a:r>
            <a:r>
              <a:rPr lang="sk-SK" sz="2400" b="1" dirty="0">
                <a:sym typeface="Symbol" pitchFamily="18" charset="2"/>
              </a:rPr>
              <a:t>(dlh verejného sektora</a:t>
            </a:r>
            <a:r>
              <a:rPr lang="sk-SK" sz="2400" b="1" dirty="0" smtClean="0">
                <a:sym typeface="Symbol" pitchFamily="18" charset="2"/>
              </a:rPr>
              <a:t>)</a:t>
            </a:r>
            <a:r>
              <a:rPr lang="sk-SK" sz="2400" dirty="0" smtClean="0">
                <a:sym typeface="Symbol" pitchFamily="18" charset="2"/>
              </a:rPr>
              <a:t> - </a:t>
            </a:r>
            <a:r>
              <a:rPr lang="sk-SK" sz="2400" dirty="0" smtClean="0"/>
              <a:t>pre vstup do EMÚ: 60% z HDP</a:t>
            </a:r>
            <a:r>
              <a:rPr lang="sk-SK" sz="1800" dirty="0">
                <a:sym typeface="Symbol" pitchFamily="18" charset="2"/>
              </a:rPr>
              <a:t/>
            </a:r>
            <a:br>
              <a:rPr lang="sk-SK" sz="1800" dirty="0">
                <a:sym typeface="Symbol" pitchFamily="18" charset="2"/>
              </a:rPr>
            </a:br>
            <a:endParaRPr lang="sk-SK" sz="1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Oval 2"/>
          <p:cNvSpPr>
            <a:spLocks noChangeArrowheads="1"/>
          </p:cNvSpPr>
          <p:nvPr/>
        </p:nvSpPr>
        <p:spPr bwMode="auto">
          <a:xfrm>
            <a:off x="1475656" y="1556793"/>
            <a:ext cx="6192688" cy="3816424"/>
          </a:xfrm>
          <a:prstGeom prst="ellipse">
            <a:avLst/>
          </a:prstGeom>
          <a:solidFill>
            <a:srgbClr val="DCEF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sk-SK" b="1" dirty="0" smtClean="0"/>
              <a:t>	</a:t>
            </a:r>
            <a:r>
              <a:rPr lang="sk-SK" sz="2800" b="1" dirty="0" smtClean="0"/>
              <a:t>Verejný rozpočet</a:t>
            </a:r>
          </a:p>
          <a:p>
            <a:pPr algn="ctr"/>
            <a:r>
              <a:rPr lang="sk-SK" sz="2800" b="1" dirty="0" smtClean="0"/>
              <a:t>		Verejný deficit</a:t>
            </a:r>
          </a:p>
          <a:p>
            <a:pPr algn="ctr"/>
            <a:r>
              <a:rPr lang="sk-SK" sz="2800" b="1" dirty="0" smtClean="0"/>
              <a:t>	dlh</a:t>
            </a:r>
            <a:endParaRPr lang="sk-SK" sz="2800" b="1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 dirty="0"/>
              <a:t>ŠR </a:t>
            </a:r>
            <a:r>
              <a:rPr lang="sk-SK" sz="3600" b="1" dirty="0" smtClean="0"/>
              <a:t>(deficit, dlh) </a:t>
            </a:r>
            <a:r>
              <a:rPr lang="sk-SK" sz="3600" b="1" dirty="0">
                <a:cs typeface="Arial" pitchFamily="34" charset="0"/>
              </a:rPr>
              <a:t>↔</a:t>
            </a:r>
            <a:r>
              <a:rPr lang="sk-SK" sz="3600" b="1" dirty="0"/>
              <a:t> </a:t>
            </a:r>
            <a:r>
              <a:rPr lang="sk-SK" sz="3600" b="1" dirty="0" smtClean="0"/>
              <a:t>VR (deficit, dlh)</a:t>
            </a:r>
            <a:endParaRPr lang="sk-SK" sz="3600" b="1" dirty="0"/>
          </a:p>
        </p:txBody>
      </p:sp>
      <p:sp>
        <p:nvSpPr>
          <p:cNvPr id="108548" name="Oval 4"/>
          <p:cNvSpPr>
            <a:spLocks noChangeArrowheads="1"/>
          </p:cNvSpPr>
          <p:nvPr/>
        </p:nvSpPr>
        <p:spPr bwMode="auto">
          <a:xfrm>
            <a:off x="1476374" y="2492896"/>
            <a:ext cx="2663577" cy="1872729"/>
          </a:xfrm>
          <a:prstGeom prst="ellipse">
            <a:avLst/>
          </a:prstGeom>
          <a:solidFill>
            <a:srgbClr val="E7F4F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k-SK" sz="1000" b="1" dirty="0" smtClean="0"/>
          </a:p>
          <a:p>
            <a:pPr algn="ctr"/>
            <a:r>
              <a:rPr lang="sk-SK" sz="2400" b="1" dirty="0" smtClean="0"/>
              <a:t>Štátny rozpočet</a:t>
            </a:r>
          </a:p>
          <a:p>
            <a:pPr algn="ctr"/>
            <a:r>
              <a:rPr lang="sk-SK" sz="2400" b="1" dirty="0" smtClean="0"/>
              <a:t>Štátny deficit</a:t>
            </a:r>
          </a:p>
          <a:p>
            <a:pPr algn="ctr"/>
            <a:r>
              <a:rPr lang="sk-SK" sz="2400" b="1" dirty="0" smtClean="0"/>
              <a:t>dlh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ĺžnik 8"/>
          <p:cNvSpPr/>
          <p:nvPr/>
        </p:nvSpPr>
        <p:spPr>
          <a:xfrm>
            <a:off x="251520" y="980728"/>
            <a:ext cx="8280920" cy="1080120"/>
          </a:xfrm>
          <a:prstGeom prst="roundRect">
            <a:avLst/>
          </a:prstGeom>
          <a:solidFill>
            <a:srgbClr val="E7F4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Skupina 7"/>
          <p:cNvGrpSpPr/>
          <p:nvPr/>
        </p:nvGrpSpPr>
        <p:grpSpPr>
          <a:xfrm>
            <a:off x="323528" y="1125240"/>
            <a:ext cx="8064872" cy="863600"/>
            <a:chOff x="323528" y="2348880"/>
            <a:chExt cx="8064872" cy="863600"/>
          </a:xfrm>
        </p:grpSpPr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5580112" y="2456830"/>
              <a:ext cx="2808288" cy="647700"/>
            </a:xfrm>
            <a:prstGeom prst="rect">
              <a:avLst/>
            </a:prstGeom>
            <a:solidFill>
              <a:srgbClr val="E7F4F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sk-SK" sz="2000" b="1" dirty="0" smtClean="0"/>
                <a:t>         =      čistý </a:t>
              </a:r>
              <a:r>
                <a:rPr lang="sk-SK" sz="2000" b="1" dirty="0"/>
                <a:t>dlh</a:t>
              </a:r>
            </a:p>
          </p:txBody>
        </p:sp>
        <p:sp>
          <p:nvSpPr>
            <p:cNvPr id="107532" name="Rectangle 12"/>
            <p:cNvSpPr>
              <a:spLocks noChangeArrowheads="1"/>
            </p:cNvSpPr>
            <p:nvPr/>
          </p:nvSpPr>
          <p:spPr bwMode="auto">
            <a:xfrm>
              <a:off x="2843808" y="2492201"/>
              <a:ext cx="3529186" cy="576263"/>
            </a:xfrm>
            <a:prstGeom prst="rect">
              <a:avLst/>
            </a:prstGeom>
            <a:solidFill>
              <a:srgbClr val="E7F4F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sk-SK" sz="2000" b="1" dirty="0"/>
                <a:t>- </a:t>
              </a:r>
              <a:r>
                <a:rPr lang="sk-SK" sz="2000" b="1" dirty="0" smtClean="0"/>
                <a:t>    pohľadávky</a:t>
              </a:r>
              <a:endParaRPr lang="sk-SK" sz="2000" b="1" dirty="0"/>
            </a:p>
          </p:txBody>
        </p:sp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323528" y="2348880"/>
              <a:ext cx="3024188" cy="863600"/>
            </a:xfrm>
            <a:prstGeom prst="rect">
              <a:avLst/>
            </a:prstGeom>
            <a:solidFill>
              <a:srgbClr val="E7F4F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sk-SK" sz="2000" b="1" dirty="0"/>
                <a:t>Hrubý dlh = </a:t>
              </a:r>
              <a:r>
                <a:rPr lang="el-GR" sz="2000" b="1" dirty="0">
                  <a:cs typeface="Arial" pitchFamily="34" charset="0"/>
                </a:rPr>
                <a:t>Σ</a:t>
              </a:r>
              <a:r>
                <a:rPr lang="sk-SK" sz="2000" b="1" dirty="0">
                  <a:cs typeface="Arial" pitchFamily="34" charset="0"/>
                </a:rPr>
                <a:t> záväzkov</a:t>
              </a:r>
              <a:endParaRPr lang="el-GR" sz="2000" b="1" dirty="0">
                <a:cs typeface="Arial" pitchFamily="34" charset="0"/>
              </a:endParaRPr>
            </a:p>
          </p:txBody>
        </p:sp>
      </p:grpSp>
      <p:sp>
        <p:nvSpPr>
          <p:cNvPr id="6" name="BlokTextu 5"/>
          <p:cNvSpPr txBox="1"/>
          <p:nvPr/>
        </p:nvSpPr>
        <p:spPr>
          <a:xfrm>
            <a:off x="4149449" y="188640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Dlh</a:t>
            </a:r>
            <a:endParaRPr lang="en-US" sz="3200" b="1" dirty="0"/>
          </a:p>
        </p:txBody>
      </p:sp>
      <p:sp>
        <p:nvSpPr>
          <p:cNvPr id="10" name="Obláčik 9"/>
          <p:cNvSpPr/>
          <p:nvPr/>
        </p:nvSpPr>
        <p:spPr>
          <a:xfrm rot="13304227">
            <a:off x="825024" y="2655883"/>
            <a:ext cx="3703528" cy="3890525"/>
          </a:xfrm>
          <a:prstGeom prst="cloudCallout">
            <a:avLst>
              <a:gd name="adj1" fmla="val 86259"/>
              <a:gd name="adj2" fmla="val 21987"/>
            </a:avLst>
          </a:prstGeom>
          <a:solidFill>
            <a:srgbClr val="E1F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BlokTextu 10"/>
          <p:cNvSpPr txBox="1"/>
          <p:nvPr/>
        </p:nvSpPr>
        <p:spPr>
          <a:xfrm>
            <a:off x="1403648" y="3789040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Hrubý dlh</a:t>
            </a:r>
            <a:r>
              <a:rPr lang="sk-SK" dirty="0" smtClean="0"/>
              <a:t> – všetky záväzky (porovnáva sa medzinárodne)</a:t>
            </a:r>
            <a:endParaRPr lang="en-US" dirty="0" smtClean="0"/>
          </a:p>
          <a:p>
            <a:r>
              <a:rPr lang="sk-SK" dirty="0" smtClean="0"/>
              <a:t>Ak chceme zistiť veľkosť dlhu, musíme odpočítať </a:t>
            </a:r>
            <a:r>
              <a:rPr lang="sk-SK" b="1" dirty="0" smtClean="0"/>
              <a:t>pohľadávky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" name="Obláčik 11"/>
          <p:cNvSpPr/>
          <p:nvPr/>
        </p:nvSpPr>
        <p:spPr>
          <a:xfrm rot="13304227">
            <a:off x="6089013" y="2878943"/>
            <a:ext cx="2437566" cy="2784196"/>
          </a:xfrm>
          <a:prstGeom prst="cloudCallout">
            <a:avLst>
              <a:gd name="adj1" fmla="val 53441"/>
              <a:gd name="adj2" fmla="val 70882"/>
            </a:avLst>
          </a:prstGeom>
          <a:solidFill>
            <a:srgbClr val="E1F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kTextu 12"/>
          <p:cNvSpPr txBox="1"/>
          <p:nvPr/>
        </p:nvSpPr>
        <p:spPr>
          <a:xfrm>
            <a:off x="6084168" y="4005064"/>
            <a:ext cx="216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Čistý dlh</a:t>
            </a:r>
            <a:r>
              <a:rPr lang="sk-SK" dirty="0" smtClean="0"/>
              <a:t> = Hrubý dlh – pohľadávky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</p:spPr>
        <p:txBody>
          <a:bodyPr/>
          <a:lstStyle/>
          <a:p>
            <a:r>
              <a:rPr lang="sk-SK" sz="3200" b="1" dirty="0" smtClean="0"/>
              <a:t>Riadenie dlhu</a:t>
            </a:r>
            <a:endParaRPr lang="en-US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z="2000" b="1" dirty="0" smtClean="0"/>
              <a:t>MF SR</a:t>
            </a:r>
            <a:endParaRPr lang="en-US" sz="2000" dirty="0" smtClean="0"/>
          </a:p>
          <a:p>
            <a:pPr lvl="0"/>
            <a:r>
              <a:rPr lang="sk-SK" sz="2000" b="1" dirty="0" smtClean="0"/>
              <a:t>NBS</a:t>
            </a:r>
            <a:endParaRPr lang="en-US" sz="2000" dirty="0" smtClean="0"/>
          </a:p>
          <a:p>
            <a:pPr lvl="0"/>
            <a:r>
              <a:rPr lang="sk-SK" sz="2000" b="1" dirty="0" smtClean="0"/>
              <a:t>Štátna pokladnica</a:t>
            </a:r>
            <a:endParaRPr lang="en-US" sz="2000" dirty="0" smtClean="0"/>
          </a:p>
          <a:p>
            <a:pPr lvl="1"/>
            <a:r>
              <a:rPr lang="sk-SK" sz="2000" dirty="0" smtClean="0"/>
              <a:t>Poskytuje aktuálne informácie o plnení príjmov a výdavkov ŠR</a:t>
            </a:r>
            <a:endParaRPr lang="en-US" sz="2000" dirty="0" smtClean="0"/>
          </a:p>
          <a:p>
            <a:pPr lvl="1"/>
            <a:r>
              <a:rPr lang="sk-SK" sz="2000" dirty="0" smtClean="0"/>
              <a:t>Zabezpečuje dennú likviditu ŠR</a:t>
            </a:r>
            <a:endParaRPr lang="en-US" sz="2000" dirty="0" smtClean="0"/>
          </a:p>
          <a:p>
            <a:pPr lvl="1"/>
            <a:r>
              <a:rPr lang="sk-SK" sz="2000" dirty="0" smtClean="0"/>
              <a:t>Vedie účty klientov – vysoké školy, obce</a:t>
            </a:r>
            <a:endParaRPr lang="en-US" sz="2000" dirty="0" smtClean="0"/>
          </a:p>
          <a:p>
            <a:pPr lvl="0"/>
            <a:r>
              <a:rPr lang="sk-SK" sz="2000" b="1" dirty="0" smtClean="0"/>
              <a:t>Agentúra pre riadenie dlhopisov a likvidity (ARDAL</a:t>
            </a:r>
            <a:r>
              <a:rPr lang="sk-SK" sz="2000" dirty="0" smtClean="0"/>
              <a:t>)</a:t>
            </a:r>
            <a:endParaRPr lang="en-US" sz="2000" dirty="0" smtClean="0"/>
          </a:p>
          <a:p>
            <a:pPr lvl="1"/>
            <a:r>
              <a:rPr lang="sk-SK" sz="2000" dirty="0" smtClean="0"/>
              <a:t>Riadi obchod s cennými papiermi pre štát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685800"/>
          </a:xfrm>
        </p:spPr>
        <p:txBody>
          <a:bodyPr/>
          <a:lstStyle/>
          <a:p>
            <a:r>
              <a:rPr lang="sk-SK" sz="3200" b="1" dirty="0"/>
              <a:t>Dane</a:t>
            </a:r>
            <a:endParaRPr lang="sk-SK" sz="32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92150"/>
            <a:ext cx="8206680" cy="53784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k-SK" sz="1800" b="1" dirty="0"/>
              <a:t>= </a:t>
            </a:r>
            <a:r>
              <a:rPr lang="sk-SK" sz="2000" b="1" dirty="0"/>
              <a:t>povinné platby z daňového základu, ktoré sú PO a FO povinné odvádzať do ŠR alebo rozpočtov obcí a VÚC v stanovenej výške a lehote</a:t>
            </a:r>
          </a:p>
          <a:p>
            <a:pPr>
              <a:lnSpc>
                <a:spcPct val="80000"/>
              </a:lnSpc>
              <a:buFontTx/>
              <a:buNone/>
            </a:pPr>
            <a:endParaRPr lang="sk-SK" sz="2000" b="1" dirty="0"/>
          </a:p>
          <a:p>
            <a:pPr>
              <a:lnSpc>
                <a:spcPct val="80000"/>
              </a:lnSpc>
            </a:pPr>
            <a:r>
              <a:rPr lang="sk-SK" sz="2000" b="1" dirty="0"/>
              <a:t>priame</a:t>
            </a:r>
            <a:r>
              <a:rPr lang="sk-SK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sk-SK" sz="2000" dirty="0" smtClean="0"/>
              <a:t>adresné -  </a:t>
            </a:r>
            <a:r>
              <a:rPr lang="sk-SK" sz="2000" dirty="0"/>
              <a:t>presne definovaný </a:t>
            </a:r>
            <a:r>
              <a:rPr lang="sk-SK" sz="2000" dirty="0" smtClean="0"/>
              <a:t>subjekt </a:t>
            </a:r>
          </a:p>
          <a:p>
            <a:pPr lvl="1">
              <a:lnSpc>
                <a:spcPct val="80000"/>
              </a:lnSpc>
            </a:pPr>
            <a:r>
              <a:rPr lang="sk-SK" sz="2000" dirty="0" smtClean="0"/>
              <a:t>platí a odvádza tá istá osoba</a:t>
            </a:r>
          </a:p>
          <a:p>
            <a:pPr lvl="1">
              <a:lnSpc>
                <a:spcPct val="80000"/>
              </a:lnSpc>
            </a:pPr>
            <a:r>
              <a:rPr lang="sk-SK" sz="2000" dirty="0" smtClean="0"/>
              <a:t>z dôchodku alebo majetku</a:t>
            </a:r>
            <a:endParaRPr lang="sk-SK" sz="2000" dirty="0"/>
          </a:p>
          <a:p>
            <a:pPr lvl="1">
              <a:lnSpc>
                <a:spcPct val="80000"/>
              </a:lnSpc>
            </a:pPr>
            <a:r>
              <a:rPr lang="sk-SK" sz="2000" i="1" dirty="0" smtClean="0"/>
              <a:t>aproximácia </a:t>
            </a:r>
            <a:r>
              <a:rPr lang="sk-SK" sz="2000" i="1" dirty="0"/>
              <a:t>priamych daní v EÚ</a:t>
            </a:r>
            <a:r>
              <a:rPr lang="sk-SK" sz="2000" dirty="0"/>
              <a:t> (priblíženie postupov uplatňovania daní)</a:t>
            </a:r>
          </a:p>
          <a:p>
            <a:pPr lvl="1">
              <a:lnSpc>
                <a:spcPct val="80000"/>
              </a:lnSpc>
            </a:pPr>
            <a:endParaRPr lang="sk-SK" sz="2000" dirty="0"/>
          </a:p>
          <a:p>
            <a:pPr>
              <a:lnSpc>
                <a:spcPct val="80000"/>
              </a:lnSpc>
            </a:pPr>
            <a:r>
              <a:rPr lang="sk-SK" sz="2000" b="1" dirty="0"/>
              <a:t>nepriame</a:t>
            </a:r>
          </a:p>
          <a:p>
            <a:pPr lvl="1">
              <a:lnSpc>
                <a:spcPct val="80000"/>
              </a:lnSpc>
            </a:pPr>
            <a:r>
              <a:rPr lang="sk-SK" sz="2000" dirty="0" smtClean="0"/>
              <a:t>neadresné, </a:t>
            </a:r>
          </a:p>
          <a:p>
            <a:pPr lvl="1">
              <a:lnSpc>
                <a:spcPct val="80000"/>
              </a:lnSpc>
            </a:pPr>
            <a:r>
              <a:rPr lang="sk-SK" sz="2000" dirty="0" smtClean="0"/>
              <a:t>platí </a:t>
            </a:r>
            <a:r>
              <a:rPr lang="sk-SK" sz="2000" dirty="0"/>
              <a:t>kupujúci, odvádza </a:t>
            </a:r>
            <a:r>
              <a:rPr lang="sk-SK" sz="2000" dirty="0" smtClean="0"/>
              <a:t>predávajúci</a:t>
            </a:r>
          </a:p>
          <a:p>
            <a:pPr lvl="1">
              <a:lnSpc>
                <a:spcPct val="80000"/>
              </a:lnSpc>
            </a:pPr>
            <a:r>
              <a:rPr lang="sk-SK" sz="2000" dirty="0" smtClean="0"/>
              <a:t>v cenách tovarov a služieb</a:t>
            </a:r>
          </a:p>
          <a:p>
            <a:pPr lvl="1">
              <a:lnSpc>
                <a:spcPct val="80000"/>
              </a:lnSpc>
            </a:pPr>
            <a:r>
              <a:rPr lang="sk-SK" sz="2000" i="1" dirty="0" smtClean="0"/>
              <a:t>harmonizácia </a:t>
            </a:r>
            <a:r>
              <a:rPr lang="sk-SK" sz="2000" i="1" dirty="0"/>
              <a:t>nepriamych daní v EÚ</a:t>
            </a:r>
            <a:r>
              <a:rPr lang="sk-SK" sz="2000" dirty="0"/>
              <a:t> (zosúladenie, resp. spoločné pravidlá, napr. </a:t>
            </a:r>
            <a:r>
              <a:rPr lang="sk-SK" sz="2000" dirty="0" smtClean="0"/>
              <a:t>min.  zákl. sadzba DPH 15%...)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2138"/>
            <a:ext cx="8229600" cy="533400"/>
          </a:xfrm>
        </p:spPr>
        <p:txBody>
          <a:bodyPr/>
          <a:lstStyle/>
          <a:p>
            <a:r>
              <a:rPr lang="sk-SK" sz="3600" b="1"/>
              <a:t>Funkcie štátu</a:t>
            </a:r>
            <a:endParaRPr lang="sk-SK" sz="36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b="1" dirty="0" smtClean="0">
                <a:cs typeface="Times New Roman" pitchFamily="18" charset="0"/>
              </a:rPr>
              <a:t>1/  legislatívna funkcia</a:t>
            </a:r>
          </a:p>
          <a:p>
            <a:pPr lvl="1">
              <a:buFont typeface="Arial" pitchFamily="34" charset="0"/>
              <a:buChar char="•"/>
            </a:pPr>
            <a:r>
              <a:rPr lang="sk-SK" sz="2000" dirty="0" smtClean="0">
                <a:cs typeface="Times New Roman" pitchFamily="18" charset="0"/>
              </a:rPr>
              <a:t>Zákony</a:t>
            </a:r>
            <a:r>
              <a:rPr lang="sk-SK" sz="2000" b="1" dirty="0" smtClean="0">
                <a:cs typeface="Times New Roman" pitchFamily="18" charset="0"/>
              </a:rPr>
              <a:t>	</a:t>
            </a:r>
            <a:r>
              <a:rPr lang="sk-SK" sz="2000" dirty="0" smtClean="0">
                <a:cs typeface="Times New Roman" pitchFamily="18" charset="0"/>
              </a:rPr>
              <a:t>  </a:t>
            </a:r>
          </a:p>
          <a:p>
            <a:pPr>
              <a:buFontTx/>
              <a:buNone/>
            </a:pPr>
            <a:r>
              <a:rPr lang="sk-SK" sz="2400" b="1" dirty="0" smtClean="0">
                <a:cs typeface="Times New Roman" pitchFamily="18" charset="0"/>
              </a:rPr>
              <a:t>2/  stabilizačná funkcia</a:t>
            </a:r>
          </a:p>
          <a:p>
            <a:pPr lvl="1">
              <a:buFont typeface="Arial" pitchFamily="34" charset="0"/>
              <a:buChar char="•"/>
            </a:pPr>
            <a:r>
              <a:rPr lang="sk-SK" sz="2000" dirty="0" smtClean="0">
                <a:cs typeface="Times New Roman" pitchFamily="18" charset="0"/>
              </a:rPr>
              <a:t>Granty, dotácie</a:t>
            </a:r>
            <a:endParaRPr lang="cs-CZ" sz="2000" dirty="0" smtClean="0">
              <a:cs typeface="Times New Roman" pitchFamily="18" charset="0"/>
            </a:endParaRPr>
          </a:p>
          <a:p>
            <a:pPr>
              <a:buNone/>
            </a:pPr>
            <a:r>
              <a:rPr lang="sk-SK" sz="2400" b="1" dirty="0" smtClean="0">
                <a:cs typeface="Times New Roman" pitchFamily="18" charset="0"/>
              </a:rPr>
              <a:t>3/  alokačná funkcia</a:t>
            </a:r>
          </a:p>
          <a:p>
            <a:pPr lvl="1">
              <a:buFont typeface="Arial" pitchFamily="34" charset="0"/>
              <a:buChar char="•"/>
            </a:pPr>
            <a:r>
              <a:rPr lang="sk-SK" sz="2000" dirty="0" smtClean="0">
                <a:cs typeface="Times New Roman" pitchFamily="18" charset="0"/>
              </a:rPr>
              <a:t>Premiestňovať zdroje – monopoly, </a:t>
            </a:r>
            <a:r>
              <a:rPr lang="sk-SK" sz="2000" dirty="0" err="1" smtClean="0">
                <a:cs typeface="Times New Roman" pitchFamily="18" charset="0"/>
              </a:rPr>
              <a:t>externality</a:t>
            </a:r>
            <a:endParaRPr lang="sk-SK" sz="2000" dirty="0" smtClean="0">
              <a:cs typeface="Times New Roman" pitchFamily="18" charset="0"/>
            </a:endParaRPr>
          </a:p>
          <a:p>
            <a:pPr>
              <a:buNone/>
            </a:pPr>
            <a:r>
              <a:rPr lang="sk-SK" sz="2400" b="1" dirty="0" smtClean="0">
                <a:cs typeface="Times New Roman" pitchFamily="18" charset="0"/>
              </a:rPr>
              <a:t>4/  </a:t>
            </a:r>
            <a:r>
              <a:rPr lang="sk-SK" sz="2400" b="1" dirty="0" err="1" smtClean="0">
                <a:cs typeface="Times New Roman" pitchFamily="18" charset="0"/>
              </a:rPr>
              <a:t>redistribučná</a:t>
            </a:r>
            <a:r>
              <a:rPr lang="sk-SK" sz="2400" b="1" dirty="0" smtClean="0">
                <a:cs typeface="Times New Roman" pitchFamily="18" charset="0"/>
              </a:rPr>
              <a:t> funkcia</a:t>
            </a:r>
            <a:r>
              <a:rPr lang="sk-SK" sz="2400" dirty="0" smtClean="0">
                <a:cs typeface="Times New Roman" pitchFamily="18" charset="0"/>
              </a:rPr>
              <a:t> </a:t>
            </a:r>
            <a:endParaRPr lang="sk-SK" sz="2400" dirty="0" smtClean="0"/>
          </a:p>
          <a:p>
            <a:pPr lvl="1">
              <a:buFont typeface="Arial" pitchFamily="34" charset="0"/>
              <a:buChar char="•"/>
            </a:pPr>
            <a:r>
              <a:rPr lang="sk-SK" sz="2000" dirty="0" smtClean="0"/>
              <a:t>Premiestňovať príjmy – dane</a:t>
            </a:r>
            <a:r>
              <a:rPr lang="sk-SK" sz="2000" smtClean="0"/>
              <a:t>, sociálne dávky</a:t>
            </a:r>
            <a:endParaRPr lang="sk-SK" sz="2000" dirty="0" smtClean="0"/>
          </a:p>
          <a:p>
            <a:endParaRPr lang="sk-SK" sz="2400" b="1" dirty="0" smtClean="0"/>
          </a:p>
          <a:p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b="1" dirty="0"/>
              <a:t>Daňová reforma:</a:t>
            </a:r>
          </a:p>
          <a:p>
            <a:pPr>
              <a:buFontTx/>
              <a:buNone/>
            </a:pPr>
            <a:r>
              <a:rPr lang="sk-SK" sz="2400" dirty="0"/>
              <a:t> = zásadné zmeny (prebudovanie) daňovej sústavy </a:t>
            </a:r>
            <a:r>
              <a:rPr lang="sk-SK" sz="2400" dirty="0" smtClean="0"/>
              <a:t>štátu</a:t>
            </a:r>
          </a:p>
          <a:p>
            <a:pPr>
              <a:buFontTx/>
              <a:buNone/>
            </a:pPr>
            <a:endParaRPr lang="sk-SK" sz="2400" dirty="0" smtClean="0"/>
          </a:p>
          <a:p>
            <a:pPr lvl="0"/>
            <a:r>
              <a:rPr lang="sk-SK" sz="2000" b="1" dirty="0" smtClean="0"/>
              <a:t>DR k 1.1.1993</a:t>
            </a:r>
            <a:endParaRPr lang="en-US" sz="2000" dirty="0" smtClean="0"/>
          </a:p>
          <a:p>
            <a:pPr lvl="2"/>
            <a:r>
              <a:rPr lang="sk-SK" sz="1800" dirty="0" smtClean="0"/>
              <a:t>Zmena typov daní</a:t>
            </a:r>
            <a:endParaRPr lang="en-US" sz="1800" dirty="0" smtClean="0"/>
          </a:p>
          <a:p>
            <a:pPr lvl="2"/>
            <a:r>
              <a:rPr lang="sk-SK" sz="1800" dirty="0" smtClean="0"/>
              <a:t>Zmena daňových sadzieb</a:t>
            </a:r>
            <a:endParaRPr lang="en-US" sz="1800" dirty="0" smtClean="0"/>
          </a:p>
          <a:p>
            <a:pPr lvl="0"/>
            <a:r>
              <a:rPr lang="sk-SK" sz="2000" b="1" dirty="0" smtClean="0"/>
              <a:t>DR k 1.1.2005</a:t>
            </a:r>
            <a:endParaRPr lang="en-US" sz="2000" dirty="0" smtClean="0"/>
          </a:p>
          <a:p>
            <a:pPr lvl="2"/>
            <a:r>
              <a:rPr lang="sk-SK" sz="1800" dirty="0" smtClean="0"/>
              <a:t>Spojená s fiškálnou reformou</a:t>
            </a:r>
            <a:endParaRPr lang="en-US" sz="1800" dirty="0" smtClean="0"/>
          </a:p>
          <a:p>
            <a:pPr lvl="2"/>
            <a:r>
              <a:rPr lang="sk-SK" sz="1800" dirty="0" smtClean="0"/>
              <a:t>Orientácia na nepriame dane</a:t>
            </a:r>
            <a:endParaRPr lang="en-US" sz="1800" dirty="0" smtClean="0"/>
          </a:p>
          <a:p>
            <a:pPr>
              <a:buFontTx/>
              <a:buNone/>
            </a:pPr>
            <a:endParaRPr lang="sk-SK" sz="2400" dirty="0"/>
          </a:p>
          <a:p>
            <a:pPr lvl="1"/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sk-SK" sz="3200" b="1"/>
              <a:t>Dane  </a:t>
            </a:r>
            <a:r>
              <a:rPr lang="sk-SK" sz="2400" b="1"/>
              <a:t>(Daňová sústava od 1.1.2005)</a:t>
            </a:r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 flipH="1">
            <a:off x="3563938" y="908050"/>
            <a:ext cx="792162" cy="576263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4859338" y="908050"/>
            <a:ext cx="792162" cy="576263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25602" name="Picture 2" descr="C:\Users\Public\Pictures\Obrázok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037" y="1556792"/>
            <a:ext cx="8716963" cy="4937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4356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sk-SK" sz="2000" b="1" dirty="0"/>
              <a:t>Ostatné priame dane (</a:t>
            </a:r>
            <a:r>
              <a:rPr lang="sk-SK" sz="2000" b="1" dirty="0" smtClean="0"/>
              <a:t>miestne dane</a:t>
            </a:r>
            <a:r>
              <a:rPr lang="sk-SK" sz="2000" b="1" dirty="0"/>
              <a:t>):</a:t>
            </a:r>
            <a:endParaRPr lang="sk-SK" sz="2000" dirty="0"/>
          </a:p>
          <a:p>
            <a:pPr>
              <a:lnSpc>
                <a:spcPct val="90000"/>
              </a:lnSpc>
            </a:pPr>
            <a:endParaRPr lang="sk-SK" sz="2000" dirty="0"/>
          </a:p>
          <a:p>
            <a:pPr>
              <a:lnSpc>
                <a:spcPct val="90000"/>
              </a:lnSpc>
            </a:pPr>
            <a:r>
              <a:rPr lang="sk-SK" sz="2000" dirty="0"/>
              <a:t>Daň z nehnuteľností</a:t>
            </a:r>
          </a:p>
          <a:p>
            <a:pPr>
              <a:lnSpc>
                <a:spcPct val="90000"/>
              </a:lnSpc>
            </a:pPr>
            <a:r>
              <a:rPr lang="sk-SK" sz="2000" dirty="0"/>
              <a:t>Daň za psa</a:t>
            </a:r>
          </a:p>
          <a:p>
            <a:pPr>
              <a:lnSpc>
                <a:spcPct val="90000"/>
              </a:lnSpc>
            </a:pPr>
            <a:r>
              <a:rPr lang="sk-SK" sz="2000" dirty="0"/>
              <a:t>Daň za užívanie verejného priestranstva</a:t>
            </a:r>
          </a:p>
          <a:p>
            <a:pPr>
              <a:lnSpc>
                <a:spcPct val="90000"/>
              </a:lnSpc>
            </a:pPr>
            <a:r>
              <a:rPr lang="sk-SK" sz="2000" dirty="0"/>
              <a:t>Daň za ubytovanie</a:t>
            </a:r>
          </a:p>
          <a:p>
            <a:pPr>
              <a:lnSpc>
                <a:spcPct val="90000"/>
              </a:lnSpc>
            </a:pPr>
            <a:r>
              <a:rPr lang="sk-SK" sz="2000" dirty="0"/>
              <a:t>Daň za predajné automaty</a:t>
            </a:r>
          </a:p>
          <a:p>
            <a:pPr>
              <a:lnSpc>
                <a:spcPct val="90000"/>
              </a:lnSpc>
            </a:pPr>
            <a:r>
              <a:rPr lang="sk-SK" sz="2000" dirty="0"/>
              <a:t>Daň za nevýherné hracie prístroje</a:t>
            </a:r>
            <a:endParaRPr lang="sk-SK" sz="2000" b="1" dirty="0"/>
          </a:p>
          <a:p>
            <a:pPr>
              <a:lnSpc>
                <a:spcPct val="90000"/>
              </a:lnSpc>
            </a:pPr>
            <a:r>
              <a:rPr lang="sk-SK" sz="2000" dirty="0"/>
              <a:t>Daň za vjazd a zotrvanie motor. vozidla v </a:t>
            </a:r>
            <a:r>
              <a:rPr lang="sk-SK" sz="2000" dirty="0" err="1"/>
              <a:t>histor</a:t>
            </a:r>
            <a:r>
              <a:rPr lang="sk-SK" sz="2000" dirty="0"/>
              <a:t>. časti mesta</a:t>
            </a:r>
          </a:p>
          <a:p>
            <a:pPr>
              <a:lnSpc>
                <a:spcPct val="90000"/>
              </a:lnSpc>
            </a:pPr>
            <a:r>
              <a:rPr lang="sk-SK" sz="2000" dirty="0"/>
              <a:t>Daň za jadrové </a:t>
            </a:r>
            <a:r>
              <a:rPr lang="sk-SK" sz="2000" dirty="0" smtClean="0"/>
              <a:t>zariadenie</a:t>
            </a:r>
          </a:p>
          <a:p>
            <a:pPr>
              <a:lnSpc>
                <a:spcPct val="90000"/>
              </a:lnSpc>
            </a:pPr>
            <a:endParaRPr lang="sk-SK" sz="2000" dirty="0" smtClean="0"/>
          </a:p>
          <a:p>
            <a:pPr>
              <a:lnSpc>
                <a:spcPct val="90000"/>
              </a:lnSpc>
            </a:pPr>
            <a:endParaRPr lang="sk-SK" sz="2000" dirty="0" smtClean="0"/>
          </a:p>
          <a:p>
            <a:pPr>
              <a:lnSpc>
                <a:spcPct val="90000"/>
              </a:lnSpc>
            </a:pPr>
            <a:endParaRPr lang="sk-SK" sz="2000" dirty="0" smtClean="0"/>
          </a:p>
          <a:p>
            <a:pPr>
              <a:lnSpc>
                <a:spcPct val="90000"/>
              </a:lnSpc>
            </a:pPr>
            <a:endParaRPr lang="sk-SK" sz="2000" dirty="0" smtClean="0"/>
          </a:p>
          <a:p>
            <a:pPr>
              <a:lnSpc>
                <a:spcPct val="90000"/>
              </a:lnSpc>
            </a:pPr>
            <a:r>
              <a:rPr lang="sk-SK" sz="2000" b="1" dirty="0" smtClean="0"/>
              <a:t>Fiškálna decentralizácia</a:t>
            </a:r>
            <a:r>
              <a:rPr lang="sk-SK" sz="2000" dirty="0" smtClean="0"/>
              <a:t/>
            </a:r>
            <a:br>
              <a:rPr lang="sk-SK" sz="2000" dirty="0" smtClean="0"/>
            </a:br>
            <a:r>
              <a:rPr lang="sk-SK" sz="1800" dirty="0" smtClean="0"/>
              <a:t>(od 1.1.2005)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9600"/>
          </a:xfrm>
        </p:spPr>
        <p:txBody>
          <a:bodyPr/>
          <a:lstStyle/>
          <a:p>
            <a:pPr algn="l"/>
            <a:r>
              <a:rPr lang="sk-SK" sz="2800" b="1"/>
              <a:t>Lafferova krivka</a:t>
            </a:r>
            <a:endParaRPr lang="sk-SK" sz="3200" b="1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7315200" cy="5029200"/>
          </a:xfrm>
        </p:spPr>
        <p:txBody>
          <a:bodyPr/>
          <a:lstStyle/>
          <a:p>
            <a:pPr>
              <a:buFontTx/>
              <a:buNone/>
            </a:pPr>
            <a:r>
              <a:rPr lang="sk-SK" sz="2000" dirty="0"/>
              <a:t>daňový</a:t>
            </a:r>
          </a:p>
          <a:p>
            <a:pPr>
              <a:buFontTx/>
              <a:buNone/>
            </a:pPr>
            <a:r>
              <a:rPr lang="sk-SK" sz="2000" dirty="0"/>
              <a:t> výnos</a:t>
            </a:r>
          </a:p>
          <a:p>
            <a:pPr>
              <a:buFontTx/>
              <a:buNone/>
            </a:pPr>
            <a:r>
              <a:rPr lang="sk-SK" sz="2000" dirty="0"/>
              <a:t>                                           Z</a:t>
            </a:r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r>
              <a:rPr lang="sk-SK" sz="2000" dirty="0"/>
              <a:t>                                     45%                             daňová sadzba</a:t>
            </a:r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endParaRPr lang="sk-SK" sz="2000" dirty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1295400" y="4797425"/>
            <a:ext cx="59404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 flipV="1">
            <a:off x="1259632" y="1268760"/>
            <a:ext cx="35768" cy="3531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419475" y="2708275"/>
            <a:ext cx="0" cy="2092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 flipV="1">
            <a:off x="1258888" y="2708275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3348038" y="27051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442" name="Arc 10"/>
          <p:cNvSpPr>
            <a:spLocks/>
          </p:cNvSpPr>
          <p:nvPr/>
        </p:nvSpPr>
        <p:spPr bwMode="auto">
          <a:xfrm rot="12426469" flipV="1">
            <a:off x="1670050" y="2727325"/>
            <a:ext cx="4541838" cy="3176588"/>
          </a:xfrm>
          <a:custGeom>
            <a:avLst/>
            <a:gdLst>
              <a:gd name="G0" fmla="+- 17190 0 0"/>
              <a:gd name="G1" fmla="+- 21600 0 0"/>
              <a:gd name="G2" fmla="+- 21600 0 0"/>
              <a:gd name="T0" fmla="*/ 0 w 38790"/>
              <a:gd name="T1" fmla="*/ 8520 h 28818"/>
              <a:gd name="T2" fmla="*/ 37548 w 38790"/>
              <a:gd name="T3" fmla="*/ 28818 h 28818"/>
              <a:gd name="T4" fmla="*/ 17190 w 38790"/>
              <a:gd name="T5" fmla="*/ 21600 h 28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90" h="28818" fill="none" extrusionOk="0">
                <a:moveTo>
                  <a:pt x="0" y="8520"/>
                </a:moveTo>
                <a:cubicBezTo>
                  <a:pt x="4085" y="3151"/>
                  <a:pt x="10444" y="-1"/>
                  <a:pt x="17190" y="0"/>
                </a:cubicBezTo>
                <a:cubicBezTo>
                  <a:pt x="29119" y="0"/>
                  <a:pt x="38790" y="9670"/>
                  <a:pt x="38790" y="21600"/>
                </a:cubicBezTo>
                <a:cubicBezTo>
                  <a:pt x="38790" y="24059"/>
                  <a:pt x="38370" y="26500"/>
                  <a:pt x="37548" y="28818"/>
                </a:cubicBezTo>
              </a:path>
              <a:path w="38790" h="28818" stroke="0" extrusionOk="0">
                <a:moveTo>
                  <a:pt x="0" y="8520"/>
                </a:moveTo>
                <a:cubicBezTo>
                  <a:pt x="4085" y="3151"/>
                  <a:pt x="10444" y="-1"/>
                  <a:pt x="17190" y="0"/>
                </a:cubicBezTo>
                <a:cubicBezTo>
                  <a:pt x="29119" y="0"/>
                  <a:pt x="38790" y="9670"/>
                  <a:pt x="38790" y="21600"/>
                </a:cubicBezTo>
                <a:cubicBezTo>
                  <a:pt x="38790" y="24059"/>
                  <a:pt x="38370" y="26500"/>
                  <a:pt x="37548" y="28818"/>
                </a:cubicBezTo>
                <a:lnTo>
                  <a:pt x="17190" y="21600"/>
                </a:lnTo>
                <a:close/>
              </a:path>
            </a:pathLst>
          </a:custGeom>
          <a:noFill/>
          <a:ln w="28575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25475" y="652463"/>
          <a:ext cx="7862888" cy="5919787"/>
        </p:xfrm>
        <a:graphic>
          <a:graphicData uri="http://schemas.openxmlformats.org/presentationml/2006/ole">
            <p:oleObj spid="_x0000_s7170" name="Document" r:id="rId4" imgW="8471556" imgH="638654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sk-SK" sz="3200" b="1"/>
              <a:t>Štátna regulácia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k-SK" sz="2400" b="1" dirty="0"/>
              <a:t>= zásahy vlády do vývoja nominálnych dôchodkov a cien  („dôchodková politika</a:t>
            </a:r>
            <a:r>
              <a:rPr lang="sk-SK" sz="2400" b="1" dirty="0" smtClean="0"/>
              <a:t>“)</a:t>
            </a:r>
            <a:endParaRPr lang="sk-SK" sz="2400" b="1" dirty="0"/>
          </a:p>
          <a:p>
            <a:pPr>
              <a:lnSpc>
                <a:spcPct val="80000"/>
              </a:lnSpc>
            </a:pPr>
            <a:endParaRPr lang="sk-SK" sz="2400" b="1" dirty="0"/>
          </a:p>
          <a:p>
            <a:pPr>
              <a:lnSpc>
                <a:spcPct val="80000"/>
              </a:lnSpc>
            </a:pPr>
            <a:r>
              <a:rPr lang="sk-SK" sz="2400" b="1" dirty="0"/>
              <a:t>cieľ</a:t>
            </a:r>
            <a:r>
              <a:rPr lang="sk-SK" sz="2400" b="1" dirty="0" smtClean="0"/>
              <a:t>:</a:t>
            </a:r>
            <a:r>
              <a:rPr lang="sk-SK" sz="2400" b="1" dirty="0"/>
              <a:t> </a:t>
            </a:r>
            <a:r>
              <a:rPr lang="sk-SK" sz="2400" b="1" dirty="0" smtClean="0"/>
              <a:t> zabrániť akcelerácií inflačných procesov </a:t>
            </a:r>
            <a:r>
              <a:rPr lang="sk-SK" sz="2400" b="1" smtClean="0"/>
              <a:t>v ekonomike</a:t>
            </a:r>
            <a:endParaRPr lang="sk-SK" sz="2400" b="1" dirty="0" smtClean="0"/>
          </a:p>
          <a:p>
            <a:pPr>
              <a:lnSpc>
                <a:spcPct val="80000"/>
              </a:lnSpc>
            </a:pPr>
            <a:endParaRPr lang="sk-SK" sz="2400" b="1" dirty="0" smtClean="0"/>
          </a:p>
          <a:p>
            <a:pPr>
              <a:lnSpc>
                <a:spcPct val="80000"/>
              </a:lnSpc>
            </a:pPr>
            <a:endParaRPr lang="sk-SK" sz="2400" b="1" dirty="0" smtClean="0"/>
          </a:p>
          <a:p>
            <a:pPr>
              <a:lnSpc>
                <a:spcPct val="80000"/>
              </a:lnSpc>
              <a:buNone/>
            </a:pPr>
            <a:endParaRPr lang="sk-SK" sz="2400" b="1" dirty="0"/>
          </a:p>
          <a:p>
            <a:pPr>
              <a:lnSpc>
                <a:spcPct val="80000"/>
              </a:lnSpc>
            </a:pPr>
            <a:r>
              <a:rPr lang="sk-SK" sz="2400" b="1" dirty="0"/>
              <a:t>formy:</a:t>
            </a:r>
          </a:p>
          <a:p>
            <a:pPr lvl="1">
              <a:lnSpc>
                <a:spcPct val="80000"/>
              </a:lnSpc>
            </a:pPr>
            <a:r>
              <a:rPr lang="cs-CZ" sz="2000" b="1" dirty="0" smtClean="0"/>
              <a:t>A)   necenová </a:t>
            </a:r>
            <a:r>
              <a:rPr lang="cs-CZ" sz="2000" b="1" dirty="0" err="1"/>
              <a:t>regulácia</a:t>
            </a:r>
            <a:r>
              <a:rPr lang="cs-CZ" sz="2000" b="1" dirty="0"/>
              <a:t>  </a:t>
            </a:r>
          </a:p>
          <a:p>
            <a:pPr lvl="1">
              <a:lnSpc>
                <a:spcPct val="80000"/>
              </a:lnSpc>
            </a:pPr>
            <a:r>
              <a:rPr lang="sk-SK" sz="2000" b="1" dirty="0" smtClean="0"/>
              <a:t>B)   cenová </a:t>
            </a:r>
            <a:r>
              <a:rPr lang="sk-SK" sz="2000" b="1" dirty="0"/>
              <a:t>regulácia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cs-CZ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2400" b="1" dirty="0"/>
              <a:t> </a:t>
            </a:r>
            <a:endParaRPr lang="cs-CZ" sz="2400" b="1" dirty="0"/>
          </a:p>
          <a:p>
            <a:pPr>
              <a:lnSpc>
                <a:spcPct val="80000"/>
              </a:lnSpc>
            </a:pP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6437"/>
          </a:xfrm>
        </p:spPr>
        <p:txBody>
          <a:bodyPr/>
          <a:lstStyle/>
          <a:p>
            <a:r>
              <a:rPr lang="sk-SK" sz="2400" b="1"/>
              <a:t>Štátna regulácia</a:t>
            </a: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 flipH="1">
            <a:off x="3635375" y="620713"/>
            <a:ext cx="5762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4859338" y="620713"/>
            <a:ext cx="5762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pic>
        <p:nvPicPr>
          <p:cNvPr id="24578" name="Picture 2" descr="C:\Users\Public\Pictures\Obrázok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67" y="1196752"/>
            <a:ext cx="8863013" cy="5583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172480" cy="5943600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b="1" dirty="0" smtClean="0"/>
              <a:t>A)  </a:t>
            </a:r>
            <a:r>
              <a:rPr lang="sk-SK" sz="2400" b="1" dirty="0">
                <a:cs typeface="Times New Roman" pitchFamily="18" charset="0"/>
              </a:rPr>
              <a:t>Cenová regulácia</a:t>
            </a:r>
            <a:r>
              <a:rPr lang="sk-SK" sz="2400" b="1" dirty="0"/>
              <a:t>, </a:t>
            </a:r>
            <a:r>
              <a:rPr lang="sk-SK" sz="2400" dirty="0"/>
              <a:t>ak:</a:t>
            </a:r>
            <a:r>
              <a:rPr lang="sk-SK" sz="2400" b="1" dirty="0"/>
              <a:t> </a:t>
            </a:r>
          </a:p>
          <a:p>
            <a:pPr lvl="1"/>
            <a:r>
              <a:rPr lang="sk-SK" sz="2000" dirty="0">
                <a:cs typeface="Times New Roman" pitchFamily="18" charset="0"/>
              </a:rPr>
              <a:t>vznikne mimoriadna trhová situácia (živelná pohroma)</a:t>
            </a:r>
            <a:r>
              <a:rPr lang="sk-SK" sz="2000" dirty="0"/>
              <a:t> </a:t>
            </a:r>
            <a:r>
              <a:rPr lang="sk-SK" sz="2000" dirty="0">
                <a:cs typeface="Times New Roman" pitchFamily="18" charset="0"/>
              </a:rPr>
              <a:t>na trhu</a:t>
            </a:r>
            <a:endParaRPr lang="sk-SK" sz="2000" dirty="0"/>
          </a:p>
          <a:p>
            <a:pPr lvl="1"/>
            <a:r>
              <a:rPr lang="sk-SK" sz="2000" dirty="0">
                <a:cs typeface="Times New Roman" pitchFamily="18" charset="0"/>
              </a:rPr>
              <a:t>existuje nedostatočne konkurenčné prostredie</a:t>
            </a:r>
            <a:endParaRPr lang="sk-SK" sz="2000" dirty="0"/>
          </a:p>
          <a:p>
            <a:pPr lvl="1"/>
            <a:r>
              <a:rPr lang="sk-SK" sz="2000" dirty="0">
                <a:cs typeface="Times New Roman" pitchFamily="18" charset="0"/>
              </a:rPr>
              <a:t>si to vyžaduje verejný záujem a ochrana spotrebiteľa</a:t>
            </a:r>
            <a:endParaRPr lang="sk-SK" sz="2000" dirty="0"/>
          </a:p>
          <a:p>
            <a:endParaRPr lang="sk-SK" sz="2400" b="1" dirty="0"/>
          </a:p>
          <a:p>
            <a:pPr>
              <a:buFontTx/>
              <a:buNone/>
            </a:pPr>
            <a:r>
              <a:rPr lang="sk-SK" sz="2400" b="1" dirty="0" smtClean="0">
                <a:cs typeface="Times New Roman" pitchFamily="18" charset="0"/>
              </a:rPr>
              <a:t>1) </a:t>
            </a:r>
            <a:r>
              <a:rPr lang="sk-SK" sz="2400" b="1" dirty="0">
                <a:cs typeface="Times New Roman" pitchFamily="18" charset="0"/>
              </a:rPr>
              <a:t>maximálna cena (cenový strop)</a:t>
            </a:r>
            <a:endParaRPr lang="sk-SK" sz="2400" b="1" dirty="0"/>
          </a:p>
          <a:p>
            <a:pPr lvl="1"/>
            <a:r>
              <a:rPr lang="sk-SK" sz="2000" dirty="0">
                <a:cs typeface="Times New Roman" pitchFamily="18" charset="0"/>
              </a:rPr>
              <a:t>opatrenie v prospech kupujúcich (strany dopytu)</a:t>
            </a:r>
            <a:endParaRPr lang="sk-SK" sz="2000" dirty="0"/>
          </a:p>
          <a:p>
            <a:pPr lvl="1"/>
            <a:r>
              <a:rPr lang="sk-SK" sz="2000" dirty="0">
                <a:cs typeface="Times New Roman" pitchFamily="18" charset="0"/>
              </a:rPr>
              <a:t>má umožniť príjmovo slabším vrstvám dostupnosť nevyhnutného množstva </a:t>
            </a:r>
            <a:r>
              <a:rPr lang="sk-SK" sz="2000" dirty="0"/>
              <a:t>určitého</a:t>
            </a:r>
            <a:r>
              <a:rPr lang="sk-SK" sz="2000" dirty="0">
                <a:cs typeface="Times New Roman" pitchFamily="18" charset="0"/>
              </a:rPr>
              <a:t> statku</a:t>
            </a:r>
            <a:endParaRPr lang="sk-SK" sz="2000" dirty="0"/>
          </a:p>
          <a:p>
            <a:pPr lvl="1"/>
            <a:r>
              <a:rPr lang="sk-SK" sz="2000" dirty="0">
                <a:cs typeface="Times New Roman" pitchFamily="18" charset="0"/>
              </a:rPr>
              <a:t>určená </a:t>
            </a:r>
            <a:r>
              <a:rPr lang="sk-SK" sz="2000" b="1" dirty="0">
                <a:cs typeface="Times New Roman" pitchFamily="18" charset="0"/>
              </a:rPr>
              <a:t>pod</a:t>
            </a:r>
            <a:r>
              <a:rPr lang="sk-SK" sz="2000" dirty="0">
                <a:cs typeface="Times New Roman" pitchFamily="18" charset="0"/>
              </a:rPr>
              <a:t> úrovňou rovnovážnej ceny</a:t>
            </a:r>
          </a:p>
          <a:p>
            <a:pPr lvl="1"/>
            <a:r>
              <a:rPr lang="sk-SK" sz="2000" dirty="0">
                <a:cs typeface="Times New Roman" pitchFamily="18" charset="0"/>
              </a:rPr>
              <a:t>(príklady max. ceny</a:t>
            </a:r>
            <a:r>
              <a:rPr lang="sk-SK" sz="2000" dirty="0" smtClean="0">
                <a:cs typeface="Times New Roman" pitchFamily="18" charset="0"/>
              </a:rPr>
              <a:t>) - </a:t>
            </a:r>
            <a:r>
              <a:rPr lang="sk-SK" sz="2000" dirty="0" smtClean="0"/>
              <a:t>Úrad pre reguláciu sieťových odvetví - elektrina, plyn, vodné, stočné, železničná preprava</a:t>
            </a:r>
            <a:r>
              <a:rPr lang="sk-SK" sz="2000" dirty="0" smtClean="0"/>
              <a:t>, ...</a:t>
            </a:r>
            <a:endParaRPr lang="en-US" sz="2000" dirty="0" smtClean="0"/>
          </a:p>
          <a:p>
            <a:pPr lvl="1"/>
            <a:endParaRPr lang="sk-SK" sz="2000" dirty="0">
              <a:cs typeface="Times New Roman" pitchFamily="18" charset="0"/>
            </a:endParaRPr>
          </a:p>
          <a:p>
            <a:pPr>
              <a:buFontTx/>
              <a:buNone/>
            </a:pPr>
            <a:endParaRPr lang="sk-SK" sz="2400" b="1" dirty="0"/>
          </a:p>
          <a:p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31825"/>
            <a:ext cx="8229600" cy="48133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sk-SK" sz="2400" b="1" dirty="0" smtClean="0">
                <a:cs typeface="Times New Roman" pitchFamily="18" charset="0"/>
              </a:rPr>
              <a:t>2) </a:t>
            </a:r>
            <a:r>
              <a:rPr lang="sk-SK" sz="2400" b="1" dirty="0">
                <a:cs typeface="Times New Roman" pitchFamily="18" charset="0"/>
              </a:rPr>
              <a:t>minimálna cena (cenový prah)</a:t>
            </a:r>
            <a:endParaRPr lang="sk-SK" sz="2400" b="1" dirty="0"/>
          </a:p>
          <a:p>
            <a:pPr lvl="1">
              <a:lnSpc>
                <a:spcPct val="90000"/>
              </a:lnSpc>
            </a:pPr>
            <a:r>
              <a:rPr lang="sk-SK" sz="2000" dirty="0">
                <a:cs typeface="Times New Roman" pitchFamily="18" charset="0"/>
              </a:rPr>
              <a:t>opatrenie na podporu výrobcov (strany ponuky) </a:t>
            </a:r>
            <a:endParaRPr lang="sk-SK" sz="2000" dirty="0"/>
          </a:p>
          <a:p>
            <a:pPr lvl="1">
              <a:lnSpc>
                <a:spcPct val="90000"/>
              </a:lnSpc>
            </a:pPr>
            <a:r>
              <a:rPr lang="sk-SK" sz="2000" dirty="0">
                <a:cs typeface="Times New Roman" pitchFamily="18" charset="0"/>
              </a:rPr>
              <a:t>štát zaručí určitú minimálnu cenu ponúkaného tovaru</a:t>
            </a:r>
            <a:endParaRPr lang="sk-SK" sz="2000" dirty="0"/>
          </a:p>
          <a:p>
            <a:pPr lvl="1">
              <a:lnSpc>
                <a:spcPct val="90000"/>
              </a:lnSpc>
            </a:pPr>
            <a:r>
              <a:rPr lang="sk-SK" sz="2000" dirty="0">
                <a:cs typeface="Times New Roman" pitchFamily="18" charset="0"/>
              </a:rPr>
              <a:t>určená </a:t>
            </a:r>
            <a:r>
              <a:rPr lang="sk-SK" sz="2000" b="1" dirty="0">
                <a:cs typeface="Times New Roman" pitchFamily="18" charset="0"/>
              </a:rPr>
              <a:t>nad</a:t>
            </a:r>
            <a:r>
              <a:rPr lang="sk-SK" sz="2000" dirty="0">
                <a:cs typeface="Times New Roman" pitchFamily="18" charset="0"/>
              </a:rPr>
              <a:t> úrovňou rovnovážnej ceny</a:t>
            </a:r>
          </a:p>
          <a:p>
            <a:pPr lvl="1">
              <a:lnSpc>
                <a:spcPct val="90000"/>
              </a:lnSpc>
            </a:pPr>
            <a:r>
              <a:rPr lang="sk-SK" sz="2000" dirty="0">
                <a:cs typeface="Times New Roman" pitchFamily="18" charset="0"/>
              </a:rPr>
              <a:t>(príklady min. ceny</a:t>
            </a:r>
            <a:r>
              <a:rPr lang="sk-SK" sz="2000" dirty="0" smtClean="0">
                <a:cs typeface="Times New Roman" pitchFamily="18" charset="0"/>
              </a:rPr>
              <a:t>) - </a:t>
            </a:r>
            <a:r>
              <a:rPr lang="sk-SK" sz="2000" dirty="0" smtClean="0"/>
              <a:t>Niektoré ceny poľnohospodárskych výrobkov – mlieko, obilie... Štát tým chráni prvovýrobcov pred spracovateľmi</a:t>
            </a:r>
            <a:endParaRPr lang="sk-SK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sk-SK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sk-SK" sz="20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buFontTx/>
              <a:buNone/>
            </a:pPr>
            <a:r>
              <a:rPr lang="sk-SK" sz="2000" dirty="0"/>
              <a:t>       </a:t>
            </a:r>
            <a:r>
              <a:rPr lang="sk-SK" sz="2000" b="1" dirty="0"/>
              <a:t>Maximálna a minimálna cena - graf</a:t>
            </a:r>
          </a:p>
          <a:p>
            <a:pPr>
              <a:buFontTx/>
              <a:buNone/>
            </a:pPr>
            <a:r>
              <a:rPr lang="sk-SK" sz="2000" dirty="0"/>
              <a:t>      </a:t>
            </a:r>
          </a:p>
          <a:p>
            <a:pPr>
              <a:buFontTx/>
              <a:buNone/>
            </a:pPr>
            <a:r>
              <a:rPr lang="sk-SK" sz="2000" dirty="0"/>
              <a:t>       </a:t>
            </a:r>
            <a:r>
              <a:rPr lang="sk-SK" sz="2000" b="1" dirty="0"/>
              <a:t>p</a:t>
            </a:r>
          </a:p>
          <a:p>
            <a:pPr>
              <a:buFontTx/>
              <a:buNone/>
            </a:pPr>
            <a:r>
              <a:rPr lang="sk-SK" sz="2000" b="1" dirty="0"/>
              <a:t>                       D                                       S</a:t>
            </a:r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endParaRPr lang="sk-SK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b="1" dirty="0">
                <a:solidFill>
                  <a:srgbClr val="FF0000"/>
                </a:solidFill>
              </a:rPr>
              <a:t>                                            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k-SK" sz="2000" b="1" dirty="0"/>
              <a:t>     p0 </a:t>
            </a:r>
          </a:p>
          <a:p>
            <a:pPr>
              <a:buFontTx/>
              <a:buNone/>
            </a:pPr>
            <a:r>
              <a:rPr lang="sk-SK" sz="2000" b="1" dirty="0"/>
              <a:t>    </a:t>
            </a:r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endParaRPr lang="sk-SK" sz="2000" b="1" dirty="0"/>
          </a:p>
          <a:p>
            <a:pPr>
              <a:buFontTx/>
              <a:buNone/>
            </a:pPr>
            <a:r>
              <a:rPr lang="sk-SK" sz="2000" b="1" dirty="0"/>
              <a:t>                                            q0                             q</a:t>
            </a:r>
          </a:p>
          <a:p>
            <a:endParaRPr lang="sk-SK" sz="2000" b="1" dirty="0"/>
          </a:p>
        </p:txBody>
      </p:sp>
      <p:grpSp>
        <p:nvGrpSpPr>
          <p:cNvPr id="20" name="Skupina 19"/>
          <p:cNvGrpSpPr/>
          <p:nvPr/>
        </p:nvGrpSpPr>
        <p:grpSpPr>
          <a:xfrm>
            <a:off x="468313" y="909638"/>
            <a:ext cx="6008687" cy="4424362"/>
            <a:chOff x="468313" y="909638"/>
            <a:chExt cx="6008687" cy="4424362"/>
          </a:xfrm>
        </p:grpSpPr>
        <p:sp>
          <p:nvSpPr>
            <p:cNvPr id="10243" name="Line 3"/>
            <p:cNvSpPr>
              <a:spLocks noChangeShapeType="1"/>
            </p:cNvSpPr>
            <p:nvPr/>
          </p:nvSpPr>
          <p:spPr bwMode="auto">
            <a:xfrm>
              <a:off x="1524000" y="5029200"/>
              <a:ext cx="495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 flipV="1">
              <a:off x="1524000" y="914400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0245" name="Arc 5"/>
            <p:cNvSpPr>
              <a:spLocks/>
            </p:cNvSpPr>
            <p:nvPr/>
          </p:nvSpPr>
          <p:spPr bwMode="auto">
            <a:xfrm rot="-10932157">
              <a:off x="2667000" y="909638"/>
              <a:ext cx="3433763" cy="3732212"/>
            </a:xfrm>
            <a:custGeom>
              <a:avLst/>
              <a:gdLst>
                <a:gd name="G0" fmla="+- 0 0 0"/>
                <a:gd name="G1" fmla="+- 21417 0 0"/>
                <a:gd name="G2" fmla="+- 21600 0 0"/>
                <a:gd name="T0" fmla="*/ 2809 w 21556"/>
                <a:gd name="T1" fmla="*/ 0 h 21417"/>
                <a:gd name="T2" fmla="*/ 21556 w 21556"/>
                <a:gd name="T3" fmla="*/ 20035 h 21417"/>
                <a:gd name="T4" fmla="*/ 0 w 21556"/>
                <a:gd name="T5" fmla="*/ 21417 h 2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56" h="21417" fill="none" extrusionOk="0">
                  <a:moveTo>
                    <a:pt x="2808" y="0"/>
                  </a:moveTo>
                  <a:cubicBezTo>
                    <a:pt x="13041" y="1342"/>
                    <a:pt x="20895" y="9735"/>
                    <a:pt x="21555" y="20035"/>
                  </a:cubicBezTo>
                </a:path>
                <a:path w="21556" h="21417" stroke="0" extrusionOk="0">
                  <a:moveTo>
                    <a:pt x="2808" y="0"/>
                  </a:moveTo>
                  <a:cubicBezTo>
                    <a:pt x="13041" y="1342"/>
                    <a:pt x="20895" y="9735"/>
                    <a:pt x="21555" y="20035"/>
                  </a:cubicBezTo>
                  <a:lnTo>
                    <a:pt x="0" y="21417"/>
                  </a:lnTo>
                  <a:close/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246" name="Arc 6"/>
            <p:cNvSpPr>
              <a:spLocks/>
            </p:cNvSpPr>
            <p:nvPr/>
          </p:nvSpPr>
          <p:spPr bwMode="auto">
            <a:xfrm rot="-16571558">
              <a:off x="1801019" y="823119"/>
              <a:ext cx="3429000" cy="3627438"/>
            </a:xfrm>
            <a:custGeom>
              <a:avLst/>
              <a:gdLst>
                <a:gd name="G0" fmla="+- 0 0 0"/>
                <a:gd name="G1" fmla="+- 21417 0 0"/>
                <a:gd name="G2" fmla="+- 21600 0 0"/>
                <a:gd name="T0" fmla="*/ 2809 w 21600"/>
                <a:gd name="T1" fmla="*/ 0 h 22164"/>
                <a:gd name="T2" fmla="*/ 21587 w 21600"/>
                <a:gd name="T3" fmla="*/ 22164 h 22164"/>
                <a:gd name="T4" fmla="*/ 0 w 21600"/>
                <a:gd name="T5" fmla="*/ 21417 h 2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64" fill="none" extrusionOk="0">
                  <a:moveTo>
                    <a:pt x="2808" y="0"/>
                  </a:moveTo>
                  <a:cubicBezTo>
                    <a:pt x="13560" y="1410"/>
                    <a:pt x="21600" y="10573"/>
                    <a:pt x="21600" y="21417"/>
                  </a:cubicBezTo>
                  <a:cubicBezTo>
                    <a:pt x="21600" y="21666"/>
                    <a:pt x="21595" y="21915"/>
                    <a:pt x="21587" y="22164"/>
                  </a:cubicBezTo>
                </a:path>
                <a:path w="21600" h="22164" stroke="0" extrusionOk="0">
                  <a:moveTo>
                    <a:pt x="2808" y="0"/>
                  </a:moveTo>
                  <a:cubicBezTo>
                    <a:pt x="13560" y="1410"/>
                    <a:pt x="21600" y="10573"/>
                    <a:pt x="21600" y="21417"/>
                  </a:cubicBezTo>
                  <a:cubicBezTo>
                    <a:pt x="21600" y="21666"/>
                    <a:pt x="21595" y="21915"/>
                    <a:pt x="21587" y="22164"/>
                  </a:cubicBezTo>
                  <a:lnTo>
                    <a:pt x="0" y="21417"/>
                  </a:lnTo>
                  <a:close/>
                </a:path>
              </a:pathLst>
            </a:custGeom>
            <a:noFill/>
            <a:ln w="28575">
              <a:solidFill>
                <a:srgbClr val="993300"/>
              </a:solidFill>
              <a:round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0" hangingPunct="0"/>
              <a:endParaRPr lang="sk-SK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1524000" y="2286000"/>
              <a:ext cx="3429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1524000" y="4419600"/>
              <a:ext cx="3352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 flipH="1">
              <a:off x="1524000" y="37338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3886200" y="3733800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468313" y="4191000"/>
              <a:ext cx="9794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sk-SK" sz="2000" b="1">
                  <a:latin typeface="Times New Roman" pitchFamily="18" charset="0"/>
                </a:rPr>
                <a:t>p max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533400" y="2133600"/>
              <a:ext cx="914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sk-SK" sz="2000">
                  <a:latin typeface="Times New Roman" pitchFamily="18" charset="0"/>
                </a:rPr>
                <a:t> </a:t>
              </a:r>
              <a:r>
                <a:rPr lang="sk-SK" sz="2000" b="1">
                  <a:latin typeface="Times New Roman" pitchFamily="18" charset="0"/>
                </a:rPr>
                <a:t>p min</a:t>
              </a:r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2514600" y="4419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4876800" y="4419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2362200" y="5029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sk-SK" sz="2000" b="1">
                  <a:latin typeface="Times New Roman" pitchFamily="18" charset="0"/>
                </a:rPr>
                <a:t>q1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4724400" y="4953000"/>
              <a:ext cx="381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sk-SK" sz="2000" b="1">
                  <a:latin typeface="Times New Roman" pitchFamily="18" charset="0"/>
                </a:rPr>
                <a:t>q2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sk-SK" sz="3600" b="1"/>
              <a:t>Štátny rozpočet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3570"/>
            <a:ext cx="8229600" cy="4895750"/>
          </a:xfrm>
        </p:spPr>
        <p:txBody>
          <a:bodyPr/>
          <a:lstStyle/>
          <a:p>
            <a:pPr>
              <a:buFontTx/>
              <a:buNone/>
            </a:pPr>
            <a:r>
              <a:rPr lang="sk-SK" sz="2000" b="1" dirty="0"/>
              <a:t>=   </a:t>
            </a:r>
            <a:r>
              <a:rPr lang="sk-SK" sz="2400" b="1" dirty="0"/>
              <a:t>centralizovaný peňažný fond štátu, ktorý má stranu príjmov a stranu výdavkov</a:t>
            </a:r>
            <a:br>
              <a:rPr lang="sk-SK" sz="2400" b="1" dirty="0"/>
            </a:br>
            <a:r>
              <a:rPr lang="sk-SK" sz="2400" b="1" dirty="0"/>
              <a:t> - </a:t>
            </a:r>
            <a:r>
              <a:rPr lang="sk-SK" sz="2400" dirty="0"/>
              <a:t>viacročné (3-ročné) rozpočtovanie v SR</a:t>
            </a:r>
          </a:p>
          <a:p>
            <a:pPr>
              <a:buFontTx/>
              <a:buNone/>
            </a:pPr>
            <a:r>
              <a:rPr lang="sk-SK" sz="2400" dirty="0"/>
              <a:t>      - zákon o </a:t>
            </a:r>
            <a:r>
              <a:rPr lang="sk-SK" sz="2400" dirty="0" smtClean="0"/>
              <a:t>ŠR</a:t>
            </a:r>
          </a:p>
          <a:p>
            <a:pPr>
              <a:buFontTx/>
              <a:buNone/>
            </a:pPr>
            <a:endParaRPr lang="sk-SK" sz="2000" dirty="0" smtClean="0"/>
          </a:p>
          <a:p>
            <a:pPr>
              <a:buFontTx/>
              <a:buNone/>
            </a:pPr>
            <a:endParaRPr lang="sk-SK" sz="2000" dirty="0" smtClean="0"/>
          </a:p>
          <a:p>
            <a:pPr>
              <a:lnSpc>
                <a:spcPct val="90000"/>
              </a:lnSpc>
            </a:pPr>
            <a:r>
              <a:rPr lang="sk-SK" sz="2400" b="1" dirty="0" smtClean="0">
                <a:sym typeface="Symbol" pitchFamily="18" charset="2"/>
              </a:rPr>
              <a:t>Štátny záverečný účet:</a:t>
            </a:r>
          </a:p>
          <a:p>
            <a:pPr lvl="1">
              <a:lnSpc>
                <a:spcPct val="90000"/>
              </a:lnSpc>
            </a:pPr>
            <a:r>
              <a:rPr lang="sk-SK" sz="2400" dirty="0" smtClean="0">
                <a:sym typeface="Symbol" pitchFamily="18" charset="2"/>
              </a:rPr>
              <a:t>poskytuje informácie o skutočnom plnení naplánovaných príjmov a výdavkov ŠR </a:t>
            </a:r>
            <a:r>
              <a:rPr lang="sk-SK" sz="2000" dirty="0"/>
              <a:t/>
            </a:r>
            <a:br>
              <a:rPr lang="sk-SK" sz="2000" dirty="0"/>
            </a:br>
            <a:r>
              <a:rPr lang="sk-SK" sz="2000" dirty="0"/>
              <a:t> </a:t>
            </a:r>
            <a:endParaRPr lang="sk-SK" sz="2000" dirty="0" smtClean="0"/>
          </a:p>
          <a:p>
            <a:pPr>
              <a:buFontTx/>
              <a:buNone/>
            </a:pPr>
            <a:r>
              <a:rPr lang="sk-SK" sz="2000" dirty="0" smtClean="0"/>
              <a:t>                                             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1467</Words>
  <Application>Microsoft Office PowerPoint</Application>
  <PresentationFormat>Prezentácia na obrazovke (4:3)</PresentationFormat>
  <Paragraphs>273</Paragraphs>
  <Slides>23</Slides>
  <Notes>14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5" baseType="lpstr">
      <vt:lpstr>Predvolený návrh</vt:lpstr>
      <vt:lpstr>Document</vt:lpstr>
      <vt:lpstr>Účastníci trhu - štát</vt:lpstr>
      <vt:lpstr>Funkcie štátu</vt:lpstr>
      <vt:lpstr>Snímka 3</vt:lpstr>
      <vt:lpstr>Štátna regulácia</vt:lpstr>
      <vt:lpstr>Štátna regulácia</vt:lpstr>
      <vt:lpstr>Snímka 6</vt:lpstr>
      <vt:lpstr>Snímka 7</vt:lpstr>
      <vt:lpstr>Snímka 8</vt:lpstr>
      <vt:lpstr>Štátny rozpočet</vt:lpstr>
      <vt:lpstr>Štruktúra ŠR</vt:lpstr>
      <vt:lpstr>Snímka 11</vt:lpstr>
      <vt:lpstr>Snímka 12</vt:lpstr>
      <vt:lpstr>Druhy ŠR</vt:lpstr>
      <vt:lpstr>Zdroje financovania deficitu ŠR</vt:lpstr>
      <vt:lpstr>Verejný rozpočet =     ŠR + rozpočty miest a obcí, VÚC, zdravot. poisť., Sociálnej poisťovne, ÚPSVaR, VŠ, FNM, štátnych účelových fondov...   - Má vyššiu výpovednú hodnotu ako štátny rozpočet.   verejný dlh (dlh verejného sektora) - pre vstup do EMÚ: 60% z HDP </vt:lpstr>
      <vt:lpstr>ŠR (deficit, dlh) ↔ VR (deficit, dlh)</vt:lpstr>
      <vt:lpstr>Snímka 17</vt:lpstr>
      <vt:lpstr>Riadenie dlhu</vt:lpstr>
      <vt:lpstr>Dane</vt:lpstr>
      <vt:lpstr>Snímka 20</vt:lpstr>
      <vt:lpstr>Dane  (Daňová sústava od 1.1.2005)</vt:lpstr>
      <vt:lpstr>Snímka 22</vt:lpstr>
      <vt:lpstr>Lafferova krivka</vt:lpstr>
    </vt:vector>
  </TitlesOfParts>
  <Company>kmame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Kucharčíkova</dc:creator>
  <cp:lastModifiedBy>Andrej Šišila</cp:lastModifiedBy>
  <cp:revision>159</cp:revision>
  <dcterms:created xsi:type="dcterms:W3CDTF">2007-10-31T10:46:33Z</dcterms:created>
  <dcterms:modified xsi:type="dcterms:W3CDTF">2013-11-16T15:09:06Z</dcterms:modified>
</cp:coreProperties>
</file>