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83" r:id="rId9"/>
    <p:sldId id="264" r:id="rId10"/>
    <p:sldId id="265" r:id="rId11"/>
    <p:sldId id="266" r:id="rId12"/>
    <p:sldId id="284" r:id="rId13"/>
    <p:sldId id="267" r:id="rId14"/>
    <p:sldId id="268" r:id="rId15"/>
    <p:sldId id="269" r:id="rId16"/>
    <p:sldId id="27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5" autoAdjust="0"/>
  </p:normalViewPr>
  <p:slideViewPr>
    <p:cSldViewPr>
      <p:cViewPr varScale="1">
        <p:scale>
          <a:sx n="60" d="100"/>
          <a:sy n="60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670C-706D-400C-92AC-36EC2101F9A1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32A0-29B5-4770-84BC-7E1E22F222A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0783E-ACFB-4B09-8F26-656F68ED8201}" type="slidenum">
              <a:rPr lang="cs-CZ"/>
              <a:pPr/>
              <a:t>1</a:t>
            </a:fld>
            <a:endParaRPr lang="cs-CZ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P1 – cena za toto obdobie</a:t>
            </a:r>
          </a:p>
          <a:p>
            <a:r>
              <a:rPr lang="sk-SK" dirty="0" smtClean="0"/>
              <a:t>P0 – cena za predchádzajúce obdobie</a:t>
            </a:r>
          </a:p>
          <a:p>
            <a:endParaRPr lang="sk-SK" dirty="0" smtClean="0"/>
          </a:p>
          <a:p>
            <a:r>
              <a:rPr lang="sk-SK" dirty="0" smtClean="0"/>
              <a:t>Deflátor vyjadruje mieru inflačného znehodnotenia </a:t>
            </a:r>
            <a:r>
              <a:rPr lang="sk-SK" dirty="0" err="1" smtClean="0"/>
              <a:t>HDPn</a:t>
            </a:r>
            <a:r>
              <a:rPr lang="sk-SK" dirty="0" smtClean="0"/>
              <a:t> –</a:t>
            </a:r>
            <a:r>
              <a:rPr lang="sk-SK" baseline="0" dirty="0" smtClean="0"/>
              <a:t> slúži na výpočet miery inflácie v krajine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Potenciál – to čo môžeme dosiahnuť,</a:t>
            </a:r>
            <a:r>
              <a:rPr lang="sk-SK" baseline="0" dirty="0" smtClean="0"/>
              <a:t> ale neurobíme to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Je dôležité</a:t>
            </a:r>
            <a:r>
              <a:rPr lang="sk-SK" baseline="0" dirty="0" smtClean="0"/>
              <a:t> aby sme spomenuli „</a:t>
            </a:r>
            <a:r>
              <a:rPr lang="sk-SK" b="1" baseline="0" dirty="0" smtClean="0"/>
              <a:t>hodnota finálnych </a:t>
            </a:r>
            <a:r>
              <a:rPr lang="sk-SK" b="1" baseline="0" dirty="0" err="1" smtClean="0"/>
              <a:t>SaS</a:t>
            </a:r>
            <a:r>
              <a:rPr lang="sk-SK" baseline="0" dirty="0" smtClean="0"/>
              <a:t>“</a:t>
            </a:r>
          </a:p>
          <a:p>
            <a:r>
              <a:rPr lang="sk-SK" baseline="0" dirty="0" smtClean="0"/>
              <a:t>Finálne statky – statky určené na spotrebu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Výrobná</a:t>
            </a:r>
            <a:r>
              <a:rPr lang="sk-SK" baseline="0" dirty="0" smtClean="0"/>
              <a:t> </a:t>
            </a:r>
            <a:r>
              <a:rPr lang="sk-SK" dirty="0" smtClean="0"/>
              <a:t>– spočítame hodnotu toho, čo sa vyrobilo</a:t>
            </a:r>
          </a:p>
          <a:p>
            <a:r>
              <a:rPr lang="sk-SK" dirty="0" smtClean="0"/>
              <a:t>Spotrebná – ak sa niečo vyrobilo, tak sa zrejme aj nakúpilo</a:t>
            </a:r>
          </a:p>
          <a:p>
            <a:r>
              <a:rPr lang="sk-SK" dirty="0" smtClean="0"/>
              <a:t>Dôchodková</a:t>
            </a:r>
            <a:r>
              <a:rPr lang="sk-SK" baseline="0" dirty="0" smtClean="0"/>
              <a:t> – na to, aby sa niečo vyrobilo, som musel mať peniaze</a:t>
            </a:r>
          </a:p>
          <a:p>
            <a:r>
              <a:rPr lang="sk-SK" baseline="0" dirty="0" smtClean="0"/>
              <a:t>-----------------------------------------------------------------------------------</a:t>
            </a:r>
          </a:p>
          <a:p>
            <a:r>
              <a:rPr lang="sk-SK" baseline="0" dirty="0" smtClean="0"/>
              <a:t>Napr. hodnota bagety – kúpou bagety podporujem HDP Slovenska</a:t>
            </a:r>
          </a:p>
          <a:p>
            <a:r>
              <a:rPr lang="sk-SK" baseline="0" dirty="0" smtClean="0"/>
              <a:t>Kým sa z bagety stane finálny produkt, prejde určitými fázami – roľník -&gt; pekárne -&gt; pekár -&gt; bufet (zelenina, šunka) -&gt; až teraz je to finálny statok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Export – hodnota </a:t>
            </a:r>
            <a:r>
              <a:rPr lang="sk-SK" dirty="0" err="1" smtClean="0"/>
              <a:t>SaS</a:t>
            </a:r>
            <a:r>
              <a:rPr lang="sk-SK" dirty="0" smtClean="0"/>
              <a:t> vyprodukovaných u nás a spotrebovaných v zahraničí</a:t>
            </a:r>
          </a:p>
          <a:p>
            <a:r>
              <a:rPr lang="sk-SK" dirty="0" smtClean="0"/>
              <a:t>Import – hodnota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SaS</a:t>
            </a:r>
            <a:r>
              <a:rPr lang="sk-SK" baseline="0" dirty="0" smtClean="0"/>
              <a:t> vyprodukovaných v zahraničí a spotrebovaných u nás</a:t>
            </a:r>
          </a:p>
          <a:p>
            <a:endParaRPr lang="sk-SK" baseline="0" dirty="0" smtClean="0"/>
          </a:p>
          <a:p>
            <a:r>
              <a:rPr lang="sk-SK" baseline="0" dirty="0" smtClean="0"/>
              <a:t>Objektívnejší ukazovateľ výkonnosti ekonomiky je ČDP</a:t>
            </a:r>
          </a:p>
          <a:p>
            <a:endParaRPr lang="sk-SK" baseline="0" dirty="0" smtClean="0"/>
          </a:p>
          <a:p>
            <a:r>
              <a:rPr lang="cs-CZ" sz="1200" b="0" dirty="0" smtClean="0"/>
              <a:t>je na </a:t>
            </a:r>
            <a:r>
              <a:rPr lang="cs-CZ" sz="1200" b="0" dirty="0" err="1" smtClean="0"/>
              <a:t>štáte</a:t>
            </a:r>
            <a:r>
              <a:rPr lang="cs-CZ" sz="1200" b="0" baseline="0" dirty="0" smtClean="0"/>
              <a:t> aby </a:t>
            </a:r>
            <a:r>
              <a:rPr lang="cs-CZ" sz="1200" b="0" baseline="0" dirty="0" err="1" smtClean="0"/>
              <a:t>tieto</a:t>
            </a:r>
            <a:r>
              <a:rPr lang="cs-CZ" sz="1200" b="0" baseline="0" dirty="0" smtClean="0"/>
              <a:t> veličiny </a:t>
            </a:r>
            <a:r>
              <a:rPr lang="cs-CZ" sz="1200" b="0" baseline="0" dirty="0" err="1" smtClean="0"/>
              <a:t>rástli</a:t>
            </a:r>
            <a:endParaRPr lang="cs-CZ" sz="1200" b="0" baseline="0" dirty="0" smtClean="0"/>
          </a:p>
          <a:p>
            <a:r>
              <a:rPr lang="cs-CZ" sz="1200" b="0" baseline="0" dirty="0" err="1" smtClean="0"/>
              <a:t>Investície</a:t>
            </a:r>
            <a:r>
              <a:rPr lang="cs-CZ" sz="1200" b="0" baseline="0" dirty="0" smtClean="0"/>
              <a:t> (I) -&gt; </a:t>
            </a:r>
            <a:r>
              <a:rPr lang="cs-CZ" sz="1200" b="0" baseline="0" dirty="0" err="1" smtClean="0"/>
              <a:t>investičné</a:t>
            </a:r>
            <a:r>
              <a:rPr lang="cs-CZ" sz="1200" b="0" baseline="0" dirty="0" smtClean="0"/>
              <a:t> stimuly (</a:t>
            </a:r>
            <a:r>
              <a:rPr lang="cs-CZ" sz="1200" b="0" baseline="0" dirty="0" err="1" smtClean="0"/>
              <a:t>pre</a:t>
            </a:r>
            <a:r>
              <a:rPr lang="cs-CZ" sz="1200" b="0" baseline="0" dirty="0" smtClean="0"/>
              <a:t> </a:t>
            </a:r>
            <a:r>
              <a:rPr lang="cs-CZ" sz="1200" b="0" baseline="0" dirty="0" err="1" smtClean="0"/>
              <a:t>podnikateľov</a:t>
            </a:r>
            <a:r>
              <a:rPr lang="cs-CZ" sz="1200" b="0" baseline="0" dirty="0" smtClean="0"/>
              <a:t>)</a:t>
            </a:r>
          </a:p>
          <a:p>
            <a:r>
              <a:rPr lang="cs-CZ" sz="1200" b="0" baseline="0" dirty="0" smtClean="0"/>
              <a:t>Výdavky na nákup (G) – v čase </a:t>
            </a:r>
            <a:r>
              <a:rPr lang="cs-CZ" sz="1200" b="0" baseline="0" dirty="0" err="1" smtClean="0"/>
              <a:t>recesie</a:t>
            </a:r>
            <a:r>
              <a:rPr lang="cs-CZ" sz="1200" b="0" baseline="0" dirty="0" smtClean="0"/>
              <a:t> </a:t>
            </a:r>
            <a:r>
              <a:rPr lang="cs-CZ" sz="1200" b="0" baseline="0" dirty="0" err="1" smtClean="0"/>
              <a:t>investovať</a:t>
            </a:r>
            <a:r>
              <a:rPr lang="cs-CZ" sz="1200" b="0" baseline="0" dirty="0" smtClean="0"/>
              <a:t> do oblastí, </a:t>
            </a:r>
            <a:r>
              <a:rPr lang="cs-CZ" sz="1200" b="0" baseline="0" dirty="0" err="1" smtClean="0"/>
              <a:t>ktoré</a:t>
            </a:r>
            <a:r>
              <a:rPr lang="cs-CZ" sz="1200" b="0" baseline="0" dirty="0" smtClean="0"/>
              <a:t> to </a:t>
            </a:r>
            <a:r>
              <a:rPr lang="cs-CZ" sz="1200" b="0" baseline="0" dirty="0" err="1" smtClean="0"/>
              <a:t>potrebujú</a:t>
            </a:r>
            <a:endParaRPr lang="cs-CZ" sz="1200" b="0" baseline="0" dirty="0" smtClean="0"/>
          </a:p>
          <a:p>
            <a:r>
              <a:rPr lang="cs-CZ" sz="1200" b="0" baseline="0" dirty="0" err="1" smtClean="0"/>
              <a:t>Obmedzenie</a:t>
            </a:r>
            <a:r>
              <a:rPr lang="cs-CZ" sz="1200" b="0" baseline="0" dirty="0" smtClean="0"/>
              <a:t> importu: clo, dovozné </a:t>
            </a:r>
            <a:r>
              <a:rPr lang="cs-CZ" sz="1200" b="0" baseline="0" dirty="0" err="1" smtClean="0"/>
              <a:t>prirážky</a:t>
            </a:r>
            <a:r>
              <a:rPr lang="cs-CZ" sz="1200" b="0" baseline="0" dirty="0" smtClean="0"/>
              <a:t>, daňové kvóty</a:t>
            </a:r>
            <a:endParaRPr lang="sk-SK" sz="1200" b="0" baseline="0" dirty="0" smtClean="0"/>
          </a:p>
          <a:p>
            <a:r>
              <a:rPr lang="sk-SK" sz="1200" b="0" baseline="0" dirty="0" smtClean="0"/>
              <a:t>Podpora vývozu: nižšia daň</a:t>
            </a:r>
            <a:endParaRPr lang="cs-CZ" sz="1200" b="0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Trba</a:t>
            </a:r>
            <a:r>
              <a:rPr lang="sk-SK" dirty="0" smtClean="0"/>
              <a:t> zabrániť nezmyselnému tlaku na rast</a:t>
            </a:r>
            <a:r>
              <a:rPr lang="sk-SK" baseline="0" dirty="0" smtClean="0"/>
              <a:t> spotreby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vypočítať 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HNP</a:t>
            </a:r>
          </a:p>
          <a:p>
            <a:r>
              <a:rPr lang="en-US" dirty="0" smtClean="0"/>
              <a:t>HDP</a:t>
            </a:r>
            <a:r>
              <a:rPr lang="en-US" baseline="0" dirty="0" smtClean="0"/>
              <a:t> = HNP – </a:t>
            </a:r>
            <a:r>
              <a:rPr lang="en-US" baseline="0" dirty="0" err="1" smtClean="0"/>
              <a:t>čisté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príjmy</a:t>
            </a:r>
            <a:r>
              <a:rPr lang="en-US" baseline="0" dirty="0" smtClean="0"/>
              <a:t> VF v </a:t>
            </a:r>
            <a:r>
              <a:rPr lang="en-US" baseline="0" dirty="0" err="1" smtClean="0"/>
              <a:t>zahr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ČDP = HNP – </a:t>
            </a:r>
            <a:r>
              <a:rPr lang="en-US" baseline="0" dirty="0" err="1" smtClean="0"/>
              <a:t>čisté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príjmy</a:t>
            </a:r>
            <a:r>
              <a:rPr lang="en-US" baseline="0" dirty="0" smtClean="0"/>
              <a:t> VF v </a:t>
            </a:r>
            <a:r>
              <a:rPr lang="en-US" baseline="0" dirty="0" err="1" smtClean="0"/>
              <a:t>zahr</a:t>
            </a:r>
            <a:r>
              <a:rPr lang="en-US" baseline="0" dirty="0" smtClean="0"/>
              <a:t>. – </a:t>
            </a:r>
            <a:r>
              <a:rPr lang="en-US" baseline="0" dirty="0" err="1" smtClean="0"/>
              <a:t>amortizácia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ND   = HNP – </a:t>
            </a:r>
            <a:r>
              <a:rPr lang="en-US" baseline="0" dirty="0" err="1" smtClean="0"/>
              <a:t>čisté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príjmy</a:t>
            </a:r>
            <a:r>
              <a:rPr lang="en-US" baseline="0" dirty="0" smtClean="0"/>
              <a:t> VF v </a:t>
            </a:r>
            <a:r>
              <a:rPr lang="en-US" baseline="0" dirty="0" err="1" smtClean="0"/>
              <a:t>zahr</a:t>
            </a:r>
            <a:r>
              <a:rPr lang="en-US" baseline="0" dirty="0" smtClean="0"/>
              <a:t>. – </a:t>
            </a:r>
            <a:r>
              <a:rPr lang="en-US" baseline="0" dirty="0" err="1" smtClean="0"/>
              <a:t>amortizácia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dane</a:t>
            </a:r>
            <a:endParaRPr lang="en-US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Ako vypočítať ND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32A0-29B5-4770-84BC-7E1E22F222AA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6C985B-C47B-4DD7-ABE0-0DFEED43278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0A9E-7B41-4E57-B32E-A494DDB5BC39}" type="datetimeFigureOut">
              <a:rPr lang="sk-SK" smtClean="0"/>
              <a:pPr/>
              <a:t>12.1.2014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B254-E8A1-42F0-97D8-BB38A66C072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b="1" dirty="0"/>
              <a:t>Makroekonomické agregáty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800" dirty="0" err="1"/>
              <a:t>Najčastejšie</a:t>
            </a:r>
            <a:r>
              <a:rPr lang="cs-CZ" sz="2800" dirty="0"/>
              <a:t> používané MAG: </a:t>
            </a:r>
          </a:p>
          <a:p>
            <a:pPr lvl="1"/>
            <a:r>
              <a:rPr lang="cs-CZ" sz="2400" dirty="0"/>
              <a:t>HDP, HNP, ČDP, ČNP, ND</a:t>
            </a:r>
          </a:p>
          <a:p>
            <a:r>
              <a:rPr lang="cs-CZ" sz="2800" dirty="0" err="1"/>
              <a:t>Metódy</a:t>
            </a:r>
            <a:r>
              <a:rPr lang="cs-CZ" sz="2800" dirty="0"/>
              <a:t> výpočtu</a:t>
            </a:r>
          </a:p>
          <a:p>
            <a:r>
              <a:rPr lang="cs-CZ" sz="2800" dirty="0" err="1"/>
              <a:t>Potenciálny</a:t>
            </a:r>
            <a:r>
              <a:rPr lang="cs-CZ" sz="2800" dirty="0"/>
              <a:t> a </a:t>
            </a:r>
            <a:r>
              <a:rPr lang="cs-CZ" sz="2800" dirty="0" err="1"/>
              <a:t>skutočný</a:t>
            </a:r>
            <a:r>
              <a:rPr lang="cs-CZ" sz="2800" dirty="0"/>
              <a:t> produkt</a:t>
            </a:r>
          </a:p>
          <a:p>
            <a:r>
              <a:rPr lang="cs-CZ" sz="2800" dirty="0" err="1"/>
              <a:t>Nominálny</a:t>
            </a:r>
            <a:r>
              <a:rPr lang="cs-CZ" sz="2800" dirty="0"/>
              <a:t> a reálny produkt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cs-CZ" sz="2800" b="1"/>
              <a:t>Zložky ND:</a:t>
            </a:r>
            <a:endParaRPr lang="cs-CZ" sz="4000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cs-CZ" dirty="0" smtClean="0"/>
              <a:t>Hrubé mzdy</a:t>
            </a:r>
          </a:p>
          <a:p>
            <a:r>
              <a:rPr lang="cs-CZ" dirty="0" smtClean="0"/>
              <a:t>Hrubé zisky</a:t>
            </a:r>
          </a:p>
          <a:p>
            <a:r>
              <a:rPr lang="cs-CZ" dirty="0" smtClean="0"/>
              <a:t>Čisté úroky – </a:t>
            </a:r>
            <a:r>
              <a:rPr lang="cs-CZ" dirty="0" err="1" smtClean="0"/>
              <a:t>úroky</a:t>
            </a:r>
            <a:r>
              <a:rPr lang="cs-CZ" dirty="0" smtClean="0"/>
              <a:t> z </a:t>
            </a:r>
            <a:r>
              <a:rPr lang="cs-CZ" dirty="0" err="1" smtClean="0"/>
              <a:t>vkladov</a:t>
            </a:r>
            <a:r>
              <a:rPr lang="cs-CZ" dirty="0" smtClean="0"/>
              <a:t> mínus úroky za </a:t>
            </a:r>
            <a:r>
              <a:rPr lang="cs-CZ" dirty="0" err="1" smtClean="0"/>
              <a:t>napr</a:t>
            </a:r>
            <a:r>
              <a:rPr lang="cs-CZ" dirty="0" smtClean="0"/>
              <a:t>. </a:t>
            </a:r>
            <a:r>
              <a:rPr lang="cs-CZ" dirty="0" err="1" smtClean="0"/>
              <a:t>pôžičku</a:t>
            </a:r>
            <a:endParaRPr lang="cs-CZ" dirty="0" smtClean="0"/>
          </a:p>
          <a:p>
            <a:r>
              <a:rPr lang="cs-CZ" dirty="0" smtClean="0"/>
              <a:t>Renty</a:t>
            </a:r>
          </a:p>
          <a:p>
            <a:r>
              <a:rPr lang="cs-CZ" dirty="0" err="1" smtClean="0"/>
              <a:t>Príjmy</a:t>
            </a:r>
            <a:r>
              <a:rPr lang="cs-CZ" dirty="0" smtClean="0"/>
              <a:t> </a:t>
            </a:r>
            <a:r>
              <a:rPr lang="cs-CZ" dirty="0" err="1" smtClean="0"/>
              <a:t>zo</a:t>
            </a:r>
            <a:r>
              <a:rPr lang="cs-CZ" dirty="0" smtClean="0"/>
              <a:t> </a:t>
            </a:r>
            <a:r>
              <a:rPr lang="cs-CZ" dirty="0" err="1" smtClean="0"/>
              <a:t>samozamestnávania</a:t>
            </a:r>
            <a:r>
              <a:rPr lang="cs-CZ" dirty="0" smtClean="0"/>
              <a:t> – živnostníci, </a:t>
            </a:r>
            <a:r>
              <a:rPr lang="cs-CZ" dirty="0" err="1" smtClean="0"/>
              <a:t>roľníci</a:t>
            </a:r>
            <a:r>
              <a:rPr lang="cs-CZ" dirty="0" smtClean="0"/>
              <a:t> </a:t>
            </a:r>
            <a:r>
              <a:rPr lang="cs-CZ" dirty="0" err="1" smtClean="0"/>
              <a:t>nezapísaní</a:t>
            </a:r>
            <a:r>
              <a:rPr lang="cs-CZ" dirty="0" smtClean="0"/>
              <a:t> v obch. </a:t>
            </a:r>
            <a:r>
              <a:rPr lang="cs-CZ" dirty="0" err="1" smtClean="0"/>
              <a:t>registri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cs-CZ" sz="2800" b="1" dirty="0" err="1"/>
              <a:t>Genéza</a:t>
            </a:r>
            <a:r>
              <a:rPr lang="cs-CZ" sz="2800" b="1" dirty="0"/>
              <a:t> </a:t>
            </a:r>
            <a:r>
              <a:rPr lang="cs-CZ" sz="2800" b="1" dirty="0" smtClean="0"/>
              <a:t> </a:t>
            </a:r>
            <a:r>
              <a:rPr lang="cs-CZ" sz="2800" dirty="0" smtClean="0"/>
              <a:t>(vývoj) </a:t>
            </a:r>
            <a:r>
              <a:rPr lang="cs-CZ" sz="2800" b="1" dirty="0" smtClean="0"/>
              <a:t>ODD </a:t>
            </a:r>
            <a:r>
              <a:rPr lang="cs-CZ" sz="2800" dirty="0" smtClean="0"/>
              <a:t>(</a:t>
            </a:r>
            <a:r>
              <a:rPr lang="cs-CZ" sz="2800" dirty="0" err="1" smtClean="0"/>
              <a:t>osobného</a:t>
            </a:r>
            <a:r>
              <a:rPr lang="cs-CZ" sz="2800" dirty="0" smtClean="0"/>
              <a:t> </a:t>
            </a:r>
            <a:r>
              <a:rPr lang="cs-CZ" sz="2800" dirty="0" err="1" smtClean="0"/>
              <a:t>disponibilného</a:t>
            </a:r>
            <a:r>
              <a:rPr lang="cs-CZ" sz="2800" dirty="0" smtClean="0"/>
              <a:t> </a:t>
            </a:r>
            <a:r>
              <a:rPr lang="cs-CZ" sz="2800" dirty="0" err="1" smtClean="0"/>
              <a:t>dôchodoku</a:t>
            </a:r>
            <a:r>
              <a:rPr lang="cs-CZ" sz="2800" dirty="0" smtClean="0"/>
              <a:t>)</a:t>
            </a:r>
            <a:endParaRPr lang="cs-CZ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od HNP </a:t>
            </a:r>
            <a:r>
              <a:rPr lang="cs-CZ" sz="2400" dirty="0" err="1" smtClean="0"/>
              <a:t>odpočítame</a:t>
            </a:r>
            <a:r>
              <a:rPr lang="cs-CZ" sz="2400" dirty="0" smtClean="0"/>
              <a:t> čisté </a:t>
            </a:r>
            <a:r>
              <a:rPr lang="cs-CZ" sz="2400" dirty="0" err="1" smtClean="0"/>
              <a:t>príjmy</a:t>
            </a:r>
            <a:r>
              <a:rPr lang="cs-CZ" sz="2400" dirty="0" smtClean="0"/>
              <a:t> </a:t>
            </a:r>
            <a:r>
              <a:rPr lang="cs-CZ" sz="2400" dirty="0" err="1" smtClean="0"/>
              <a:t>vlastníkov</a:t>
            </a:r>
            <a:r>
              <a:rPr lang="cs-CZ" sz="2400" dirty="0" smtClean="0"/>
              <a:t> VF v zahraničí (</a:t>
            </a:r>
            <a:r>
              <a:rPr lang="cs-CZ" sz="2400" dirty="0" err="1" smtClean="0"/>
              <a:t>môžu</a:t>
            </a:r>
            <a:r>
              <a:rPr lang="cs-CZ" sz="2400" dirty="0" smtClean="0"/>
              <a:t> byť aj záporné) = HDP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od HDP </a:t>
            </a:r>
            <a:r>
              <a:rPr lang="cs-CZ" sz="2400" dirty="0" err="1" smtClean="0"/>
              <a:t>odpočítame</a:t>
            </a:r>
            <a:r>
              <a:rPr lang="cs-CZ" sz="2400" dirty="0" smtClean="0"/>
              <a:t> odpisy (</a:t>
            </a:r>
            <a:r>
              <a:rPr lang="cs-CZ" sz="2400" dirty="0" err="1" smtClean="0"/>
              <a:t>amortizácia</a:t>
            </a:r>
            <a:r>
              <a:rPr lang="cs-CZ" sz="2400" dirty="0" smtClean="0"/>
              <a:t>) = ČDP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od ČDP </a:t>
            </a:r>
            <a:r>
              <a:rPr lang="cs-CZ" sz="2400" dirty="0" err="1" smtClean="0"/>
              <a:t>odpočítame</a:t>
            </a:r>
            <a:r>
              <a:rPr lang="cs-CZ" sz="2400" dirty="0" smtClean="0"/>
              <a:t> </a:t>
            </a:r>
            <a:r>
              <a:rPr lang="cs-CZ" sz="2400" dirty="0" err="1" smtClean="0"/>
              <a:t>dane</a:t>
            </a:r>
            <a:r>
              <a:rPr lang="cs-CZ" sz="2400" dirty="0" smtClean="0"/>
              <a:t> = 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od ND </a:t>
            </a:r>
            <a:r>
              <a:rPr lang="cs-CZ" sz="2400" dirty="0" err="1" smtClean="0"/>
              <a:t>odčítame</a:t>
            </a:r>
            <a:r>
              <a:rPr lang="cs-CZ" sz="2400" dirty="0" smtClean="0"/>
              <a:t> daň z </a:t>
            </a:r>
            <a:r>
              <a:rPr lang="cs-CZ" sz="2400" dirty="0" err="1" smtClean="0"/>
              <a:t>príjmov</a:t>
            </a:r>
            <a:r>
              <a:rPr lang="cs-CZ" sz="2400" dirty="0" smtClean="0"/>
              <a:t> PO, odvody (</a:t>
            </a:r>
            <a:r>
              <a:rPr lang="cs-CZ" sz="2400" dirty="0" err="1" smtClean="0"/>
              <a:t>poistné</a:t>
            </a:r>
            <a:r>
              <a:rPr lang="cs-CZ" sz="2400" dirty="0" smtClean="0"/>
              <a:t> platby (nemocenské, </a:t>
            </a:r>
            <a:r>
              <a:rPr lang="cs-CZ" sz="2400" dirty="0" err="1" smtClean="0"/>
              <a:t>dôchodkové</a:t>
            </a:r>
            <a:r>
              <a:rPr lang="cs-CZ" sz="2400" dirty="0" smtClean="0"/>
              <a:t>, </a:t>
            </a:r>
            <a:r>
              <a:rPr lang="cs-CZ" sz="2400" dirty="0" err="1" smtClean="0"/>
              <a:t>invalidné</a:t>
            </a:r>
            <a:r>
              <a:rPr lang="cs-CZ" sz="2400" dirty="0" smtClean="0"/>
              <a:t>, v </a:t>
            </a:r>
            <a:r>
              <a:rPr lang="cs-CZ" sz="2400" dirty="0" err="1" smtClean="0"/>
              <a:t>nezamestnanosti</a:t>
            </a:r>
            <a:r>
              <a:rPr lang="cs-CZ" sz="2400" dirty="0" smtClean="0"/>
              <a:t>), </a:t>
            </a:r>
            <a:r>
              <a:rPr lang="cs-CZ" sz="2400" dirty="0" err="1" smtClean="0"/>
              <a:t>akumulovanú</a:t>
            </a:r>
            <a:r>
              <a:rPr lang="cs-CZ" sz="2400" dirty="0" smtClean="0"/>
              <a:t> </a:t>
            </a:r>
            <a:r>
              <a:rPr lang="cs-CZ" sz="2400" dirty="0" err="1" smtClean="0"/>
              <a:t>časť</a:t>
            </a:r>
            <a:r>
              <a:rPr lang="cs-CZ" sz="2400" dirty="0" smtClean="0"/>
              <a:t> zisku,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transferové platby vlády = OD (</a:t>
            </a:r>
            <a:r>
              <a:rPr lang="cs-CZ" sz="2400" dirty="0" err="1" smtClean="0"/>
              <a:t>osobný</a:t>
            </a:r>
            <a:r>
              <a:rPr lang="cs-CZ" sz="2400" dirty="0" smtClean="0"/>
              <a:t> </a:t>
            </a:r>
            <a:r>
              <a:rPr lang="cs-CZ" sz="2400" dirty="0" err="1" smtClean="0"/>
              <a:t>dôchodok</a:t>
            </a:r>
            <a:r>
              <a:rPr lang="cs-CZ" sz="2400" dirty="0" smtClean="0"/>
              <a:t>) – hrubá mzda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od </a:t>
            </a:r>
            <a:r>
              <a:rPr lang="cs-CZ" sz="2400" dirty="0" err="1" smtClean="0"/>
              <a:t>OD</a:t>
            </a:r>
            <a:r>
              <a:rPr lang="cs-CZ" sz="2400" dirty="0" smtClean="0"/>
              <a:t> </a:t>
            </a:r>
            <a:r>
              <a:rPr lang="cs-CZ" sz="2400" dirty="0" err="1" smtClean="0"/>
              <a:t>odpočítame</a:t>
            </a:r>
            <a:r>
              <a:rPr lang="cs-CZ" sz="2400" dirty="0" smtClean="0"/>
              <a:t> daň z </a:t>
            </a:r>
            <a:r>
              <a:rPr lang="cs-CZ" sz="2400" dirty="0" err="1" smtClean="0"/>
              <a:t>príjmov</a:t>
            </a:r>
            <a:r>
              <a:rPr lang="cs-CZ" sz="2400" dirty="0" smtClean="0"/>
              <a:t> FO a </a:t>
            </a:r>
            <a:r>
              <a:rPr lang="cs-CZ" sz="2400" dirty="0" err="1" smtClean="0"/>
              <a:t>poistné</a:t>
            </a:r>
            <a:r>
              <a:rPr lang="cs-CZ" sz="2400" dirty="0" smtClean="0"/>
              <a:t> platby = ODD (</a:t>
            </a:r>
            <a:r>
              <a:rPr lang="cs-CZ" sz="2400" dirty="0" err="1" smtClean="0"/>
              <a:t>osobný</a:t>
            </a:r>
            <a:r>
              <a:rPr lang="cs-CZ" sz="2400" dirty="0" smtClean="0"/>
              <a:t> </a:t>
            </a:r>
            <a:r>
              <a:rPr lang="cs-CZ" sz="2400" dirty="0" err="1" smtClean="0"/>
              <a:t>disponibilný</a:t>
            </a:r>
            <a:r>
              <a:rPr lang="cs-CZ" sz="2400" dirty="0" smtClean="0"/>
              <a:t> </a:t>
            </a:r>
            <a:r>
              <a:rPr lang="cs-CZ" sz="2400" dirty="0" err="1" smtClean="0"/>
              <a:t>dôchodok</a:t>
            </a:r>
            <a:r>
              <a:rPr lang="cs-CZ" sz="2400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cs-CZ" sz="2400" dirty="0" smtClean="0"/>
              <a:t>ODD = </a:t>
            </a:r>
            <a:r>
              <a:rPr lang="cs-CZ" sz="2400" dirty="0" err="1" smtClean="0"/>
              <a:t>spotreba</a:t>
            </a:r>
            <a:r>
              <a:rPr lang="cs-CZ" sz="2400" dirty="0" smtClean="0"/>
              <a:t> + úspory (</a:t>
            </a:r>
            <a:r>
              <a:rPr lang="en-US" sz="2400" dirty="0" smtClean="0"/>
              <a:t>event. </a:t>
            </a:r>
            <a:r>
              <a:rPr lang="cs-CZ" sz="2400" dirty="0" err="1" smtClean="0"/>
              <a:t>pôžičky</a:t>
            </a:r>
            <a:r>
              <a:rPr lang="cs-CZ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cs-CZ" sz="2800" b="1" dirty="0" err="1"/>
              <a:t>Genéza</a:t>
            </a:r>
            <a:r>
              <a:rPr lang="cs-CZ" sz="2800" b="1" dirty="0"/>
              <a:t> </a:t>
            </a:r>
            <a:r>
              <a:rPr lang="cs-CZ" sz="2800" b="1" dirty="0" smtClean="0"/>
              <a:t> </a:t>
            </a:r>
            <a:r>
              <a:rPr lang="cs-CZ" sz="2800" dirty="0" smtClean="0"/>
              <a:t>(vývoj) </a:t>
            </a:r>
            <a:r>
              <a:rPr lang="cs-CZ" sz="2800" b="1" dirty="0" smtClean="0"/>
              <a:t>HNP </a:t>
            </a:r>
            <a:r>
              <a:rPr lang="cs-CZ" sz="2800" dirty="0" smtClean="0"/>
              <a:t>(hrubého </a:t>
            </a:r>
            <a:r>
              <a:rPr lang="cs-CZ" sz="2800" dirty="0" err="1" smtClean="0"/>
              <a:t>národného</a:t>
            </a:r>
            <a:r>
              <a:rPr lang="cs-CZ" sz="2800" dirty="0" smtClean="0"/>
              <a:t> produktu)</a:t>
            </a:r>
            <a:endParaRPr lang="cs-CZ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cs-CZ" sz="2400" dirty="0" smtClean="0"/>
              <a:t>ODD = </a:t>
            </a:r>
            <a:r>
              <a:rPr lang="cs-CZ" sz="2400" dirty="0" err="1" smtClean="0"/>
              <a:t>spotreba</a:t>
            </a:r>
            <a:r>
              <a:rPr lang="cs-CZ" sz="2400" dirty="0" smtClean="0"/>
              <a:t> + úspory (</a:t>
            </a:r>
            <a:r>
              <a:rPr lang="cs-CZ" sz="2400" dirty="0" err="1" smtClean="0"/>
              <a:t>pôžičky</a:t>
            </a:r>
            <a:r>
              <a:rPr lang="cs-CZ" sz="24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k ODD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daň z </a:t>
            </a:r>
            <a:r>
              <a:rPr lang="cs-CZ" sz="2400" dirty="0" err="1" smtClean="0"/>
              <a:t>príjmov</a:t>
            </a:r>
            <a:r>
              <a:rPr lang="cs-CZ" sz="2400" dirty="0" smtClean="0"/>
              <a:t> FO a </a:t>
            </a:r>
            <a:r>
              <a:rPr lang="cs-CZ" sz="2400" dirty="0" err="1" smtClean="0"/>
              <a:t>poistné</a:t>
            </a:r>
            <a:r>
              <a:rPr lang="cs-CZ" sz="2400" dirty="0" smtClean="0"/>
              <a:t> platby = OD(</a:t>
            </a:r>
            <a:r>
              <a:rPr lang="cs-CZ" sz="2400" dirty="0" err="1" smtClean="0"/>
              <a:t>osobný</a:t>
            </a:r>
            <a:r>
              <a:rPr lang="cs-CZ" sz="2400" dirty="0" smtClean="0"/>
              <a:t> </a:t>
            </a:r>
            <a:r>
              <a:rPr lang="cs-CZ" sz="2400" dirty="0" err="1" smtClean="0"/>
              <a:t>dôchodok</a:t>
            </a:r>
            <a:r>
              <a:rPr lang="cs-CZ" sz="2400" dirty="0" smtClean="0"/>
              <a:t> – hrubá mzda)</a:t>
            </a:r>
          </a:p>
          <a:p>
            <a:pPr>
              <a:lnSpc>
                <a:spcPct val="90000"/>
              </a:lnSpc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k OD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daň z </a:t>
            </a:r>
            <a:r>
              <a:rPr lang="cs-CZ" sz="2400" dirty="0" err="1" smtClean="0"/>
              <a:t>príjmov</a:t>
            </a:r>
            <a:r>
              <a:rPr lang="cs-CZ" sz="2400" dirty="0" smtClean="0"/>
              <a:t> PO, odvody (</a:t>
            </a:r>
            <a:r>
              <a:rPr lang="cs-CZ" sz="2400" dirty="0" err="1" smtClean="0"/>
              <a:t>poistné</a:t>
            </a:r>
            <a:r>
              <a:rPr lang="cs-CZ" sz="2400" dirty="0" smtClean="0"/>
              <a:t> platby (nemocenské, </a:t>
            </a:r>
            <a:r>
              <a:rPr lang="cs-CZ" sz="2400" dirty="0" err="1" smtClean="0"/>
              <a:t>dôchodkové</a:t>
            </a:r>
            <a:r>
              <a:rPr lang="cs-CZ" sz="2400" dirty="0" smtClean="0"/>
              <a:t>, </a:t>
            </a:r>
            <a:r>
              <a:rPr lang="cs-CZ" sz="2400" dirty="0" err="1" smtClean="0"/>
              <a:t>invalidné</a:t>
            </a:r>
            <a:r>
              <a:rPr lang="cs-CZ" sz="2400" dirty="0" smtClean="0"/>
              <a:t>, v </a:t>
            </a:r>
            <a:r>
              <a:rPr lang="cs-CZ" sz="2400" dirty="0" err="1" smtClean="0"/>
              <a:t>nezamestnanosti</a:t>
            </a:r>
            <a:r>
              <a:rPr lang="cs-CZ" sz="2400" dirty="0" smtClean="0"/>
              <a:t>), </a:t>
            </a:r>
            <a:r>
              <a:rPr lang="cs-CZ" sz="2400" dirty="0" err="1" smtClean="0"/>
              <a:t>akumulovanú</a:t>
            </a:r>
            <a:r>
              <a:rPr lang="cs-CZ" sz="2400" dirty="0" smtClean="0"/>
              <a:t> </a:t>
            </a:r>
            <a:r>
              <a:rPr lang="cs-CZ" sz="2400" dirty="0" err="1" smtClean="0"/>
              <a:t>časť</a:t>
            </a:r>
            <a:r>
              <a:rPr lang="cs-CZ" sz="2400" dirty="0" smtClean="0"/>
              <a:t> zisku, </a:t>
            </a:r>
            <a:r>
              <a:rPr lang="cs-CZ" sz="2400" dirty="0" err="1" smtClean="0"/>
              <a:t>odpočítame</a:t>
            </a:r>
            <a:r>
              <a:rPr lang="cs-CZ" sz="2400" dirty="0" smtClean="0"/>
              <a:t> transferové platby vlády = ND</a:t>
            </a:r>
          </a:p>
          <a:p>
            <a:pPr>
              <a:lnSpc>
                <a:spcPct val="90000"/>
              </a:lnSpc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k ND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</a:t>
            </a:r>
            <a:r>
              <a:rPr lang="cs-CZ" sz="2400" dirty="0" err="1" smtClean="0"/>
              <a:t>dane</a:t>
            </a:r>
            <a:r>
              <a:rPr lang="cs-CZ" sz="2400" dirty="0" smtClean="0"/>
              <a:t> = ČDP</a:t>
            </a:r>
          </a:p>
          <a:p>
            <a:pPr>
              <a:lnSpc>
                <a:spcPct val="90000"/>
              </a:lnSpc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k ČDP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odpisy (</a:t>
            </a:r>
            <a:r>
              <a:rPr lang="cs-CZ" sz="2400" dirty="0" err="1" smtClean="0"/>
              <a:t>amortizácia</a:t>
            </a:r>
            <a:r>
              <a:rPr lang="cs-CZ" sz="2400" dirty="0" smtClean="0"/>
              <a:t>) = HDP</a:t>
            </a:r>
          </a:p>
          <a:p>
            <a:pPr>
              <a:lnSpc>
                <a:spcPct val="90000"/>
              </a:lnSpc>
              <a:buNone/>
            </a:pPr>
            <a:r>
              <a:rPr lang="cs-CZ" sz="2400" dirty="0" err="1" smtClean="0"/>
              <a:t>Ak</a:t>
            </a:r>
            <a:r>
              <a:rPr lang="cs-CZ" sz="2400" dirty="0" smtClean="0"/>
              <a:t> k HDP </a:t>
            </a:r>
            <a:r>
              <a:rPr lang="cs-CZ" sz="2400" dirty="0" err="1" smtClean="0"/>
              <a:t>pripočítame</a:t>
            </a:r>
            <a:r>
              <a:rPr lang="cs-CZ" sz="2400" dirty="0" smtClean="0"/>
              <a:t> čisté </a:t>
            </a:r>
            <a:r>
              <a:rPr lang="cs-CZ" sz="2400" dirty="0" err="1" smtClean="0"/>
              <a:t>príjmy</a:t>
            </a:r>
            <a:r>
              <a:rPr lang="cs-CZ" sz="2400" dirty="0" smtClean="0"/>
              <a:t> </a:t>
            </a:r>
            <a:r>
              <a:rPr lang="cs-CZ" sz="2400" dirty="0" err="1" smtClean="0"/>
              <a:t>vlastníkov</a:t>
            </a:r>
            <a:r>
              <a:rPr lang="cs-CZ" sz="2400" dirty="0" smtClean="0"/>
              <a:t> VF v zahraničí (</a:t>
            </a:r>
            <a:r>
              <a:rPr lang="cs-CZ" sz="2400" dirty="0" err="1" smtClean="0"/>
              <a:t>môžu</a:t>
            </a:r>
            <a:r>
              <a:rPr lang="cs-CZ" sz="2400" dirty="0" smtClean="0"/>
              <a:t> byť aj záporné) = HNP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 bwMode="auto">
          <a:xfrm>
            <a:off x="755576" y="548680"/>
            <a:ext cx="2520280" cy="100811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Nominálny produkt (výstup)</a:t>
            </a:r>
          </a:p>
        </p:txBody>
      </p:sp>
      <p:sp>
        <p:nvSpPr>
          <p:cNvPr id="3" name="Obdĺžnik 2"/>
          <p:cNvSpPr/>
          <p:nvPr/>
        </p:nvSpPr>
        <p:spPr bwMode="auto">
          <a:xfrm>
            <a:off x="755576" y="2132856"/>
            <a:ext cx="2520280" cy="93610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Reálny produkt </a:t>
            </a:r>
          </a:p>
        </p:txBody>
      </p:sp>
      <p:sp>
        <p:nvSpPr>
          <p:cNvPr id="6" name="Obdĺžnik 5"/>
          <p:cNvSpPr/>
          <p:nvPr/>
        </p:nvSpPr>
        <p:spPr bwMode="auto">
          <a:xfrm>
            <a:off x="5364088" y="1484784"/>
            <a:ext cx="2520280" cy="720080"/>
          </a:xfrm>
          <a:prstGeom prst="rect">
            <a:avLst/>
          </a:prstGeom>
          <a:solidFill>
            <a:srgbClr val="FFFFCC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Deflátor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HDP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827584" y="3717032"/>
            <a:ext cx="2448272" cy="936104"/>
          </a:xfrm>
          <a:prstGeom prst="rect">
            <a:avLst/>
          </a:prstGeom>
          <a:solidFill>
            <a:srgbClr val="E3E3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Potenciálny produkt</a:t>
            </a:r>
          </a:p>
        </p:txBody>
      </p:sp>
      <p:sp>
        <p:nvSpPr>
          <p:cNvPr id="8" name="Obdĺžnik 7"/>
          <p:cNvSpPr/>
          <p:nvPr/>
        </p:nvSpPr>
        <p:spPr bwMode="auto">
          <a:xfrm>
            <a:off x="827584" y="5301208"/>
            <a:ext cx="2520280" cy="864096"/>
          </a:xfrm>
          <a:prstGeom prst="rect">
            <a:avLst/>
          </a:prstGeom>
          <a:solidFill>
            <a:srgbClr val="E3E3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Skutočný produkt</a:t>
            </a:r>
          </a:p>
        </p:txBody>
      </p:sp>
      <p:sp>
        <p:nvSpPr>
          <p:cNvPr id="11" name="Šípka vpravo so zárezom 10"/>
          <p:cNvSpPr/>
          <p:nvPr/>
        </p:nvSpPr>
        <p:spPr bwMode="auto">
          <a:xfrm>
            <a:off x="3707904" y="1556792"/>
            <a:ext cx="1296144" cy="57606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bojsmerná vodorovná šípka 11"/>
          <p:cNvSpPr/>
          <p:nvPr/>
        </p:nvSpPr>
        <p:spPr bwMode="auto">
          <a:xfrm rot="5400000">
            <a:off x="1691680" y="1700809"/>
            <a:ext cx="576064" cy="288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bojsmerná vodorovná šípka 12"/>
          <p:cNvSpPr/>
          <p:nvPr/>
        </p:nvSpPr>
        <p:spPr bwMode="auto">
          <a:xfrm rot="5400000">
            <a:off x="1691680" y="4797152"/>
            <a:ext cx="576064" cy="288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Šípka vpravo so zárezom 13"/>
          <p:cNvSpPr/>
          <p:nvPr/>
        </p:nvSpPr>
        <p:spPr bwMode="auto">
          <a:xfrm>
            <a:off x="3707904" y="4653136"/>
            <a:ext cx="1296144" cy="57606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bdĺžnik 14"/>
          <p:cNvSpPr/>
          <p:nvPr/>
        </p:nvSpPr>
        <p:spPr bwMode="auto">
          <a:xfrm>
            <a:off x="5364088" y="4581128"/>
            <a:ext cx="3096344" cy="864096"/>
          </a:xfrm>
          <a:prstGeom prst="rect">
            <a:avLst/>
          </a:prstGeom>
          <a:solidFill>
            <a:srgbClr val="E5E5F9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Inflátor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HDP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kumimoji="0" 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Medzera výstupu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381000"/>
            <a:ext cx="8820150" cy="3962400"/>
          </a:xfrm>
          <a:ln/>
        </p:spPr>
        <p:txBody>
          <a:bodyPr/>
          <a:lstStyle/>
          <a:p>
            <a:endParaRPr lang="cs-CZ" sz="2400" b="1" dirty="0"/>
          </a:p>
          <a:p>
            <a:r>
              <a:rPr lang="cs-CZ" sz="2400" b="1" dirty="0" err="1"/>
              <a:t>Nominálny</a:t>
            </a:r>
            <a:r>
              <a:rPr lang="cs-CZ" sz="2400" b="1" dirty="0"/>
              <a:t> produkt</a:t>
            </a:r>
            <a:endParaRPr lang="cs-CZ" sz="2400" dirty="0"/>
          </a:p>
          <a:p>
            <a:pPr>
              <a:buFontTx/>
              <a:buNone/>
            </a:pPr>
            <a:r>
              <a:rPr lang="cs-CZ" sz="2400" dirty="0"/>
              <a:t>= HDP </a:t>
            </a:r>
            <a:r>
              <a:rPr lang="cs-CZ" sz="2400" dirty="0" err="1"/>
              <a:t>ocenený</a:t>
            </a:r>
            <a:r>
              <a:rPr lang="cs-CZ" sz="2400" dirty="0"/>
              <a:t> </a:t>
            </a:r>
            <a:r>
              <a:rPr lang="cs-CZ" sz="2400" u="sng" dirty="0" err="1"/>
              <a:t>bežnými</a:t>
            </a:r>
            <a:r>
              <a:rPr lang="cs-CZ" sz="2400" u="sng" dirty="0"/>
              <a:t> trhovými cenami</a:t>
            </a:r>
            <a:r>
              <a:rPr lang="cs-CZ" sz="2400" dirty="0"/>
              <a:t> </a:t>
            </a:r>
            <a:r>
              <a:rPr lang="cs-CZ" sz="2400" dirty="0" err="1"/>
              <a:t>vrátane</a:t>
            </a:r>
            <a:r>
              <a:rPr lang="cs-CZ" sz="2400" dirty="0"/>
              <a:t> </a:t>
            </a:r>
            <a:r>
              <a:rPr lang="cs-CZ" sz="2400" dirty="0" err="1"/>
              <a:t>nepriamych</a:t>
            </a:r>
            <a:r>
              <a:rPr lang="cs-CZ" sz="2400" dirty="0"/>
              <a:t> daní </a:t>
            </a:r>
          </a:p>
          <a:p>
            <a:pPr>
              <a:buFontTx/>
              <a:buNone/>
            </a:pPr>
            <a:r>
              <a:rPr lang="cs-CZ" sz="2400" dirty="0"/>
              <a:t>	</a:t>
            </a:r>
          </a:p>
          <a:p>
            <a:r>
              <a:rPr lang="cs-CZ" sz="2400" b="1" dirty="0"/>
              <a:t>Reálny produkt</a:t>
            </a:r>
          </a:p>
          <a:p>
            <a:pPr>
              <a:buFontTx/>
              <a:buNone/>
            </a:pPr>
            <a:r>
              <a:rPr lang="cs-CZ" sz="2400" dirty="0"/>
              <a:t>= HDP </a:t>
            </a:r>
            <a:r>
              <a:rPr lang="cs-CZ" sz="2400" dirty="0" err="1"/>
              <a:t>ocenený</a:t>
            </a:r>
            <a:r>
              <a:rPr lang="cs-CZ" sz="2400" dirty="0"/>
              <a:t> </a:t>
            </a:r>
            <a:r>
              <a:rPr lang="cs-CZ" sz="2400" u="sng" dirty="0" err="1"/>
              <a:t>stálymi</a:t>
            </a:r>
            <a:r>
              <a:rPr lang="cs-CZ" sz="2400" u="sng" dirty="0"/>
              <a:t> cenami</a:t>
            </a:r>
            <a:r>
              <a:rPr lang="cs-CZ" sz="2400" dirty="0"/>
              <a:t> (ceny základného, </a:t>
            </a:r>
            <a:r>
              <a:rPr lang="cs-CZ" sz="2400" dirty="0" err="1"/>
              <a:t>bázického</a:t>
            </a:r>
            <a:r>
              <a:rPr lang="cs-CZ" sz="2400" dirty="0"/>
              <a:t>, východiskového </a:t>
            </a:r>
            <a:r>
              <a:rPr lang="cs-CZ" sz="2400" dirty="0" err="1"/>
              <a:t>obdobia</a:t>
            </a:r>
            <a:r>
              <a:rPr lang="cs-CZ" sz="2400" dirty="0" smtClean="0"/>
              <a:t>)</a:t>
            </a:r>
            <a:endParaRPr lang="cs-CZ" sz="2400" dirty="0"/>
          </a:p>
          <a:p>
            <a:pPr>
              <a:buFontTx/>
              <a:buNone/>
            </a:pPr>
            <a:r>
              <a:rPr lang="cs-CZ" sz="2400" dirty="0"/>
              <a:t>		- </a:t>
            </a:r>
            <a:r>
              <a:rPr lang="cs-CZ" sz="2000" dirty="0" err="1"/>
              <a:t>ak</a:t>
            </a:r>
            <a:r>
              <a:rPr lang="cs-CZ" sz="2000" dirty="0"/>
              <a:t> </a:t>
            </a:r>
            <a:r>
              <a:rPr lang="cs-CZ" sz="2000" dirty="0" err="1"/>
              <a:t>HDP</a:t>
            </a:r>
            <a:r>
              <a:rPr lang="cs-CZ" sz="2000" baseline="-25000" dirty="0" err="1"/>
              <a:t>r</a:t>
            </a:r>
            <a:r>
              <a:rPr lang="cs-CZ" sz="2000" dirty="0"/>
              <a:t> </a:t>
            </a:r>
            <a:r>
              <a:rPr lang="cs-CZ" sz="2000" dirty="0" err="1"/>
              <a:t>rastie</a:t>
            </a:r>
            <a:r>
              <a:rPr lang="cs-CZ" sz="2000" dirty="0"/>
              <a:t> 2 </a:t>
            </a:r>
            <a:r>
              <a:rPr lang="cs-CZ" sz="2000" dirty="0" err="1"/>
              <a:t>štvrťroky</a:t>
            </a:r>
            <a:r>
              <a:rPr lang="cs-CZ" sz="2000" dirty="0"/>
              <a:t> za sebou </a:t>
            </a:r>
            <a:r>
              <a:rPr lang="cs-CZ" sz="2000" dirty="0">
                <a:sym typeface="Symbol" pitchFamily="18" charset="2"/>
              </a:rPr>
              <a:t> </a:t>
            </a:r>
            <a:r>
              <a:rPr lang="cs-CZ" sz="2000" b="1" i="1" dirty="0">
                <a:sym typeface="Symbol" pitchFamily="18" charset="2"/>
              </a:rPr>
              <a:t>ekonomický rast (ER)</a:t>
            </a:r>
            <a:endParaRPr lang="cs-CZ" sz="2000" b="1" i="1" dirty="0"/>
          </a:p>
          <a:p>
            <a:pPr>
              <a:buFontTx/>
              <a:buNone/>
            </a:pPr>
            <a:endParaRPr lang="cs-CZ" sz="2000" b="1" i="1" dirty="0"/>
          </a:p>
          <a:p>
            <a:endParaRPr lang="cs-CZ" sz="2400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4221163"/>
            <a:ext cx="7772400" cy="25146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cs-CZ" sz="2400" dirty="0"/>
              <a:t>                  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cs-CZ" sz="2400" b="1" dirty="0"/>
              <a:t>                     </a:t>
            </a:r>
            <a:r>
              <a:rPr lang="cs-CZ" sz="2400" b="1" dirty="0" smtClean="0"/>
              <a:t>     </a:t>
            </a:r>
            <a:r>
              <a:rPr lang="cs-CZ" sz="2400" b="1" dirty="0" err="1" smtClean="0"/>
              <a:t>HDP</a:t>
            </a:r>
            <a:r>
              <a:rPr lang="cs-CZ" sz="2400" b="1" baseline="-25000" dirty="0" err="1" smtClean="0"/>
              <a:t>n</a:t>
            </a:r>
            <a:r>
              <a:rPr lang="cs-CZ" sz="2400" b="1" dirty="0" smtClean="0"/>
              <a:t> </a:t>
            </a:r>
            <a:r>
              <a:rPr lang="cs-CZ" sz="2400" dirty="0" smtClean="0"/>
              <a:t>(</a:t>
            </a:r>
            <a:r>
              <a:rPr lang="cs-CZ" sz="2400" dirty="0" err="1" smtClean="0"/>
              <a:t>nominálny</a:t>
            </a:r>
            <a:r>
              <a:rPr lang="cs-CZ" sz="2400" dirty="0" smtClean="0"/>
              <a:t> HDP)</a:t>
            </a:r>
            <a:r>
              <a:rPr lang="cs-CZ" sz="2400" b="1" dirty="0" smtClean="0"/>
              <a:t>               </a:t>
            </a:r>
            <a:r>
              <a:rPr lang="cs-CZ" sz="2400" b="1" dirty="0" smtClean="0">
                <a:sym typeface="Symbol" pitchFamily="18" charset="2"/>
              </a:rPr>
              <a:t> </a:t>
            </a:r>
            <a:r>
              <a:rPr lang="cs-CZ" sz="2400" b="1" dirty="0">
                <a:sym typeface="Symbol" pitchFamily="18" charset="2"/>
              </a:rPr>
              <a:t>p</a:t>
            </a:r>
            <a:r>
              <a:rPr lang="cs-CZ" sz="2400" b="1" baseline="-25000" dirty="0">
                <a:sym typeface="Symbol" pitchFamily="18" charset="2"/>
              </a:rPr>
              <a:t>1</a:t>
            </a:r>
            <a:r>
              <a:rPr lang="cs-CZ" sz="2400" b="1" dirty="0">
                <a:sym typeface="Symbol" pitchFamily="18" charset="2"/>
              </a:rPr>
              <a:t> . q</a:t>
            </a:r>
            <a:r>
              <a:rPr lang="cs-CZ" sz="2400" b="1" baseline="-25000" dirty="0">
                <a:sym typeface="Symbol" pitchFamily="18" charset="2"/>
              </a:rPr>
              <a:t>1</a:t>
            </a:r>
            <a:endParaRPr lang="cs-CZ" sz="2400" b="1" baseline="-25000" dirty="0"/>
          </a:p>
          <a:p>
            <a:pPr>
              <a:lnSpc>
                <a:spcPct val="60000"/>
              </a:lnSpc>
              <a:buFontTx/>
              <a:buNone/>
            </a:pPr>
            <a:r>
              <a:rPr lang="cs-CZ" sz="2400" b="1" dirty="0" smtClean="0">
                <a:sym typeface="Wingdings"/>
              </a:rPr>
              <a:t> </a:t>
            </a:r>
            <a:r>
              <a:rPr lang="cs-CZ" sz="2400" b="1" i="1" dirty="0" smtClean="0"/>
              <a:t>deflátor</a:t>
            </a:r>
            <a:r>
              <a:rPr lang="cs-CZ" sz="2400" b="1" dirty="0" smtClean="0"/>
              <a:t> </a:t>
            </a:r>
            <a:r>
              <a:rPr lang="cs-CZ" sz="2400" b="1" dirty="0"/>
              <a:t>= ———— . 100   </a:t>
            </a:r>
            <a:r>
              <a:rPr lang="cs-CZ" sz="2400" b="1" dirty="0" smtClean="0"/>
              <a:t>             =             </a:t>
            </a:r>
            <a:r>
              <a:rPr lang="cs-CZ" sz="2400" b="1" dirty="0"/>
              <a:t>———— . 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cs-CZ" sz="2400" b="1" dirty="0"/>
              <a:t>                      </a:t>
            </a:r>
            <a:r>
              <a:rPr lang="cs-CZ" sz="2400" b="1" dirty="0" smtClean="0"/>
              <a:t>     </a:t>
            </a:r>
            <a:r>
              <a:rPr lang="cs-CZ" sz="2400" b="1" dirty="0" err="1" smtClean="0"/>
              <a:t>HDP</a:t>
            </a:r>
            <a:r>
              <a:rPr lang="cs-CZ" sz="2400" b="1" baseline="-25000" dirty="0" err="1" smtClean="0"/>
              <a:t>r</a:t>
            </a:r>
            <a:r>
              <a:rPr lang="cs-CZ" sz="2400" b="1" dirty="0" smtClean="0"/>
              <a:t> </a:t>
            </a:r>
            <a:r>
              <a:rPr lang="cs-CZ" sz="2400" dirty="0" smtClean="0"/>
              <a:t>(reálny HDP)                      </a:t>
            </a:r>
            <a:r>
              <a:rPr lang="cs-CZ" sz="2400" b="1" dirty="0" smtClean="0">
                <a:sym typeface="Symbol" pitchFamily="18" charset="2"/>
              </a:rPr>
              <a:t> </a:t>
            </a:r>
            <a:r>
              <a:rPr lang="cs-CZ" sz="2400" b="1" dirty="0">
                <a:sym typeface="Symbol" pitchFamily="18" charset="2"/>
              </a:rPr>
              <a:t>p</a:t>
            </a:r>
            <a:r>
              <a:rPr lang="cs-CZ" sz="2400" b="1" baseline="-25000" dirty="0">
                <a:sym typeface="Symbol" pitchFamily="18" charset="2"/>
              </a:rPr>
              <a:t>0 </a:t>
            </a:r>
            <a:r>
              <a:rPr lang="cs-CZ" sz="2400" b="1" dirty="0">
                <a:sym typeface="Symbol" pitchFamily="18" charset="2"/>
              </a:rPr>
              <a:t>. </a:t>
            </a:r>
            <a:r>
              <a:rPr lang="cs-CZ" sz="2400" b="1" dirty="0" smtClean="0">
                <a:sym typeface="Symbol" pitchFamily="18" charset="2"/>
              </a:rPr>
              <a:t>q</a:t>
            </a:r>
            <a:r>
              <a:rPr lang="cs-CZ" sz="2400" b="1" baseline="-25000" dirty="0" smtClean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endParaRPr lang="cs-CZ" sz="2400" b="1" baseline="-25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cs-CZ" sz="2400" b="1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57200"/>
            <a:ext cx="8077200" cy="3886200"/>
          </a:xfrm>
        </p:spPr>
        <p:txBody>
          <a:bodyPr>
            <a:normAutofit lnSpcReduction="10000"/>
          </a:bodyPr>
          <a:lstStyle/>
          <a:p>
            <a:r>
              <a:rPr lang="cs-CZ" sz="2400" b="1" dirty="0" err="1"/>
              <a:t>Potenciálny</a:t>
            </a:r>
            <a:r>
              <a:rPr lang="cs-CZ" sz="2400" b="1" dirty="0"/>
              <a:t> produkt</a:t>
            </a:r>
            <a:endParaRPr lang="cs-CZ" sz="2400" dirty="0"/>
          </a:p>
          <a:p>
            <a:pPr>
              <a:buFontTx/>
              <a:buNone/>
            </a:pPr>
            <a:r>
              <a:rPr lang="cs-CZ" sz="2400" dirty="0"/>
              <a:t>= </a:t>
            </a:r>
            <a:r>
              <a:rPr lang="cs-CZ" sz="2400" dirty="0" err="1"/>
              <a:t>najvyššia</a:t>
            </a:r>
            <a:r>
              <a:rPr lang="cs-CZ" sz="2400" dirty="0"/>
              <a:t> </a:t>
            </a:r>
            <a:r>
              <a:rPr lang="cs-CZ" sz="2400" dirty="0" err="1"/>
              <a:t>dlhodobá</a:t>
            </a:r>
            <a:r>
              <a:rPr lang="cs-CZ" sz="2400" dirty="0"/>
              <a:t> úroveň </a:t>
            </a:r>
            <a:r>
              <a:rPr lang="cs-CZ" sz="2400" dirty="0" err="1"/>
              <a:t>reálneho</a:t>
            </a:r>
            <a:r>
              <a:rPr lang="cs-CZ" sz="2400" dirty="0"/>
              <a:t> </a:t>
            </a:r>
            <a:r>
              <a:rPr lang="cs-CZ" sz="2400" dirty="0" smtClean="0"/>
              <a:t>produktu (výstupu) </a:t>
            </a:r>
            <a:r>
              <a:rPr lang="cs-CZ" sz="2400" dirty="0"/>
              <a:t>v </a:t>
            </a:r>
            <a:r>
              <a:rPr lang="cs-CZ" sz="2400" dirty="0" err="1" smtClean="0"/>
              <a:t>podmienkach</a:t>
            </a:r>
            <a:r>
              <a:rPr lang="cs-CZ" sz="2400" dirty="0" smtClean="0"/>
              <a:t>:</a:t>
            </a:r>
          </a:p>
          <a:p>
            <a:pPr lvl="1"/>
            <a:r>
              <a:rPr lang="cs-CZ" sz="2000" dirty="0" smtClean="0"/>
              <a:t>plného </a:t>
            </a:r>
            <a:r>
              <a:rPr lang="cs-CZ" sz="2000" dirty="0" err="1"/>
              <a:t>využívania</a:t>
            </a:r>
            <a:r>
              <a:rPr lang="cs-CZ" sz="2000" dirty="0"/>
              <a:t> </a:t>
            </a:r>
            <a:r>
              <a:rPr lang="cs-CZ" sz="2000" dirty="0" err="1"/>
              <a:t>disponibilných</a:t>
            </a:r>
            <a:r>
              <a:rPr lang="cs-CZ" sz="2000" dirty="0"/>
              <a:t> </a:t>
            </a:r>
            <a:r>
              <a:rPr lang="cs-CZ" sz="2000" dirty="0" smtClean="0"/>
              <a:t>VF</a:t>
            </a:r>
          </a:p>
          <a:p>
            <a:pPr lvl="1"/>
            <a:r>
              <a:rPr lang="cs-CZ" sz="2000" dirty="0" err="1" smtClean="0"/>
              <a:t>prirodzenej</a:t>
            </a:r>
            <a:r>
              <a:rPr lang="cs-CZ" sz="2000" dirty="0" smtClean="0"/>
              <a:t> </a:t>
            </a:r>
            <a:r>
              <a:rPr lang="cs-CZ" sz="2000" dirty="0" err="1"/>
              <a:t>miery</a:t>
            </a:r>
            <a:r>
              <a:rPr lang="cs-CZ" sz="2000" dirty="0"/>
              <a:t> </a:t>
            </a:r>
            <a:r>
              <a:rPr lang="cs-CZ" sz="2000" dirty="0" err="1" smtClean="0"/>
              <a:t>nezamestnanosti</a:t>
            </a:r>
            <a:r>
              <a:rPr lang="cs-CZ" sz="2000" dirty="0" smtClean="0"/>
              <a:t> </a:t>
            </a:r>
          </a:p>
          <a:p>
            <a:pPr lvl="1"/>
            <a:r>
              <a:rPr lang="cs-CZ" sz="2000" dirty="0" err="1" smtClean="0"/>
              <a:t>stabilnej</a:t>
            </a:r>
            <a:r>
              <a:rPr lang="cs-CZ" sz="2000" dirty="0" smtClean="0"/>
              <a:t> </a:t>
            </a:r>
            <a:r>
              <a:rPr lang="cs-CZ" sz="2000" dirty="0" err="1"/>
              <a:t>cenovej</a:t>
            </a:r>
            <a:r>
              <a:rPr lang="cs-CZ" sz="2000" dirty="0"/>
              <a:t> hladiny (bez </a:t>
            </a:r>
            <a:r>
              <a:rPr lang="cs-CZ" sz="2000" dirty="0" err="1"/>
              <a:t>roztočenia</a:t>
            </a:r>
            <a:r>
              <a:rPr lang="cs-CZ" sz="2000" dirty="0"/>
              <a:t> </a:t>
            </a:r>
            <a:r>
              <a:rPr lang="cs-CZ" sz="2000" dirty="0" err="1"/>
              <a:t>inflačnej</a:t>
            </a:r>
            <a:r>
              <a:rPr lang="cs-CZ" sz="2000" dirty="0"/>
              <a:t> </a:t>
            </a:r>
            <a:r>
              <a:rPr lang="cs-CZ" sz="2000" dirty="0" err="1"/>
              <a:t>špirály</a:t>
            </a:r>
            <a:r>
              <a:rPr lang="cs-CZ" sz="2000" dirty="0"/>
              <a:t>)</a:t>
            </a:r>
          </a:p>
          <a:p>
            <a:pPr>
              <a:lnSpc>
                <a:spcPct val="60000"/>
              </a:lnSpc>
            </a:pPr>
            <a:endParaRPr lang="cs-CZ" sz="2400" dirty="0"/>
          </a:p>
          <a:p>
            <a:r>
              <a:rPr lang="cs-CZ" sz="2400" b="1" dirty="0" err="1"/>
              <a:t>Skutočný</a:t>
            </a:r>
            <a:r>
              <a:rPr lang="cs-CZ" sz="2400" b="1" dirty="0"/>
              <a:t> produkt</a:t>
            </a:r>
          </a:p>
          <a:p>
            <a:pPr>
              <a:buFontTx/>
              <a:buNone/>
            </a:pPr>
            <a:r>
              <a:rPr lang="cs-CZ" sz="2400" dirty="0"/>
              <a:t>= produkt </a:t>
            </a:r>
            <a:r>
              <a:rPr lang="cs-CZ" sz="2400" dirty="0" err="1"/>
              <a:t>skutočne</a:t>
            </a:r>
            <a:r>
              <a:rPr lang="cs-CZ" sz="2400" dirty="0"/>
              <a:t> </a:t>
            </a:r>
            <a:r>
              <a:rPr lang="cs-CZ" sz="2400" dirty="0" err="1"/>
              <a:t>dosiahnutý</a:t>
            </a:r>
            <a:r>
              <a:rPr lang="cs-CZ" sz="2400" dirty="0"/>
              <a:t> v </a:t>
            </a:r>
            <a:r>
              <a:rPr lang="cs-CZ" sz="2400" dirty="0" err="1"/>
              <a:t>bežných</a:t>
            </a:r>
            <a:r>
              <a:rPr lang="cs-CZ" sz="2400" dirty="0"/>
              <a:t> </a:t>
            </a:r>
            <a:r>
              <a:rPr lang="cs-CZ" sz="2400" dirty="0" err="1"/>
              <a:t>podmienkach</a:t>
            </a:r>
            <a:r>
              <a:rPr lang="cs-CZ" sz="2400" dirty="0"/>
              <a:t> </a:t>
            </a:r>
            <a:r>
              <a:rPr lang="cs-CZ" sz="2400" dirty="0" err="1"/>
              <a:t>reprodukcie</a:t>
            </a:r>
            <a:endParaRPr lang="cs-CZ" sz="2400" dirty="0"/>
          </a:p>
          <a:p>
            <a:pPr>
              <a:buFontTx/>
              <a:buNone/>
            </a:pPr>
            <a:endParaRPr lang="cs-CZ" sz="24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4005064"/>
            <a:ext cx="8206680" cy="2710084"/>
          </a:xfrm>
        </p:spPr>
        <p:txBody>
          <a:bodyPr>
            <a:normAutofit/>
          </a:bodyPr>
          <a:lstStyle/>
          <a:p>
            <a:pPr>
              <a:buFont typeface="Wingdings"/>
              <a:buChar char="v"/>
            </a:pPr>
            <a:r>
              <a:rPr lang="cs-CZ" sz="2400" b="1" i="1" dirty="0" err="1" smtClean="0"/>
              <a:t>medzera</a:t>
            </a:r>
            <a:r>
              <a:rPr lang="cs-CZ" sz="2400" b="1" i="1" dirty="0" smtClean="0"/>
              <a:t> výstupu  </a:t>
            </a:r>
            <a:r>
              <a:rPr lang="cs-CZ" sz="2400" dirty="0" smtClean="0"/>
              <a:t> = </a:t>
            </a:r>
            <a:r>
              <a:rPr lang="cs-CZ" sz="2400" dirty="0" err="1" smtClean="0"/>
              <a:t>potenciálny</a:t>
            </a:r>
            <a:r>
              <a:rPr lang="cs-CZ" sz="2400" dirty="0" smtClean="0"/>
              <a:t> produkt mínus </a:t>
            </a:r>
            <a:r>
              <a:rPr lang="cs-CZ" sz="2400" dirty="0" err="1" smtClean="0"/>
              <a:t>skutočný</a:t>
            </a:r>
            <a:r>
              <a:rPr lang="cs-CZ" sz="2400" dirty="0" smtClean="0"/>
              <a:t> produkt</a:t>
            </a:r>
            <a:endParaRPr lang="cs-CZ" sz="2400" dirty="0"/>
          </a:p>
          <a:p>
            <a:pPr lvl="1">
              <a:buFontTx/>
              <a:buNone/>
            </a:pPr>
            <a:r>
              <a:rPr lang="cs-CZ" sz="1400" dirty="0">
                <a:sym typeface="Wingdings" pitchFamily="2" charset="2"/>
              </a:rPr>
              <a:t></a:t>
            </a:r>
            <a:r>
              <a:rPr lang="cs-CZ" sz="2000" dirty="0"/>
              <a:t> </a:t>
            </a:r>
            <a:r>
              <a:rPr lang="cs-CZ" sz="2000" b="1" i="1" dirty="0" err="1"/>
              <a:t>deflačná</a:t>
            </a:r>
            <a:r>
              <a:rPr lang="cs-CZ" sz="2000" b="1" i="1" dirty="0"/>
              <a:t> </a:t>
            </a:r>
            <a:r>
              <a:rPr lang="cs-CZ" sz="2000" b="1" i="1" dirty="0" err="1"/>
              <a:t>medzera</a:t>
            </a:r>
            <a:r>
              <a:rPr lang="cs-CZ" sz="2000" dirty="0"/>
              <a:t> </a:t>
            </a:r>
            <a:r>
              <a:rPr lang="cs-CZ" sz="2000" dirty="0" smtClean="0">
                <a:sym typeface="Symbol" pitchFamily="18" charset="2"/>
              </a:rPr>
              <a:t> </a:t>
            </a:r>
            <a:r>
              <a:rPr lang="cs-CZ" sz="2000" dirty="0" err="1" smtClean="0">
                <a:sym typeface="Symbol" pitchFamily="18" charset="2"/>
              </a:rPr>
              <a:t>potenciálny</a:t>
            </a:r>
            <a:r>
              <a:rPr lang="cs-CZ" sz="2000" dirty="0" smtClean="0">
                <a:sym typeface="Symbol" pitchFamily="18" charset="2"/>
              </a:rPr>
              <a:t> P &gt; </a:t>
            </a:r>
            <a:r>
              <a:rPr lang="cs-CZ" sz="2000" dirty="0" err="1" smtClean="0">
                <a:sym typeface="Symbol" pitchFamily="18" charset="2"/>
              </a:rPr>
              <a:t>skutočný</a:t>
            </a:r>
            <a:r>
              <a:rPr lang="cs-CZ" sz="2000" dirty="0" smtClean="0">
                <a:sym typeface="Symbol" pitchFamily="18" charset="2"/>
              </a:rPr>
              <a:t> P (ekonomika je pod PPF) – v čase </a:t>
            </a:r>
            <a:r>
              <a:rPr lang="cs-CZ" sz="2000" dirty="0" err="1" smtClean="0">
                <a:sym typeface="Symbol" pitchFamily="18" charset="2"/>
              </a:rPr>
              <a:t>recesie</a:t>
            </a:r>
            <a:r>
              <a:rPr lang="cs-CZ" sz="2000" dirty="0" smtClean="0">
                <a:sym typeface="Symbol" pitchFamily="18" charset="2"/>
              </a:rPr>
              <a:t>, </a:t>
            </a:r>
            <a:r>
              <a:rPr lang="cs-CZ" sz="2000" dirty="0" err="1" smtClean="0">
                <a:sym typeface="Symbol" pitchFamily="18" charset="2"/>
              </a:rPr>
              <a:t>prírodnej</a:t>
            </a:r>
            <a:r>
              <a:rPr lang="cs-CZ" sz="2000" dirty="0" smtClean="0">
                <a:sym typeface="Symbol" pitchFamily="18" charset="2"/>
              </a:rPr>
              <a:t> katastrofy, zlé </a:t>
            </a:r>
            <a:r>
              <a:rPr lang="cs-CZ" sz="2000" dirty="0" err="1" smtClean="0">
                <a:sym typeface="Symbol" pitchFamily="18" charset="2"/>
              </a:rPr>
              <a:t>hospodárenie</a:t>
            </a:r>
            <a:r>
              <a:rPr lang="cs-CZ" sz="2000" dirty="0" smtClean="0">
                <a:sym typeface="Symbol" pitchFamily="18" charset="2"/>
              </a:rPr>
              <a:t>, staré </a:t>
            </a:r>
            <a:r>
              <a:rPr lang="cs-CZ" sz="2000" dirty="0" err="1" smtClean="0">
                <a:sym typeface="Symbol" pitchFamily="18" charset="2"/>
              </a:rPr>
              <a:t>technológie</a:t>
            </a:r>
            <a:r>
              <a:rPr lang="cs-CZ" sz="2000" dirty="0" smtClean="0">
                <a:sym typeface="Symbol" pitchFamily="18" charset="2"/>
              </a:rPr>
              <a:t>, vojnový stav</a:t>
            </a:r>
            <a:endParaRPr lang="cs-CZ" sz="20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cs-CZ" sz="1400" dirty="0">
                <a:sym typeface="Wingdings" pitchFamily="2" charset="2"/>
              </a:rPr>
              <a:t></a:t>
            </a:r>
            <a:r>
              <a:rPr lang="cs-CZ" sz="2000" dirty="0">
                <a:sym typeface="Symbol" pitchFamily="18" charset="2"/>
              </a:rPr>
              <a:t> </a:t>
            </a:r>
            <a:r>
              <a:rPr lang="cs-CZ" sz="2000" b="1" i="1" dirty="0" err="1">
                <a:sym typeface="Symbol" pitchFamily="18" charset="2"/>
              </a:rPr>
              <a:t>infla</a:t>
            </a:r>
            <a:r>
              <a:rPr lang="cs-CZ" sz="2000" b="1" i="1" dirty="0" err="1"/>
              <a:t>č</a:t>
            </a:r>
            <a:r>
              <a:rPr lang="cs-CZ" sz="2000" b="1" i="1" dirty="0" err="1">
                <a:sym typeface="Symbol" pitchFamily="18" charset="2"/>
              </a:rPr>
              <a:t>ná</a:t>
            </a:r>
            <a:r>
              <a:rPr lang="cs-CZ" sz="2000" b="1" i="1" dirty="0">
                <a:sym typeface="Symbol" pitchFamily="18" charset="2"/>
              </a:rPr>
              <a:t> </a:t>
            </a:r>
            <a:r>
              <a:rPr lang="cs-CZ" sz="2000" b="1" i="1" dirty="0" err="1">
                <a:sym typeface="Symbol" pitchFamily="18" charset="2"/>
              </a:rPr>
              <a:t>medzera</a:t>
            </a:r>
            <a:r>
              <a:rPr lang="cs-CZ" sz="2000" dirty="0">
                <a:sym typeface="Symbol" pitchFamily="18" charset="2"/>
              </a:rPr>
              <a:t> </a:t>
            </a:r>
            <a:r>
              <a:rPr lang="cs-CZ" sz="2000" dirty="0" smtClean="0">
                <a:sym typeface="Symbol" pitchFamily="18" charset="2"/>
              </a:rPr>
              <a:t>  </a:t>
            </a:r>
            <a:r>
              <a:rPr lang="cs-CZ" sz="2000" dirty="0" err="1" smtClean="0">
                <a:sym typeface="Symbol" pitchFamily="18" charset="2"/>
              </a:rPr>
              <a:t>potenciálny</a:t>
            </a:r>
            <a:r>
              <a:rPr lang="cs-CZ" sz="2000" dirty="0" smtClean="0">
                <a:sym typeface="Symbol" pitchFamily="18" charset="2"/>
              </a:rPr>
              <a:t> P &lt; </a:t>
            </a:r>
            <a:r>
              <a:rPr lang="cs-CZ" sz="2000" dirty="0" err="1" smtClean="0">
                <a:sym typeface="Symbol" pitchFamily="18" charset="2"/>
              </a:rPr>
              <a:t>skutočný</a:t>
            </a:r>
            <a:r>
              <a:rPr lang="cs-CZ" sz="2000" dirty="0" smtClean="0">
                <a:sym typeface="Symbol" pitchFamily="18" charset="2"/>
              </a:rPr>
              <a:t> P (nad PPF) (</a:t>
            </a:r>
            <a:r>
              <a:rPr lang="cs-CZ" sz="2000" dirty="0" err="1" smtClean="0">
                <a:sym typeface="Symbol" pitchFamily="18" charset="2"/>
              </a:rPr>
              <a:t>dlhodobo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dirty="0" err="1" smtClean="0">
                <a:sym typeface="Symbol" pitchFamily="18" charset="2"/>
              </a:rPr>
              <a:t>neudržateľný</a:t>
            </a:r>
            <a:r>
              <a:rPr lang="cs-CZ" sz="2000" dirty="0" smtClean="0">
                <a:sym typeface="Symbol" pitchFamily="18" charset="2"/>
              </a:rPr>
              <a:t> stav; </a:t>
            </a:r>
            <a:r>
              <a:rPr lang="cs-CZ" sz="2000" dirty="0" err="1" smtClean="0">
                <a:sym typeface="Symbol" pitchFamily="18" charset="2"/>
              </a:rPr>
              <a:t>cez</a:t>
            </a:r>
            <a:r>
              <a:rPr lang="cs-CZ" sz="2000" dirty="0" smtClean="0">
                <a:sym typeface="Symbol" pitchFamily="18" charset="2"/>
              </a:rPr>
              <a:t> </a:t>
            </a:r>
            <a:r>
              <a:rPr lang="cs-CZ" sz="2000" dirty="0" err="1" smtClean="0">
                <a:sym typeface="Symbol" pitchFamily="18" charset="2"/>
              </a:rPr>
              <a:t>pôžičky</a:t>
            </a:r>
            <a:r>
              <a:rPr lang="cs-CZ" sz="2000" dirty="0" smtClean="0">
                <a:sym typeface="Symbol" pitchFamily="18" charset="2"/>
              </a:rPr>
              <a:t>, rast ceny (</a:t>
            </a:r>
            <a:r>
              <a:rPr lang="cs-CZ" sz="2000" dirty="0" err="1" smtClean="0">
                <a:sym typeface="Symbol" pitchFamily="18" charset="2"/>
              </a:rPr>
              <a:t>prehrievanie</a:t>
            </a:r>
            <a:r>
              <a:rPr lang="cs-CZ" sz="2000" dirty="0" smtClean="0">
                <a:sym typeface="Symbol" pitchFamily="18" charset="2"/>
              </a:rPr>
              <a:t> ekonomiky) )</a:t>
            </a:r>
            <a:endParaRPr lang="cs-CZ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614362"/>
            <a:ext cx="8353425" cy="367873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Čistý ekonomický blahobyt </a:t>
            </a:r>
            <a:r>
              <a:rPr kumimoji="0" lang="sk-SK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(NEW – </a:t>
            </a:r>
            <a:r>
              <a:rPr kumimoji="0" lang="sk-SK" sz="2000" b="1" i="0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Net</a:t>
            </a:r>
            <a:r>
              <a:rPr kumimoji="0" lang="sk-SK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sk-SK" sz="2000" b="1" i="0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Economic</a:t>
            </a:r>
            <a:r>
              <a:rPr kumimoji="0" lang="sk-SK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sk-SK" sz="2000" b="1" i="0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Welfare</a:t>
            </a:r>
            <a:r>
              <a:rPr kumimoji="0" lang="sk-SK" sz="2000" b="1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– </a:t>
            </a:r>
            <a:r>
              <a:rPr kumimoji="0" lang="sk-SK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1972 </a:t>
            </a:r>
            <a:r>
              <a:rPr kumimoji="0" lang="sk-SK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Samuelson</a:t>
            </a:r>
            <a:r>
              <a:rPr kumimoji="0" lang="sk-SK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 </a:t>
            </a:r>
            <a:r>
              <a:rPr kumimoji="0" lang="sk-SK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Nordhaus</a:t>
            </a:r>
            <a:r>
              <a:rPr kumimoji="0" lang="sk-SK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, </a:t>
            </a:r>
            <a:r>
              <a:rPr kumimoji="0" lang="sk-SK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Tobin</a:t>
            </a:r>
            <a:endParaRPr kumimoji="0" lang="sk-SK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05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HDP (+)   započítavať len tie faktory, ktoré skutočne prispievajú k 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</a:rPr>
              <a:t>		+ práca doma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</a:rPr>
              <a:t>		+ hodnota voľného času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</a:rPr>
              <a:t>		+ tieňová ekonomika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    (-)  odpočítať faktory, ktorými sa naprávajú chyby trhu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 </a:t>
            </a:r>
            <a:r>
              <a:rPr kumimoji="0" lang="sk-S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- škody na ŽP, kriminalita...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k-SK" kern="0" dirty="0" smtClean="0"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k-SK" kern="0" dirty="0" smtClean="0"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Index</a:t>
            </a:r>
            <a:r>
              <a:rPr kumimoji="0" lang="sk-SK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udržateľného ekonomického blahobytu (ISEW)</a:t>
            </a:r>
            <a:endParaRPr lang="sk-SK" kern="0" dirty="0" smtClean="0">
              <a:latin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Pravý</a:t>
            </a:r>
            <a:r>
              <a:rPr kumimoji="0" lang="sk-SK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sk-SK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ekonomický rozvoj (GPI / GDP)</a:t>
            </a:r>
            <a:endParaRPr kumimoji="0" lang="sk-SK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/>
            <a:r>
              <a:rPr lang="cs-CZ" sz="3200" b="1"/>
              <a:t>Makroekonomické agregáty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>
              <a:buFontTx/>
              <a:buNone/>
            </a:pPr>
            <a:r>
              <a:rPr lang="cs-CZ" sz="2800"/>
              <a:t>(Makroekonomické agregátne ukazovatele)</a:t>
            </a:r>
          </a:p>
          <a:p>
            <a:pPr>
              <a:buFontTx/>
              <a:buNone/>
            </a:pPr>
            <a:r>
              <a:rPr lang="cs-CZ" sz="2800" b="1"/>
              <a:t>= súhrnné veličiny, ktoré charakterizujú výsledky ekonomiky ako celku, sú typické pre MAE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3568" y="2996952"/>
            <a:ext cx="7772400" cy="352839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cs-CZ" sz="2800" b="1" dirty="0"/>
              <a:t>účel tvorby</a:t>
            </a:r>
            <a:r>
              <a:rPr lang="cs-CZ" sz="2800" b="1" dirty="0" smtClean="0"/>
              <a:t>:</a:t>
            </a:r>
            <a:r>
              <a:rPr lang="en-US" sz="2800" b="1" dirty="0" smtClean="0"/>
              <a:t> </a:t>
            </a:r>
            <a:r>
              <a:rPr lang="en-US" sz="2800" dirty="0" smtClean="0"/>
              <a:t>pre</a:t>
            </a:r>
            <a:r>
              <a:rPr lang="sk-SK" sz="2800" dirty="0" smtClean="0"/>
              <a:t>čo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tieto</a:t>
            </a:r>
            <a:r>
              <a:rPr lang="en-US" sz="2800" dirty="0" smtClean="0"/>
              <a:t> </a:t>
            </a:r>
            <a:r>
              <a:rPr lang="en-US" sz="2800" dirty="0" err="1" smtClean="0"/>
              <a:t>ukazovatele</a:t>
            </a:r>
            <a:r>
              <a:rPr lang="en-US" sz="2800" dirty="0" smtClean="0"/>
              <a:t> </a:t>
            </a:r>
            <a:r>
              <a:rPr lang="en-US" sz="2800" dirty="0" err="1" smtClean="0"/>
              <a:t>sleduj</a:t>
            </a:r>
            <a:r>
              <a:rPr lang="sk-SK" sz="2800" dirty="0" smtClean="0"/>
              <a:t>ú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sk-SK" sz="2800" dirty="0" smtClean="0"/>
              <a:t>Podklady MAE analýzy – prečo je výsledok taký aký je; a</a:t>
            </a:r>
            <a:r>
              <a:rPr lang="en-US" sz="2800" dirty="0" smtClean="0"/>
              <a:t>by </a:t>
            </a:r>
            <a:r>
              <a:rPr lang="en-US" sz="2800" dirty="0" err="1" smtClean="0"/>
              <a:t>sme</a:t>
            </a:r>
            <a:r>
              <a:rPr lang="en-US" sz="2800" dirty="0" smtClean="0"/>
              <a:t> </a:t>
            </a:r>
            <a:r>
              <a:rPr lang="en-US" sz="2800" dirty="0" err="1" smtClean="0"/>
              <a:t>vedeli</a:t>
            </a:r>
            <a:r>
              <a:rPr lang="en-US" sz="2800" dirty="0" smtClean="0"/>
              <a:t>, </a:t>
            </a:r>
            <a:r>
              <a:rPr lang="sk-SK" sz="2800" dirty="0" smtClean="0"/>
              <a:t>či sme rástli/poklesli</a:t>
            </a:r>
          </a:p>
          <a:p>
            <a:pPr>
              <a:buFontTx/>
              <a:buChar char="-"/>
            </a:pPr>
            <a:r>
              <a:rPr lang="sk-SK" sz="2800" dirty="0" smtClean="0"/>
              <a:t>Porovnávanie ekonomiky v čase a priestore - Aby sme sa porovnávali medzi krajinami – regionálna odlišnosť ekonomickej výkonnosti (výkonnosť klesá od západu na východ) – investičné stimuly pre </a:t>
            </a:r>
            <a:r>
              <a:rPr lang="sk-SK" sz="2800" dirty="0" err="1" smtClean="0"/>
              <a:t>zahr</a:t>
            </a:r>
            <a:r>
              <a:rPr lang="sk-SK" sz="2800" dirty="0" smtClean="0"/>
              <a:t>. investorov</a:t>
            </a:r>
          </a:p>
          <a:p>
            <a:pPr>
              <a:buFontTx/>
              <a:buChar char="-"/>
            </a:pPr>
            <a:r>
              <a:rPr lang="sk-SK" sz="2800" dirty="0" smtClean="0"/>
              <a:t>Medzinárodné porovnanie ekon. výkonnosti – porovnávanie medzi krajinami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60648"/>
            <a:ext cx="7772400" cy="28872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800" b="1" dirty="0"/>
              <a:t>Hrubý národný produkt</a:t>
            </a:r>
          </a:p>
          <a:p>
            <a:pPr>
              <a:buFontTx/>
              <a:buNone/>
            </a:pPr>
            <a:r>
              <a:rPr lang="sk-SK" sz="2400" b="1" dirty="0"/>
              <a:t>= </a:t>
            </a:r>
            <a:r>
              <a:rPr lang="sk-SK" sz="2400" b="1" u="sng" dirty="0"/>
              <a:t>hodnota finálnych </a:t>
            </a:r>
            <a:r>
              <a:rPr lang="sk-SK" sz="2400" b="1" u="sng" dirty="0" err="1"/>
              <a:t>SaS</a:t>
            </a:r>
            <a:r>
              <a:rPr lang="sk-SK" sz="2400" b="1" dirty="0"/>
              <a:t> vyprodukovaných (národnými) VF za určité obdobie, spravidla za 1 </a:t>
            </a:r>
            <a:r>
              <a:rPr lang="sk-SK" sz="2400" b="1" dirty="0" smtClean="0"/>
              <a:t>rok</a:t>
            </a:r>
          </a:p>
          <a:p>
            <a:r>
              <a:rPr lang="sk-SK" sz="2400" dirty="0" smtClean="0"/>
              <a:t>Zohľadňuje sa princíp vlastníctva VF (národný princíp – ktorý národ založil firmu)</a:t>
            </a:r>
          </a:p>
          <a:p>
            <a:r>
              <a:rPr lang="sk-SK" sz="2400" dirty="0" smtClean="0"/>
              <a:t>Udáva sa v peniazoch</a:t>
            </a:r>
            <a:endParaRPr lang="sk-SK" sz="24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3284984"/>
            <a:ext cx="8001000" cy="331236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800" b="1" dirty="0"/>
              <a:t>Hrubý domáci produkt</a:t>
            </a:r>
          </a:p>
          <a:p>
            <a:pPr>
              <a:buFontTx/>
              <a:buNone/>
            </a:pPr>
            <a:r>
              <a:rPr lang="sk-SK" sz="2400" b="1" dirty="0"/>
              <a:t>= </a:t>
            </a:r>
            <a:r>
              <a:rPr lang="sk-SK" sz="2400" b="1" u="sng" dirty="0"/>
              <a:t>hodnota finálnych </a:t>
            </a:r>
            <a:r>
              <a:rPr lang="sk-SK" sz="2400" b="1" u="sng" dirty="0" err="1"/>
              <a:t>SaS</a:t>
            </a:r>
            <a:r>
              <a:rPr lang="sk-SK" sz="2400" b="1" dirty="0"/>
              <a:t>, </a:t>
            </a:r>
            <a:r>
              <a:rPr lang="sk-SK" sz="2400" b="1" dirty="0" smtClean="0"/>
              <a:t>vyprodukovaných VF </a:t>
            </a:r>
            <a:r>
              <a:rPr lang="sk-SK" sz="2400" b="1" dirty="0"/>
              <a:t>na území určitého štátu (bez ohľadu na to, ktorý národ je ich vlastníkom) za </a:t>
            </a:r>
            <a:r>
              <a:rPr lang="sk-SK" sz="2400" b="1" dirty="0" smtClean="0"/>
              <a:t>určité obdobie</a:t>
            </a:r>
            <a:endParaRPr lang="sk-SK" sz="2400" b="1" dirty="0"/>
          </a:p>
          <a:p>
            <a:r>
              <a:rPr lang="cs-CZ" sz="2400" dirty="0" err="1" smtClean="0"/>
              <a:t>Zohľadňuje</a:t>
            </a:r>
            <a:r>
              <a:rPr lang="cs-CZ" sz="2400" dirty="0" smtClean="0"/>
              <a:t> </a:t>
            </a:r>
            <a:r>
              <a:rPr lang="cs-CZ" sz="2400" dirty="0" err="1" smtClean="0"/>
              <a:t>sa</a:t>
            </a:r>
            <a:r>
              <a:rPr lang="cs-CZ" sz="2400" dirty="0" smtClean="0"/>
              <a:t> </a:t>
            </a:r>
            <a:r>
              <a:rPr lang="cs-CZ" sz="2400" dirty="0" err="1" smtClean="0"/>
              <a:t>územný</a:t>
            </a:r>
            <a:r>
              <a:rPr lang="cs-CZ" sz="2400" dirty="0" smtClean="0"/>
              <a:t> </a:t>
            </a:r>
            <a:r>
              <a:rPr lang="cs-CZ" sz="2400" dirty="0" err="1" smtClean="0"/>
              <a:t>princíp</a:t>
            </a:r>
            <a:r>
              <a:rPr lang="cs-CZ" sz="2400" dirty="0" smtClean="0"/>
              <a:t> (na území </a:t>
            </a:r>
            <a:r>
              <a:rPr lang="cs-CZ" sz="2400" dirty="0" err="1" smtClean="0"/>
              <a:t>ktorého</a:t>
            </a:r>
            <a:r>
              <a:rPr lang="cs-CZ" sz="2400" dirty="0" smtClean="0"/>
              <a:t> </a:t>
            </a:r>
            <a:r>
              <a:rPr lang="cs-CZ" sz="2400" dirty="0" err="1" smtClean="0"/>
              <a:t>štátu</a:t>
            </a:r>
            <a:r>
              <a:rPr lang="cs-CZ" sz="2400" dirty="0" smtClean="0"/>
              <a:t> podniká firma)</a:t>
            </a:r>
          </a:p>
          <a:p>
            <a:r>
              <a:rPr lang="cs-CZ" sz="2400" dirty="0" smtClean="0"/>
              <a:t>KIA – HDP </a:t>
            </a:r>
            <a:r>
              <a:rPr lang="cs-CZ" sz="2400" dirty="0" err="1" smtClean="0"/>
              <a:t>pre</a:t>
            </a:r>
            <a:r>
              <a:rPr lang="cs-CZ" sz="2400" dirty="0" smtClean="0"/>
              <a:t> SVK a HNP </a:t>
            </a:r>
            <a:r>
              <a:rPr lang="cs-CZ" sz="2400" dirty="0" err="1" smtClean="0"/>
              <a:t>pre</a:t>
            </a:r>
            <a:r>
              <a:rPr lang="cs-CZ" sz="2400" dirty="0" smtClean="0"/>
              <a:t> </a:t>
            </a:r>
            <a:r>
              <a:rPr lang="cs-CZ" sz="2400" dirty="0" err="1" smtClean="0"/>
              <a:t>Juž</a:t>
            </a:r>
            <a:r>
              <a:rPr lang="cs-CZ" sz="2400" dirty="0" smtClean="0"/>
              <a:t>. </a:t>
            </a:r>
            <a:r>
              <a:rPr lang="cs-CZ" sz="2400" dirty="0" err="1" smtClean="0"/>
              <a:t>Kóreu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9256" y="401960"/>
            <a:ext cx="8077200" cy="2667000"/>
          </a:xfrm>
        </p:spPr>
        <p:txBody>
          <a:bodyPr/>
          <a:lstStyle/>
          <a:p>
            <a:pPr>
              <a:buFontTx/>
              <a:buNone/>
            </a:pPr>
            <a:r>
              <a:rPr lang="cs-CZ" sz="2800" b="1" dirty="0"/>
              <a:t>HNP = HDP + čisté </a:t>
            </a:r>
            <a:r>
              <a:rPr lang="cs-CZ" sz="2800" b="1" dirty="0" err="1"/>
              <a:t>príjmy</a:t>
            </a:r>
            <a:r>
              <a:rPr lang="cs-CZ" sz="2800" b="1" dirty="0"/>
              <a:t> </a:t>
            </a:r>
            <a:r>
              <a:rPr lang="cs-CZ" sz="2800" b="1" dirty="0" err="1"/>
              <a:t>vlastníkov</a:t>
            </a:r>
            <a:r>
              <a:rPr lang="cs-CZ" sz="2800" b="1" dirty="0"/>
              <a:t> VF </a:t>
            </a:r>
          </a:p>
          <a:p>
            <a:pPr>
              <a:buFontTx/>
              <a:buNone/>
            </a:pPr>
            <a:r>
              <a:rPr lang="cs-CZ" sz="2800" b="1" dirty="0"/>
              <a:t>             v zahraničí</a:t>
            </a:r>
          </a:p>
          <a:p>
            <a:r>
              <a:rPr lang="cs-CZ" sz="2400" dirty="0"/>
              <a:t>čisté </a:t>
            </a:r>
            <a:r>
              <a:rPr lang="cs-CZ" sz="2400" dirty="0" err="1"/>
              <a:t>príjmy</a:t>
            </a:r>
            <a:r>
              <a:rPr lang="cs-CZ" sz="2400" dirty="0"/>
              <a:t>  =  </a:t>
            </a:r>
            <a:r>
              <a:rPr lang="cs-CZ" sz="2400" dirty="0" err="1"/>
              <a:t>príjmy</a:t>
            </a:r>
            <a:r>
              <a:rPr lang="cs-CZ" sz="2400" dirty="0"/>
              <a:t> našich </a:t>
            </a:r>
            <a:r>
              <a:rPr lang="cs-CZ" sz="2400" dirty="0" err="1"/>
              <a:t>vlastníkov</a:t>
            </a:r>
            <a:r>
              <a:rPr lang="cs-CZ" sz="2400" dirty="0"/>
              <a:t> VF v zahraničí (-) </a:t>
            </a:r>
            <a:r>
              <a:rPr lang="cs-CZ" sz="2400" dirty="0" err="1"/>
              <a:t>príjmy</a:t>
            </a:r>
            <a:r>
              <a:rPr lang="cs-CZ" sz="2400" dirty="0"/>
              <a:t> </a:t>
            </a:r>
            <a:r>
              <a:rPr lang="cs-CZ" sz="2400" dirty="0" err="1"/>
              <a:t>cudzích</a:t>
            </a:r>
            <a:r>
              <a:rPr lang="cs-CZ" sz="2400" dirty="0"/>
              <a:t> </a:t>
            </a:r>
            <a:r>
              <a:rPr lang="cs-CZ" sz="2400" dirty="0" err="1"/>
              <a:t>vlastníkov</a:t>
            </a:r>
            <a:r>
              <a:rPr lang="cs-CZ" sz="2400" dirty="0"/>
              <a:t> na </a:t>
            </a:r>
            <a:r>
              <a:rPr lang="cs-CZ" sz="2400" dirty="0" err="1"/>
              <a:t>našom</a:t>
            </a:r>
            <a:r>
              <a:rPr lang="cs-CZ" sz="2400" dirty="0"/>
              <a:t> území </a:t>
            </a:r>
          </a:p>
          <a:p>
            <a:r>
              <a:rPr lang="cs-CZ" sz="2400" dirty="0" smtClean="0"/>
              <a:t>SVK </a:t>
            </a:r>
            <a:r>
              <a:rPr lang="cs-CZ" sz="2400" dirty="0" err="1" smtClean="0"/>
              <a:t>nepotrebuje</a:t>
            </a:r>
            <a:r>
              <a:rPr lang="cs-CZ" sz="2400" dirty="0" smtClean="0"/>
              <a:t> </a:t>
            </a:r>
            <a:r>
              <a:rPr lang="cs-CZ" sz="2400" dirty="0" err="1" smtClean="0"/>
              <a:t>počítať</a:t>
            </a:r>
            <a:r>
              <a:rPr lang="cs-CZ" sz="2400" dirty="0" smtClean="0"/>
              <a:t> HNP, </a:t>
            </a:r>
            <a:r>
              <a:rPr lang="cs-CZ" sz="2400" dirty="0" err="1" smtClean="0"/>
              <a:t>lebo</a:t>
            </a:r>
            <a:r>
              <a:rPr lang="cs-CZ" sz="2400" dirty="0" smtClean="0"/>
              <a:t> </a:t>
            </a:r>
            <a:r>
              <a:rPr lang="cs-CZ" sz="2400" dirty="0" err="1" smtClean="0"/>
              <a:t>podiel</a:t>
            </a:r>
            <a:r>
              <a:rPr lang="cs-CZ" sz="2400" dirty="0" smtClean="0"/>
              <a:t> slovenských firem v zahraničí je taký malý, že by to bolo </a:t>
            </a:r>
            <a:r>
              <a:rPr lang="cs-CZ" sz="2400" dirty="0" err="1" smtClean="0"/>
              <a:t>zanedbateľné</a:t>
            </a:r>
            <a:endParaRPr lang="cs-CZ" sz="20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3505200"/>
            <a:ext cx="7772400" cy="2514600"/>
          </a:xfrm>
        </p:spPr>
        <p:txBody>
          <a:bodyPr/>
          <a:lstStyle/>
          <a:p>
            <a:pPr>
              <a:buFontTx/>
              <a:buNone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79388" y="2349500"/>
            <a:ext cx="2808287" cy="2232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lang="sk-SK" b="1" dirty="0" smtClean="0"/>
              <a:t>VÝROBNÁ</a:t>
            </a:r>
          </a:p>
          <a:p>
            <a:endParaRPr lang="sk-SK" b="1" dirty="0" smtClean="0"/>
          </a:p>
          <a:p>
            <a:pPr marL="342900" indent="-342900">
              <a:buAutoNum type="alphaLcParenR"/>
            </a:pPr>
            <a:r>
              <a:rPr lang="sk-SK" b="1" dirty="0" smtClean="0"/>
              <a:t>HDP = </a:t>
            </a:r>
            <a:r>
              <a:rPr lang="sk-SK" b="1" dirty="0" smtClean="0">
                <a:sym typeface="Symbol" pitchFamily="18" charset="2"/>
              </a:rPr>
              <a:t> hodnota </a:t>
            </a:r>
          </a:p>
          <a:p>
            <a:pPr marL="342900" indent="-342900"/>
            <a:r>
              <a:rPr lang="sk-SK" b="1" dirty="0" smtClean="0">
                <a:sym typeface="Symbol" pitchFamily="18" charset="2"/>
              </a:rPr>
              <a:t>finálnych </a:t>
            </a:r>
            <a:r>
              <a:rPr lang="sk-SK" b="1" dirty="0" err="1" smtClean="0">
                <a:sym typeface="Symbol" pitchFamily="18" charset="2"/>
              </a:rPr>
              <a:t>SaS</a:t>
            </a:r>
            <a:r>
              <a:rPr lang="sk-SK" b="1" dirty="0" smtClean="0">
                <a:sym typeface="Symbol" pitchFamily="18" charset="2"/>
              </a:rPr>
              <a:t> + zmena stavu</a:t>
            </a:r>
          </a:p>
          <a:p>
            <a:pPr marL="342900" indent="-342900"/>
            <a:r>
              <a:rPr lang="sk-SK" b="1" dirty="0" smtClean="0">
                <a:sym typeface="Symbol" pitchFamily="18" charset="2"/>
              </a:rPr>
              <a:t>zásob</a:t>
            </a:r>
          </a:p>
          <a:p>
            <a:pPr marL="342900" indent="-342900"/>
            <a:endParaRPr lang="sk-SK" b="1" dirty="0" smtClean="0">
              <a:sym typeface="Symbol" pitchFamily="18" charset="2"/>
            </a:endParaRPr>
          </a:p>
          <a:p>
            <a:pPr marL="342900" indent="-342900">
              <a:buFontTx/>
              <a:buAutoNum type="alphaLcParenR" startAt="2"/>
            </a:pPr>
            <a:r>
              <a:rPr lang="sk-SK" b="1" dirty="0" smtClean="0">
                <a:sym typeface="Symbol" pitchFamily="18" charset="2"/>
              </a:rPr>
              <a:t>HDP =  pridaných</a:t>
            </a:r>
          </a:p>
          <a:p>
            <a:pPr marL="342900" indent="-342900"/>
            <a:r>
              <a:rPr lang="sk-SK" b="1" dirty="0" smtClean="0">
                <a:sym typeface="Symbol" pitchFamily="18" charset="2"/>
              </a:rPr>
              <a:t>hodnôt</a:t>
            </a:r>
          </a:p>
          <a:p>
            <a:endParaRPr lang="sk-SK" b="1" dirty="0"/>
          </a:p>
          <a:p>
            <a:endParaRPr lang="sk-SK" dirty="0"/>
          </a:p>
          <a:p>
            <a:endParaRPr lang="sk-SK" sz="2000" dirty="0">
              <a:cs typeface="Times New Roman" pitchFamily="18" charset="0"/>
            </a:endParaRPr>
          </a:p>
          <a:p>
            <a:endParaRPr lang="sk-SK" sz="2000" dirty="0">
              <a:cs typeface="Times New Roman" pitchFamily="18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132138" y="2349500"/>
            <a:ext cx="2735262" cy="2232025"/>
          </a:xfrm>
          <a:prstGeom prst="rect">
            <a:avLst/>
          </a:prstGeom>
          <a:solidFill>
            <a:srgbClr val="FFC9C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/>
            <a:r>
              <a:rPr lang="sk-SK" dirty="0"/>
              <a:t>     </a:t>
            </a:r>
            <a:r>
              <a:rPr lang="sk-SK" b="1" dirty="0"/>
              <a:t>SPOTREBNÁ </a:t>
            </a:r>
            <a:r>
              <a:rPr lang="sk-SK" b="1" dirty="0" smtClean="0"/>
              <a:t>   </a:t>
            </a:r>
            <a:endParaRPr lang="sk-SK" b="1" u="sng" dirty="0"/>
          </a:p>
          <a:p>
            <a:pPr algn="ctr"/>
            <a:endParaRPr lang="sk-SK" dirty="0"/>
          </a:p>
          <a:p>
            <a:pPr marL="342900" indent="-342900">
              <a:buAutoNum type="alphaLcParenR"/>
            </a:pPr>
            <a:r>
              <a:rPr lang="sk-SK" b="1" dirty="0" smtClean="0"/>
              <a:t>HDP </a:t>
            </a:r>
          </a:p>
          <a:p>
            <a:pPr marL="342900" indent="-342900"/>
            <a:r>
              <a:rPr lang="sk-SK" b="1" dirty="0" smtClean="0"/>
              <a:t>HDP = </a:t>
            </a:r>
            <a:r>
              <a:rPr lang="sk-SK" b="1" dirty="0" err="1" smtClean="0"/>
              <a:t>C+I</a:t>
            </a:r>
            <a:r>
              <a:rPr lang="sk-SK" sz="2000" b="1" baseline="-25000" dirty="0" err="1" smtClean="0"/>
              <a:t>h</a:t>
            </a:r>
            <a:r>
              <a:rPr lang="sk-SK" b="1" dirty="0" smtClean="0"/>
              <a:t> +G+NX</a:t>
            </a:r>
          </a:p>
          <a:p>
            <a:pPr marL="342900" indent="-342900"/>
            <a:r>
              <a:rPr lang="sk-SK" b="1" dirty="0" smtClean="0"/>
              <a:t>                            NX=EX-IM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11863" y="2349500"/>
            <a:ext cx="2952750" cy="2232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lang="sk-SK" b="1" dirty="0"/>
              <a:t>DÔCHODKOVÁ</a:t>
            </a:r>
          </a:p>
          <a:p>
            <a:endParaRPr lang="sk-SK" dirty="0" smtClean="0"/>
          </a:p>
          <a:p>
            <a:r>
              <a:rPr lang="sk-SK" b="1" dirty="0" smtClean="0">
                <a:sym typeface="Symbol" pitchFamily="18" charset="2"/>
              </a:rPr>
              <a:t>ND= ∑ príjmov vlastníkov</a:t>
            </a:r>
          </a:p>
          <a:p>
            <a:r>
              <a:rPr lang="sk-SK" b="1" dirty="0" smtClean="0">
                <a:sym typeface="Symbol" pitchFamily="18" charset="2"/>
              </a:rPr>
              <a:t>VF (ak niekto niečo vyrobil a</a:t>
            </a:r>
          </a:p>
          <a:p>
            <a:r>
              <a:rPr lang="sk-SK" b="1" dirty="0" smtClean="0">
                <a:sym typeface="Symbol" pitchFamily="18" charset="2"/>
              </a:rPr>
              <a:t>spotreboval, musel na to mať</a:t>
            </a:r>
          </a:p>
          <a:p>
            <a:r>
              <a:rPr lang="sk-SK" b="1" dirty="0" smtClean="0">
                <a:sym typeface="Symbol" pitchFamily="18" charset="2"/>
              </a:rPr>
              <a:t>peniaze)</a:t>
            </a:r>
          </a:p>
          <a:p>
            <a:r>
              <a:rPr lang="sk-SK" b="1" dirty="0" err="1" smtClean="0">
                <a:sym typeface="Symbol" pitchFamily="18" charset="2"/>
              </a:rPr>
              <a:t>HDP=ND+nepr</a:t>
            </a:r>
            <a:r>
              <a:rPr lang="sk-SK" b="1" dirty="0" smtClean="0">
                <a:sym typeface="Symbol" pitchFamily="18" charset="2"/>
              </a:rPr>
              <a:t>. dane + </a:t>
            </a:r>
            <a:r>
              <a:rPr lang="sk-SK" b="1" dirty="0" err="1" smtClean="0">
                <a:sym typeface="Symbol" pitchFamily="18" charset="2"/>
              </a:rPr>
              <a:t>amort</a:t>
            </a:r>
            <a:r>
              <a:rPr lang="sk-SK" b="1" dirty="0" smtClean="0">
                <a:sym typeface="Symbol" pitchFamily="18" charset="2"/>
              </a:rPr>
              <a:t>.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619250" y="476250"/>
            <a:ext cx="5832475" cy="936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800" dirty="0">
                <a:solidFill>
                  <a:schemeClr val="tx2"/>
                </a:solidFill>
              </a:rPr>
              <a:t>Metódy výpočtu HDP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979613" y="1773238"/>
            <a:ext cx="53292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4572000" y="1412875"/>
            <a:ext cx="0" cy="3603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979613" y="1773238"/>
            <a:ext cx="0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572000" y="1773238"/>
            <a:ext cx="0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7308850" y="1773238"/>
            <a:ext cx="0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3132138" y="2781300"/>
            <a:ext cx="27352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51520" y="2780928"/>
            <a:ext cx="27352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84168" y="2780928"/>
            <a:ext cx="27352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 animBg="1"/>
      <p:bldP spid="74756" grpId="0" animBg="1"/>
      <p:bldP spid="7476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"/>
            <a:ext cx="6477000" cy="1981200"/>
          </a:xfrm>
        </p:spPr>
        <p:txBody>
          <a:bodyPr/>
          <a:lstStyle/>
          <a:p>
            <a:pPr>
              <a:buFontTx/>
              <a:buNone/>
            </a:pPr>
            <a:r>
              <a:rPr lang="cs-CZ" sz="2800" b="1"/>
              <a:t>Metódy výpočtu HDP:</a:t>
            </a:r>
          </a:p>
          <a:p>
            <a:pPr>
              <a:buFontTx/>
              <a:buNone/>
            </a:pPr>
            <a:r>
              <a:rPr lang="cs-CZ" sz="2400"/>
              <a:t>1. výrobná</a:t>
            </a:r>
          </a:p>
          <a:p>
            <a:pPr>
              <a:buFontTx/>
              <a:buNone/>
            </a:pPr>
            <a:r>
              <a:rPr lang="cs-CZ" sz="2400"/>
              <a:t>2. spotrebná (výdavková)</a:t>
            </a:r>
          </a:p>
          <a:p>
            <a:pPr>
              <a:buFontTx/>
              <a:buNone/>
            </a:pPr>
            <a:r>
              <a:rPr lang="cs-CZ" sz="2400"/>
              <a:t>3. dôchodková (nákladová)</a:t>
            </a:r>
            <a:r>
              <a:rPr lang="cs-CZ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0" y="2348880"/>
            <a:ext cx="8915400" cy="410445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sk-SK" sz="2800" b="1" u="sng" dirty="0"/>
              <a:t>1. Výrobná </a:t>
            </a:r>
            <a:r>
              <a:rPr lang="sk-SK" sz="2800" b="1" u="sng" dirty="0" smtClean="0"/>
              <a:t>metóda  </a:t>
            </a:r>
            <a:r>
              <a:rPr lang="sk-SK" sz="2400" dirty="0" smtClean="0"/>
              <a:t>(sleduje tok produktov)</a:t>
            </a:r>
            <a:endParaRPr lang="sk-SK" sz="2400" b="1" u="sng" dirty="0"/>
          </a:p>
          <a:p>
            <a:pPr>
              <a:buFontTx/>
              <a:buNone/>
            </a:pPr>
            <a:r>
              <a:rPr lang="sk-SK" sz="2800" b="1" dirty="0"/>
              <a:t>a)  HDP = </a:t>
            </a:r>
            <a:r>
              <a:rPr lang="sk-SK" sz="2800" b="1" dirty="0">
                <a:sym typeface="Symbol" pitchFamily="18" charset="2"/>
              </a:rPr>
              <a:t> hodnota finálnych </a:t>
            </a:r>
            <a:r>
              <a:rPr lang="sk-SK" sz="2800" b="1" dirty="0" err="1">
                <a:sym typeface="Symbol" pitchFamily="18" charset="2"/>
              </a:rPr>
              <a:t>SaS</a:t>
            </a:r>
            <a:r>
              <a:rPr lang="sk-SK" sz="2800" b="1" dirty="0">
                <a:sym typeface="Symbol" pitchFamily="18" charset="2"/>
              </a:rPr>
              <a:t> + zmena stavu zásob</a:t>
            </a:r>
            <a:endParaRPr lang="sk-SK" sz="28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sk-SK" sz="2400" dirty="0">
                <a:sym typeface="Symbol" pitchFamily="18" charset="2"/>
              </a:rPr>
              <a:t>(bez medziproduktov, ktoré sú </a:t>
            </a:r>
            <a:r>
              <a:rPr lang="sk-SK" sz="2400" dirty="0" err="1">
                <a:sym typeface="Symbol" pitchFamily="18" charset="2"/>
              </a:rPr>
              <a:t>ur</a:t>
            </a:r>
            <a:r>
              <a:rPr lang="cs-CZ" sz="2400" dirty="0"/>
              <a:t>č</a:t>
            </a:r>
            <a:r>
              <a:rPr lang="sk-SK" sz="2400" dirty="0" err="1">
                <a:sym typeface="Symbol" pitchFamily="18" charset="2"/>
              </a:rPr>
              <a:t>ené</a:t>
            </a:r>
            <a:r>
              <a:rPr lang="sk-SK" sz="2400" dirty="0">
                <a:sym typeface="Symbol" pitchFamily="18" charset="2"/>
              </a:rPr>
              <a:t> na </a:t>
            </a:r>
            <a:r>
              <a:rPr lang="cs-CZ" sz="2400" dirty="0"/>
              <a:t>ď</a:t>
            </a:r>
            <a:r>
              <a:rPr lang="sk-SK" sz="2400" dirty="0" err="1">
                <a:sym typeface="Symbol" pitchFamily="18" charset="2"/>
              </a:rPr>
              <a:t>alšie</a:t>
            </a:r>
            <a:r>
              <a:rPr lang="sk-SK" sz="2400" dirty="0">
                <a:sym typeface="Symbol" pitchFamily="18" charset="2"/>
              </a:rPr>
              <a:t> použitie</a:t>
            </a:r>
            <a:r>
              <a:rPr lang="sk-SK" sz="2400" dirty="0" smtClean="0"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sk-SK" sz="2400" dirty="0" smtClean="0">
                <a:sym typeface="Symbol" pitchFamily="18" charset="2"/>
              </a:rPr>
              <a:t>Môže sa stať omyl – produkt považujeme za finálny, ale finálnym ešte nie je. Tento omyl ošetrujeme metódou b)</a:t>
            </a:r>
            <a:endParaRPr lang="sk-SK" sz="2400" dirty="0">
              <a:sym typeface="Symbol" pitchFamily="18" charset="2"/>
            </a:endParaRPr>
          </a:p>
          <a:p>
            <a:pPr>
              <a:buFontTx/>
              <a:buNone/>
            </a:pPr>
            <a:endParaRPr lang="sk-SK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sk-SK" sz="2800" b="1" dirty="0">
                <a:sym typeface="Symbol" pitchFamily="18" charset="2"/>
              </a:rPr>
              <a:t>b)  HDP =  pridaných hodnôt</a:t>
            </a:r>
          </a:p>
          <a:p>
            <a:pPr lvl="1">
              <a:buFontTx/>
              <a:buChar char="•"/>
            </a:pPr>
            <a:r>
              <a:rPr lang="sk-SK" sz="2400" dirty="0">
                <a:sym typeface="Symbol" pitchFamily="18" charset="2"/>
              </a:rPr>
              <a:t>PH = výrobná cena výrobku - cena </a:t>
            </a:r>
            <a:r>
              <a:rPr lang="sk-SK" sz="2400" dirty="0" smtClean="0">
                <a:sym typeface="Symbol" pitchFamily="18" charset="2"/>
              </a:rPr>
              <a:t>vstupov</a:t>
            </a:r>
          </a:p>
          <a:p>
            <a:pPr lvl="1">
              <a:buFontTx/>
              <a:buChar char="•"/>
            </a:pPr>
            <a:r>
              <a:rPr lang="sk-SK" sz="2400" dirty="0" smtClean="0">
                <a:sym typeface="Symbol" pitchFamily="18" charset="2"/>
              </a:rPr>
              <a:t>Zabránime tak viacnásobnému započítaniu toho istého produktu do HDP</a:t>
            </a:r>
          </a:p>
          <a:p>
            <a:pPr lvl="1">
              <a:buFontTx/>
              <a:buChar char="•"/>
            </a:pPr>
            <a:endParaRPr lang="sk-SK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8600"/>
            <a:ext cx="8153400" cy="3505200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b="1" u="sng"/>
              <a:t>2.   Spotrebná metóda </a:t>
            </a:r>
            <a:r>
              <a:rPr lang="sk-SK" sz="2800"/>
              <a:t>  </a:t>
            </a:r>
            <a:r>
              <a:rPr lang="sk-SK" sz="2400"/>
              <a:t>(sleduje tok výdavkov  všetkých trhových subjektov na finálne SaS)</a:t>
            </a:r>
          </a:p>
          <a:p>
            <a:pPr>
              <a:buFontTx/>
              <a:buNone/>
            </a:pPr>
            <a:endParaRPr lang="sk-SK" sz="2800"/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28600" y="2133600"/>
            <a:ext cx="8763000" cy="3962400"/>
          </a:xfrm>
        </p:spPr>
        <p:txBody>
          <a:bodyPr/>
          <a:lstStyle/>
          <a:p>
            <a:pPr>
              <a:buFontTx/>
              <a:buNone/>
            </a:pPr>
            <a:r>
              <a:rPr lang="cs-CZ" sz="2400" dirty="0"/>
              <a:t>C   …  </a:t>
            </a:r>
            <a:r>
              <a:rPr lang="cs-CZ" sz="2400" dirty="0" err="1"/>
              <a:t>spotrebné</a:t>
            </a:r>
            <a:r>
              <a:rPr lang="cs-CZ" sz="2400" dirty="0"/>
              <a:t> výdavky domácností</a:t>
            </a:r>
          </a:p>
          <a:p>
            <a:pPr>
              <a:buFontTx/>
              <a:buNone/>
            </a:pPr>
            <a:r>
              <a:rPr lang="cs-CZ" sz="2400" dirty="0" err="1"/>
              <a:t>I</a:t>
            </a:r>
            <a:r>
              <a:rPr lang="cs-CZ" sz="2400" baseline="-25000" dirty="0" err="1"/>
              <a:t>h</a:t>
            </a:r>
            <a:r>
              <a:rPr lang="cs-CZ" sz="2400" dirty="0"/>
              <a:t>   …  </a:t>
            </a:r>
            <a:r>
              <a:rPr lang="cs-CZ" sz="2400" dirty="0" err="1"/>
              <a:t>investičné</a:t>
            </a:r>
            <a:r>
              <a:rPr lang="cs-CZ" sz="2400" dirty="0"/>
              <a:t> výdavky </a:t>
            </a:r>
            <a:r>
              <a:rPr lang="cs-CZ" sz="2400" dirty="0" err="1"/>
              <a:t>podnikov</a:t>
            </a:r>
            <a:r>
              <a:rPr lang="cs-CZ" sz="2400" dirty="0"/>
              <a:t> (hrubé </a:t>
            </a:r>
            <a:r>
              <a:rPr lang="cs-CZ" sz="2400" dirty="0" err="1"/>
              <a:t>investície</a:t>
            </a:r>
            <a:r>
              <a:rPr lang="cs-CZ" sz="2400" dirty="0"/>
              <a:t>, resp.  </a:t>
            </a:r>
          </a:p>
          <a:p>
            <a:pPr>
              <a:buFontTx/>
              <a:buNone/>
            </a:pPr>
            <a:r>
              <a:rPr lang="cs-CZ" sz="2400" dirty="0"/>
              <a:t>            hrubé </a:t>
            </a:r>
            <a:r>
              <a:rPr lang="cs-CZ" sz="2400" dirty="0" err="1"/>
              <a:t>domáce</a:t>
            </a:r>
            <a:r>
              <a:rPr lang="cs-CZ" sz="2400" dirty="0"/>
              <a:t> </a:t>
            </a:r>
            <a:r>
              <a:rPr lang="cs-CZ" sz="2400" dirty="0" err="1"/>
              <a:t>súkromné</a:t>
            </a:r>
            <a:r>
              <a:rPr lang="cs-CZ" sz="2400" dirty="0"/>
              <a:t> </a:t>
            </a:r>
            <a:r>
              <a:rPr lang="cs-CZ" sz="2400" dirty="0" err="1" smtClean="0"/>
              <a:t>investície</a:t>
            </a:r>
            <a:endParaRPr lang="cs-CZ" sz="2400" dirty="0"/>
          </a:p>
          <a:p>
            <a:pPr>
              <a:buFontTx/>
              <a:buNone/>
            </a:pPr>
            <a:r>
              <a:rPr lang="cs-CZ" sz="2400" dirty="0"/>
              <a:t>G   …  výdavky vlády na nákup </a:t>
            </a:r>
            <a:r>
              <a:rPr lang="cs-CZ" sz="2400" dirty="0" err="1"/>
              <a:t>SaS</a:t>
            </a:r>
            <a:r>
              <a:rPr lang="cs-CZ" sz="2400" dirty="0"/>
              <a:t> (mzdy+</a:t>
            </a:r>
            <a:r>
              <a:rPr lang="cs-CZ" sz="2400" dirty="0" err="1"/>
              <a:t>prevádzka</a:t>
            </a:r>
            <a:r>
              <a:rPr lang="cs-CZ" sz="2400" dirty="0"/>
              <a:t> </a:t>
            </a:r>
            <a:r>
              <a:rPr lang="cs-CZ" sz="2400" dirty="0" err="1"/>
              <a:t>verej</a:t>
            </a:r>
            <a:r>
              <a:rPr lang="cs-CZ" sz="2400" dirty="0"/>
              <a:t>. </a:t>
            </a:r>
            <a:r>
              <a:rPr lang="cs-CZ" sz="2400" dirty="0" err="1"/>
              <a:t>sektora</a:t>
            </a:r>
            <a:r>
              <a:rPr lang="cs-CZ" sz="2400" dirty="0"/>
              <a:t>)</a:t>
            </a:r>
          </a:p>
          <a:p>
            <a:pPr>
              <a:buFontTx/>
              <a:buNone/>
            </a:pPr>
            <a:r>
              <a:rPr lang="cs-CZ" sz="2400" dirty="0"/>
              <a:t>NX…  čistý export = EX - IM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843808" y="1196752"/>
            <a:ext cx="3429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sk-SK" sz="2800" dirty="0"/>
          </a:p>
          <a:p>
            <a:pPr algn="ctr"/>
            <a:r>
              <a:rPr lang="sk-SK" sz="2400" b="1" dirty="0"/>
              <a:t>HDP = C + </a:t>
            </a:r>
            <a:r>
              <a:rPr lang="sk-SK" sz="2400" b="1" dirty="0" err="1"/>
              <a:t>I</a:t>
            </a:r>
            <a:r>
              <a:rPr lang="sk-SK" sz="2400" b="1" baseline="-25000" dirty="0" err="1"/>
              <a:t>h</a:t>
            </a:r>
            <a:r>
              <a:rPr lang="sk-SK" sz="2400" b="1" dirty="0"/>
              <a:t> + G + NX</a:t>
            </a:r>
          </a:p>
          <a:p>
            <a:pPr algn="ctr"/>
            <a:endParaRPr lang="cs-CZ" b="0" dirty="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819400" y="4763616"/>
            <a:ext cx="3505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 smtClean="0"/>
              <a:t>ČDP </a:t>
            </a:r>
            <a:r>
              <a:rPr lang="sk-SK" sz="2400" b="1" dirty="0"/>
              <a:t>= C + </a:t>
            </a:r>
            <a:r>
              <a:rPr lang="sk-SK" sz="2400" b="1" dirty="0" err="1"/>
              <a:t>I</a:t>
            </a:r>
            <a:r>
              <a:rPr lang="sk-SK" sz="2400" b="1" baseline="-25000" dirty="0" err="1"/>
              <a:t>č</a:t>
            </a:r>
            <a:r>
              <a:rPr lang="sk-SK" sz="2400" b="1" dirty="0"/>
              <a:t> + G + NX</a:t>
            </a:r>
            <a:endParaRPr lang="cs-CZ" sz="2400" b="1" dirty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07504" y="5315724"/>
            <a:ext cx="90364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000" b="0" dirty="0" smtClean="0"/>
              <a:t>ČDP – čistý </a:t>
            </a:r>
            <a:r>
              <a:rPr lang="cs-CZ" sz="2000" b="0" dirty="0" err="1" smtClean="0"/>
              <a:t>domáci</a:t>
            </a:r>
            <a:r>
              <a:rPr lang="cs-CZ" sz="2000" b="0" dirty="0" smtClean="0"/>
              <a:t> produkt</a:t>
            </a:r>
          </a:p>
          <a:p>
            <a:pPr>
              <a:lnSpc>
                <a:spcPct val="120000"/>
              </a:lnSpc>
            </a:pPr>
            <a:r>
              <a:rPr lang="cs-CZ" sz="2000" b="0" dirty="0" err="1" smtClean="0"/>
              <a:t>I</a:t>
            </a:r>
            <a:r>
              <a:rPr lang="cs-CZ" sz="2000" b="0" baseline="-25000" dirty="0" err="1" smtClean="0"/>
              <a:t>č</a:t>
            </a:r>
            <a:r>
              <a:rPr lang="cs-CZ" sz="2000" b="0" dirty="0" smtClean="0"/>
              <a:t>   </a:t>
            </a:r>
            <a:r>
              <a:rPr lang="cs-CZ" sz="2000" b="0" dirty="0"/>
              <a:t>…  čisté (rozvojové) </a:t>
            </a:r>
            <a:r>
              <a:rPr lang="cs-CZ" sz="2000" b="0" dirty="0" err="1"/>
              <a:t>investície</a:t>
            </a:r>
            <a:r>
              <a:rPr lang="cs-CZ" sz="2000" b="0" dirty="0"/>
              <a:t> </a:t>
            </a:r>
            <a:r>
              <a:rPr lang="cs-CZ" sz="2000" b="0" dirty="0" err="1" smtClean="0"/>
              <a:t>podnikov</a:t>
            </a:r>
            <a:r>
              <a:rPr lang="cs-CZ" sz="2000" b="0" smtClean="0"/>
              <a:t> –&gt; </a:t>
            </a:r>
            <a:r>
              <a:rPr lang="cs-CZ" sz="2000" b="0" dirty="0" err="1" smtClean="0"/>
              <a:t>I</a:t>
            </a:r>
            <a:r>
              <a:rPr lang="cs-CZ" sz="2000" b="0" baseline="-25000" dirty="0" err="1" smtClean="0"/>
              <a:t>č</a:t>
            </a:r>
            <a:r>
              <a:rPr lang="cs-CZ" sz="2000" b="0" dirty="0" smtClean="0"/>
              <a:t> = </a:t>
            </a:r>
            <a:r>
              <a:rPr lang="cs-CZ" sz="2000" b="0" dirty="0" err="1" smtClean="0"/>
              <a:t>I</a:t>
            </a:r>
            <a:r>
              <a:rPr lang="cs-CZ" sz="2000" b="0" baseline="-25000" dirty="0" err="1" smtClean="0"/>
              <a:t>h</a:t>
            </a:r>
            <a:r>
              <a:rPr lang="cs-CZ" sz="2000" b="0" dirty="0" smtClean="0"/>
              <a:t> – </a:t>
            </a:r>
            <a:r>
              <a:rPr lang="cs-CZ" sz="2000" b="0" dirty="0" err="1" smtClean="0"/>
              <a:t>amortizácia</a:t>
            </a:r>
            <a:r>
              <a:rPr lang="cs-CZ" sz="2000" b="0" i="1" dirty="0" smtClean="0"/>
              <a:t>(</a:t>
            </a:r>
            <a:r>
              <a:rPr lang="cs-CZ" sz="2000" b="0" i="1" dirty="0" err="1" smtClean="0"/>
              <a:t>znehodnotenie</a:t>
            </a:r>
            <a:r>
              <a:rPr lang="cs-CZ" sz="2000" b="0" i="1" dirty="0" smtClean="0"/>
              <a:t> kapitálu)</a:t>
            </a:r>
            <a:endParaRPr lang="cs-CZ" sz="2000" b="0" i="1" dirty="0"/>
          </a:p>
          <a:p>
            <a:pPr>
              <a:lnSpc>
                <a:spcPct val="120000"/>
              </a:lnSpc>
            </a:pPr>
            <a:r>
              <a:rPr lang="cs-CZ" sz="2000" b="0" dirty="0"/>
              <a:t>G, I, </a:t>
            </a:r>
            <a:r>
              <a:rPr lang="cs-CZ" sz="2000" b="0" dirty="0" smtClean="0"/>
              <a:t>NX </a:t>
            </a:r>
            <a:r>
              <a:rPr lang="cs-CZ" sz="2000" b="0" dirty="0"/>
              <a:t>… </a:t>
            </a:r>
            <a:r>
              <a:rPr lang="cs-CZ" sz="2000" b="0" i="1" dirty="0" err="1"/>
              <a:t>multiplikačný</a:t>
            </a:r>
            <a:r>
              <a:rPr lang="cs-CZ" sz="2000" b="0" i="1" dirty="0"/>
              <a:t> </a:t>
            </a:r>
            <a:r>
              <a:rPr lang="cs-CZ" sz="2000" b="0" i="1" dirty="0" err="1"/>
              <a:t>účinok</a:t>
            </a:r>
            <a:r>
              <a:rPr lang="cs-CZ" sz="2000" b="0" dirty="0"/>
              <a:t> na tvorbu </a:t>
            </a:r>
            <a:r>
              <a:rPr lang="cs-CZ" sz="2000" b="0" dirty="0" smtClean="0"/>
              <a:t>HDP (spolu s </a:t>
            </a:r>
            <a:r>
              <a:rPr lang="cs-CZ" sz="2000" b="0" dirty="0" err="1" smtClean="0"/>
              <a:t>investíciami</a:t>
            </a:r>
            <a:r>
              <a:rPr lang="cs-CZ" sz="2000" b="0" dirty="0" smtClean="0"/>
              <a:t>)</a:t>
            </a:r>
            <a:endParaRPr lang="cs-CZ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9" grpId="0" animBg="1" autoUpdateAnimBg="0"/>
      <p:bldP spid="12303" grpId="0" animBg="1" autoUpdateAnimBg="0"/>
      <p:bldP spid="12304" grpId="0" build="p" autoUpdateAnimBg="0" advAuto="2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115616" y="260648"/>
            <a:ext cx="66247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Podiel C, G, I, EX, IM na </a:t>
            </a:r>
            <a:r>
              <a:rPr lang="sk-SK" sz="2400" dirty="0" err="1" smtClean="0"/>
              <a:t>HDPn</a:t>
            </a:r>
            <a:r>
              <a:rPr lang="sk-SK" sz="2400" dirty="0" smtClean="0"/>
              <a:t> v r. 2012</a:t>
            </a:r>
          </a:p>
          <a:p>
            <a:endParaRPr lang="sk-SK" sz="2400" dirty="0" smtClean="0"/>
          </a:p>
          <a:p>
            <a:r>
              <a:rPr lang="sk-SK" sz="2400" dirty="0" smtClean="0"/>
              <a:t>Slovensko je malá otvorená ekonomika, sme závislí od zahraničného obchodu</a:t>
            </a:r>
          </a:p>
          <a:p>
            <a:r>
              <a:rPr lang="sk-SK" sz="2400" dirty="0" smtClean="0"/>
              <a:t>Najviac importujeme z a exportujeme do Nemecka</a:t>
            </a:r>
          </a:p>
          <a:p>
            <a:endParaRPr lang="sk-SK" sz="2400" dirty="0" smtClean="0"/>
          </a:p>
          <a:p>
            <a:r>
              <a:rPr lang="sk-SK" sz="2400" dirty="0" smtClean="0"/>
              <a:t>Investície – keď začnú rýchlo rásť/klesať sú dobrým indikátorom ekonomického cyklu (recesia/expanzia); najpremenlivejšia položka</a:t>
            </a:r>
          </a:p>
          <a:p>
            <a:endParaRPr lang="sk-SK" sz="2400" dirty="0" smtClean="0"/>
          </a:p>
          <a:p>
            <a:r>
              <a:rPr lang="sk-SK" sz="2400" dirty="0" smtClean="0"/>
              <a:t>Výdavky vlády – náklady na prevádzku vlády sa stále </a:t>
            </a:r>
            <a:r>
              <a:rPr lang="en-US" sz="2400" dirty="0" err="1" smtClean="0"/>
              <a:t>neznižujú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Spotreba – vysoká – aj napriek tomu, že ľudia sťažujú na ceny, spotreba rastie; najstabilnejšia položka – ľudia si zachovávajú určité spotrebiteľské správanie a závisí od celoživotného príjmu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57200"/>
            <a:ext cx="7772400" cy="2362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cs-CZ" sz="2800" b="1" u="sng" dirty="0"/>
              <a:t>3.  </a:t>
            </a:r>
            <a:r>
              <a:rPr lang="cs-CZ" sz="2800" b="1" u="sng" dirty="0" err="1"/>
              <a:t>Dôchodková</a:t>
            </a:r>
            <a:r>
              <a:rPr lang="cs-CZ" sz="2800" b="1" u="sng" dirty="0"/>
              <a:t> </a:t>
            </a:r>
            <a:r>
              <a:rPr lang="cs-CZ" sz="2800" b="1" u="sng" dirty="0" err="1"/>
              <a:t>metóda</a:t>
            </a:r>
            <a:r>
              <a:rPr lang="cs-CZ" sz="2800" b="1" u="sng" dirty="0"/>
              <a:t>  </a:t>
            </a:r>
            <a:r>
              <a:rPr lang="cs-CZ" sz="2400" dirty="0"/>
              <a:t>(sleduje tok </a:t>
            </a:r>
            <a:r>
              <a:rPr lang="cs-CZ" sz="2400" dirty="0" err="1"/>
              <a:t>dôchodkov</a:t>
            </a:r>
            <a:r>
              <a:rPr lang="cs-CZ" sz="2400" dirty="0"/>
              <a:t> </a:t>
            </a:r>
            <a:r>
              <a:rPr lang="cs-CZ" sz="2400" dirty="0" err="1"/>
              <a:t>hospodárskych</a:t>
            </a:r>
            <a:r>
              <a:rPr lang="cs-CZ" sz="2400" dirty="0"/>
              <a:t> </a:t>
            </a:r>
            <a:r>
              <a:rPr lang="cs-CZ" sz="2400" dirty="0" err="1"/>
              <a:t>subjektov</a:t>
            </a:r>
            <a:r>
              <a:rPr lang="cs-CZ" sz="2400" dirty="0"/>
              <a:t> </a:t>
            </a:r>
            <a:r>
              <a:rPr lang="cs-CZ" sz="2400" dirty="0" smtClean="0"/>
              <a:t> - </a:t>
            </a:r>
            <a:r>
              <a:rPr lang="cs-CZ" sz="2400" dirty="0" err="1"/>
              <a:t>vlastníkov</a:t>
            </a:r>
            <a:r>
              <a:rPr lang="cs-CZ" sz="2400" dirty="0"/>
              <a:t> VF)</a:t>
            </a:r>
            <a:endParaRPr lang="cs-CZ" sz="2400" b="1" u="sng" dirty="0"/>
          </a:p>
          <a:p>
            <a:pPr lvl="3">
              <a:buFontTx/>
              <a:buNone/>
            </a:pPr>
            <a:endParaRPr lang="sk-SK" sz="1800" b="1" dirty="0" smtClean="0"/>
          </a:p>
          <a:p>
            <a:pPr lvl="3">
              <a:buFontTx/>
              <a:buNone/>
            </a:pPr>
            <a:endParaRPr lang="cs-CZ" sz="1800" b="1" dirty="0"/>
          </a:p>
          <a:p>
            <a:pPr>
              <a:buFontTx/>
              <a:buNone/>
            </a:pPr>
            <a:r>
              <a:rPr lang="cs-CZ" sz="2800" b="1" dirty="0" err="1"/>
              <a:t>Národný</a:t>
            </a:r>
            <a:r>
              <a:rPr lang="cs-CZ" sz="2800" b="1" dirty="0"/>
              <a:t> </a:t>
            </a:r>
            <a:r>
              <a:rPr lang="cs-CZ" sz="2800" b="1" dirty="0" err="1"/>
              <a:t>dôchodok</a:t>
            </a:r>
            <a:endParaRPr lang="cs-CZ" sz="2800" b="1" dirty="0"/>
          </a:p>
          <a:p>
            <a:pPr>
              <a:buFontTx/>
              <a:buNone/>
            </a:pPr>
            <a:r>
              <a:rPr lang="cs-CZ" sz="2800" b="1" dirty="0"/>
              <a:t>= </a:t>
            </a:r>
            <a:r>
              <a:rPr lang="sk-SK" sz="2800" b="1" dirty="0" smtClean="0">
                <a:sym typeface="Symbol" pitchFamily="18" charset="2"/>
              </a:rPr>
              <a:t> </a:t>
            </a:r>
            <a:r>
              <a:rPr lang="sk-SK" sz="2800" dirty="0" smtClean="0">
                <a:sym typeface="Symbol" pitchFamily="18" charset="2"/>
              </a:rPr>
              <a:t>(suma)</a:t>
            </a:r>
            <a:r>
              <a:rPr lang="sk-SK" sz="2800" b="1" dirty="0" smtClean="0">
                <a:sym typeface="Symbol" pitchFamily="18" charset="2"/>
              </a:rPr>
              <a:t> </a:t>
            </a:r>
            <a:r>
              <a:rPr lang="sk-SK" sz="2800" b="1" dirty="0">
                <a:sym typeface="Symbol" pitchFamily="18" charset="2"/>
              </a:rPr>
              <a:t>príjmov vlastníkov VF</a:t>
            </a:r>
          </a:p>
          <a:p>
            <a:pPr>
              <a:buFontTx/>
              <a:buNone/>
            </a:pPr>
            <a:endParaRPr lang="cs-CZ" sz="2800" b="1" dirty="0">
              <a:sym typeface="Symbol" pitchFamily="18" charset="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3200400"/>
            <a:ext cx="7772400" cy="3733800"/>
          </a:xfrm>
        </p:spPr>
        <p:txBody>
          <a:bodyPr/>
          <a:lstStyle/>
          <a:p>
            <a:pPr algn="ctr">
              <a:buFontTx/>
              <a:buNone/>
            </a:pPr>
            <a:endParaRPr lang="cs-CZ" sz="2800" b="1" dirty="0" smtClean="0"/>
          </a:p>
          <a:p>
            <a:pPr algn="ctr">
              <a:buFontTx/>
              <a:buNone/>
            </a:pPr>
            <a:r>
              <a:rPr lang="cs-CZ" sz="2800" b="1" dirty="0" smtClean="0"/>
              <a:t>ND </a:t>
            </a:r>
            <a:r>
              <a:rPr lang="cs-CZ" sz="2800" b="1" dirty="0"/>
              <a:t>= </a:t>
            </a:r>
            <a:r>
              <a:rPr lang="cs-CZ" sz="2800" dirty="0" smtClean="0"/>
              <a:t>od </a:t>
            </a:r>
            <a:r>
              <a:rPr lang="cs-CZ" sz="2800" b="1" dirty="0" smtClean="0"/>
              <a:t>ČDP </a:t>
            </a:r>
            <a:r>
              <a:rPr lang="cs-CZ" sz="2800" dirty="0" err="1" smtClean="0"/>
              <a:t>odčítame</a:t>
            </a:r>
            <a:r>
              <a:rPr lang="cs-CZ" sz="2800" b="1" dirty="0" smtClean="0"/>
              <a:t> </a:t>
            </a:r>
            <a:r>
              <a:rPr lang="cs-CZ" sz="2800" b="1" dirty="0" err="1"/>
              <a:t>nepriame</a:t>
            </a:r>
            <a:r>
              <a:rPr lang="cs-CZ" sz="2800" b="1" dirty="0"/>
              <a:t> </a:t>
            </a:r>
            <a:r>
              <a:rPr lang="cs-CZ" sz="2800" b="1" dirty="0" err="1"/>
              <a:t>dane</a:t>
            </a:r>
            <a:endParaRPr lang="cs-CZ" sz="2800" b="1" dirty="0"/>
          </a:p>
          <a:p>
            <a:pPr algn="ctr">
              <a:buFontTx/>
              <a:buNone/>
            </a:pPr>
            <a:endParaRPr lang="cs-CZ" sz="2800" dirty="0" smtClean="0"/>
          </a:p>
          <a:p>
            <a:pPr algn="ctr">
              <a:buFontTx/>
              <a:buNone/>
            </a:pPr>
            <a:endParaRPr lang="cs-CZ" sz="2800" dirty="0" smtClean="0"/>
          </a:p>
          <a:p>
            <a:pPr>
              <a:buFontTx/>
              <a:buNone/>
            </a:pPr>
            <a:r>
              <a:rPr lang="cs-CZ" sz="2800" dirty="0" smtClean="0"/>
              <a:t>ND = ČDP v cenách </a:t>
            </a:r>
            <a:r>
              <a:rPr lang="cs-CZ" sz="2800" dirty="0" err="1" smtClean="0"/>
              <a:t>výrobných</a:t>
            </a:r>
            <a:r>
              <a:rPr lang="cs-CZ" sz="2800" dirty="0" smtClean="0"/>
              <a:t> </a:t>
            </a:r>
            <a:r>
              <a:rPr lang="cs-CZ" sz="2800" dirty="0" err="1" smtClean="0"/>
              <a:t>činiteľov</a:t>
            </a:r>
            <a:endParaRPr lang="cs-CZ" sz="2800" dirty="0" smtClean="0"/>
          </a:p>
          <a:p>
            <a:pPr>
              <a:buFontTx/>
              <a:buNone/>
            </a:pPr>
            <a:r>
              <a:rPr lang="cs-CZ" sz="2800" dirty="0" smtClean="0"/>
              <a:t>ND = neadresné </a:t>
            </a:r>
            <a:r>
              <a:rPr lang="cs-CZ" sz="2800" dirty="0" err="1" smtClean="0"/>
              <a:t>príjmy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1371</Words>
  <Application>Microsoft Office PowerPoint</Application>
  <PresentationFormat>Prezentácia na obrazovke (4:3)</PresentationFormat>
  <Paragraphs>199</Paragraphs>
  <Slides>16</Slides>
  <Notes>12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Makroekonomické agregáty</vt:lpstr>
      <vt:lpstr>Makroekonomické agregáty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Zložky ND:</vt:lpstr>
      <vt:lpstr>Genéza  (vývoj) ODD (osobného disponibilného dôchodoku)</vt:lpstr>
      <vt:lpstr>Genéza  (vývoj) HNP (hrubého národného produktu)</vt:lpstr>
      <vt:lpstr>Snímka 13</vt:lpstr>
      <vt:lpstr>Snímka 14</vt:lpstr>
      <vt:lpstr>Snímka 15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Makroekonomické agregáty</dc:title>
  <dc:creator>kucharcikova</dc:creator>
  <cp:lastModifiedBy>Andrej</cp:lastModifiedBy>
  <cp:revision>74</cp:revision>
  <dcterms:created xsi:type="dcterms:W3CDTF">2013-11-10T12:08:10Z</dcterms:created>
  <dcterms:modified xsi:type="dcterms:W3CDTF">2014-01-12T18:48:14Z</dcterms:modified>
</cp:coreProperties>
</file>