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1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70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82A1F-8B56-4D9B-B02E-FC6DD78B2785}" type="datetimeFigureOut">
              <a:rPr lang="sk-SK" smtClean="0"/>
              <a:pPr/>
              <a:t>02.04.2016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C68D-4772-40E6-A807-A0114C3AEAE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82A1F-8B56-4D9B-B02E-FC6DD78B2785}" type="datetimeFigureOut">
              <a:rPr lang="sk-SK" smtClean="0"/>
              <a:pPr/>
              <a:t>02.04.2016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C68D-4772-40E6-A807-A0114C3AEAE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82A1F-8B56-4D9B-B02E-FC6DD78B2785}" type="datetimeFigureOut">
              <a:rPr lang="sk-SK" smtClean="0"/>
              <a:pPr/>
              <a:t>02.04.2016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C68D-4772-40E6-A807-A0114C3AEAE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82A1F-8B56-4D9B-B02E-FC6DD78B2785}" type="datetimeFigureOut">
              <a:rPr lang="sk-SK" smtClean="0"/>
              <a:pPr/>
              <a:t>02.04.2016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C68D-4772-40E6-A807-A0114C3AEAE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82A1F-8B56-4D9B-B02E-FC6DD78B2785}" type="datetimeFigureOut">
              <a:rPr lang="sk-SK" smtClean="0"/>
              <a:pPr/>
              <a:t>02.04.2016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C68D-4772-40E6-A807-A0114C3AEAE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82A1F-8B56-4D9B-B02E-FC6DD78B2785}" type="datetimeFigureOut">
              <a:rPr lang="sk-SK" smtClean="0"/>
              <a:pPr/>
              <a:t>02.04.2016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C68D-4772-40E6-A807-A0114C3AEAE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82A1F-8B56-4D9B-B02E-FC6DD78B2785}" type="datetimeFigureOut">
              <a:rPr lang="sk-SK" smtClean="0"/>
              <a:pPr/>
              <a:t>02.04.2016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C68D-4772-40E6-A807-A0114C3AEAE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82A1F-8B56-4D9B-B02E-FC6DD78B2785}" type="datetimeFigureOut">
              <a:rPr lang="sk-SK" smtClean="0"/>
              <a:pPr/>
              <a:t>02.04.2016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C68D-4772-40E6-A807-A0114C3AEAE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82A1F-8B56-4D9B-B02E-FC6DD78B2785}" type="datetimeFigureOut">
              <a:rPr lang="sk-SK" smtClean="0"/>
              <a:pPr/>
              <a:t>02.04.2016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C68D-4772-40E6-A807-A0114C3AEAE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82A1F-8B56-4D9B-B02E-FC6DD78B2785}" type="datetimeFigureOut">
              <a:rPr lang="sk-SK" smtClean="0"/>
              <a:pPr/>
              <a:t>02.04.2016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C68D-4772-40E6-A807-A0114C3AEAE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82A1F-8B56-4D9B-B02E-FC6DD78B2785}" type="datetimeFigureOut">
              <a:rPr lang="sk-SK" smtClean="0"/>
              <a:pPr/>
              <a:t>02.04.2016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C68D-4772-40E6-A807-A0114C3AEAE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82A1F-8B56-4D9B-B02E-FC6DD78B2785}" type="datetimeFigureOut">
              <a:rPr lang="sk-SK" smtClean="0"/>
              <a:pPr/>
              <a:t>02.04.2016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9C68D-4772-40E6-A807-A0114C3AEAE9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Lineárna regresia </a:t>
            </a:r>
            <a:br>
              <a:rPr lang="sk-SK" dirty="0" smtClean="0"/>
            </a:br>
            <a:r>
              <a:rPr lang="sk-SK" sz="3200" dirty="0" smtClean="0"/>
              <a:t>Ceny akcií spoločnosti Google</a:t>
            </a:r>
            <a:endParaRPr lang="sk-SK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Andrej Šišila</a:t>
            </a:r>
          </a:p>
          <a:p>
            <a:r>
              <a:rPr lang="sk-SK" dirty="0" smtClean="0"/>
              <a:t>5ZI036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Polynóm 11. stupňa</a:t>
            </a:r>
            <a:endParaRPr lang="sk-SK" dirty="0"/>
          </a:p>
        </p:txBody>
      </p:sp>
      <p:pic>
        <p:nvPicPr>
          <p:cNvPr id="7170" name="Picture 2" descr="C:\Users\USER\Pictures\Screenshots\Screenshot (20).png"/>
          <p:cNvPicPr>
            <a:picLocks noChangeAspect="1" noChangeArrowheads="1"/>
          </p:cNvPicPr>
          <p:nvPr/>
        </p:nvPicPr>
        <p:blipFill>
          <a:blip r:embed="rId2"/>
          <a:srcRect l="8967" t="14713" r="8675" b="8138"/>
          <a:stretch>
            <a:fillRect/>
          </a:stretch>
        </p:blipFill>
        <p:spPr bwMode="auto">
          <a:xfrm>
            <a:off x="0" y="2042184"/>
            <a:ext cx="9144000" cy="48158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Vyhodnotenie</a:t>
            </a:r>
            <a:endParaRPr lang="sk-SK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2071678"/>
          <a:ext cx="9144002" cy="303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/>
                <a:gridCol w="1306286"/>
                <a:gridCol w="1306286"/>
                <a:gridCol w="1306286"/>
                <a:gridCol w="1306286"/>
                <a:gridCol w="1306286"/>
                <a:gridCol w="1306286"/>
              </a:tblGrid>
              <a:tr h="642942"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Stupeň polynómu</a:t>
                      </a:r>
                    </a:p>
                    <a:p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polynóm 2. st.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400" b="1" dirty="0" smtClean="0">
                          <a:solidFill>
                            <a:srgbClr val="00B050"/>
                          </a:solidFill>
                        </a:rPr>
                        <a:t>polynóm 3. st.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400" dirty="0" smtClean="0"/>
                        <a:t>polynóm 4. 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400" dirty="0" smtClean="0"/>
                        <a:t>polynóm 5. 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400" b="1" u="none" dirty="0" smtClean="0">
                          <a:solidFill>
                            <a:schemeClr val="bg1"/>
                          </a:solidFill>
                        </a:rPr>
                        <a:t>polynóm 6. 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400" dirty="0" smtClean="0"/>
                        <a:t>polynóm 11. st.</a:t>
                      </a:r>
                    </a:p>
                  </a:txBody>
                  <a:tcPr/>
                </a:tc>
              </a:tr>
              <a:tr h="642942">
                <a:tc>
                  <a:txBody>
                    <a:bodyPr/>
                    <a:lstStyle/>
                    <a:p>
                      <a:r>
                        <a:rPr lang="sk-SK" sz="1600" dirty="0" smtClean="0"/>
                        <a:t>chyba</a:t>
                      </a:r>
                      <a:endParaRPr lang="sk-S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600" dirty="0" smtClean="0"/>
                        <a:t>515.1994</a:t>
                      </a:r>
                      <a:endParaRPr lang="sk-S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>
                          <a:solidFill>
                            <a:srgbClr val="00B050"/>
                          </a:solidFill>
                        </a:rPr>
                        <a:t>361.1065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dirty="0" smtClean="0"/>
                        <a:t>359.6235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dirty="0" smtClean="0"/>
                        <a:t>353.3467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0" dirty="0" smtClean="0"/>
                        <a:t>336.6050</a:t>
                      </a:r>
                      <a:endParaRPr lang="sk-SK" sz="1600" b="0" u="none" dirty="0" smtClean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dirty="0" smtClean="0"/>
                        <a:t>269.5202</a:t>
                      </a:r>
                    </a:p>
                  </a:txBody>
                  <a:tcPr/>
                </a:tc>
              </a:tr>
              <a:tr h="716457">
                <a:tc>
                  <a:txBody>
                    <a:bodyPr/>
                    <a:lstStyle/>
                    <a:p>
                      <a:r>
                        <a:rPr lang="sk-SK" sz="1600" dirty="0" smtClean="0"/>
                        <a:t>priemerná</a:t>
                      </a:r>
                      <a:r>
                        <a:rPr lang="sk-SK" sz="1600" baseline="0" dirty="0" smtClean="0"/>
                        <a:t> chyba</a:t>
                      </a:r>
                      <a:endParaRPr lang="sk-S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600" dirty="0" smtClean="0"/>
                        <a:t>4.7704</a:t>
                      </a:r>
                      <a:endParaRPr lang="sk-S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600" b="1" dirty="0" smtClean="0">
                          <a:solidFill>
                            <a:srgbClr val="00B050"/>
                          </a:solidFill>
                        </a:rPr>
                        <a:t>3.3436</a:t>
                      </a:r>
                      <a:endParaRPr lang="sk-SK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600" dirty="0" smtClean="0"/>
                        <a:t>3.3298</a:t>
                      </a:r>
                      <a:endParaRPr lang="sk-S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600" dirty="0" smtClean="0"/>
                        <a:t>3.2717</a:t>
                      </a:r>
                      <a:endParaRPr lang="sk-S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600" b="0" dirty="0" smtClean="0"/>
                        <a:t>3.1167</a:t>
                      </a:r>
                      <a:endParaRPr lang="sk-SK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600" dirty="0" smtClean="0"/>
                        <a:t>2.4956</a:t>
                      </a:r>
                      <a:endParaRPr lang="sk-SK" sz="1600" dirty="0"/>
                    </a:p>
                  </a:txBody>
                  <a:tcPr/>
                </a:tc>
              </a:tr>
              <a:tr h="855179"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rozdiel priemernej a minimálnej</a:t>
                      </a:r>
                      <a:r>
                        <a:rPr lang="sk-SK" sz="1400" baseline="0" dirty="0" smtClean="0"/>
                        <a:t> chyby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600" dirty="0" smtClean="0"/>
                        <a:t>2.2748</a:t>
                      </a:r>
                      <a:endParaRPr lang="sk-S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600" b="1" dirty="0" smtClean="0">
                          <a:solidFill>
                            <a:srgbClr val="00B050"/>
                          </a:solidFill>
                        </a:rPr>
                        <a:t>0.8480</a:t>
                      </a:r>
                      <a:endParaRPr lang="sk-SK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600" dirty="0" smtClean="0"/>
                        <a:t>0.8343</a:t>
                      </a:r>
                      <a:endParaRPr lang="sk-S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600" dirty="0" smtClean="0"/>
                        <a:t>0.7762</a:t>
                      </a:r>
                      <a:endParaRPr lang="sk-S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600" b="0" dirty="0" smtClean="0"/>
                        <a:t>0.6212</a:t>
                      </a:r>
                      <a:endParaRPr lang="sk-SK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600" dirty="0" smtClean="0"/>
                        <a:t>0</a:t>
                      </a:r>
                      <a:endParaRPr lang="sk-SK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Záver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7681"/>
            <a:ext cx="8229600" cy="4525963"/>
          </a:xfrm>
        </p:spPr>
        <p:txBody>
          <a:bodyPr/>
          <a:lstStyle/>
          <a:p>
            <a:r>
              <a:rPr lang="sk-SK" dirty="0" smtClean="0"/>
              <a:t>Regresná funkcia, ktorá opisuje dáta s najmenšou chybou vzhľadom na zložitosť funkcie, je </a:t>
            </a:r>
            <a:r>
              <a:rPr lang="sk-SK" b="1" dirty="0" smtClean="0"/>
              <a:t>polynóm 3. stupňa</a:t>
            </a:r>
            <a:r>
              <a:rPr lang="sk-SK" dirty="0" smtClean="0"/>
              <a:t>.</a:t>
            </a:r>
          </a:p>
          <a:p>
            <a:r>
              <a:rPr lang="sk-SK" dirty="0" smtClean="0"/>
              <a:t>Od polynómu 3. stupňa sa chyba a tvar regresnej funkcie menia minimálne.</a:t>
            </a:r>
          </a:p>
          <a:p>
            <a:r>
              <a:rPr lang="sk-SK" dirty="0" smtClean="0"/>
              <a:t>Polynómom 11. stupňa sme síce získali presnejší opis modelovaných dát, ale polynóm je príliš veľkého stupňa.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Popis dát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Projektujem dáta na akciovej burze spoločnosti Google od 1/2005 do 12/2013</a:t>
            </a:r>
          </a:p>
          <a:p>
            <a:r>
              <a:rPr lang="sk-SK" dirty="0" smtClean="0"/>
              <a:t>Os x predstavuje čas</a:t>
            </a:r>
          </a:p>
          <a:p>
            <a:r>
              <a:rPr lang="sk-SK" dirty="0" smtClean="0"/>
              <a:t>Os y predstavuje uzavreté ceny akcii na trhu vždy v posledný deň v mesiaci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428868"/>
            <a:ext cx="8229600" cy="1785950"/>
          </a:xfrm>
        </p:spPr>
        <p:txBody>
          <a:bodyPr>
            <a:normAutofit/>
          </a:bodyPr>
          <a:lstStyle/>
          <a:p>
            <a:r>
              <a:rPr lang="sk-SK" sz="3600" dirty="0" smtClean="0"/>
              <a:t>Aproximácie matematickými funkciami a grafické znázornenie regresných kriviek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sk-SK" dirty="0" smtClean="0"/>
              <a:t>Originálne dáta</a:t>
            </a:r>
            <a:endParaRPr lang="sk-SK" dirty="0"/>
          </a:p>
        </p:txBody>
      </p:sp>
      <p:pic>
        <p:nvPicPr>
          <p:cNvPr id="3074" name="Picture 2" descr="C:\Users\USER\Pictures\Screenshots\Screenshot (14).png"/>
          <p:cNvPicPr>
            <a:picLocks noChangeAspect="1" noChangeArrowheads="1"/>
          </p:cNvPicPr>
          <p:nvPr/>
        </p:nvPicPr>
        <p:blipFill>
          <a:blip r:embed="rId2"/>
          <a:srcRect l="9334" t="14648" r="9019" b="8203"/>
          <a:stretch>
            <a:fillRect/>
          </a:stretch>
        </p:blipFill>
        <p:spPr bwMode="auto">
          <a:xfrm>
            <a:off x="-1" y="2000241"/>
            <a:ext cx="9143956" cy="48577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Y = a*t^2 + b*t + c</a:t>
            </a:r>
            <a:endParaRPr lang="sk-SK" dirty="0"/>
          </a:p>
        </p:txBody>
      </p:sp>
      <p:pic>
        <p:nvPicPr>
          <p:cNvPr id="1027" name="Picture 3" descr="C:\Users\USER\Pictures\Screenshots\Screenshot (15).png"/>
          <p:cNvPicPr>
            <a:picLocks noChangeAspect="1" noChangeArrowheads="1"/>
          </p:cNvPicPr>
          <p:nvPr/>
        </p:nvPicPr>
        <p:blipFill>
          <a:blip r:embed="rId2"/>
          <a:srcRect l="9260" t="14887" r="9284" b="8073"/>
          <a:stretch>
            <a:fillRect/>
          </a:stretch>
        </p:blipFill>
        <p:spPr bwMode="auto">
          <a:xfrm>
            <a:off x="0" y="1995697"/>
            <a:ext cx="9144000" cy="48623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Y = a*t^3 + b*t^2 + c*t + d</a:t>
            </a:r>
            <a:endParaRPr lang="sk-SK" dirty="0"/>
          </a:p>
        </p:txBody>
      </p:sp>
      <p:pic>
        <p:nvPicPr>
          <p:cNvPr id="2051" name="Picture 3" descr="C:\Users\USER\Pictures\Screenshots\Screenshot (16).png"/>
          <p:cNvPicPr>
            <a:picLocks noChangeAspect="1" noChangeArrowheads="1"/>
          </p:cNvPicPr>
          <p:nvPr/>
        </p:nvPicPr>
        <p:blipFill>
          <a:blip r:embed="rId2"/>
          <a:srcRect l="9382" t="15540" r="8809" b="8463"/>
          <a:stretch>
            <a:fillRect/>
          </a:stretch>
        </p:blipFill>
        <p:spPr bwMode="auto">
          <a:xfrm>
            <a:off x="0" y="2071678"/>
            <a:ext cx="9164168" cy="47863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Y = a*t^4 + b*t^3 + c*t^2 + d*t + e</a:t>
            </a:r>
            <a:endParaRPr lang="sk-SK" dirty="0"/>
          </a:p>
        </p:txBody>
      </p:sp>
      <p:pic>
        <p:nvPicPr>
          <p:cNvPr id="4098" name="Picture 2" descr="C:\Users\USER\Pictures\Screenshots\Screenshot (17).png"/>
          <p:cNvPicPr>
            <a:picLocks noChangeAspect="1" noChangeArrowheads="1"/>
          </p:cNvPicPr>
          <p:nvPr/>
        </p:nvPicPr>
        <p:blipFill>
          <a:blip r:embed="rId2"/>
          <a:srcRect l="9004" t="15510" r="8638" b="8225"/>
          <a:stretch>
            <a:fillRect/>
          </a:stretch>
        </p:blipFill>
        <p:spPr bwMode="auto">
          <a:xfrm>
            <a:off x="0" y="2097380"/>
            <a:ext cx="9144000" cy="47606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 smtClean="0"/>
              <a:t>Y = a*t^5 + b*t^4 + c*t^3 + d*t^2 + e*t + f</a:t>
            </a:r>
            <a:endParaRPr lang="sk-SK" sz="3600" dirty="0"/>
          </a:p>
        </p:txBody>
      </p:sp>
      <p:pic>
        <p:nvPicPr>
          <p:cNvPr id="5122" name="Picture 2" descr="C:\Users\USER\Pictures\Screenshots\Screenshot (18).png"/>
          <p:cNvPicPr>
            <a:picLocks noChangeAspect="1" noChangeArrowheads="1"/>
          </p:cNvPicPr>
          <p:nvPr/>
        </p:nvPicPr>
        <p:blipFill>
          <a:blip r:embed="rId2"/>
          <a:srcRect l="9077" t="14995" r="9114" b="8832"/>
          <a:stretch>
            <a:fillRect/>
          </a:stretch>
        </p:blipFill>
        <p:spPr bwMode="auto">
          <a:xfrm>
            <a:off x="426" y="2071654"/>
            <a:ext cx="9143148" cy="47863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2800" dirty="0" smtClean="0"/>
              <a:t>Y = a</a:t>
            </a:r>
            <a:r>
              <a:rPr lang="pt-BR" sz="2800" dirty="0" smtClean="0"/>
              <a:t>*t^6 + </a:t>
            </a:r>
            <a:r>
              <a:rPr lang="sk-SK" sz="2800" dirty="0" smtClean="0"/>
              <a:t>b</a:t>
            </a:r>
            <a:r>
              <a:rPr lang="pt-BR" sz="2800" dirty="0" smtClean="0"/>
              <a:t>*t^5 + </a:t>
            </a:r>
            <a:r>
              <a:rPr lang="sk-SK" sz="2800" dirty="0" smtClean="0"/>
              <a:t>c</a:t>
            </a:r>
            <a:r>
              <a:rPr lang="pt-BR" sz="2800" dirty="0" smtClean="0"/>
              <a:t>*t^4 + </a:t>
            </a:r>
            <a:r>
              <a:rPr lang="sk-SK" sz="2800" dirty="0" smtClean="0"/>
              <a:t>d</a:t>
            </a:r>
            <a:r>
              <a:rPr lang="pt-BR" sz="2800" dirty="0" smtClean="0"/>
              <a:t>*t^3 + </a:t>
            </a:r>
            <a:r>
              <a:rPr lang="sk-SK" sz="2800" dirty="0" smtClean="0"/>
              <a:t>e</a:t>
            </a:r>
            <a:r>
              <a:rPr lang="pt-BR" sz="2800" dirty="0" smtClean="0"/>
              <a:t>*t^2 + </a:t>
            </a:r>
            <a:r>
              <a:rPr lang="sk-SK" sz="2800" dirty="0" smtClean="0"/>
              <a:t>f</a:t>
            </a:r>
            <a:r>
              <a:rPr lang="pt-BR" sz="2800" dirty="0" smtClean="0"/>
              <a:t>*t^1 + </a:t>
            </a:r>
            <a:r>
              <a:rPr lang="sk-SK" sz="2800" dirty="0" smtClean="0"/>
              <a:t>g</a:t>
            </a:r>
            <a:endParaRPr lang="sk-SK" sz="2800" dirty="0"/>
          </a:p>
        </p:txBody>
      </p:sp>
      <p:pic>
        <p:nvPicPr>
          <p:cNvPr id="6146" name="Picture 2" descr="C:\Users\USER\Pictures\Screenshots\Screenshot (19).png"/>
          <p:cNvPicPr>
            <a:picLocks noChangeAspect="1" noChangeArrowheads="1"/>
          </p:cNvPicPr>
          <p:nvPr/>
        </p:nvPicPr>
        <p:blipFill>
          <a:blip r:embed="rId2"/>
          <a:srcRect l="9358" t="15560" r="8833" b="8268"/>
          <a:stretch>
            <a:fillRect/>
          </a:stretch>
        </p:blipFill>
        <p:spPr bwMode="auto">
          <a:xfrm>
            <a:off x="17378" y="2089426"/>
            <a:ext cx="9109245" cy="47685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224</Words>
  <Application>Microsoft Office PowerPoint</Application>
  <PresentationFormat>On-screen Show (4:3)</PresentationFormat>
  <Paragraphs>48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Lineárna regresia  Ceny akcií spoločnosti Google</vt:lpstr>
      <vt:lpstr>Popis dát</vt:lpstr>
      <vt:lpstr>Aproximácie matematickými funkciami a grafické znázornenie regresných kriviek</vt:lpstr>
      <vt:lpstr>Originálne dáta</vt:lpstr>
      <vt:lpstr>Y = a*t^2 + b*t + c</vt:lpstr>
      <vt:lpstr>Y = a*t^3 + b*t^2 + c*t + d</vt:lpstr>
      <vt:lpstr>Y = a*t^4 + b*t^3 + c*t^2 + d*t + e</vt:lpstr>
      <vt:lpstr>Y = a*t^5 + b*t^4 + c*t^3 + d*t^2 + e*t + f</vt:lpstr>
      <vt:lpstr>Y = a*t^6 + b*t^5 + c*t^4 + d*t^3 + e*t^2 + f*t^1 + g</vt:lpstr>
      <vt:lpstr>Polynóm 11. stupňa</vt:lpstr>
      <vt:lpstr>Vyhodnotenie</vt:lpstr>
      <vt:lpstr>Záver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Projekcia dát pomocou matematických funkcií</dc:title>
  <dc:creator>USER</dc:creator>
  <cp:lastModifiedBy>USER</cp:lastModifiedBy>
  <cp:revision>99</cp:revision>
  <dcterms:created xsi:type="dcterms:W3CDTF">2016-03-23T09:48:09Z</dcterms:created>
  <dcterms:modified xsi:type="dcterms:W3CDTF">2016-04-02T13:32:45Z</dcterms:modified>
</cp:coreProperties>
</file>