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7" r:id="rId9"/>
    <p:sldId id="268" r:id="rId10"/>
    <p:sldId id="269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7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2F57-5B1F-4776-AD6B-37C805A7946B}" type="datetimeFigureOut">
              <a:rPr lang="sk-SK" smtClean="0"/>
              <a:pPr/>
              <a:t>30.04.2016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40DA-C67B-42C7-BD3F-B51DEC7346C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2F57-5B1F-4776-AD6B-37C805A7946B}" type="datetimeFigureOut">
              <a:rPr lang="sk-SK" smtClean="0"/>
              <a:pPr/>
              <a:t>30.04.2016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40DA-C67B-42C7-BD3F-B51DEC7346C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2F57-5B1F-4776-AD6B-37C805A7946B}" type="datetimeFigureOut">
              <a:rPr lang="sk-SK" smtClean="0"/>
              <a:pPr/>
              <a:t>30.04.2016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40DA-C67B-42C7-BD3F-B51DEC7346C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2F57-5B1F-4776-AD6B-37C805A7946B}" type="datetimeFigureOut">
              <a:rPr lang="sk-SK" smtClean="0"/>
              <a:pPr/>
              <a:t>30.04.2016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40DA-C67B-42C7-BD3F-B51DEC7346C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2F57-5B1F-4776-AD6B-37C805A7946B}" type="datetimeFigureOut">
              <a:rPr lang="sk-SK" smtClean="0"/>
              <a:pPr/>
              <a:t>30.04.2016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40DA-C67B-42C7-BD3F-B51DEC7346C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2F57-5B1F-4776-AD6B-37C805A7946B}" type="datetimeFigureOut">
              <a:rPr lang="sk-SK" smtClean="0"/>
              <a:pPr/>
              <a:t>30.04.2016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40DA-C67B-42C7-BD3F-B51DEC7346C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2F57-5B1F-4776-AD6B-37C805A7946B}" type="datetimeFigureOut">
              <a:rPr lang="sk-SK" smtClean="0"/>
              <a:pPr/>
              <a:t>30.04.2016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40DA-C67B-42C7-BD3F-B51DEC7346C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2F57-5B1F-4776-AD6B-37C805A7946B}" type="datetimeFigureOut">
              <a:rPr lang="sk-SK" smtClean="0"/>
              <a:pPr/>
              <a:t>30.04.2016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40DA-C67B-42C7-BD3F-B51DEC7346C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2F57-5B1F-4776-AD6B-37C805A7946B}" type="datetimeFigureOut">
              <a:rPr lang="sk-SK" smtClean="0"/>
              <a:pPr/>
              <a:t>30.04.2016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40DA-C67B-42C7-BD3F-B51DEC7346C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2F57-5B1F-4776-AD6B-37C805A7946B}" type="datetimeFigureOut">
              <a:rPr lang="sk-SK" smtClean="0"/>
              <a:pPr/>
              <a:t>30.04.2016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40DA-C67B-42C7-BD3F-B51DEC7346C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2F57-5B1F-4776-AD6B-37C805A7946B}" type="datetimeFigureOut">
              <a:rPr lang="sk-SK" smtClean="0"/>
              <a:pPr/>
              <a:t>30.04.2016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40DA-C67B-42C7-BD3F-B51DEC7346C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E2F57-5B1F-4776-AD6B-37C805A7946B}" type="datetimeFigureOut">
              <a:rPr lang="sk-SK" smtClean="0"/>
              <a:pPr/>
              <a:t>30.04.2016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40DA-C67B-42C7-BD3F-B51DEC7346C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Zadanie 3</a:t>
            </a:r>
            <a:br>
              <a:rPr lang="sk-SK" dirty="0" smtClean="0"/>
            </a:br>
            <a:r>
              <a:rPr lang="sk-SK" sz="3200" dirty="0" smtClean="0"/>
              <a:t>Basic fitting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Andrej Šišila 5ZI036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>
            <a:normAutofit/>
          </a:bodyPr>
          <a:lstStyle/>
          <a:p>
            <a:r>
              <a:rPr lang="sk-SK" dirty="0" smtClean="0"/>
              <a:t>Tretí odstránený </a:t>
            </a:r>
            <a:r>
              <a:rPr lang="sk-SK" dirty="0" smtClean="0"/>
              <a:t>koeficient: </a:t>
            </a:r>
            <a:r>
              <a:rPr lang="sk-SK" dirty="0" smtClean="0"/>
              <a:t>f10</a:t>
            </a:r>
            <a:endParaRPr lang="sk-S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928670"/>
            <a:ext cx="9144000" cy="5929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= </a:t>
            </a:r>
            <a:r>
              <a:rPr lang="de-DE" sz="1500" dirty="0" smtClean="0"/>
              <a:t>b10*t^10 + c10*t^9 + d10*t^8 + e10*t^7 </a:t>
            </a:r>
            <a:r>
              <a:rPr lang="de-DE" sz="1500" dirty="0" smtClean="0"/>
              <a:t>+ </a:t>
            </a:r>
            <a:r>
              <a:rPr lang="de-DE" sz="1500" dirty="0" smtClean="0"/>
              <a:t>i10*t^3 + j10*t^2 + k10*t^1 + l10 </a:t>
            </a:r>
            <a:endParaRPr lang="sk-SK" sz="1500" dirty="0" smtClean="0"/>
          </a:p>
          <a:p>
            <a:pPr marL="342900" lvl="0" indent="-342900">
              <a:spcBef>
                <a:spcPct val="20000"/>
              </a:spcBef>
              <a:defRPr/>
            </a:pPr>
            <a:endParaRPr lang="sk-SK" sz="15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sk-SK" sz="1500" dirty="0" smtClean="0"/>
              <a:t>Koeficienty 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sk-SK" sz="1500" dirty="0" smtClean="0"/>
          </a:p>
          <a:p>
            <a:pPr marL="742950" lvl="1" indent="-285750">
              <a:spcBef>
                <a:spcPct val="20000"/>
              </a:spcBef>
              <a:defRPr/>
            </a:pPr>
            <a:endParaRPr lang="sk-SK" sz="1500" dirty="0"/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sk-SK" sz="1500" b="1" dirty="0" smtClean="0"/>
              <a:t>Chyba </a:t>
            </a:r>
            <a:r>
              <a:rPr lang="sk-SK" sz="1500" b="1" dirty="0" smtClean="0"/>
              <a:t>= 330.8068</a:t>
            </a:r>
            <a:endParaRPr lang="en-US" sz="1500" b="1" dirty="0"/>
          </a:p>
        </p:txBody>
      </p:sp>
      <p:pic>
        <p:nvPicPr>
          <p:cNvPr id="6" name="Picture 2" descr="C:\Users\USER\Pictures\Screenshots\Screenshot (40).png"/>
          <p:cNvPicPr>
            <a:picLocks noChangeAspect="1" noChangeArrowheads="1"/>
          </p:cNvPicPr>
          <p:nvPr/>
        </p:nvPicPr>
        <p:blipFill>
          <a:blip r:embed="rId2"/>
          <a:srcRect l="9407" t="15039" r="8785" b="8789"/>
          <a:stretch>
            <a:fillRect/>
          </a:stretch>
        </p:blipFill>
        <p:spPr bwMode="auto">
          <a:xfrm>
            <a:off x="1911406" y="3071810"/>
            <a:ext cx="7232594" cy="37861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Úvaha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Odstránili sme koeficienty h10, g10 a f10</a:t>
            </a:r>
          </a:p>
          <a:p>
            <a:r>
              <a:rPr lang="sk-SK" dirty="0" smtClean="0"/>
              <a:t>Koeficienty h10 a f10 boli kladné, g10 bol záporný</a:t>
            </a:r>
          </a:p>
          <a:p>
            <a:r>
              <a:rPr lang="sk-SK" dirty="0" smtClean="0"/>
              <a:t>Po odstránení koeficientov h10 a g10 sa chyba výrazne zvýšila</a:t>
            </a:r>
          </a:p>
          <a:p>
            <a:r>
              <a:rPr lang="sk-SK" smtClean="0"/>
              <a:t>Môžme predpokladať, že pokiaľ odstránime záporný koeficient, spôsobí to v dátach väčšiu chybu než odstránenie kladného koeficientu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sk-SK" dirty="0" smtClean="0"/>
              <a:t>Polynómy 8., 9. a 10. stupňa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2614602" cy="4525963"/>
          </a:xfrm>
        </p:spPr>
        <p:txBody>
          <a:bodyPr>
            <a:normAutofit fontScale="47500" lnSpcReduction="20000"/>
          </a:bodyPr>
          <a:lstStyle/>
          <a:p>
            <a:r>
              <a:rPr lang="fr-FR" dirty="0" smtClean="0"/>
              <a:t>y = p1*x^8 + p2*x^7 +</a:t>
            </a:r>
          </a:p>
          <a:p>
            <a:pPr lvl="1">
              <a:buNone/>
            </a:pPr>
            <a:r>
              <a:rPr lang="fr-FR" sz="3200" dirty="0" smtClean="0"/>
              <a:t>      p3*x^6 + p4*x^5 +</a:t>
            </a:r>
          </a:p>
          <a:p>
            <a:pPr lvl="1">
              <a:buNone/>
            </a:pPr>
            <a:r>
              <a:rPr lang="fr-FR" sz="3200" dirty="0" smtClean="0"/>
              <a:t>      p5*x^4 + p6*x^3 +</a:t>
            </a:r>
          </a:p>
          <a:p>
            <a:pPr lvl="1">
              <a:buNone/>
            </a:pPr>
            <a:r>
              <a:rPr lang="fr-FR" sz="3200" dirty="0" smtClean="0"/>
              <a:t>      p7*x^2 + p8*x +</a:t>
            </a:r>
          </a:p>
          <a:p>
            <a:pPr lvl="1">
              <a:buNone/>
            </a:pPr>
            <a:r>
              <a:rPr lang="fr-FR" sz="3200" dirty="0" smtClean="0"/>
              <a:t>      p9 </a:t>
            </a:r>
          </a:p>
          <a:p>
            <a:endParaRPr lang="fr-FR" dirty="0" smtClean="0"/>
          </a:p>
          <a:p>
            <a:r>
              <a:rPr lang="sk-SK" dirty="0" smtClean="0"/>
              <a:t>Koeficienty</a:t>
            </a:r>
            <a:r>
              <a:rPr lang="fr-FR" dirty="0" smtClean="0"/>
              <a:t>:</a:t>
            </a:r>
          </a:p>
          <a:p>
            <a:pPr lvl="1">
              <a:buNone/>
            </a:pPr>
            <a:r>
              <a:rPr lang="fr-FR" sz="3200" dirty="0" smtClean="0"/>
              <a:t>  p1 = -2.7487e-11</a:t>
            </a:r>
          </a:p>
          <a:p>
            <a:pPr lvl="1">
              <a:buNone/>
            </a:pPr>
            <a:r>
              <a:rPr lang="fr-FR" sz="3200" dirty="0" smtClean="0"/>
              <a:t>  p2 = 1.1783e-08</a:t>
            </a:r>
          </a:p>
          <a:p>
            <a:pPr lvl="1">
              <a:buNone/>
            </a:pPr>
            <a:r>
              <a:rPr lang="fr-FR" sz="3200" dirty="0" smtClean="0"/>
              <a:t>  p3 = -2.0382e-06</a:t>
            </a:r>
          </a:p>
          <a:p>
            <a:pPr lvl="1">
              <a:buNone/>
            </a:pPr>
            <a:r>
              <a:rPr lang="fr-FR" sz="3200" dirty="0" smtClean="0"/>
              <a:t>  p4 = 0.00018198</a:t>
            </a:r>
          </a:p>
          <a:p>
            <a:pPr lvl="1">
              <a:buNone/>
            </a:pPr>
            <a:r>
              <a:rPr lang="fr-FR" sz="3200" dirty="0" smtClean="0"/>
              <a:t>  p5 = -0.0089103</a:t>
            </a:r>
          </a:p>
          <a:p>
            <a:pPr lvl="1">
              <a:buNone/>
            </a:pPr>
            <a:r>
              <a:rPr lang="fr-FR" sz="3200" dirty="0" smtClean="0"/>
              <a:t>  p6 = 0.23654</a:t>
            </a:r>
          </a:p>
          <a:p>
            <a:pPr lvl="1">
              <a:buNone/>
            </a:pPr>
            <a:r>
              <a:rPr lang="fr-FR" sz="3200" dirty="0" smtClean="0"/>
              <a:t>  p7 = -3.3059</a:t>
            </a:r>
          </a:p>
          <a:p>
            <a:pPr lvl="1">
              <a:buNone/>
            </a:pPr>
            <a:r>
              <a:rPr lang="fr-FR" sz="3200" dirty="0" smtClean="0"/>
              <a:t>  p8 = 27.972</a:t>
            </a:r>
          </a:p>
          <a:p>
            <a:pPr lvl="1">
              <a:buNone/>
            </a:pPr>
            <a:r>
              <a:rPr lang="fr-FR" sz="3200" dirty="0" smtClean="0"/>
              <a:t>  p9 = 53.759</a:t>
            </a:r>
          </a:p>
          <a:p>
            <a:endParaRPr lang="fr-FR" dirty="0" smtClean="0"/>
          </a:p>
          <a:p>
            <a:r>
              <a:rPr lang="sk-SK" b="1" dirty="0" smtClean="0"/>
              <a:t>Chyba</a:t>
            </a:r>
            <a:r>
              <a:rPr lang="sk-SK" b="1" dirty="0"/>
              <a:t> </a:t>
            </a:r>
            <a:r>
              <a:rPr lang="sk-SK" b="1" dirty="0" smtClean="0"/>
              <a:t>= 320.67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00430" y="1000108"/>
            <a:ext cx="26860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= p1*x^9 + p2*x^8 +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p3*x^7 + p4*x^6 +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p5*x^5 + p6*x^4 +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p7*x^3 + p8*x^2 +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p9*x + p10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sk-SK" sz="3200" dirty="0">
                <a:solidFill>
                  <a:prstClr val="black"/>
                </a:solidFill>
              </a:rPr>
              <a:t>Koeficienty </a:t>
            </a: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p1 = 9.2501e-13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p2 = -4.8121e-10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p3 = 1.0499e-07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p4 = -1.2442e-05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p5 = 0.00086631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p6 = -0.035819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p7 = 0.84875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p8 = -10.686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p9 = 67.032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sk-SK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p10 = -3.2598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sk-SK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sk-SK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Chyba =</a:t>
            </a:r>
            <a:r>
              <a:rPr lang="sk-SK" sz="3200" b="1" dirty="0"/>
              <a:t> 307.91</a:t>
            </a:r>
            <a:endParaRPr kumimoji="0" lang="sk-SK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15140" y="928670"/>
            <a:ext cx="2643206" cy="5929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= p1*x^10 + p2*x^9 +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p3*x^8 + p4*x^7 +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p5*x^6 + p6*x^5 +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p7*x^4 + p8*x^3 +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p9*x^2 + p10*x +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p11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sk-SK" sz="1500" dirty="0" smtClean="0"/>
              <a:t>Koeficienty 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p1 = 4.1522e-14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p2 = -2.1704e-11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p3 = 4.7826e-09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p4 = -5.7688e-07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p5 = 4.1383e-05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p6 = -0.0017959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p7 = 0.045895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p8 = -0.63886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p9 = 3.9243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p10 = 3.0079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p11 = 76.218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sk-SK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Chyba </a:t>
            </a:r>
            <a:r>
              <a:rPr lang="sk-SK" sz="1500" b="1" dirty="0"/>
              <a:t>= 288.26</a:t>
            </a:r>
            <a:endParaRPr kumimoji="0" lang="sk-SK" sz="1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Graf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1" name="Picture 3" descr="E:\Skola\FRI\6.semester\AP\semestralka\3.zadanie\basic_fitting_polynom.jpg"/>
          <p:cNvPicPr>
            <a:picLocks noChangeAspect="1" noChangeArrowheads="1"/>
          </p:cNvPicPr>
          <p:nvPr/>
        </p:nvPicPr>
        <p:blipFill>
          <a:blip r:embed="rId2"/>
          <a:srcRect l="9334" t="5760" r="8857" b="4377"/>
          <a:stretch>
            <a:fillRect/>
          </a:stretch>
        </p:blipFill>
        <p:spPr bwMode="auto">
          <a:xfrm>
            <a:off x="898" y="1357298"/>
            <a:ext cx="9143102" cy="4786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Nadhľad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 descr="E:\Skola\FRI\6.semester\AP\semestralka\3.zadanie\basic_fitting_polynom_nadhlad.jpg"/>
          <p:cNvPicPr>
            <a:picLocks noChangeAspect="1" noChangeArrowheads="1"/>
          </p:cNvPicPr>
          <p:nvPr/>
        </p:nvPicPr>
        <p:blipFill>
          <a:blip r:embed="rId2"/>
          <a:srcRect l="8785" t="4967" r="8858" b="661"/>
          <a:stretch>
            <a:fillRect/>
          </a:stretch>
        </p:blipFill>
        <p:spPr bwMode="auto">
          <a:xfrm>
            <a:off x="0" y="1285860"/>
            <a:ext cx="9144000" cy="48220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Úvaha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Polynóm 8. st. – najprv prevažne rastúci potom prevažne klesajúci trend</a:t>
            </a:r>
          </a:p>
          <a:p>
            <a:r>
              <a:rPr lang="sk-SK" dirty="0" smtClean="0"/>
              <a:t>Polynóm 9. st. – prevažne rastúci trend</a:t>
            </a:r>
          </a:p>
          <a:p>
            <a:r>
              <a:rPr lang="sk-SK" dirty="0" smtClean="0"/>
              <a:t>Polynóm 10. st. – najprv prevažne klesajúci potom prevažne rastúci trend</a:t>
            </a:r>
          </a:p>
          <a:p>
            <a:pPr>
              <a:buNone/>
            </a:pPr>
            <a:endParaRPr lang="sk-SK" dirty="0" smtClean="0"/>
          </a:p>
          <a:p>
            <a:r>
              <a:rPr lang="sk-SK" dirty="0" smtClean="0"/>
              <a:t>Ďalej budem pracovať s polynómom 10. stupňa, lebo zo spomínaných dáva najmenšiu chybu a pokračuje v rastúcom trende.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Polynóm 10. stupňa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Postupne skúšame odstraňovať 3 </a:t>
            </a:r>
            <a:r>
              <a:rPr lang="sk-SK" dirty="0" smtClean="0"/>
              <a:t>vybrané koeficienty (približne zo stredu polynómu) a pozorujeme, o koľko sa zväčší chyba.</a:t>
            </a:r>
          </a:p>
          <a:p>
            <a:r>
              <a:rPr lang="sk-SK" dirty="0" smtClean="0"/>
              <a:t>Po odstránení koeficientu musíme znova prepočítať koeficienty MNŠ.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/>
          <a:lstStyle/>
          <a:p>
            <a:r>
              <a:rPr lang="sk-SK" dirty="0" smtClean="0"/>
              <a:t>Polynóm 10. stupňa</a:t>
            </a:r>
            <a:endParaRPr lang="sk-S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928670"/>
            <a:ext cx="9144000" cy="5929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= </a:t>
            </a:r>
            <a:r>
              <a:rPr lang="de-DE" sz="1500" dirty="0" smtClean="0"/>
              <a:t>b10*t^10 + c10*t^9 + d10*t^8 + e10*t^7 + f10*t^6 + g10*t^5 + h10*t^4 + i10*t^3 + j10*t^2 + k10*t^1 + l10 </a:t>
            </a:r>
            <a:endParaRPr lang="sk-SK" sz="1500" dirty="0" smtClean="0"/>
          </a:p>
          <a:p>
            <a:pPr marL="342900" lvl="0" indent="-342900">
              <a:spcBef>
                <a:spcPct val="20000"/>
              </a:spcBef>
              <a:defRPr/>
            </a:pPr>
            <a:endParaRPr lang="sk-SK" sz="15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sk-SK" sz="1500" dirty="0" smtClean="0"/>
              <a:t>Koeficienty 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pt-BR" sz="1500" dirty="0" smtClean="0"/>
              <a:t>b10 = 4.1493e-14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pt-BR" sz="1500" dirty="0" smtClean="0"/>
              <a:t>c10 = -2.1689e-11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pt-BR" sz="1500" dirty="0" smtClean="0"/>
              <a:t>d10 = 4.7791e-09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pt-BR" sz="1500" dirty="0" smtClean="0"/>
              <a:t>e10 = -5.7643e-07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pt-BR" sz="1500" dirty="0" smtClean="0"/>
              <a:t>f10 = 4.1348e-05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pt-BR" sz="1500" dirty="0" smtClean="0"/>
              <a:t>g10 = -0.0018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pt-BR" sz="1500" dirty="0" smtClean="0"/>
              <a:t>h10 = 0.0458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pt-BR" sz="1500" dirty="0" smtClean="0"/>
              <a:t>i10 = -0.6380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pt-BR" sz="1500" dirty="0" smtClean="0"/>
              <a:t>j10 = 3.9157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pt-BR" sz="1500" dirty="0" smtClean="0"/>
              <a:t>k10 = 3.0436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pt-BR" sz="1500" dirty="0" smtClean="0"/>
              <a:t>l10 = </a:t>
            </a:r>
            <a:r>
              <a:rPr lang="pt-BR" sz="1500" dirty="0" smtClean="0"/>
              <a:t>76.1760</a:t>
            </a:r>
            <a:endParaRPr lang="sk-SK" sz="1500" dirty="0" smtClean="0"/>
          </a:p>
          <a:p>
            <a:pPr marL="742950" lvl="1" indent="-285750">
              <a:spcBef>
                <a:spcPct val="20000"/>
              </a:spcBef>
              <a:defRPr/>
            </a:pPr>
            <a:endParaRPr lang="sk-SK" sz="1500" dirty="0" smtClean="0"/>
          </a:p>
          <a:p>
            <a:pPr marL="742950" lvl="1" indent="-285750">
              <a:spcBef>
                <a:spcPct val="20000"/>
              </a:spcBef>
              <a:defRPr/>
            </a:pPr>
            <a:endParaRPr lang="sk-SK" sz="1500" dirty="0"/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sk-SK" sz="1500" b="1" dirty="0" smtClean="0"/>
              <a:t>Chyba = 288.26</a:t>
            </a:r>
            <a:endParaRPr lang="en-US" sz="1500" b="1" dirty="0"/>
          </a:p>
        </p:txBody>
      </p:sp>
      <p:pic>
        <p:nvPicPr>
          <p:cNvPr id="5" name="Picture 4" descr="Screensh_0.tmp"/>
          <p:cNvPicPr>
            <a:picLocks noChangeAspect="1"/>
          </p:cNvPicPr>
          <p:nvPr/>
        </p:nvPicPr>
        <p:blipFill>
          <a:blip r:embed="rId2"/>
          <a:srcRect l="9375" t="13889" r="8593" b="8333"/>
          <a:stretch>
            <a:fillRect/>
          </a:stretch>
        </p:blipFill>
        <p:spPr>
          <a:xfrm>
            <a:off x="2000232" y="3047990"/>
            <a:ext cx="7143768" cy="3810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/>
          <a:lstStyle/>
          <a:p>
            <a:r>
              <a:rPr lang="sk-SK" dirty="0" smtClean="0"/>
              <a:t>Prvý odstránený koeficient: h10</a:t>
            </a:r>
            <a:endParaRPr lang="sk-S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928670"/>
            <a:ext cx="9144000" cy="5929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= </a:t>
            </a:r>
            <a:r>
              <a:rPr lang="de-DE" sz="1500" dirty="0" smtClean="0"/>
              <a:t>b10*t^10 + c10*t^9 + d10*t^8 + e10*t^7 + f10*t^6 + g10*t^5 + </a:t>
            </a:r>
            <a:r>
              <a:rPr lang="de-DE" sz="1500" dirty="0" smtClean="0"/>
              <a:t>i10*t^3 </a:t>
            </a:r>
            <a:r>
              <a:rPr lang="de-DE" sz="1500" dirty="0" smtClean="0"/>
              <a:t>+ j10*t^2 + k10*t^1 + l10 </a:t>
            </a:r>
            <a:endParaRPr lang="sk-SK" sz="1500" dirty="0" smtClean="0"/>
          </a:p>
          <a:p>
            <a:pPr marL="342900" lvl="0" indent="-342900">
              <a:spcBef>
                <a:spcPct val="20000"/>
              </a:spcBef>
              <a:defRPr/>
            </a:pPr>
            <a:endParaRPr lang="sk-SK" sz="15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sk-SK" sz="1500" dirty="0" smtClean="0"/>
              <a:t>Koeficienty 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sk-SK" sz="1500" dirty="0" smtClean="0"/>
          </a:p>
          <a:p>
            <a:pPr marL="742950" lvl="1" indent="-285750">
              <a:spcBef>
                <a:spcPct val="20000"/>
              </a:spcBef>
              <a:defRPr/>
            </a:pPr>
            <a:endParaRPr lang="sk-SK" sz="1500" dirty="0"/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sk-SK" sz="1500" b="1" dirty="0" smtClean="0"/>
              <a:t>Chyba </a:t>
            </a:r>
            <a:r>
              <a:rPr lang="sk-SK" sz="1500" b="1" dirty="0" smtClean="0"/>
              <a:t>= 293.6430</a:t>
            </a:r>
            <a:endParaRPr lang="en-US" sz="1500" b="1" dirty="0"/>
          </a:p>
        </p:txBody>
      </p:sp>
      <p:pic>
        <p:nvPicPr>
          <p:cNvPr id="1026" name="Picture 2" descr="C:\Users\USER\Pictures\Screenshots\Screenshot (40).png"/>
          <p:cNvPicPr>
            <a:picLocks noChangeAspect="1" noChangeArrowheads="1"/>
          </p:cNvPicPr>
          <p:nvPr/>
        </p:nvPicPr>
        <p:blipFill>
          <a:blip r:embed="rId2"/>
          <a:srcRect l="9407" t="15039" r="8785" b="8789"/>
          <a:stretch>
            <a:fillRect/>
          </a:stretch>
        </p:blipFill>
        <p:spPr bwMode="auto">
          <a:xfrm>
            <a:off x="1911406" y="3071810"/>
            <a:ext cx="7232594" cy="37861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32"/>
          </a:xfrm>
        </p:spPr>
        <p:txBody>
          <a:bodyPr/>
          <a:lstStyle/>
          <a:p>
            <a:r>
              <a:rPr lang="sk-SK" dirty="0" smtClean="0"/>
              <a:t>Druhý </a:t>
            </a:r>
            <a:r>
              <a:rPr lang="sk-SK" dirty="0" smtClean="0"/>
              <a:t>odstránený koeficient: </a:t>
            </a:r>
            <a:r>
              <a:rPr lang="sk-SK" dirty="0" smtClean="0"/>
              <a:t>g10</a:t>
            </a:r>
            <a:endParaRPr lang="sk-S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928670"/>
            <a:ext cx="9144000" cy="5929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= </a:t>
            </a:r>
            <a:r>
              <a:rPr lang="de-DE" sz="1500" dirty="0" smtClean="0"/>
              <a:t>b10*t^10 + c10*t^9 + d10*t^8 + e10*t^7 + f10*t^6 + </a:t>
            </a:r>
            <a:r>
              <a:rPr lang="de-DE" sz="1500" dirty="0" smtClean="0"/>
              <a:t>i10*t^3 </a:t>
            </a:r>
            <a:r>
              <a:rPr lang="de-DE" sz="1500" dirty="0" smtClean="0"/>
              <a:t>+ j10*t^2 + k10*t^1 + l10 </a:t>
            </a:r>
            <a:endParaRPr lang="sk-SK" sz="1500" dirty="0" smtClean="0"/>
          </a:p>
          <a:p>
            <a:pPr marL="342900" lvl="0" indent="-342900">
              <a:spcBef>
                <a:spcPct val="20000"/>
              </a:spcBef>
              <a:defRPr/>
            </a:pPr>
            <a:endParaRPr lang="sk-SK" sz="15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sk-SK" sz="1500" dirty="0" smtClean="0"/>
              <a:t>Koeficienty </a:t>
            </a: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sk-SK" sz="1500" dirty="0" smtClean="0"/>
          </a:p>
          <a:p>
            <a:pPr marL="742950" lvl="1" indent="-285750">
              <a:spcBef>
                <a:spcPct val="20000"/>
              </a:spcBef>
              <a:defRPr/>
            </a:pPr>
            <a:endParaRPr lang="sk-SK" sz="1500" dirty="0"/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sk-SK" sz="1500" b="1" dirty="0" smtClean="0"/>
              <a:t>Chyba </a:t>
            </a:r>
            <a:r>
              <a:rPr lang="sk-SK" sz="1500" b="1" dirty="0" smtClean="0"/>
              <a:t>= 326.8462</a:t>
            </a:r>
            <a:endParaRPr lang="en-US" sz="1500" b="1" dirty="0"/>
          </a:p>
        </p:txBody>
      </p:sp>
      <p:pic>
        <p:nvPicPr>
          <p:cNvPr id="6" name="Picture 2" descr="C:\Users\USER\Pictures\Screenshots\Screenshot (40).png"/>
          <p:cNvPicPr>
            <a:picLocks noChangeAspect="1" noChangeArrowheads="1"/>
          </p:cNvPicPr>
          <p:nvPr/>
        </p:nvPicPr>
        <p:blipFill>
          <a:blip r:embed="rId2"/>
          <a:srcRect l="9407" t="15039" r="8785" b="8789"/>
          <a:stretch>
            <a:fillRect/>
          </a:stretch>
        </p:blipFill>
        <p:spPr bwMode="auto">
          <a:xfrm>
            <a:off x="1911406" y="3071810"/>
            <a:ext cx="7232594" cy="37861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535</Words>
  <Application>Microsoft Office PowerPoint</Application>
  <PresentationFormat>On-screen Show (4:3)</PresentationFormat>
  <Paragraphs>116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Zadanie 3 Basic fitting</vt:lpstr>
      <vt:lpstr>Polynómy 8., 9. a 10. stupňa</vt:lpstr>
      <vt:lpstr>Graf</vt:lpstr>
      <vt:lpstr>Nadhľad</vt:lpstr>
      <vt:lpstr>Úvaha</vt:lpstr>
      <vt:lpstr>Polynóm 10. stupňa</vt:lpstr>
      <vt:lpstr>Polynóm 10. stupňa</vt:lpstr>
      <vt:lpstr>Prvý odstránený koeficient: h10</vt:lpstr>
      <vt:lpstr>Druhý odstránený koeficient: g10</vt:lpstr>
      <vt:lpstr>Tretí odstránený koeficient: f10</vt:lpstr>
      <vt:lpstr>Úvaha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USER</cp:lastModifiedBy>
  <cp:revision>67</cp:revision>
  <dcterms:created xsi:type="dcterms:W3CDTF">2016-04-16T13:19:39Z</dcterms:created>
  <dcterms:modified xsi:type="dcterms:W3CDTF">2016-05-01T00:38:15Z</dcterms:modified>
</cp:coreProperties>
</file>